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20"/>
  </p:notesMasterIdLst>
  <p:sldIdLst>
    <p:sldId id="256" r:id="rId6"/>
    <p:sldId id="287" r:id="rId7"/>
    <p:sldId id="258" r:id="rId8"/>
    <p:sldId id="288" r:id="rId9"/>
    <p:sldId id="289" r:id="rId10"/>
    <p:sldId id="294" r:id="rId11"/>
    <p:sldId id="290" r:id="rId12"/>
    <p:sldId id="295" r:id="rId13"/>
    <p:sldId id="291" r:id="rId14"/>
    <p:sldId id="296" r:id="rId15"/>
    <p:sldId id="292" r:id="rId16"/>
    <p:sldId id="298" r:id="rId17"/>
    <p:sldId id="297" r:id="rId18"/>
    <p:sldId id="286" r:id="rId19"/>
  </p:sldIdLst>
  <p:sldSz cx="9144000" cy="5143500" type="screen16x9"/>
  <p:notesSz cx="6858000" cy="9144000"/>
  <p:embeddedFontLs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6"/>
  </p:normalViewPr>
  <p:slideViewPr>
    <p:cSldViewPr snapToGrid="0">
      <p:cViewPr varScale="1">
        <p:scale>
          <a:sx n="82" d="100"/>
          <a:sy n="82" d="100"/>
        </p:scale>
        <p:origin x="96" y="7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462252-BD11-4841-AF4A-E1F63E51E610}"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CA"/>
        </a:p>
      </dgm:t>
    </dgm:pt>
    <dgm:pt modelId="{FE8B2685-A20E-484F-8E58-D526FB1F3D2F}">
      <dgm:prSet phldrT="[Text]"/>
      <dgm:spPr/>
      <dgm:t>
        <a:bodyPr/>
        <a:lstStyle/>
        <a:p>
          <a:r>
            <a:rPr lang="en-CA" b="1" i="0" dirty="0"/>
            <a:t>Manufacture</a:t>
          </a:r>
        </a:p>
        <a:p>
          <a:r>
            <a:rPr lang="en-US" b="0" i="0" dirty="0"/>
            <a:t>The physical creation of products, e.g. automobiles</a:t>
          </a:r>
          <a:endParaRPr lang="en-CA" dirty="0"/>
        </a:p>
      </dgm:t>
    </dgm:pt>
    <dgm:pt modelId="{CE3C3E3F-7D2F-4337-8B22-DF7EDA00F5E8}" type="parTrans" cxnId="{40B77B10-4934-4707-BE67-EAE7CEE0335C}">
      <dgm:prSet/>
      <dgm:spPr/>
      <dgm:t>
        <a:bodyPr/>
        <a:lstStyle/>
        <a:p>
          <a:endParaRPr lang="en-CA"/>
        </a:p>
      </dgm:t>
    </dgm:pt>
    <dgm:pt modelId="{6739DC2F-6911-44FF-BAF8-23CFC63953FC}" type="sibTrans" cxnId="{40B77B10-4934-4707-BE67-EAE7CEE0335C}">
      <dgm:prSet/>
      <dgm:spPr/>
      <dgm:t>
        <a:bodyPr/>
        <a:lstStyle/>
        <a:p>
          <a:endParaRPr lang="en-CA"/>
        </a:p>
      </dgm:t>
    </dgm:pt>
    <dgm:pt modelId="{5C17B918-A567-4FF7-BF0C-0C534EECBDBC}">
      <dgm:prSet phldrT="[Text]"/>
      <dgm:spPr/>
      <dgm:t>
        <a:bodyPr/>
        <a:lstStyle/>
        <a:p>
          <a:r>
            <a:rPr lang="en-CA" b="1" i="0" dirty="0"/>
            <a:t>Service</a:t>
          </a:r>
        </a:p>
        <a:p>
          <a:r>
            <a:rPr lang="en-US" b="0" i="0" dirty="0"/>
            <a:t>Treatment of customers, storage of products, e.g. hospitals, warehouses</a:t>
          </a:r>
          <a:endParaRPr lang="en-CA" dirty="0"/>
        </a:p>
      </dgm:t>
    </dgm:pt>
    <dgm:pt modelId="{0A2B5E9A-2A11-4805-8E48-424D49BB0908}" type="parTrans" cxnId="{E0ACAB96-910F-4B54-A3E6-96FC3E7539C3}">
      <dgm:prSet/>
      <dgm:spPr/>
      <dgm:t>
        <a:bodyPr/>
        <a:lstStyle/>
        <a:p>
          <a:endParaRPr lang="en-CA"/>
        </a:p>
      </dgm:t>
    </dgm:pt>
    <dgm:pt modelId="{C0379682-4FB6-4C8C-890A-79590250B0A0}" type="sibTrans" cxnId="{E0ACAB96-910F-4B54-A3E6-96FC3E7539C3}">
      <dgm:prSet/>
      <dgm:spPr/>
      <dgm:t>
        <a:bodyPr/>
        <a:lstStyle/>
        <a:p>
          <a:endParaRPr lang="en-CA"/>
        </a:p>
      </dgm:t>
    </dgm:pt>
    <dgm:pt modelId="{0FDCA6AA-928F-4830-BDDE-C1B62CA8693B}">
      <dgm:prSet phldrT="[Text]"/>
      <dgm:spPr/>
      <dgm:t>
        <a:bodyPr/>
        <a:lstStyle/>
        <a:p>
          <a:r>
            <a:rPr lang="en-CA" b="1" i="0" dirty="0"/>
            <a:t>Supply</a:t>
          </a:r>
        </a:p>
        <a:p>
          <a:r>
            <a:rPr lang="en-US" b="0" i="0" dirty="0"/>
            <a:t>Change in ownership of goods, e.g. retail</a:t>
          </a:r>
          <a:endParaRPr lang="en-CA" dirty="0"/>
        </a:p>
      </dgm:t>
    </dgm:pt>
    <dgm:pt modelId="{703D8A61-4700-4A2C-ABA6-0177C1266B22}" type="parTrans" cxnId="{A9678D5A-B898-43CE-854A-E0AF0A96D003}">
      <dgm:prSet/>
      <dgm:spPr/>
      <dgm:t>
        <a:bodyPr/>
        <a:lstStyle/>
        <a:p>
          <a:endParaRPr lang="en-CA"/>
        </a:p>
      </dgm:t>
    </dgm:pt>
    <dgm:pt modelId="{D4D0AF92-F010-4200-9D43-675B733BC8D5}" type="sibTrans" cxnId="{A9678D5A-B898-43CE-854A-E0AF0A96D003}">
      <dgm:prSet/>
      <dgm:spPr/>
      <dgm:t>
        <a:bodyPr/>
        <a:lstStyle/>
        <a:p>
          <a:endParaRPr lang="en-CA"/>
        </a:p>
      </dgm:t>
    </dgm:pt>
    <dgm:pt modelId="{904C323C-423C-4DEF-9CB7-1F60960D36C0}">
      <dgm:prSet phldrT="[Text]"/>
      <dgm:spPr/>
      <dgm:t>
        <a:bodyPr/>
        <a:lstStyle/>
        <a:p>
          <a:r>
            <a:rPr lang="en-CA" b="1" i="0" dirty="0"/>
            <a:t>Transport</a:t>
          </a:r>
        </a:p>
        <a:p>
          <a:r>
            <a:rPr lang="en-US" b="0" i="0" dirty="0"/>
            <a:t>The movement of materials/customers, e.g. taxi services</a:t>
          </a:r>
          <a:endParaRPr lang="en-CA" dirty="0"/>
        </a:p>
      </dgm:t>
    </dgm:pt>
    <dgm:pt modelId="{6A30E580-0976-447B-A3DE-E7494858C6C4}" type="parTrans" cxnId="{396EA1F2-A2B4-4F7E-9FA7-85B7322C920F}">
      <dgm:prSet/>
      <dgm:spPr/>
      <dgm:t>
        <a:bodyPr/>
        <a:lstStyle/>
        <a:p>
          <a:endParaRPr lang="en-CA"/>
        </a:p>
      </dgm:t>
    </dgm:pt>
    <dgm:pt modelId="{434B70FB-90D0-49FD-9CB3-2A0AE20D2FAA}" type="sibTrans" cxnId="{396EA1F2-A2B4-4F7E-9FA7-85B7322C920F}">
      <dgm:prSet/>
      <dgm:spPr/>
      <dgm:t>
        <a:bodyPr/>
        <a:lstStyle/>
        <a:p>
          <a:endParaRPr lang="en-CA"/>
        </a:p>
      </dgm:t>
    </dgm:pt>
    <dgm:pt modelId="{58DF5FC9-1773-4B26-B105-61095AF76BAF}" type="pres">
      <dgm:prSet presAssocID="{C3462252-BD11-4841-AF4A-E1F63E51E610}" presName="diagram" presStyleCnt="0">
        <dgm:presLayoutVars>
          <dgm:dir/>
          <dgm:resizeHandles val="exact"/>
        </dgm:presLayoutVars>
      </dgm:prSet>
      <dgm:spPr/>
    </dgm:pt>
    <dgm:pt modelId="{C9F1D269-3DC3-4033-AD65-1C002522E464}" type="pres">
      <dgm:prSet presAssocID="{FE8B2685-A20E-484F-8E58-D526FB1F3D2F}" presName="node" presStyleLbl="node1" presStyleIdx="0" presStyleCnt="4" custScaleX="563098" custScaleY="577930">
        <dgm:presLayoutVars>
          <dgm:bulletEnabled val="1"/>
        </dgm:presLayoutVars>
      </dgm:prSet>
      <dgm:spPr/>
    </dgm:pt>
    <dgm:pt modelId="{F7A705C7-1722-48F4-96A3-16412B5A8C4A}" type="pres">
      <dgm:prSet presAssocID="{6739DC2F-6911-44FF-BAF8-23CFC63953FC}" presName="sibTrans" presStyleCnt="0"/>
      <dgm:spPr/>
    </dgm:pt>
    <dgm:pt modelId="{AA0BB7F9-670D-41F9-B4EF-CD9DC03EB9C5}" type="pres">
      <dgm:prSet presAssocID="{5C17B918-A567-4FF7-BF0C-0C534EECBDBC}" presName="node" presStyleLbl="node1" presStyleIdx="1" presStyleCnt="4" custScaleX="563098" custScaleY="577930">
        <dgm:presLayoutVars>
          <dgm:bulletEnabled val="1"/>
        </dgm:presLayoutVars>
      </dgm:prSet>
      <dgm:spPr/>
    </dgm:pt>
    <dgm:pt modelId="{1CD0A08E-9F2E-41A9-8D45-1EF38821CA73}" type="pres">
      <dgm:prSet presAssocID="{C0379682-4FB6-4C8C-890A-79590250B0A0}" presName="sibTrans" presStyleCnt="0"/>
      <dgm:spPr/>
    </dgm:pt>
    <dgm:pt modelId="{6A0E5169-C985-49E6-B573-604643E05B52}" type="pres">
      <dgm:prSet presAssocID="{0FDCA6AA-928F-4830-BDDE-C1B62CA8693B}" presName="node" presStyleLbl="node1" presStyleIdx="2" presStyleCnt="4" custScaleX="563098" custScaleY="577930">
        <dgm:presLayoutVars>
          <dgm:bulletEnabled val="1"/>
        </dgm:presLayoutVars>
      </dgm:prSet>
      <dgm:spPr/>
    </dgm:pt>
    <dgm:pt modelId="{ACE567A1-6B85-497F-B234-8ACC7239530D}" type="pres">
      <dgm:prSet presAssocID="{D4D0AF92-F010-4200-9D43-675B733BC8D5}" presName="sibTrans" presStyleCnt="0"/>
      <dgm:spPr/>
    </dgm:pt>
    <dgm:pt modelId="{684A3C9A-1A4B-44D3-88B6-E5F0C931822A}" type="pres">
      <dgm:prSet presAssocID="{904C323C-423C-4DEF-9CB7-1F60960D36C0}" presName="node" presStyleLbl="node1" presStyleIdx="3" presStyleCnt="4" custScaleX="563098" custScaleY="577930">
        <dgm:presLayoutVars>
          <dgm:bulletEnabled val="1"/>
        </dgm:presLayoutVars>
      </dgm:prSet>
      <dgm:spPr/>
    </dgm:pt>
  </dgm:ptLst>
  <dgm:cxnLst>
    <dgm:cxn modelId="{45ED970A-BE05-462F-8B0B-632423198BCC}" type="presOf" srcId="{904C323C-423C-4DEF-9CB7-1F60960D36C0}" destId="{684A3C9A-1A4B-44D3-88B6-E5F0C931822A}" srcOrd="0" destOrd="0" presId="urn:microsoft.com/office/officeart/2005/8/layout/default"/>
    <dgm:cxn modelId="{40B77B10-4934-4707-BE67-EAE7CEE0335C}" srcId="{C3462252-BD11-4841-AF4A-E1F63E51E610}" destId="{FE8B2685-A20E-484F-8E58-D526FB1F3D2F}" srcOrd="0" destOrd="0" parTransId="{CE3C3E3F-7D2F-4337-8B22-DF7EDA00F5E8}" sibTransId="{6739DC2F-6911-44FF-BAF8-23CFC63953FC}"/>
    <dgm:cxn modelId="{A13D8066-28E9-4AD0-AE74-0E38D7D3EB57}" type="presOf" srcId="{5C17B918-A567-4FF7-BF0C-0C534EECBDBC}" destId="{AA0BB7F9-670D-41F9-B4EF-CD9DC03EB9C5}" srcOrd="0" destOrd="0" presId="urn:microsoft.com/office/officeart/2005/8/layout/default"/>
    <dgm:cxn modelId="{58C9CE4F-0780-478A-9B4D-2C4A51B14809}" type="presOf" srcId="{C3462252-BD11-4841-AF4A-E1F63E51E610}" destId="{58DF5FC9-1773-4B26-B105-61095AF76BAF}" srcOrd="0" destOrd="0" presId="urn:microsoft.com/office/officeart/2005/8/layout/default"/>
    <dgm:cxn modelId="{A9678D5A-B898-43CE-854A-E0AF0A96D003}" srcId="{C3462252-BD11-4841-AF4A-E1F63E51E610}" destId="{0FDCA6AA-928F-4830-BDDE-C1B62CA8693B}" srcOrd="2" destOrd="0" parTransId="{703D8A61-4700-4A2C-ABA6-0177C1266B22}" sibTransId="{D4D0AF92-F010-4200-9D43-675B733BC8D5}"/>
    <dgm:cxn modelId="{61A6E38B-EBD6-4302-B235-879F5CA9537A}" type="presOf" srcId="{0FDCA6AA-928F-4830-BDDE-C1B62CA8693B}" destId="{6A0E5169-C985-49E6-B573-604643E05B52}" srcOrd="0" destOrd="0" presId="urn:microsoft.com/office/officeart/2005/8/layout/default"/>
    <dgm:cxn modelId="{E0ACAB96-910F-4B54-A3E6-96FC3E7539C3}" srcId="{C3462252-BD11-4841-AF4A-E1F63E51E610}" destId="{5C17B918-A567-4FF7-BF0C-0C534EECBDBC}" srcOrd="1" destOrd="0" parTransId="{0A2B5E9A-2A11-4805-8E48-424D49BB0908}" sibTransId="{C0379682-4FB6-4C8C-890A-79590250B0A0}"/>
    <dgm:cxn modelId="{0DD77DCE-43E3-4B16-BDF2-1E3237C5EC1B}" type="presOf" srcId="{FE8B2685-A20E-484F-8E58-D526FB1F3D2F}" destId="{C9F1D269-3DC3-4033-AD65-1C002522E464}" srcOrd="0" destOrd="0" presId="urn:microsoft.com/office/officeart/2005/8/layout/default"/>
    <dgm:cxn modelId="{396EA1F2-A2B4-4F7E-9FA7-85B7322C920F}" srcId="{C3462252-BD11-4841-AF4A-E1F63E51E610}" destId="{904C323C-423C-4DEF-9CB7-1F60960D36C0}" srcOrd="3" destOrd="0" parTransId="{6A30E580-0976-447B-A3DE-E7494858C6C4}" sibTransId="{434B70FB-90D0-49FD-9CB3-2A0AE20D2FAA}"/>
    <dgm:cxn modelId="{EE3A360B-E051-4630-B176-E4999B2DDEB6}" type="presParOf" srcId="{58DF5FC9-1773-4B26-B105-61095AF76BAF}" destId="{C9F1D269-3DC3-4033-AD65-1C002522E464}" srcOrd="0" destOrd="0" presId="urn:microsoft.com/office/officeart/2005/8/layout/default"/>
    <dgm:cxn modelId="{C4D9BC6F-284D-48F0-A435-26C5A596AF40}" type="presParOf" srcId="{58DF5FC9-1773-4B26-B105-61095AF76BAF}" destId="{F7A705C7-1722-48F4-96A3-16412B5A8C4A}" srcOrd="1" destOrd="0" presId="urn:microsoft.com/office/officeart/2005/8/layout/default"/>
    <dgm:cxn modelId="{8CF0DF6D-B838-4454-8B38-705F133E2912}" type="presParOf" srcId="{58DF5FC9-1773-4B26-B105-61095AF76BAF}" destId="{AA0BB7F9-670D-41F9-B4EF-CD9DC03EB9C5}" srcOrd="2" destOrd="0" presId="urn:microsoft.com/office/officeart/2005/8/layout/default"/>
    <dgm:cxn modelId="{284C7E35-9940-49E3-B924-C32E00D276C5}" type="presParOf" srcId="{58DF5FC9-1773-4B26-B105-61095AF76BAF}" destId="{1CD0A08E-9F2E-41A9-8D45-1EF38821CA73}" srcOrd="3" destOrd="0" presId="urn:microsoft.com/office/officeart/2005/8/layout/default"/>
    <dgm:cxn modelId="{5BAAF298-09D1-46AB-9EE5-692E7D721053}" type="presParOf" srcId="{58DF5FC9-1773-4B26-B105-61095AF76BAF}" destId="{6A0E5169-C985-49E6-B573-604643E05B52}" srcOrd="4" destOrd="0" presId="urn:microsoft.com/office/officeart/2005/8/layout/default"/>
    <dgm:cxn modelId="{F74C6EF2-25A8-4DB0-B05D-668431DEAE7B}" type="presParOf" srcId="{58DF5FC9-1773-4B26-B105-61095AF76BAF}" destId="{ACE567A1-6B85-497F-B234-8ACC7239530D}" srcOrd="5" destOrd="0" presId="urn:microsoft.com/office/officeart/2005/8/layout/default"/>
    <dgm:cxn modelId="{AA0E7091-C2D9-42AF-B2FF-BACBDB2F2BD0}" type="presParOf" srcId="{58DF5FC9-1773-4B26-B105-61095AF76BAF}" destId="{684A3C9A-1A4B-44D3-88B6-E5F0C931822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9915B9-27B0-4298-A8ED-273CBA27A65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CA"/>
        </a:p>
      </dgm:t>
    </dgm:pt>
    <dgm:pt modelId="{4DAD1A95-1110-476D-B6F8-6FDF7C354410}">
      <dgm:prSet phldrT="[Text]"/>
      <dgm:spPr/>
      <dgm:t>
        <a:bodyPr/>
        <a:lstStyle/>
        <a:p>
          <a:r>
            <a:rPr lang="en-CA" dirty="0"/>
            <a:t>Operations</a:t>
          </a:r>
        </a:p>
      </dgm:t>
    </dgm:pt>
    <dgm:pt modelId="{D4A3A2FE-2D8F-411B-BBEE-D31DC7381C10}" type="parTrans" cxnId="{472146A5-3F81-45A3-8756-81FA16690670}">
      <dgm:prSet/>
      <dgm:spPr/>
      <dgm:t>
        <a:bodyPr/>
        <a:lstStyle/>
        <a:p>
          <a:endParaRPr lang="en-CA"/>
        </a:p>
      </dgm:t>
    </dgm:pt>
    <dgm:pt modelId="{E0F9FA96-708E-4A18-BF8A-D3AD31065CDC}" type="sibTrans" cxnId="{472146A5-3F81-45A3-8756-81FA16690670}">
      <dgm:prSet/>
      <dgm:spPr/>
      <dgm:t>
        <a:bodyPr/>
        <a:lstStyle/>
        <a:p>
          <a:endParaRPr lang="en-CA"/>
        </a:p>
      </dgm:t>
    </dgm:pt>
    <dgm:pt modelId="{20D4D1BE-9C3B-4D4B-823A-4D39A1F5AF8C}">
      <dgm:prSet phldrT="[Text]"/>
      <dgm:spPr/>
      <dgm:t>
        <a:bodyPr/>
        <a:lstStyle/>
        <a:p>
          <a:r>
            <a:rPr lang="en-US" b="0" i="0" dirty="0"/>
            <a:t>Oversees creation and implementation of product or service</a:t>
          </a:r>
          <a:endParaRPr lang="en-CA" dirty="0"/>
        </a:p>
      </dgm:t>
    </dgm:pt>
    <dgm:pt modelId="{E0CB5B41-73B2-415F-A675-8164770AA612}" type="parTrans" cxnId="{AA8AB450-034D-4447-8C67-46216DFC6F57}">
      <dgm:prSet/>
      <dgm:spPr/>
      <dgm:t>
        <a:bodyPr/>
        <a:lstStyle/>
        <a:p>
          <a:endParaRPr lang="en-CA"/>
        </a:p>
      </dgm:t>
    </dgm:pt>
    <dgm:pt modelId="{3D0FE0E1-922D-4047-9FBF-3D78C938D396}" type="sibTrans" cxnId="{AA8AB450-034D-4447-8C67-46216DFC6F57}">
      <dgm:prSet/>
      <dgm:spPr/>
      <dgm:t>
        <a:bodyPr/>
        <a:lstStyle/>
        <a:p>
          <a:endParaRPr lang="en-CA"/>
        </a:p>
      </dgm:t>
    </dgm:pt>
    <dgm:pt modelId="{592AFB38-B076-4B27-ADDC-29E4F37FAB77}">
      <dgm:prSet phldrT="[Text]"/>
      <dgm:spPr/>
      <dgm:t>
        <a:bodyPr/>
        <a:lstStyle/>
        <a:p>
          <a:r>
            <a:rPr lang="en-CA" b="1" i="0" dirty="0"/>
            <a:t>Marketing &amp; Sales</a:t>
          </a:r>
          <a:endParaRPr lang="en-CA" dirty="0"/>
        </a:p>
      </dgm:t>
    </dgm:pt>
    <dgm:pt modelId="{39C1443E-3C2F-4B8F-96B0-6A1DDD5D9365}" type="parTrans" cxnId="{95D6F15F-ED1D-48A5-8F4D-08224D74A7D4}">
      <dgm:prSet/>
      <dgm:spPr/>
      <dgm:t>
        <a:bodyPr/>
        <a:lstStyle/>
        <a:p>
          <a:endParaRPr lang="en-CA"/>
        </a:p>
      </dgm:t>
    </dgm:pt>
    <dgm:pt modelId="{5E92FFF3-461A-465A-AFB1-C88E6D63C593}" type="sibTrans" cxnId="{95D6F15F-ED1D-48A5-8F4D-08224D74A7D4}">
      <dgm:prSet/>
      <dgm:spPr/>
      <dgm:t>
        <a:bodyPr/>
        <a:lstStyle/>
        <a:p>
          <a:endParaRPr lang="en-CA"/>
        </a:p>
      </dgm:t>
    </dgm:pt>
    <dgm:pt modelId="{8EF520E2-D29B-4265-AE74-196C4A9ABBED}">
      <dgm:prSet phldrT="[Text]"/>
      <dgm:spPr/>
      <dgm:t>
        <a:bodyPr/>
        <a:lstStyle/>
        <a:p>
          <a:r>
            <a:rPr lang="en-US" b="0" i="0" dirty="0"/>
            <a:t>Ensures customer’s values are met and represented in product or service</a:t>
          </a:r>
          <a:endParaRPr lang="en-CA" dirty="0"/>
        </a:p>
      </dgm:t>
    </dgm:pt>
    <dgm:pt modelId="{3ED97187-671D-40C6-9179-D515250EFEB5}" type="parTrans" cxnId="{9799C3FD-25F1-4A91-80D8-242AA8F2533E}">
      <dgm:prSet/>
      <dgm:spPr/>
      <dgm:t>
        <a:bodyPr/>
        <a:lstStyle/>
        <a:p>
          <a:endParaRPr lang="en-CA"/>
        </a:p>
      </dgm:t>
    </dgm:pt>
    <dgm:pt modelId="{2C571E4E-EB00-4F92-8356-B1E2B49072E7}" type="sibTrans" cxnId="{9799C3FD-25F1-4A91-80D8-242AA8F2533E}">
      <dgm:prSet/>
      <dgm:spPr/>
      <dgm:t>
        <a:bodyPr/>
        <a:lstStyle/>
        <a:p>
          <a:endParaRPr lang="en-CA"/>
        </a:p>
      </dgm:t>
    </dgm:pt>
    <dgm:pt modelId="{262C1E41-77DC-413A-800B-8568DD544DB8}">
      <dgm:prSet phldrT="[Text]"/>
      <dgm:spPr/>
      <dgm:t>
        <a:bodyPr/>
        <a:lstStyle/>
        <a:p>
          <a:r>
            <a:rPr lang="en-CA" b="1" i="0" dirty="0"/>
            <a:t>Human Resources</a:t>
          </a:r>
          <a:endParaRPr lang="en-CA" dirty="0"/>
        </a:p>
      </dgm:t>
    </dgm:pt>
    <dgm:pt modelId="{E518C4DA-26F4-4544-8E3A-BBC552057449}" type="parTrans" cxnId="{F557050C-429C-4268-BB0D-4B607D0F83EC}">
      <dgm:prSet/>
      <dgm:spPr/>
      <dgm:t>
        <a:bodyPr/>
        <a:lstStyle/>
        <a:p>
          <a:endParaRPr lang="en-CA"/>
        </a:p>
      </dgm:t>
    </dgm:pt>
    <dgm:pt modelId="{BE237FDA-E279-42C3-8121-160777A06A79}" type="sibTrans" cxnId="{F557050C-429C-4268-BB0D-4B607D0F83EC}">
      <dgm:prSet/>
      <dgm:spPr/>
      <dgm:t>
        <a:bodyPr/>
        <a:lstStyle/>
        <a:p>
          <a:endParaRPr lang="en-CA"/>
        </a:p>
      </dgm:t>
    </dgm:pt>
    <dgm:pt modelId="{DB8CD643-1581-40F5-A28E-EE1B0784ABE1}">
      <dgm:prSet phldrT="[Text]"/>
      <dgm:spPr/>
      <dgm:t>
        <a:bodyPr/>
        <a:lstStyle/>
        <a:p>
          <a:r>
            <a:rPr lang="en-US" dirty="0"/>
            <a:t>Hires and trains employees; oversees compensations, benefits, etc.</a:t>
          </a:r>
          <a:endParaRPr lang="en-CA" dirty="0"/>
        </a:p>
      </dgm:t>
    </dgm:pt>
    <dgm:pt modelId="{7AAC074E-9FDC-4891-A20F-2E3DEB1778B5}" type="parTrans" cxnId="{952FFA74-102E-406A-BB68-9E01FC550BA0}">
      <dgm:prSet/>
      <dgm:spPr/>
      <dgm:t>
        <a:bodyPr/>
        <a:lstStyle/>
        <a:p>
          <a:endParaRPr lang="en-CA"/>
        </a:p>
      </dgm:t>
    </dgm:pt>
    <dgm:pt modelId="{5A117CF0-4E1D-4E3F-802C-9ABA14C678BB}" type="sibTrans" cxnId="{952FFA74-102E-406A-BB68-9E01FC550BA0}">
      <dgm:prSet/>
      <dgm:spPr/>
      <dgm:t>
        <a:bodyPr/>
        <a:lstStyle/>
        <a:p>
          <a:endParaRPr lang="en-CA"/>
        </a:p>
      </dgm:t>
    </dgm:pt>
    <dgm:pt modelId="{058D060C-A2A0-4AB3-ABE8-867420FECB33}">
      <dgm:prSet/>
      <dgm:spPr/>
      <dgm:t>
        <a:bodyPr/>
        <a:lstStyle/>
        <a:p>
          <a:r>
            <a:rPr lang="en-CA" b="1" i="0"/>
            <a:t>Finance</a:t>
          </a:r>
        </a:p>
      </dgm:t>
    </dgm:pt>
    <dgm:pt modelId="{D559AC4C-C3ED-43C8-A39C-4097931A5142}" type="parTrans" cxnId="{8B1558EF-BA47-4DFF-AD45-D5BA3889CDA3}">
      <dgm:prSet/>
      <dgm:spPr/>
      <dgm:t>
        <a:bodyPr/>
        <a:lstStyle/>
        <a:p>
          <a:endParaRPr lang="en-CA"/>
        </a:p>
      </dgm:t>
    </dgm:pt>
    <dgm:pt modelId="{524F7038-7C5A-40E0-A0A3-AE9E0E6353DF}" type="sibTrans" cxnId="{8B1558EF-BA47-4DFF-AD45-D5BA3889CDA3}">
      <dgm:prSet/>
      <dgm:spPr/>
      <dgm:t>
        <a:bodyPr/>
        <a:lstStyle/>
        <a:p>
          <a:endParaRPr lang="en-CA"/>
        </a:p>
      </dgm:t>
    </dgm:pt>
    <dgm:pt modelId="{29D1F561-E431-48FA-9144-6D2670BA9F8E}">
      <dgm:prSet/>
      <dgm:spPr/>
      <dgm:t>
        <a:bodyPr/>
        <a:lstStyle/>
        <a:p>
          <a:r>
            <a:rPr lang="en-US" b="0" i="0" dirty="0"/>
            <a:t>Ensures that funds for materials, supplies, payroll, etc. are always accessible</a:t>
          </a:r>
          <a:endParaRPr lang="en-CA" dirty="0"/>
        </a:p>
      </dgm:t>
    </dgm:pt>
    <dgm:pt modelId="{D4B6BD57-2034-45A5-9A3A-4CC97C76920C}" type="parTrans" cxnId="{92C58ACB-04E9-4453-A5BF-CE3A40056C92}">
      <dgm:prSet/>
      <dgm:spPr/>
      <dgm:t>
        <a:bodyPr/>
        <a:lstStyle/>
        <a:p>
          <a:endParaRPr lang="en-CA"/>
        </a:p>
      </dgm:t>
    </dgm:pt>
    <dgm:pt modelId="{EEDD3478-DED8-4017-B166-66E87E5086F0}" type="sibTrans" cxnId="{92C58ACB-04E9-4453-A5BF-CE3A40056C92}">
      <dgm:prSet/>
      <dgm:spPr/>
      <dgm:t>
        <a:bodyPr/>
        <a:lstStyle/>
        <a:p>
          <a:endParaRPr lang="en-CA"/>
        </a:p>
      </dgm:t>
    </dgm:pt>
    <dgm:pt modelId="{2E91A8D5-4D80-4B2E-9B57-54E6781BF417}" type="pres">
      <dgm:prSet presAssocID="{EC9915B9-27B0-4298-A8ED-273CBA27A651}" presName="Name0" presStyleCnt="0">
        <dgm:presLayoutVars>
          <dgm:dir/>
          <dgm:animLvl val="lvl"/>
          <dgm:resizeHandles val="exact"/>
        </dgm:presLayoutVars>
      </dgm:prSet>
      <dgm:spPr/>
    </dgm:pt>
    <dgm:pt modelId="{25E54FB3-182B-4215-933E-4E8AB51DA390}" type="pres">
      <dgm:prSet presAssocID="{4DAD1A95-1110-476D-B6F8-6FDF7C354410}" presName="composite" presStyleCnt="0"/>
      <dgm:spPr/>
    </dgm:pt>
    <dgm:pt modelId="{8DE2E784-47CF-4002-B7CA-B908F63CD10F}" type="pres">
      <dgm:prSet presAssocID="{4DAD1A95-1110-476D-B6F8-6FDF7C354410}" presName="parTx" presStyleLbl="alignNode1" presStyleIdx="0" presStyleCnt="4">
        <dgm:presLayoutVars>
          <dgm:chMax val="0"/>
          <dgm:chPref val="0"/>
          <dgm:bulletEnabled val="1"/>
        </dgm:presLayoutVars>
      </dgm:prSet>
      <dgm:spPr/>
    </dgm:pt>
    <dgm:pt modelId="{7055146F-0BF8-4AFB-9E50-D290D36A9461}" type="pres">
      <dgm:prSet presAssocID="{4DAD1A95-1110-476D-B6F8-6FDF7C354410}" presName="desTx" presStyleLbl="alignAccFollowNode1" presStyleIdx="0" presStyleCnt="4">
        <dgm:presLayoutVars>
          <dgm:bulletEnabled val="1"/>
        </dgm:presLayoutVars>
      </dgm:prSet>
      <dgm:spPr/>
    </dgm:pt>
    <dgm:pt modelId="{4EBF1F0A-E60C-4BBE-9CE6-050B1E709E4F}" type="pres">
      <dgm:prSet presAssocID="{E0F9FA96-708E-4A18-BF8A-D3AD31065CDC}" presName="space" presStyleCnt="0"/>
      <dgm:spPr/>
    </dgm:pt>
    <dgm:pt modelId="{61B8D74C-0ABA-4137-A995-D7E80CFC1641}" type="pres">
      <dgm:prSet presAssocID="{592AFB38-B076-4B27-ADDC-29E4F37FAB77}" presName="composite" presStyleCnt="0"/>
      <dgm:spPr/>
    </dgm:pt>
    <dgm:pt modelId="{20A4688A-4C9B-409E-94FE-D3AE551C5801}" type="pres">
      <dgm:prSet presAssocID="{592AFB38-B076-4B27-ADDC-29E4F37FAB77}" presName="parTx" presStyleLbl="alignNode1" presStyleIdx="1" presStyleCnt="4">
        <dgm:presLayoutVars>
          <dgm:chMax val="0"/>
          <dgm:chPref val="0"/>
          <dgm:bulletEnabled val="1"/>
        </dgm:presLayoutVars>
      </dgm:prSet>
      <dgm:spPr/>
    </dgm:pt>
    <dgm:pt modelId="{8E5F15DA-C919-48C5-8E61-CDE58670D037}" type="pres">
      <dgm:prSet presAssocID="{592AFB38-B076-4B27-ADDC-29E4F37FAB77}" presName="desTx" presStyleLbl="alignAccFollowNode1" presStyleIdx="1" presStyleCnt="4">
        <dgm:presLayoutVars>
          <dgm:bulletEnabled val="1"/>
        </dgm:presLayoutVars>
      </dgm:prSet>
      <dgm:spPr/>
    </dgm:pt>
    <dgm:pt modelId="{CDB4D870-4866-4034-A4DD-9B3847B3A5B3}" type="pres">
      <dgm:prSet presAssocID="{5E92FFF3-461A-465A-AFB1-C88E6D63C593}" presName="space" presStyleCnt="0"/>
      <dgm:spPr/>
    </dgm:pt>
    <dgm:pt modelId="{7597DF4B-8415-413B-8945-77B2A25B5FD5}" type="pres">
      <dgm:prSet presAssocID="{262C1E41-77DC-413A-800B-8568DD544DB8}" presName="composite" presStyleCnt="0"/>
      <dgm:spPr/>
    </dgm:pt>
    <dgm:pt modelId="{2A70E892-CE70-4E17-AC88-DB1BEFBA6A11}" type="pres">
      <dgm:prSet presAssocID="{262C1E41-77DC-413A-800B-8568DD544DB8}" presName="parTx" presStyleLbl="alignNode1" presStyleIdx="2" presStyleCnt="4">
        <dgm:presLayoutVars>
          <dgm:chMax val="0"/>
          <dgm:chPref val="0"/>
          <dgm:bulletEnabled val="1"/>
        </dgm:presLayoutVars>
      </dgm:prSet>
      <dgm:spPr/>
    </dgm:pt>
    <dgm:pt modelId="{8260FE6B-304A-471F-B396-A033A8F7D0F6}" type="pres">
      <dgm:prSet presAssocID="{262C1E41-77DC-413A-800B-8568DD544DB8}" presName="desTx" presStyleLbl="alignAccFollowNode1" presStyleIdx="2" presStyleCnt="4">
        <dgm:presLayoutVars>
          <dgm:bulletEnabled val="1"/>
        </dgm:presLayoutVars>
      </dgm:prSet>
      <dgm:spPr/>
    </dgm:pt>
    <dgm:pt modelId="{3F490997-1F4B-4B26-A4E9-84AE09242F64}" type="pres">
      <dgm:prSet presAssocID="{BE237FDA-E279-42C3-8121-160777A06A79}" presName="space" presStyleCnt="0"/>
      <dgm:spPr/>
    </dgm:pt>
    <dgm:pt modelId="{DA056CB7-F6F8-423D-9CE3-6BC4D3C094BB}" type="pres">
      <dgm:prSet presAssocID="{058D060C-A2A0-4AB3-ABE8-867420FECB33}" presName="composite" presStyleCnt="0"/>
      <dgm:spPr/>
    </dgm:pt>
    <dgm:pt modelId="{91310BBB-0802-4A09-9523-223666222CF5}" type="pres">
      <dgm:prSet presAssocID="{058D060C-A2A0-4AB3-ABE8-867420FECB33}" presName="parTx" presStyleLbl="alignNode1" presStyleIdx="3" presStyleCnt="4">
        <dgm:presLayoutVars>
          <dgm:chMax val="0"/>
          <dgm:chPref val="0"/>
          <dgm:bulletEnabled val="1"/>
        </dgm:presLayoutVars>
      </dgm:prSet>
      <dgm:spPr/>
    </dgm:pt>
    <dgm:pt modelId="{FBE56B34-92EC-4F6C-9093-D9E831EF7FE7}" type="pres">
      <dgm:prSet presAssocID="{058D060C-A2A0-4AB3-ABE8-867420FECB33}" presName="desTx" presStyleLbl="alignAccFollowNode1" presStyleIdx="3" presStyleCnt="4">
        <dgm:presLayoutVars>
          <dgm:bulletEnabled val="1"/>
        </dgm:presLayoutVars>
      </dgm:prSet>
      <dgm:spPr/>
    </dgm:pt>
  </dgm:ptLst>
  <dgm:cxnLst>
    <dgm:cxn modelId="{019E3206-BB3D-40EE-9EFA-041F1F4B1738}" type="presOf" srcId="{8EF520E2-D29B-4265-AE74-196C4A9ABBED}" destId="{8E5F15DA-C919-48C5-8E61-CDE58670D037}" srcOrd="0" destOrd="0" presId="urn:microsoft.com/office/officeart/2005/8/layout/hList1"/>
    <dgm:cxn modelId="{F557050C-429C-4268-BB0D-4B607D0F83EC}" srcId="{EC9915B9-27B0-4298-A8ED-273CBA27A651}" destId="{262C1E41-77DC-413A-800B-8568DD544DB8}" srcOrd="2" destOrd="0" parTransId="{E518C4DA-26F4-4544-8E3A-BBC552057449}" sibTransId="{BE237FDA-E279-42C3-8121-160777A06A79}"/>
    <dgm:cxn modelId="{23472A1F-B05C-4F9B-A0AD-CA3D39027860}" type="presOf" srcId="{262C1E41-77DC-413A-800B-8568DD544DB8}" destId="{2A70E892-CE70-4E17-AC88-DB1BEFBA6A11}" srcOrd="0" destOrd="0" presId="urn:microsoft.com/office/officeart/2005/8/layout/hList1"/>
    <dgm:cxn modelId="{CCA6DE2F-3307-4378-9B84-A2E0E3500688}" type="presOf" srcId="{592AFB38-B076-4B27-ADDC-29E4F37FAB77}" destId="{20A4688A-4C9B-409E-94FE-D3AE551C5801}" srcOrd="0" destOrd="0" presId="urn:microsoft.com/office/officeart/2005/8/layout/hList1"/>
    <dgm:cxn modelId="{95D6F15F-ED1D-48A5-8F4D-08224D74A7D4}" srcId="{EC9915B9-27B0-4298-A8ED-273CBA27A651}" destId="{592AFB38-B076-4B27-ADDC-29E4F37FAB77}" srcOrd="1" destOrd="0" parTransId="{39C1443E-3C2F-4B8F-96B0-6A1DDD5D9365}" sibTransId="{5E92FFF3-461A-465A-AFB1-C88E6D63C593}"/>
    <dgm:cxn modelId="{8E357A45-7D61-4F92-BC5F-612BAA240E51}" type="presOf" srcId="{EC9915B9-27B0-4298-A8ED-273CBA27A651}" destId="{2E91A8D5-4D80-4B2E-9B57-54E6781BF417}" srcOrd="0" destOrd="0" presId="urn:microsoft.com/office/officeart/2005/8/layout/hList1"/>
    <dgm:cxn modelId="{AA8AB450-034D-4447-8C67-46216DFC6F57}" srcId="{4DAD1A95-1110-476D-B6F8-6FDF7C354410}" destId="{20D4D1BE-9C3B-4D4B-823A-4D39A1F5AF8C}" srcOrd="0" destOrd="0" parTransId="{E0CB5B41-73B2-415F-A675-8164770AA612}" sibTransId="{3D0FE0E1-922D-4047-9FBF-3D78C938D396}"/>
    <dgm:cxn modelId="{41EBC474-C671-43C6-BC7E-CECC40A51EC6}" type="presOf" srcId="{DB8CD643-1581-40F5-A28E-EE1B0784ABE1}" destId="{8260FE6B-304A-471F-B396-A033A8F7D0F6}" srcOrd="0" destOrd="0" presId="urn:microsoft.com/office/officeart/2005/8/layout/hList1"/>
    <dgm:cxn modelId="{952FFA74-102E-406A-BB68-9E01FC550BA0}" srcId="{262C1E41-77DC-413A-800B-8568DD544DB8}" destId="{DB8CD643-1581-40F5-A28E-EE1B0784ABE1}" srcOrd="0" destOrd="0" parTransId="{7AAC074E-9FDC-4891-A20F-2E3DEB1778B5}" sibTransId="{5A117CF0-4E1D-4E3F-802C-9ABA14C678BB}"/>
    <dgm:cxn modelId="{472146A5-3F81-45A3-8756-81FA16690670}" srcId="{EC9915B9-27B0-4298-A8ED-273CBA27A651}" destId="{4DAD1A95-1110-476D-B6F8-6FDF7C354410}" srcOrd="0" destOrd="0" parTransId="{D4A3A2FE-2D8F-411B-BBEE-D31DC7381C10}" sibTransId="{E0F9FA96-708E-4A18-BF8A-D3AD31065CDC}"/>
    <dgm:cxn modelId="{9C2F68BD-434D-4563-B6F7-536532224358}" type="presOf" srcId="{29D1F561-E431-48FA-9144-6D2670BA9F8E}" destId="{FBE56B34-92EC-4F6C-9093-D9E831EF7FE7}" srcOrd="0" destOrd="0" presId="urn:microsoft.com/office/officeart/2005/8/layout/hList1"/>
    <dgm:cxn modelId="{BCD15ACB-7355-4089-9742-9F474344A76A}" type="presOf" srcId="{4DAD1A95-1110-476D-B6F8-6FDF7C354410}" destId="{8DE2E784-47CF-4002-B7CA-B908F63CD10F}" srcOrd="0" destOrd="0" presId="urn:microsoft.com/office/officeart/2005/8/layout/hList1"/>
    <dgm:cxn modelId="{92C58ACB-04E9-4453-A5BF-CE3A40056C92}" srcId="{058D060C-A2A0-4AB3-ABE8-867420FECB33}" destId="{29D1F561-E431-48FA-9144-6D2670BA9F8E}" srcOrd="0" destOrd="0" parTransId="{D4B6BD57-2034-45A5-9A3A-4CC97C76920C}" sibTransId="{EEDD3478-DED8-4017-B166-66E87E5086F0}"/>
    <dgm:cxn modelId="{43F5EDDB-9862-4117-9ED8-6463F84340BA}" type="presOf" srcId="{058D060C-A2A0-4AB3-ABE8-867420FECB33}" destId="{91310BBB-0802-4A09-9523-223666222CF5}" srcOrd="0" destOrd="0" presId="urn:microsoft.com/office/officeart/2005/8/layout/hList1"/>
    <dgm:cxn modelId="{F546F3ED-78DD-407A-B941-AFD11E599A16}" type="presOf" srcId="{20D4D1BE-9C3B-4D4B-823A-4D39A1F5AF8C}" destId="{7055146F-0BF8-4AFB-9E50-D290D36A9461}" srcOrd="0" destOrd="0" presId="urn:microsoft.com/office/officeart/2005/8/layout/hList1"/>
    <dgm:cxn modelId="{8B1558EF-BA47-4DFF-AD45-D5BA3889CDA3}" srcId="{EC9915B9-27B0-4298-A8ED-273CBA27A651}" destId="{058D060C-A2A0-4AB3-ABE8-867420FECB33}" srcOrd="3" destOrd="0" parTransId="{D559AC4C-C3ED-43C8-A39C-4097931A5142}" sibTransId="{524F7038-7C5A-40E0-A0A3-AE9E0E6353DF}"/>
    <dgm:cxn modelId="{9799C3FD-25F1-4A91-80D8-242AA8F2533E}" srcId="{592AFB38-B076-4B27-ADDC-29E4F37FAB77}" destId="{8EF520E2-D29B-4265-AE74-196C4A9ABBED}" srcOrd="0" destOrd="0" parTransId="{3ED97187-671D-40C6-9179-D515250EFEB5}" sibTransId="{2C571E4E-EB00-4F92-8356-B1E2B49072E7}"/>
    <dgm:cxn modelId="{F54402BF-C514-407A-B8AA-6506A5DFF344}" type="presParOf" srcId="{2E91A8D5-4D80-4B2E-9B57-54E6781BF417}" destId="{25E54FB3-182B-4215-933E-4E8AB51DA390}" srcOrd="0" destOrd="0" presId="urn:microsoft.com/office/officeart/2005/8/layout/hList1"/>
    <dgm:cxn modelId="{E62CB8F1-1958-40E9-B7DB-883D50752F18}" type="presParOf" srcId="{25E54FB3-182B-4215-933E-4E8AB51DA390}" destId="{8DE2E784-47CF-4002-B7CA-B908F63CD10F}" srcOrd="0" destOrd="0" presId="urn:microsoft.com/office/officeart/2005/8/layout/hList1"/>
    <dgm:cxn modelId="{C158D34D-02F5-4873-8F79-E2E03BF4F150}" type="presParOf" srcId="{25E54FB3-182B-4215-933E-4E8AB51DA390}" destId="{7055146F-0BF8-4AFB-9E50-D290D36A9461}" srcOrd="1" destOrd="0" presId="urn:microsoft.com/office/officeart/2005/8/layout/hList1"/>
    <dgm:cxn modelId="{6D6542BB-551D-4E79-9F67-1B273AD31EF9}" type="presParOf" srcId="{2E91A8D5-4D80-4B2E-9B57-54E6781BF417}" destId="{4EBF1F0A-E60C-4BBE-9CE6-050B1E709E4F}" srcOrd="1" destOrd="0" presId="urn:microsoft.com/office/officeart/2005/8/layout/hList1"/>
    <dgm:cxn modelId="{5779AA88-B51B-4198-852A-840A7CF0D67B}" type="presParOf" srcId="{2E91A8D5-4D80-4B2E-9B57-54E6781BF417}" destId="{61B8D74C-0ABA-4137-A995-D7E80CFC1641}" srcOrd="2" destOrd="0" presId="urn:microsoft.com/office/officeart/2005/8/layout/hList1"/>
    <dgm:cxn modelId="{72D88514-D253-4554-A4C3-68470130D91D}" type="presParOf" srcId="{61B8D74C-0ABA-4137-A995-D7E80CFC1641}" destId="{20A4688A-4C9B-409E-94FE-D3AE551C5801}" srcOrd="0" destOrd="0" presId="urn:microsoft.com/office/officeart/2005/8/layout/hList1"/>
    <dgm:cxn modelId="{10EE07D7-199B-4AF1-8343-EA81A3356DC5}" type="presParOf" srcId="{61B8D74C-0ABA-4137-A995-D7E80CFC1641}" destId="{8E5F15DA-C919-48C5-8E61-CDE58670D037}" srcOrd="1" destOrd="0" presId="urn:microsoft.com/office/officeart/2005/8/layout/hList1"/>
    <dgm:cxn modelId="{0291C473-0EFF-4358-AFAA-8D054FBBC46C}" type="presParOf" srcId="{2E91A8D5-4D80-4B2E-9B57-54E6781BF417}" destId="{CDB4D870-4866-4034-A4DD-9B3847B3A5B3}" srcOrd="3" destOrd="0" presId="urn:microsoft.com/office/officeart/2005/8/layout/hList1"/>
    <dgm:cxn modelId="{16EB7C5D-151B-44B4-8996-7E28B1C048FD}" type="presParOf" srcId="{2E91A8D5-4D80-4B2E-9B57-54E6781BF417}" destId="{7597DF4B-8415-413B-8945-77B2A25B5FD5}" srcOrd="4" destOrd="0" presId="urn:microsoft.com/office/officeart/2005/8/layout/hList1"/>
    <dgm:cxn modelId="{2238A090-B24F-4AC4-99BB-DB7D224470D8}" type="presParOf" srcId="{7597DF4B-8415-413B-8945-77B2A25B5FD5}" destId="{2A70E892-CE70-4E17-AC88-DB1BEFBA6A11}" srcOrd="0" destOrd="0" presId="urn:microsoft.com/office/officeart/2005/8/layout/hList1"/>
    <dgm:cxn modelId="{29A865A2-712D-417E-913C-F84624FAA414}" type="presParOf" srcId="{7597DF4B-8415-413B-8945-77B2A25B5FD5}" destId="{8260FE6B-304A-471F-B396-A033A8F7D0F6}" srcOrd="1" destOrd="0" presId="urn:microsoft.com/office/officeart/2005/8/layout/hList1"/>
    <dgm:cxn modelId="{C712683E-DF8B-40A7-A995-57EFCF498C74}" type="presParOf" srcId="{2E91A8D5-4D80-4B2E-9B57-54E6781BF417}" destId="{3F490997-1F4B-4B26-A4E9-84AE09242F64}" srcOrd="5" destOrd="0" presId="urn:microsoft.com/office/officeart/2005/8/layout/hList1"/>
    <dgm:cxn modelId="{A2D717D3-702E-49A6-8907-809D0FD5A022}" type="presParOf" srcId="{2E91A8D5-4D80-4B2E-9B57-54E6781BF417}" destId="{DA056CB7-F6F8-423D-9CE3-6BC4D3C094BB}" srcOrd="6" destOrd="0" presId="urn:microsoft.com/office/officeart/2005/8/layout/hList1"/>
    <dgm:cxn modelId="{BF8DDEFF-56BC-429F-9890-F9248D845EAD}" type="presParOf" srcId="{DA056CB7-F6F8-423D-9CE3-6BC4D3C094BB}" destId="{91310BBB-0802-4A09-9523-223666222CF5}" srcOrd="0" destOrd="0" presId="urn:microsoft.com/office/officeart/2005/8/layout/hList1"/>
    <dgm:cxn modelId="{C97E5A89-0F32-4898-B2A1-85A226B3BCB0}" type="presParOf" srcId="{DA056CB7-F6F8-423D-9CE3-6BC4D3C094BB}" destId="{FBE56B34-92EC-4F6C-9093-D9E831EF7FE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902B9-890B-4A68-8520-356B1756A1E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07DB887E-08F2-4C18-B9CB-1197E13A9764}">
      <dgm:prSet phldrT="[Text]"/>
      <dgm:spPr/>
      <dgm:t>
        <a:bodyPr/>
        <a:lstStyle/>
        <a:p>
          <a:r>
            <a:rPr lang="en-CA" b="0" i="0" dirty="0"/>
            <a:t>More Opportunities</a:t>
          </a:r>
          <a:endParaRPr lang="en-CA" dirty="0"/>
        </a:p>
      </dgm:t>
    </dgm:pt>
    <dgm:pt modelId="{4FC6805A-C274-4555-8B90-ECF8CB829F75}" type="parTrans" cxnId="{D1C2EB65-F55A-47F0-86D0-CE6E1AA6FFDA}">
      <dgm:prSet/>
      <dgm:spPr/>
      <dgm:t>
        <a:bodyPr/>
        <a:lstStyle/>
        <a:p>
          <a:endParaRPr lang="en-CA"/>
        </a:p>
      </dgm:t>
    </dgm:pt>
    <dgm:pt modelId="{B72CCB7A-C943-4613-BC58-5F4C0C2608F3}" type="sibTrans" cxnId="{D1C2EB65-F55A-47F0-86D0-CE6E1AA6FFDA}">
      <dgm:prSet/>
      <dgm:spPr/>
      <dgm:t>
        <a:bodyPr/>
        <a:lstStyle/>
        <a:p>
          <a:endParaRPr lang="en-CA"/>
        </a:p>
      </dgm:t>
    </dgm:pt>
    <dgm:pt modelId="{0ABEBB98-4B45-4619-821C-12C06352F4F9}">
      <dgm:prSet phldrT="[Text]"/>
      <dgm:spPr/>
      <dgm:t>
        <a:bodyPr/>
        <a:lstStyle/>
        <a:p>
          <a:r>
            <a:rPr lang="en-US" b="0" i="0" dirty="0"/>
            <a:t>Typically, the biggest department, with many job openings</a:t>
          </a:r>
          <a:endParaRPr lang="en-CA" dirty="0"/>
        </a:p>
      </dgm:t>
    </dgm:pt>
    <dgm:pt modelId="{4A76D67D-A8DA-4D94-9A43-E4EAC782E9D1}" type="parTrans" cxnId="{B7DBD383-1137-47E0-AE92-C353ADA54654}">
      <dgm:prSet/>
      <dgm:spPr/>
      <dgm:t>
        <a:bodyPr/>
        <a:lstStyle/>
        <a:p>
          <a:endParaRPr lang="en-CA"/>
        </a:p>
      </dgm:t>
    </dgm:pt>
    <dgm:pt modelId="{B40E2406-CDF1-45F3-9D20-BFE482C16018}" type="sibTrans" cxnId="{B7DBD383-1137-47E0-AE92-C353ADA54654}">
      <dgm:prSet/>
      <dgm:spPr/>
      <dgm:t>
        <a:bodyPr/>
        <a:lstStyle/>
        <a:p>
          <a:endParaRPr lang="en-CA"/>
        </a:p>
      </dgm:t>
    </dgm:pt>
    <dgm:pt modelId="{E498C1EA-F338-4256-8CE0-5B8E883412E2}">
      <dgm:prSet phldrT="[Text]"/>
      <dgm:spPr/>
      <dgm:t>
        <a:bodyPr/>
        <a:lstStyle/>
        <a:p>
          <a:r>
            <a:rPr lang="en-CA" b="0" i="0" dirty="0"/>
            <a:t>Focus on Company over Job Title</a:t>
          </a:r>
          <a:endParaRPr lang="en-CA" dirty="0"/>
        </a:p>
      </dgm:t>
    </dgm:pt>
    <dgm:pt modelId="{DBF1C384-E17A-4316-A2BC-77362646D892}" type="parTrans" cxnId="{953C5200-98A2-4F2E-9AEE-35BF743ECF9F}">
      <dgm:prSet/>
      <dgm:spPr/>
      <dgm:t>
        <a:bodyPr/>
        <a:lstStyle/>
        <a:p>
          <a:endParaRPr lang="en-CA"/>
        </a:p>
      </dgm:t>
    </dgm:pt>
    <dgm:pt modelId="{0EBCD341-9D56-4FF7-923C-CB818051C7A7}" type="sibTrans" cxnId="{953C5200-98A2-4F2E-9AEE-35BF743ECF9F}">
      <dgm:prSet/>
      <dgm:spPr/>
      <dgm:t>
        <a:bodyPr/>
        <a:lstStyle/>
        <a:p>
          <a:endParaRPr lang="en-CA"/>
        </a:p>
      </dgm:t>
    </dgm:pt>
    <dgm:pt modelId="{CDFC7C8D-751B-4541-A3FE-BB04204FFB42}">
      <dgm:prSet phldrT="[Text]"/>
      <dgm:spPr/>
      <dgm:t>
        <a:bodyPr/>
        <a:lstStyle/>
        <a:p>
          <a:r>
            <a:rPr lang="en-US" b="0" i="0" dirty="0"/>
            <a:t>Focus on finding a great company culture and worry less about the specific job title</a:t>
          </a:r>
          <a:endParaRPr lang="en-CA" dirty="0"/>
        </a:p>
      </dgm:t>
    </dgm:pt>
    <dgm:pt modelId="{318AED48-E724-4765-AE11-9401B6E09F3E}" type="parTrans" cxnId="{77B6FAEC-2823-493A-AD4A-4EE3538D0F13}">
      <dgm:prSet/>
      <dgm:spPr/>
      <dgm:t>
        <a:bodyPr/>
        <a:lstStyle/>
        <a:p>
          <a:endParaRPr lang="en-CA"/>
        </a:p>
      </dgm:t>
    </dgm:pt>
    <dgm:pt modelId="{47FD1890-C0B1-407F-9D50-27A320D6CB8E}" type="sibTrans" cxnId="{77B6FAEC-2823-493A-AD4A-4EE3538D0F13}">
      <dgm:prSet/>
      <dgm:spPr/>
      <dgm:t>
        <a:bodyPr/>
        <a:lstStyle/>
        <a:p>
          <a:endParaRPr lang="en-CA"/>
        </a:p>
      </dgm:t>
    </dgm:pt>
    <dgm:pt modelId="{460714FC-946A-46B3-8F6D-A1FE11C174A9}">
      <dgm:prSet phldrT="[Text]"/>
      <dgm:spPr/>
      <dgm:t>
        <a:bodyPr/>
        <a:lstStyle/>
        <a:p>
          <a:r>
            <a:rPr lang="en-US" b="0" i="0" dirty="0"/>
            <a:t>With a good work ethic, you can likely get promoted to your desired role later.</a:t>
          </a:r>
          <a:endParaRPr lang="en-CA" dirty="0"/>
        </a:p>
      </dgm:t>
    </dgm:pt>
    <dgm:pt modelId="{83E7374D-B982-4B7B-9C7F-0A0FDF10E630}" type="parTrans" cxnId="{26993D50-8382-4AE8-94B2-928A89C5D19A}">
      <dgm:prSet/>
      <dgm:spPr/>
      <dgm:t>
        <a:bodyPr/>
        <a:lstStyle/>
        <a:p>
          <a:endParaRPr lang="en-CA"/>
        </a:p>
      </dgm:t>
    </dgm:pt>
    <dgm:pt modelId="{9184F83F-8456-479C-BEC5-FCF7C5B95B63}" type="sibTrans" cxnId="{26993D50-8382-4AE8-94B2-928A89C5D19A}">
      <dgm:prSet/>
      <dgm:spPr/>
      <dgm:t>
        <a:bodyPr/>
        <a:lstStyle/>
        <a:p>
          <a:endParaRPr lang="en-CA"/>
        </a:p>
      </dgm:t>
    </dgm:pt>
    <dgm:pt modelId="{4482E568-1B23-456F-8AED-882B3B46EAD9}" type="pres">
      <dgm:prSet presAssocID="{FD4902B9-890B-4A68-8520-356B1756A1E3}" presName="linear" presStyleCnt="0">
        <dgm:presLayoutVars>
          <dgm:animLvl val="lvl"/>
          <dgm:resizeHandles val="exact"/>
        </dgm:presLayoutVars>
      </dgm:prSet>
      <dgm:spPr/>
    </dgm:pt>
    <dgm:pt modelId="{2901365C-357A-416C-B5A0-52749644AA0A}" type="pres">
      <dgm:prSet presAssocID="{07DB887E-08F2-4C18-B9CB-1197E13A9764}" presName="parentText" presStyleLbl="node1" presStyleIdx="0" presStyleCnt="2">
        <dgm:presLayoutVars>
          <dgm:chMax val="0"/>
          <dgm:bulletEnabled val="1"/>
        </dgm:presLayoutVars>
      </dgm:prSet>
      <dgm:spPr/>
    </dgm:pt>
    <dgm:pt modelId="{D0983EEF-1552-4013-BCB0-43B0F9762FC9}" type="pres">
      <dgm:prSet presAssocID="{07DB887E-08F2-4C18-B9CB-1197E13A9764}" presName="childText" presStyleLbl="revTx" presStyleIdx="0" presStyleCnt="2">
        <dgm:presLayoutVars>
          <dgm:bulletEnabled val="1"/>
        </dgm:presLayoutVars>
      </dgm:prSet>
      <dgm:spPr/>
    </dgm:pt>
    <dgm:pt modelId="{8CB6E7D5-C6FD-4B0D-AF6D-A798F1D852C5}" type="pres">
      <dgm:prSet presAssocID="{E498C1EA-F338-4256-8CE0-5B8E883412E2}" presName="parentText" presStyleLbl="node1" presStyleIdx="1" presStyleCnt="2">
        <dgm:presLayoutVars>
          <dgm:chMax val="0"/>
          <dgm:bulletEnabled val="1"/>
        </dgm:presLayoutVars>
      </dgm:prSet>
      <dgm:spPr/>
    </dgm:pt>
    <dgm:pt modelId="{85BF6289-982C-45C6-95D6-F99950BA56C6}" type="pres">
      <dgm:prSet presAssocID="{E498C1EA-F338-4256-8CE0-5B8E883412E2}" presName="childText" presStyleLbl="revTx" presStyleIdx="1" presStyleCnt="2">
        <dgm:presLayoutVars>
          <dgm:bulletEnabled val="1"/>
        </dgm:presLayoutVars>
      </dgm:prSet>
      <dgm:spPr/>
    </dgm:pt>
  </dgm:ptLst>
  <dgm:cxnLst>
    <dgm:cxn modelId="{953C5200-98A2-4F2E-9AEE-35BF743ECF9F}" srcId="{FD4902B9-890B-4A68-8520-356B1756A1E3}" destId="{E498C1EA-F338-4256-8CE0-5B8E883412E2}" srcOrd="1" destOrd="0" parTransId="{DBF1C384-E17A-4316-A2BC-77362646D892}" sibTransId="{0EBCD341-9D56-4FF7-923C-CB818051C7A7}"/>
    <dgm:cxn modelId="{98FA0914-0D3B-47E6-8FBE-41046DCA47C4}" type="presOf" srcId="{460714FC-946A-46B3-8F6D-A1FE11C174A9}" destId="{85BF6289-982C-45C6-95D6-F99950BA56C6}" srcOrd="0" destOrd="1" presId="urn:microsoft.com/office/officeart/2005/8/layout/vList2"/>
    <dgm:cxn modelId="{C3D72021-D99B-495D-8624-E7F9B5C6386E}" type="presOf" srcId="{FD4902B9-890B-4A68-8520-356B1756A1E3}" destId="{4482E568-1B23-456F-8AED-882B3B46EAD9}" srcOrd="0" destOrd="0" presId="urn:microsoft.com/office/officeart/2005/8/layout/vList2"/>
    <dgm:cxn modelId="{D1C2EB65-F55A-47F0-86D0-CE6E1AA6FFDA}" srcId="{FD4902B9-890B-4A68-8520-356B1756A1E3}" destId="{07DB887E-08F2-4C18-B9CB-1197E13A9764}" srcOrd="0" destOrd="0" parTransId="{4FC6805A-C274-4555-8B90-ECF8CB829F75}" sibTransId="{B72CCB7A-C943-4613-BC58-5F4C0C2608F3}"/>
    <dgm:cxn modelId="{AE57636C-1C6D-409E-AE1E-FFBD7C7BD0F2}" type="presOf" srcId="{CDFC7C8D-751B-4541-A3FE-BB04204FFB42}" destId="{85BF6289-982C-45C6-95D6-F99950BA56C6}" srcOrd="0" destOrd="0" presId="urn:microsoft.com/office/officeart/2005/8/layout/vList2"/>
    <dgm:cxn modelId="{26993D50-8382-4AE8-94B2-928A89C5D19A}" srcId="{E498C1EA-F338-4256-8CE0-5B8E883412E2}" destId="{460714FC-946A-46B3-8F6D-A1FE11C174A9}" srcOrd="1" destOrd="0" parTransId="{83E7374D-B982-4B7B-9C7F-0A0FDF10E630}" sibTransId="{9184F83F-8456-479C-BEC5-FCF7C5B95B63}"/>
    <dgm:cxn modelId="{B7DBD383-1137-47E0-AE92-C353ADA54654}" srcId="{07DB887E-08F2-4C18-B9CB-1197E13A9764}" destId="{0ABEBB98-4B45-4619-821C-12C06352F4F9}" srcOrd="0" destOrd="0" parTransId="{4A76D67D-A8DA-4D94-9A43-E4EAC782E9D1}" sibTransId="{B40E2406-CDF1-45F3-9D20-BFE482C16018}"/>
    <dgm:cxn modelId="{0CDAA592-B5F2-448E-8A53-AE0C99D7D24F}" type="presOf" srcId="{0ABEBB98-4B45-4619-821C-12C06352F4F9}" destId="{D0983EEF-1552-4013-BCB0-43B0F9762FC9}" srcOrd="0" destOrd="0" presId="urn:microsoft.com/office/officeart/2005/8/layout/vList2"/>
    <dgm:cxn modelId="{9BFBFFB9-0A75-4038-B135-5736D925639E}" type="presOf" srcId="{07DB887E-08F2-4C18-B9CB-1197E13A9764}" destId="{2901365C-357A-416C-B5A0-52749644AA0A}" srcOrd="0" destOrd="0" presId="urn:microsoft.com/office/officeart/2005/8/layout/vList2"/>
    <dgm:cxn modelId="{333362DB-A2CB-47D3-9897-D69B94F2B449}" type="presOf" srcId="{E498C1EA-F338-4256-8CE0-5B8E883412E2}" destId="{8CB6E7D5-C6FD-4B0D-AF6D-A798F1D852C5}" srcOrd="0" destOrd="0" presId="urn:microsoft.com/office/officeart/2005/8/layout/vList2"/>
    <dgm:cxn modelId="{77B6FAEC-2823-493A-AD4A-4EE3538D0F13}" srcId="{E498C1EA-F338-4256-8CE0-5B8E883412E2}" destId="{CDFC7C8D-751B-4541-A3FE-BB04204FFB42}" srcOrd="0" destOrd="0" parTransId="{318AED48-E724-4765-AE11-9401B6E09F3E}" sibTransId="{47FD1890-C0B1-407F-9D50-27A320D6CB8E}"/>
    <dgm:cxn modelId="{43BD15AC-1C10-4806-93BF-35C9D27DF21D}" type="presParOf" srcId="{4482E568-1B23-456F-8AED-882B3B46EAD9}" destId="{2901365C-357A-416C-B5A0-52749644AA0A}" srcOrd="0" destOrd="0" presId="urn:microsoft.com/office/officeart/2005/8/layout/vList2"/>
    <dgm:cxn modelId="{F2C4911C-16CF-4D66-BF4C-AF73C22E88AD}" type="presParOf" srcId="{4482E568-1B23-456F-8AED-882B3B46EAD9}" destId="{D0983EEF-1552-4013-BCB0-43B0F9762FC9}" srcOrd="1" destOrd="0" presId="urn:microsoft.com/office/officeart/2005/8/layout/vList2"/>
    <dgm:cxn modelId="{FAF5792F-6D78-4F6A-902C-E862CEA59565}" type="presParOf" srcId="{4482E568-1B23-456F-8AED-882B3B46EAD9}" destId="{8CB6E7D5-C6FD-4B0D-AF6D-A798F1D852C5}" srcOrd="2" destOrd="0" presId="urn:microsoft.com/office/officeart/2005/8/layout/vList2"/>
    <dgm:cxn modelId="{A66595B5-5BF3-4E02-81F4-B187F24D4BD1}" type="presParOf" srcId="{4482E568-1B23-456F-8AED-882B3B46EAD9}" destId="{85BF6289-982C-45C6-95D6-F99950BA56C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A0C7DC-368C-49CB-8F24-023BDB23A0E5}"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CA"/>
        </a:p>
      </dgm:t>
    </dgm:pt>
    <dgm:pt modelId="{BB2DE083-5521-4766-92B9-BBDD7A2AE922}">
      <dgm:prSet phldrT="[Text]" custT="1"/>
      <dgm:spPr/>
      <dgm:t>
        <a:bodyPr/>
        <a:lstStyle/>
        <a:p>
          <a:r>
            <a:rPr lang="en-CA" sz="1600" b="1" i="0" dirty="0"/>
            <a:t>Craft Manufacturing</a:t>
          </a:r>
          <a:endParaRPr lang="en-CA" sz="1600" dirty="0"/>
        </a:p>
      </dgm:t>
    </dgm:pt>
    <dgm:pt modelId="{FE397584-8C4C-4AF8-ACE2-C0BE7862944F}" type="parTrans" cxnId="{AA988A19-964F-4B3B-BB32-BA746A0E1273}">
      <dgm:prSet/>
      <dgm:spPr/>
      <dgm:t>
        <a:bodyPr/>
        <a:lstStyle/>
        <a:p>
          <a:endParaRPr lang="en-CA"/>
        </a:p>
      </dgm:t>
    </dgm:pt>
    <dgm:pt modelId="{8DB2CF35-6ED1-4C88-A267-7E9A3AE04A04}" type="sibTrans" cxnId="{AA988A19-964F-4B3B-BB32-BA746A0E1273}">
      <dgm:prSet/>
      <dgm:spPr/>
      <dgm:t>
        <a:bodyPr/>
        <a:lstStyle/>
        <a:p>
          <a:endParaRPr lang="en-CA"/>
        </a:p>
      </dgm:t>
    </dgm:pt>
    <dgm:pt modelId="{4340EC5E-AB25-4595-A2EB-3A9880EF9685}">
      <dgm:prSet phldrT="[Text]" custT="1"/>
      <dgm:spPr/>
      <dgm:t>
        <a:bodyPr/>
        <a:lstStyle/>
        <a:p>
          <a:r>
            <a:rPr lang="en-US" sz="1800" b="0" i="0" dirty="0"/>
            <a:t>Skilled artisans made unique products for individual customers</a:t>
          </a:r>
          <a:endParaRPr lang="en-CA" sz="1800" dirty="0"/>
        </a:p>
      </dgm:t>
    </dgm:pt>
    <dgm:pt modelId="{C2C4FA57-5197-424D-9565-EF29E47EDB80}" type="parTrans" cxnId="{3DB421B9-D9A8-4595-B8AF-76480D393BE5}">
      <dgm:prSet/>
      <dgm:spPr/>
      <dgm:t>
        <a:bodyPr/>
        <a:lstStyle/>
        <a:p>
          <a:endParaRPr lang="en-CA"/>
        </a:p>
      </dgm:t>
    </dgm:pt>
    <dgm:pt modelId="{01B64151-84E4-417C-82D6-A0E31D62C796}" type="sibTrans" cxnId="{3DB421B9-D9A8-4595-B8AF-76480D393BE5}">
      <dgm:prSet/>
      <dgm:spPr/>
      <dgm:t>
        <a:bodyPr/>
        <a:lstStyle/>
        <a:p>
          <a:endParaRPr lang="en-CA"/>
        </a:p>
      </dgm:t>
    </dgm:pt>
    <dgm:pt modelId="{5679D982-325A-4342-8F81-385ED9EEEEFD}">
      <dgm:prSet phldrT="[Text]" custT="1"/>
      <dgm:spPr/>
      <dgm:t>
        <a:bodyPr/>
        <a:lstStyle/>
        <a:p>
          <a:r>
            <a:rPr lang="en-CA" sz="1600" b="1" i="0" dirty="0"/>
            <a:t>Mass Production</a:t>
          </a:r>
          <a:endParaRPr lang="en-CA" sz="1600" dirty="0"/>
        </a:p>
      </dgm:t>
    </dgm:pt>
    <dgm:pt modelId="{C440142C-CBD9-488C-8ACE-9D734E4E356E}" type="parTrans" cxnId="{452EB7E4-CFED-4AF3-A281-74787AFCBC26}">
      <dgm:prSet/>
      <dgm:spPr/>
      <dgm:t>
        <a:bodyPr/>
        <a:lstStyle/>
        <a:p>
          <a:endParaRPr lang="en-CA"/>
        </a:p>
      </dgm:t>
    </dgm:pt>
    <dgm:pt modelId="{0035EC69-4349-4F38-9B4B-454D4700BA65}" type="sibTrans" cxnId="{452EB7E4-CFED-4AF3-A281-74787AFCBC26}">
      <dgm:prSet/>
      <dgm:spPr/>
      <dgm:t>
        <a:bodyPr/>
        <a:lstStyle/>
        <a:p>
          <a:endParaRPr lang="en-CA"/>
        </a:p>
      </dgm:t>
    </dgm:pt>
    <dgm:pt modelId="{84FDC00C-24D9-4823-8C83-058A1167C66C}">
      <dgm:prSet phldrT="[Text]" custT="1"/>
      <dgm:spPr/>
      <dgm:t>
        <a:bodyPr/>
        <a:lstStyle/>
        <a:p>
          <a:pPr algn="l"/>
          <a:r>
            <a:rPr lang="en-US" sz="1800" b="0" i="0" dirty="0"/>
            <a:t>Outputting large quantities of standardized goods at lower costs</a:t>
          </a:r>
          <a:endParaRPr lang="en-CA" sz="1800" dirty="0"/>
        </a:p>
      </dgm:t>
    </dgm:pt>
    <dgm:pt modelId="{312E0EEA-6FEA-4DAA-A431-B2ECB29E8BCB}" type="parTrans" cxnId="{C31F213E-7E16-4E6B-AF1E-24C855242FF5}">
      <dgm:prSet/>
      <dgm:spPr/>
      <dgm:t>
        <a:bodyPr/>
        <a:lstStyle/>
        <a:p>
          <a:endParaRPr lang="en-CA"/>
        </a:p>
      </dgm:t>
    </dgm:pt>
    <dgm:pt modelId="{A6D50174-F2FD-4F75-9005-469B9A33AFEE}" type="sibTrans" cxnId="{C31F213E-7E16-4E6B-AF1E-24C855242FF5}">
      <dgm:prSet/>
      <dgm:spPr/>
      <dgm:t>
        <a:bodyPr/>
        <a:lstStyle/>
        <a:p>
          <a:endParaRPr lang="en-CA"/>
        </a:p>
      </dgm:t>
    </dgm:pt>
    <dgm:pt modelId="{CAE5C4FB-10B6-4322-8A94-332A33A0A527}">
      <dgm:prSet phldrT="[Text]" custT="1"/>
      <dgm:spPr/>
      <dgm:t>
        <a:bodyPr/>
        <a:lstStyle/>
        <a:p>
          <a:r>
            <a:rPr lang="en-CA" sz="1600" b="1" i="0" dirty="0"/>
            <a:t>The Modern Period</a:t>
          </a:r>
          <a:endParaRPr lang="en-CA" sz="1600" dirty="0"/>
        </a:p>
      </dgm:t>
    </dgm:pt>
    <dgm:pt modelId="{CFFDB068-1F93-4130-A729-716D0CB5C750}" type="parTrans" cxnId="{32CEDA51-08EC-435B-8C76-02B9DA813AD5}">
      <dgm:prSet/>
      <dgm:spPr/>
      <dgm:t>
        <a:bodyPr/>
        <a:lstStyle/>
        <a:p>
          <a:endParaRPr lang="en-CA"/>
        </a:p>
      </dgm:t>
    </dgm:pt>
    <dgm:pt modelId="{DFF5FE52-71E1-4921-97C1-5992889C35E9}" type="sibTrans" cxnId="{32CEDA51-08EC-435B-8C76-02B9DA813AD5}">
      <dgm:prSet/>
      <dgm:spPr/>
      <dgm:t>
        <a:bodyPr/>
        <a:lstStyle/>
        <a:p>
          <a:endParaRPr lang="en-CA"/>
        </a:p>
      </dgm:t>
    </dgm:pt>
    <dgm:pt modelId="{C30F991E-DBBD-47BB-A125-5B9F9DC9100D}">
      <dgm:prSet phldrT="[Text]" custT="1"/>
      <dgm:spPr/>
      <dgm:t>
        <a:bodyPr/>
        <a:lstStyle/>
        <a:p>
          <a:r>
            <a:rPr lang="en-CA" sz="1700" dirty="0"/>
            <a:t>Introduction of flexible specialization, lean production, mass customization, and agile manufacturing</a:t>
          </a:r>
        </a:p>
      </dgm:t>
    </dgm:pt>
    <dgm:pt modelId="{A218815F-FDA9-4730-9852-8905BAC78E1C}" type="parTrans" cxnId="{A321EB6D-953A-4FEE-A41E-5A4EF8F70543}">
      <dgm:prSet/>
      <dgm:spPr/>
      <dgm:t>
        <a:bodyPr/>
        <a:lstStyle/>
        <a:p>
          <a:endParaRPr lang="en-CA"/>
        </a:p>
      </dgm:t>
    </dgm:pt>
    <dgm:pt modelId="{D4991617-0136-42D9-838C-84282ADC7A21}" type="sibTrans" cxnId="{A321EB6D-953A-4FEE-A41E-5A4EF8F70543}">
      <dgm:prSet/>
      <dgm:spPr/>
      <dgm:t>
        <a:bodyPr/>
        <a:lstStyle/>
        <a:p>
          <a:endParaRPr lang="en-CA"/>
        </a:p>
      </dgm:t>
    </dgm:pt>
    <dgm:pt modelId="{5876A8BB-855B-4F87-8584-0712081D9645}" type="pres">
      <dgm:prSet presAssocID="{47A0C7DC-368C-49CB-8F24-023BDB23A0E5}" presName="linearFlow" presStyleCnt="0">
        <dgm:presLayoutVars>
          <dgm:dir/>
          <dgm:animLvl val="lvl"/>
          <dgm:resizeHandles val="exact"/>
        </dgm:presLayoutVars>
      </dgm:prSet>
      <dgm:spPr/>
    </dgm:pt>
    <dgm:pt modelId="{C1E126FE-9D34-4729-AD1E-7E80FB3FF27E}" type="pres">
      <dgm:prSet presAssocID="{BB2DE083-5521-4766-92B9-BBDD7A2AE922}" presName="composite" presStyleCnt="0"/>
      <dgm:spPr/>
    </dgm:pt>
    <dgm:pt modelId="{7AE9CE74-9F1A-48FC-9174-B58A1A539037}" type="pres">
      <dgm:prSet presAssocID="{BB2DE083-5521-4766-92B9-BBDD7A2AE922}" presName="parTx" presStyleLbl="node1" presStyleIdx="0" presStyleCnt="3">
        <dgm:presLayoutVars>
          <dgm:chMax val="0"/>
          <dgm:chPref val="0"/>
          <dgm:bulletEnabled val="1"/>
        </dgm:presLayoutVars>
      </dgm:prSet>
      <dgm:spPr/>
    </dgm:pt>
    <dgm:pt modelId="{49D317CC-355F-4650-BA23-441B95BE10B2}" type="pres">
      <dgm:prSet presAssocID="{BB2DE083-5521-4766-92B9-BBDD7A2AE922}" presName="parSh" presStyleLbl="node1" presStyleIdx="0" presStyleCnt="3" custScaleX="116610"/>
      <dgm:spPr/>
    </dgm:pt>
    <dgm:pt modelId="{636947B4-D24E-4C09-A24D-1551BCEBBA77}" type="pres">
      <dgm:prSet presAssocID="{BB2DE083-5521-4766-92B9-BBDD7A2AE922}" presName="desTx" presStyleLbl="fgAcc1" presStyleIdx="0" presStyleCnt="3" custScaleX="124884">
        <dgm:presLayoutVars>
          <dgm:bulletEnabled val="1"/>
        </dgm:presLayoutVars>
      </dgm:prSet>
      <dgm:spPr/>
    </dgm:pt>
    <dgm:pt modelId="{0AB7A424-FE0E-49EE-B90A-65DE304A3DDB}" type="pres">
      <dgm:prSet presAssocID="{8DB2CF35-6ED1-4C88-A267-7E9A3AE04A04}" presName="sibTrans" presStyleLbl="sibTrans2D1" presStyleIdx="0" presStyleCnt="2"/>
      <dgm:spPr/>
    </dgm:pt>
    <dgm:pt modelId="{A846FA17-7882-4638-902E-831275335545}" type="pres">
      <dgm:prSet presAssocID="{8DB2CF35-6ED1-4C88-A267-7E9A3AE04A04}" presName="connTx" presStyleLbl="sibTrans2D1" presStyleIdx="0" presStyleCnt="2"/>
      <dgm:spPr/>
    </dgm:pt>
    <dgm:pt modelId="{4847A179-9033-4F3F-8189-69222561DCE7}" type="pres">
      <dgm:prSet presAssocID="{5679D982-325A-4342-8F81-385ED9EEEEFD}" presName="composite" presStyleCnt="0"/>
      <dgm:spPr/>
    </dgm:pt>
    <dgm:pt modelId="{4F865FC9-D545-4E04-A4F0-A9D6104C03D0}" type="pres">
      <dgm:prSet presAssocID="{5679D982-325A-4342-8F81-385ED9EEEEFD}" presName="parTx" presStyleLbl="node1" presStyleIdx="0" presStyleCnt="3">
        <dgm:presLayoutVars>
          <dgm:chMax val="0"/>
          <dgm:chPref val="0"/>
          <dgm:bulletEnabled val="1"/>
        </dgm:presLayoutVars>
      </dgm:prSet>
      <dgm:spPr/>
    </dgm:pt>
    <dgm:pt modelId="{05E877A2-D67C-425A-BAB0-C1289062AF0A}" type="pres">
      <dgm:prSet presAssocID="{5679D982-325A-4342-8F81-385ED9EEEEFD}" presName="parSh" presStyleLbl="node1" presStyleIdx="1" presStyleCnt="3"/>
      <dgm:spPr/>
    </dgm:pt>
    <dgm:pt modelId="{2D2B2CA5-FB13-4943-BF07-70F7FE9C838D}" type="pres">
      <dgm:prSet presAssocID="{5679D982-325A-4342-8F81-385ED9EEEEFD}" presName="desTx" presStyleLbl="fgAcc1" presStyleIdx="1" presStyleCnt="3" custScaleX="124884">
        <dgm:presLayoutVars>
          <dgm:bulletEnabled val="1"/>
        </dgm:presLayoutVars>
      </dgm:prSet>
      <dgm:spPr/>
    </dgm:pt>
    <dgm:pt modelId="{A9E60F40-622A-4A0D-AC5F-8A347325838E}" type="pres">
      <dgm:prSet presAssocID="{0035EC69-4349-4F38-9B4B-454D4700BA65}" presName="sibTrans" presStyleLbl="sibTrans2D1" presStyleIdx="1" presStyleCnt="2"/>
      <dgm:spPr/>
    </dgm:pt>
    <dgm:pt modelId="{CF0ED129-0983-42B7-9AD0-116E6F57024F}" type="pres">
      <dgm:prSet presAssocID="{0035EC69-4349-4F38-9B4B-454D4700BA65}" presName="connTx" presStyleLbl="sibTrans2D1" presStyleIdx="1" presStyleCnt="2"/>
      <dgm:spPr/>
    </dgm:pt>
    <dgm:pt modelId="{92FB1C8B-8F5F-4E26-9EA7-199D2F7859E3}" type="pres">
      <dgm:prSet presAssocID="{CAE5C4FB-10B6-4322-8A94-332A33A0A527}" presName="composite" presStyleCnt="0"/>
      <dgm:spPr/>
    </dgm:pt>
    <dgm:pt modelId="{ACCEE322-0B19-4BB9-8864-1E658DF981C9}" type="pres">
      <dgm:prSet presAssocID="{CAE5C4FB-10B6-4322-8A94-332A33A0A527}" presName="parTx" presStyleLbl="node1" presStyleIdx="1" presStyleCnt="3">
        <dgm:presLayoutVars>
          <dgm:chMax val="0"/>
          <dgm:chPref val="0"/>
          <dgm:bulletEnabled val="1"/>
        </dgm:presLayoutVars>
      </dgm:prSet>
      <dgm:spPr/>
    </dgm:pt>
    <dgm:pt modelId="{7DCBC98B-B290-4872-A397-AE1114F6ED1B}" type="pres">
      <dgm:prSet presAssocID="{CAE5C4FB-10B6-4322-8A94-332A33A0A527}" presName="parSh" presStyleLbl="node1" presStyleIdx="2" presStyleCnt="3"/>
      <dgm:spPr/>
    </dgm:pt>
    <dgm:pt modelId="{246E125C-B333-4D76-AC4C-6EE6F7BCBDE8}" type="pres">
      <dgm:prSet presAssocID="{CAE5C4FB-10B6-4322-8A94-332A33A0A527}" presName="desTx" presStyleLbl="fgAcc1" presStyleIdx="2" presStyleCnt="3" custScaleX="124884" custLinFactNeighborX="1549">
        <dgm:presLayoutVars>
          <dgm:bulletEnabled val="1"/>
        </dgm:presLayoutVars>
      </dgm:prSet>
      <dgm:spPr/>
    </dgm:pt>
  </dgm:ptLst>
  <dgm:cxnLst>
    <dgm:cxn modelId="{A307ED03-AECE-477C-8139-952E90EED833}" type="presOf" srcId="{C30F991E-DBBD-47BB-A125-5B9F9DC9100D}" destId="{246E125C-B333-4D76-AC4C-6EE6F7BCBDE8}" srcOrd="0" destOrd="0" presId="urn:microsoft.com/office/officeart/2005/8/layout/process3"/>
    <dgm:cxn modelId="{0079E604-317A-4065-9AAC-83F608AC7E40}" type="presOf" srcId="{5679D982-325A-4342-8F81-385ED9EEEEFD}" destId="{05E877A2-D67C-425A-BAB0-C1289062AF0A}" srcOrd="1" destOrd="0" presId="urn:microsoft.com/office/officeart/2005/8/layout/process3"/>
    <dgm:cxn modelId="{AA988A19-964F-4B3B-BB32-BA746A0E1273}" srcId="{47A0C7DC-368C-49CB-8F24-023BDB23A0E5}" destId="{BB2DE083-5521-4766-92B9-BBDD7A2AE922}" srcOrd="0" destOrd="0" parTransId="{FE397584-8C4C-4AF8-ACE2-C0BE7862944F}" sibTransId="{8DB2CF35-6ED1-4C88-A267-7E9A3AE04A04}"/>
    <dgm:cxn modelId="{665A111A-883B-4BA9-A029-DB2942BCFA98}" type="presOf" srcId="{BB2DE083-5521-4766-92B9-BBDD7A2AE922}" destId="{49D317CC-355F-4650-BA23-441B95BE10B2}" srcOrd="1" destOrd="0" presId="urn:microsoft.com/office/officeart/2005/8/layout/process3"/>
    <dgm:cxn modelId="{5B69292C-4A1B-4467-AB4F-A62EE93568B6}" type="presOf" srcId="{0035EC69-4349-4F38-9B4B-454D4700BA65}" destId="{CF0ED129-0983-42B7-9AD0-116E6F57024F}" srcOrd="1" destOrd="0" presId="urn:microsoft.com/office/officeart/2005/8/layout/process3"/>
    <dgm:cxn modelId="{C31F213E-7E16-4E6B-AF1E-24C855242FF5}" srcId="{5679D982-325A-4342-8F81-385ED9EEEEFD}" destId="{84FDC00C-24D9-4823-8C83-058A1167C66C}" srcOrd="0" destOrd="0" parTransId="{312E0EEA-6FEA-4DAA-A431-B2ECB29E8BCB}" sibTransId="{A6D50174-F2FD-4F75-9005-469B9A33AFEE}"/>
    <dgm:cxn modelId="{A321EB6D-953A-4FEE-A41E-5A4EF8F70543}" srcId="{CAE5C4FB-10B6-4322-8A94-332A33A0A527}" destId="{C30F991E-DBBD-47BB-A125-5B9F9DC9100D}" srcOrd="0" destOrd="0" parTransId="{A218815F-FDA9-4730-9852-8905BAC78E1C}" sibTransId="{D4991617-0136-42D9-838C-84282ADC7A21}"/>
    <dgm:cxn modelId="{32CEDA51-08EC-435B-8C76-02B9DA813AD5}" srcId="{47A0C7DC-368C-49CB-8F24-023BDB23A0E5}" destId="{CAE5C4FB-10B6-4322-8A94-332A33A0A527}" srcOrd="2" destOrd="0" parTransId="{CFFDB068-1F93-4130-A729-716D0CB5C750}" sibTransId="{DFF5FE52-71E1-4921-97C1-5992889C35E9}"/>
    <dgm:cxn modelId="{4BEBAA84-5BC2-4FAA-9343-70B93E9C11F4}" type="presOf" srcId="{CAE5C4FB-10B6-4322-8A94-332A33A0A527}" destId="{7DCBC98B-B290-4872-A397-AE1114F6ED1B}" srcOrd="1" destOrd="0" presId="urn:microsoft.com/office/officeart/2005/8/layout/process3"/>
    <dgm:cxn modelId="{92DA5085-2356-4839-9266-D9E40AEC939C}" type="presOf" srcId="{8DB2CF35-6ED1-4C88-A267-7E9A3AE04A04}" destId="{A846FA17-7882-4638-902E-831275335545}" srcOrd="1" destOrd="0" presId="urn:microsoft.com/office/officeart/2005/8/layout/process3"/>
    <dgm:cxn modelId="{E6278694-AA40-4CAF-9022-FFF75DB73BC3}" type="presOf" srcId="{0035EC69-4349-4F38-9B4B-454D4700BA65}" destId="{A9E60F40-622A-4A0D-AC5F-8A347325838E}" srcOrd="0" destOrd="0" presId="urn:microsoft.com/office/officeart/2005/8/layout/process3"/>
    <dgm:cxn modelId="{EC1442AD-7C8B-4E51-A497-E1BAE732319B}" type="presOf" srcId="{5679D982-325A-4342-8F81-385ED9EEEEFD}" destId="{4F865FC9-D545-4E04-A4F0-A9D6104C03D0}" srcOrd="0" destOrd="0" presId="urn:microsoft.com/office/officeart/2005/8/layout/process3"/>
    <dgm:cxn modelId="{6C7740B7-E9FF-4379-A5E4-0DA74FBB52CE}" type="presOf" srcId="{CAE5C4FB-10B6-4322-8A94-332A33A0A527}" destId="{ACCEE322-0B19-4BB9-8864-1E658DF981C9}" srcOrd="0" destOrd="0" presId="urn:microsoft.com/office/officeart/2005/8/layout/process3"/>
    <dgm:cxn modelId="{3DB421B9-D9A8-4595-B8AF-76480D393BE5}" srcId="{BB2DE083-5521-4766-92B9-BBDD7A2AE922}" destId="{4340EC5E-AB25-4595-A2EB-3A9880EF9685}" srcOrd="0" destOrd="0" parTransId="{C2C4FA57-5197-424D-9565-EF29E47EDB80}" sibTransId="{01B64151-84E4-417C-82D6-A0E31D62C796}"/>
    <dgm:cxn modelId="{E7F7D4B9-543D-477A-8012-D8A7F61D6336}" type="presOf" srcId="{4340EC5E-AB25-4595-A2EB-3A9880EF9685}" destId="{636947B4-D24E-4C09-A24D-1551BCEBBA77}" srcOrd="0" destOrd="0" presId="urn:microsoft.com/office/officeart/2005/8/layout/process3"/>
    <dgm:cxn modelId="{BD28B4C2-B8DD-4B20-96CA-98ACDFC11A79}" type="presOf" srcId="{47A0C7DC-368C-49CB-8F24-023BDB23A0E5}" destId="{5876A8BB-855B-4F87-8584-0712081D9645}" srcOrd="0" destOrd="0" presId="urn:microsoft.com/office/officeart/2005/8/layout/process3"/>
    <dgm:cxn modelId="{728846DD-DE19-40B3-9D13-961375B2157B}" type="presOf" srcId="{8DB2CF35-6ED1-4C88-A267-7E9A3AE04A04}" destId="{0AB7A424-FE0E-49EE-B90A-65DE304A3DDB}" srcOrd="0" destOrd="0" presId="urn:microsoft.com/office/officeart/2005/8/layout/process3"/>
    <dgm:cxn modelId="{452EB7E4-CFED-4AF3-A281-74787AFCBC26}" srcId="{47A0C7DC-368C-49CB-8F24-023BDB23A0E5}" destId="{5679D982-325A-4342-8F81-385ED9EEEEFD}" srcOrd="1" destOrd="0" parTransId="{C440142C-CBD9-488C-8ACE-9D734E4E356E}" sibTransId="{0035EC69-4349-4F38-9B4B-454D4700BA65}"/>
    <dgm:cxn modelId="{4E53DCE4-B332-4A1E-81E8-09DBEEF04F90}" type="presOf" srcId="{BB2DE083-5521-4766-92B9-BBDD7A2AE922}" destId="{7AE9CE74-9F1A-48FC-9174-B58A1A539037}" srcOrd="0" destOrd="0" presId="urn:microsoft.com/office/officeart/2005/8/layout/process3"/>
    <dgm:cxn modelId="{C38C0AF2-5D32-49AE-A59A-9D24DEDC4CD8}" type="presOf" srcId="{84FDC00C-24D9-4823-8C83-058A1167C66C}" destId="{2D2B2CA5-FB13-4943-BF07-70F7FE9C838D}" srcOrd="0" destOrd="0" presId="urn:microsoft.com/office/officeart/2005/8/layout/process3"/>
    <dgm:cxn modelId="{57B88F12-D91A-445D-8A72-784EF8EBE531}" type="presParOf" srcId="{5876A8BB-855B-4F87-8584-0712081D9645}" destId="{C1E126FE-9D34-4729-AD1E-7E80FB3FF27E}" srcOrd="0" destOrd="0" presId="urn:microsoft.com/office/officeart/2005/8/layout/process3"/>
    <dgm:cxn modelId="{F2E3978F-ECAE-46F9-8993-733439846C2F}" type="presParOf" srcId="{C1E126FE-9D34-4729-AD1E-7E80FB3FF27E}" destId="{7AE9CE74-9F1A-48FC-9174-B58A1A539037}" srcOrd="0" destOrd="0" presId="urn:microsoft.com/office/officeart/2005/8/layout/process3"/>
    <dgm:cxn modelId="{950B9AAD-D3CE-44C3-BDA9-36C1A0EB4D78}" type="presParOf" srcId="{C1E126FE-9D34-4729-AD1E-7E80FB3FF27E}" destId="{49D317CC-355F-4650-BA23-441B95BE10B2}" srcOrd="1" destOrd="0" presId="urn:microsoft.com/office/officeart/2005/8/layout/process3"/>
    <dgm:cxn modelId="{3A571538-A1B8-4799-9DD9-FE0F497BB204}" type="presParOf" srcId="{C1E126FE-9D34-4729-AD1E-7E80FB3FF27E}" destId="{636947B4-D24E-4C09-A24D-1551BCEBBA77}" srcOrd="2" destOrd="0" presId="urn:microsoft.com/office/officeart/2005/8/layout/process3"/>
    <dgm:cxn modelId="{DFAEDA34-7C52-400B-802A-3751F73079C7}" type="presParOf" srcId="{5876A8BB-855B-4F87-8584-0712081D9645}" destId="{0AB7A424-FE0E-49EE-B90A-65DE304A3DDB}" srcOrd="1" destOrd="0" presId="urn:microsoft.com/office/officeart/2005/8/layout/process3"/>
    <dgm:cxn modelId="{8BC77997-2102-429D-A9BE-87FD5D0A6C52}" type="presParOf" srcId="{0AB7A424-FE0E-49EE-B90A-65DE304A3DDB}" destId="{A846FA17-7882-4638-902E-831275335545}" srcOrd="0" destOrd="0" presId="urn:microsoft.com/office/officeart/2005/8/layout/process3"/>
    <dgm:cxn modelId="{A0D7E8EA-7BD6-489F-B2B6-87FB33FBC56F}" type="presParOf" srcId="{5876A8BB-855B-4F87-8584-0712081D9645}" destId="{4847A179-9033-4F3F-8189-69222561DCE7}" srcOrd="2" destOrd="0" presId="urn:microsoft.com/office/officeart/2005/8/layout/process3"/>
    <dgm:cxn modelId="{354C0D6C-4607-4090-8C4E-996A70098433}" type="presParOf" srcId="{4847A179-9033-4F3F-8189-69222561DCE7}" destId="{4F865FC9-D545-4E04-A4F0-A9D6104C03D0}" srcOrd="0" destOrd="0" presId="urn:microsoft.com/office/officeart/2005/8/layout/process3"/>
    <dgm:cxn modelId="{CAACA4AD-7A5D-4FB1-911D-FA4FB43F65CE}" type="presParOf" srcId="{4847A179-9033-4F3F-8189-69222561DCE7}" destId="{05E877A2-D67C-425A-BAB0-C1289062AF0A}" srcOrd="1" destOrd="0" presId="urn:microsoft.com/office/officeart/2005/8/layout/process3"/>
    <dgm:cxn modelId="{D87E146C-4B37-4964-8196-9126362C6993}" type="presParOf" srcId="{4847A179-9033-4F3F-8189-69222561DCE7}" destId="{2D2B2CA5-FB13-4943-BF07-70F7FE9C838D}" srcOrd="2" destOrd="0" presId="urn:microsoft.com/office/officeart/2005/8/layout/process3"/>
    <dgm:cxn modelId="{1B1114CC-8CB9-4638-B0A3-CC3A8C61794F}" type="presParOf" srcId="{5876A8BB-855B-4F87-8584-0712081D9645}" destId="{A9E60F40-622A-4A0D-AC5F-8A347325838E}" srcOrd="3" destOrd="0" presId="urn:microsoft.com/office/officeart/2005/8/layout/process3"/>
    <dgm:cxn modelId="{0E71781E-C9B9-41D5-B826-88640356EAC2}" type="presParOf" srcId="{A9E60F40-622A-4A0D-AC5F-8A347325838E}" destId="{CF0ED129-0983-42B7-9AD0-116E6F57024F}" srcOrd="0" destOrd="0" presId="urn:microsoft.com/office/officeart/2005/8/layout/process3"/>
    <dgm:cxn modelId="{ABBB5E75-81B4-4460-A392-8D52965D6ACC}" type="presParOf" srcId="{5876A8BB-855B-4F87-8584-0712081D9645}" destId="{92FB1C8B-8F5F-4E26-9EA7-199D2F7859E3}" srcOrd="4" destOrd="0" presId="urn:microsoft.com/office/officeart/2005/8/layout/process3"/>
    <dgm:cxn modelId="{886FD358-44B9-439D-85ED-640ACAC498F9}" type="presParOf" srcId="{92FB1C8B-8F5F-4E26-9EA7-199D2F7859E3}" destId="{ACCEE322-0B19-4BB9-8864-1E658DF981C9}" srcOrd="0" destOrd="0" presId="urn:microsoft.com/office/officeart/2005/8/layout/process3"/>
    <dgm:cxn modelId="{1612F256-CC02-4F96-9C62-70E2D4480A3A}" type="presParOf" srcId="{92FB1C8B-8F5F-4E26-9EA7-199D2F7859E3}" destId="{7DCBC98B-B290-4872-A397-AE1114F6ED1B}" srcOrd="1" destOrd="0" presId="urn:microsoft.com/office/officeart/2005/8/layout/process3"/>
    <dgm:cxn modelId="{B1C23905-7B31-4CAA-815B-1C307141AD0A}" type="presParOf" srcId="{92FB1C8B-8F5F-4E26-9EA7-199D2F7859E3}" destId="{246E125C-B333-4D76-AC4C-6EE6F7BCBDE8}"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514076-8294-487F-9AE4-B101227769A7}" type="doc">
      <dgm:prSet loTypeId="urn:microsoft.com/office/officeart/2005/8/layout/vList5" loCatId="list" qsTypeId="urn:microsoft.com/office/officeart/2005/8/quickstyle/simple2" qsCatId="simple" csTypeId="urn:microsoft.com/office/officeart/2005/8/colors/colorful1" csCatId="colorful" phldr="1"/>
      <dgm:spPr/>
      <dgm:t>
        <a:bodyPr/>
        <a:lstStyle/>
        <a:p>
          <a:endParaRPr lang="en-CA"/>
        </a:p>
      </dgm:t>
    </dgm:pt>
    <dgm:pt modelId="{E4D49AF6-9BBD-4342-947A-EB0ACDA9A149}">
      <dgm:prSet phldrT="[Text]"/>
      <dgm:spPr/>
      <dgm:t>
        <a:bodyPr/>
        <a:lstStyle/>
        <a:p>
          <a:r>
            <a:rPr lang="en-CA" b="1" i="0" dirty="0"/>
            <a:t>Globalization</a:t>
          </a:r>
          <a:endParaRPr lang="en-CA" dirty="0"/>
        </a:p>
      </dgm:t>
    </dgm:pt>
    <dgm:pt modelId="{68F8B5D9-EB8B-4016-91E2-0C2E519D05E8}" type="parTrans" cxnId="{743398BE-5F63-4E5F-94EA-B961FFC5C3F8}">
      <dgm:prSet/>
      <dgm:spPr/>
      <dgm:t>
        <a:bodyPr/>
        <a:lstStyle/>
        <a:p>
          <a:endParaRPr lang="en-CA"/>
        </a:p>
      </dgm:t>
    </dgm:pt>
    <dgm:pt modelId="{A1B655B3-2AB9-4AAD-92A6-A23E95831E90}" type="sibTrans" cxnId="{743398BE-5F63-4E5F-94EA-B961FFC5C3F8}">
      <dgm:prSet/>
      <dgm:spPr/>
      <dgm:t>
        <a:bodyPr/>
        <a:lstStyle/>
        <a:p>
          <a:endParaRPr lang="en-CA"/>
        </a:p>
      </dgm:t>
    </dgm:pt>
    <dgm:pt modelId="{B3F30C55-F3EE-4371-B036-68077AD4A2FE}">
      <dgm:prSet phldrT="[Text]" custT="1"/>
      <dgm:spPr/>
      <dgm:t>
        <a:bodyPr/>
        <a:lstStyle/>
        <a:p>
          <a:r>
            <a:rPr lang="en-US" sz="1400" b="0" i="0" dirty="0"/>
            <a:t>Source materials and set up manufacturing in countries with lower costs.</a:t>
          </a:r>
          <a:endParaRPr lang="en-CA" sz="1400" dirty="0"/>
        </a:p>
      </dgm:t>
    </dgm:pt>
    <dgm:pt modelId="{B2A3F82D-2B06-4990-97F4-7932AB9A9609}" type="parTrans" cxnId="{6C3E8562-36E5-476B-8EFB-7DC293BF1EFC}">
      <dgm:prSet/>
      <dgm:spPr/>
      <dgm:t>
        <a:bodyPr/>
        <a:lstStyle/>
        <a:p>
          <a:endParaRPr lang="en-CA"/>
        </a:p>
      </dgm:t>
    </dgm:pt>
    <dgm:pt modelId="{73678273-88CA-47DE-87CC-96CAC29F033D}" type="sibTrans" cxnId="{6C3E8562-36E5-476B-8EFB-7DC293BF1EFC}">
      <dgm:prSet/>
      <dgm:spPr/>
      <dgm:t>
        <a:bodyPr/>
        <a:lstStyle/>
        <a:p>
          <a:endParaRPr lang="en-CA"/>
        </a:p>
      </dgm:t>
    </dgm:pt>
    <dgm:pt modelId="{A83A9402-2B01-432D-950F-4A56268351C9}">
      <dgm:prSet phldrT="[Text]"/>
      <dgm:spPr/>
      <dgm:t>
        <a:bodyPr/>
        <a:lstStyle/>
        <a:p>
          <a:r>
            <a:rPr lang="en-CA" b="1" i="0" dirty="0"/>
            <a:t>Supply Chain Expansion</a:t>
          </a:r>
          <a:endParaRPr lang="en-CA" dirty="0"/>
        </a:p>
      </dgm:t>
    </dgm:pt>
    <dgm:pt modelId="{ECDA02CB-288D-4209-BA57-C8AF7401E4B9}" type="parTrans" cxnId="{BE96882F-1CA3-4015-A54F-EA7AA836D0ED}">
      <dgm:prSet/>
      <dgm:spPr/>
      <dgm:t>
        <a:bodyPr/>
        <a:lstStyle/>
        <a:p>
          <a:endParaRPr lang="en-CA"/>
        </a:p>
      </dgm:t>
    </dgm:pt>
    <dgm:pt modelId="{DE739654-AD55-458C-B753-6927B5605F93}" type="sibTrans" cxnId="{BE96882F-1CA3-4015-A54F-EA7AA836D0ED}">
      <dgm:prSet/>
      <dgm:spPr/>
      <dgm:t>
        <a:bodyPr/>
        <a:lstStyle/>
        <a:p>
          <a:endParaRPr lang="en-CA"/>
        </a:p>
      </dgm:t>
    </dgm:pt>
    <dgm:pt modelId="{96C2CF0E-DF89-45ED-BE76-1801DF1292EE}">
      <dgm:prSet phldrT="[Text]" custT="1"/>
      <dgm:spPr/>
      <dgm:t>
        <a:bodyPr/>
        <a:lstStyle/>
        <a:p>
          <a:r>
            <a:rPr lang="en-US" sz="1400" b="0" i="0" dirty="0"/>
            <a:t>Increased trade volume facilitated more supply sources and new markets for businesses.</a:t>
          </a:r>
          <a:endParaRPr lang="en-CA" sz="1400" dirty="0"/>
        </a:p>
      </dgm:t>
    </dgm:pt>
    <dgm:pt modelId="{325FFEBF-8E33-4A1D-A3F5-DD59A6A270A5}" type="parTrans" cxnId="{1F8B480A-BC49-4175-8BC5-2910B45232DC}">
      <dgm:prSet/>
      <dgm:spPr/>
      <dgm:t>
        <a:bodyPr/>
        <a:lstStyle/>
        <a:p>
          <a:endParaRPr lang="en-CA"/>
        </a:p>
      </dgm:t>
    </dgm:pt>
    <dgm:pt modelId="{D278C22C-D41E-4729-ACA7-E3E7EB7933E4}" type="sibTrans" cxnId="{1F8B480A-BC49-4175-8BC5-2910B45232DC}">
      <dgm:prSet/>
      <dgm:spPr/>
      <dgm:t>
        <a:bodyPr/>
        <a:lstStyle/>
        <a:p>
          <a:endParaRPr lang="en-CA"/>
        </a:p>
      </dgm:t>
    </dgm:pt>
    <dgm:pt modelId="{21ED826A-DCBD-4FD7-A2B4-A914128491CE}">
      <dgm:prSet phldrT="[Text]"/>
      <dgm:spPr/>
      <dgm:t>
        <a:bodyPr/>
        <a:lstStyle/>
        <a:p>
          <a:r>
            <a:rPr lang="en-CA" b="1" i="0" dirty="0"/>
            <a:t>E-Commerce</a:t>
          </a:r>
          <a:endParaRPr lang="en-CA" dirty="0"/>
        </a:p>
      </dgm:t>
    </dgm:pt>
    <dgm:pt modelId="{D6F915BA-0A32-4852-99C6-71A31FF01D54}" type="parTrans" cxnId="{9CB2841F-1EF7-48D6-A0FD-AC3F1F956011}">
      <dgm:prSet/>
      <dgm:spPr/>
      <dgm:t>
        <a:bodyPr/>
        <a:lstStyle/>
        <a:p>
          <a:endParaRPr lang="en-CA"/>
        </a:p>
      </dgm:t>
    </dgm:pt>
    <dgm:pt modelId="{C6DF0874-9F84-4CC9-ACB7-0F46EFA3D009}" type="sibTrans" cxnId="{9CB2841F-1EF7-48D6-A0FD-AC3F1F956011}">
      <dgm:prSet/>
      <dgm:spPr/>
      <dgm:t>
        <a:bodyPr/>
        <a:lstStyle/>
        <a:p>
          <a:endParaRPr lang="en-CA"/>
        </a:p>
      </dgm:t>
    </dgm:pt>
    <dgm:pt modelId="{69C49A1E-8E20-418D-98BF-C3553A59F343}">
      <dgm:prSet phldrT="[Text]" custT="1"/>
      <dgm:spPr/>
      <dgm:t>
        <a:bodyPr/>
        <a:lstStyle/>
        <a:p>
          <a:r>
            <a:rPr lang="en-US" sz="1400" b="0" i="0" dirty="0"/>
            <a:t>Allowed businesses to sell to other businesses or customers online.</a:t>
          </a:r>
          <a:endParaRPr lang="en-CA" sz="1400" dirty="0"/>
        </a:p>
      </dgm:t>
    </dgm:pt>
    <dgm:pt modelId="{ED9FB151-19BE-4C3C-9D3B-5380EF401DEF}" type="parTrans" cxnId="{A3D04E4B-C5DB-456C-AC29-94D2179EF621}">
      <dgm:prSet/>
      <dgm:spPr/>
      <dgm:t>
        <a:bodyPr/>
        <a:lstStyle/>
        <a:p>
          <a:endParaRPr lang="en-CA"/>
        </a:p>
      </dgm:t>
    </dgm:pt>
    <dgm:pt modelId="{85886845-D168-43EF-A9F9-0E183C89E747}" type="sibTrans" cxnId="{A3D04E4B-C5DB-456C-AC29-94D2179EF621}">
      <dgm:prSet/>
      <dgm:spPr/>
      <dgm:t>
        <a:bodyPr/>
        <a:lstStyle/>
        <a:p>
          <a:endParaRPr lang="en-CA"/>
        </a:p>
      </dgm:t>
    </dgm:pt>
    <dgm:pt modelId="{53B5B5A5-8C30-4122-9171-66D673EDB71E}" type="pres">
      <dgm:prSet presAssocID="{73514076-8294-487F-9AE4-B101227769A7}" presName="Name0" presStyleCnt="0">
        <dgm:presLayoutVars>
          <dgm:dir/>
          <dgm:animLvl val="lvl"/>
          <dgm:resizeHandles val="exact"/>
        </dgm:presLayoutVars>
      </dgm:prSet>
      <dgm:spPr/>
    </dgm:pt>
    <dgm:pt modelId="{93769AB2-9FFC-4D28-8E0D-73F14998BBD8}" type="pres">
      <dgm:prSet presAssocID="{E4D49AF6-9BBD-4342-947A-EB0ACDA9A149}" presName="linNode" presStyleCnt="0"/>
      <dgm:spPr/>
    </dgm:pt>
    <dgm:pt modelId="{869E45EF-E185-4E93-8EF6-B77D1A0E9347}" type="pres">
      <dgm:prSet presAssocID="{E4D49AF6-9BBD-4342-947A-EB0ACDA9A149}" presName="parentText" presStyleLbl="node1" presStyleIdx="0" presStyleCnt="3">
        <dgm:presLayoutVars>
          <dgm:chMax val="1"/>
          <dgm:bulletEnabled val="1"/>
        </dgm:presLayoutVars>
      </dgm:prSet>
      <dgm:spPr/>
    </dgm:pt>
    <dgm:pt modelId="{39387FC1-3EAB-4701-8A53-70A21530B93B}" type="pres">
      <dgm:prSet presAssocID="{E4D49AF6-9BBD-4342-947A-EB0ACDA9A149}" presName="descendantText" presStyleLbl="alignAccFollowNode1" presStyleIdx="0" presStyleCnt="3">
        <dgm:presLayoutVars>
          <dgm:bulletEnabled val="1"/>
        </dgm:presLayoutVars>
      </dgm:prSet>
      <dgm:spPr/>
    </dgm:pt>
    <dgm:pt modelId="{9EBE7AE9-7ACF-460E-B443-EEE040A32381}" type="pres">
      <dgm:prSet presAssocID="{A1B655B3-2AB9-4AAD-92A6-A23E95831E90}" presName="sp" presStyleCnt="0"/>
      <dgm:spPr/>
    </dgm:pt>
    <dgm:pt modelId="{9133E1A9-BEC3-4950-A16D-81579CF36C06}" type="pres">
      <dgm:prSet presAssocID="{A83A9402-2B01-432D-950F-4A56268351C9}" presName="linNode" presStyleCnt="0"/>
      <dgm:spPr/>
    </dgm:pt>
    <dgm:pt modelId="{43CA83A8-4A09-43BB-8B3E-8D0F44A10FEA}" type="pres">
      <dgm:prSet presAssocID="{A83A9402-2B01-432D-950F-4A56268351C9}" presName="parentText" presStyleLbl="node1" presStyleIdx="1" presStyleCnt="3">
        <dgm:presLayoutVars>
          <dgm:chMax val="1"/>
          <dgm:bulletEnabled val="1"/>
        </dgm:presLayoutVars>
      </dgm:prSet>
      <dgm:spPr/>
    </dgm:pt>
    <dgm:pt modelId="{28FBC57A-6A5E-4EB2-B66C-BE90A5105DBB}" type="pres">
      <dgm:prSet presAssocID="{A83A9402-2B01-432D-950F-4A56268351C9}" presName="descendantText" presStyleLbl="alignAccFollowNode1" presStyleIdx="1" presStyleCnt="3">
        <dgm:presLayoutVars>
          <dgm:bulletEnabled val="1"/>
        </dgm:presLayoutVars>
      </dgm:prSet>
      <dgm:spPr/>
    </dgm:pt>
    <dgm:pt modelId="{75461BBF-F02D-4B0C-8F58-A7E754D3AD86}" type="pres">
      <dgm:prSet presAssocID="{DE739654-AD55-458C-B753-6927B5605F93}" presName="sp" presStyleCnt="0"/>
      <dgm:spPr/>
    </dgm:pt>
    <dgm:pt modelId="{6E80863B-735A-4C86-A8EB-59291EE5016F}" type="pres">
      <dgm:prSet presAssocID="{21ED826A-DCBD-4FD7-A2B4-A914128491CE}" presName="linNode" presStyleCnt="0"/>
      <dgm:spPr/>
    </dgm:pt>
    <dgm:pt modelId="{EA54A1BA-0914-4761-A80D-8C80B3917F05}" type="pres">
      <dgm:prSet presAssocID="{21ED826A-DCBD-4FD7-A2B4-A914128491CE}" presName="parentText" presStyleLbl="node1" presStyleIdx="2" presStyleCnt="3">
        <dgm:presLayoutVars>
          <dgm:chMax val="1"/>
          <dgm:bulletEnabled val="1"/>
        </dgm:presLayoutVars>
      </dgm:prSet>
      <dgm:spPr/>
    </dgm:pt>
    <dgm:pt modelId="{839458CE-7EF1-4F29-BD33-7CE030676A1C}" type="pres">
      <dgm:prSet presAssocID="{21ED826A-DCBD-4FD7-A2B4-A914128491CE}" presName="descendantText" presStyleLbl="alignAccFollowNode1" presStyleIdx="2" presStyleCnt="3">
        <dgm:presLayoutVars>
          <dgm:bulletEnabled val="1"/>
        </dgm:presLayoutVars>
      </dgm:prSet>
      <dgm:spPr/>
    </dgm:pt>
  </dgm:ptLst>
  <dgm:cxnLst>
    <dgm:cxn modelId="{0ADE320A-8691-4752-BDDF-EC6FA6BD1B73}" type="presOf" srcId="{A83A9402-2B01-432D-950F-4A56268351C9}" destId="{43CA83A8-4A09-43BB-8B3E-8D0F44A10FEA}" srcOrd="0" destOrd="0" presId="urn:microsoft.com/office/officeart/2005/8/layout/vList5"/>
    <dgm:cxn modelId="{1F8B480A-BC49-4175-8BC5-2910B45232DC}" srcId="{A83A9402-2B01-432D-950F-4A56268351C9}" destId="{96C2CF0E-DF89-45ED-BE76-1801DF1292EE}" srcOrd="0" destOrd="0" parTransId="{325FFEBF-8E33-4A1D-A3F5-DD59A6A270A5}" sibTransId="{D278C22C-D41E-4729-ACA7-E3E7EB7933E4}"/>
    <dgm:cxn modelId="{410AC016-0207-453F-81E9-6108ABE83580}" type="presOf" srcId="{69C49A1E-8E20-418D-98BF-C3553A59F343}" destId="{839458CE-7EF1-4F29-BD33-7CE030676A1C}" srcOrd="0" destOrd="0" presId="urn:microsoft.com/office/officeart/2005/8/layout/vList5"/>
    <dgm:cxn modelId="{9CB2841F-1EF7-48D6-A0FD-AC3F1F956011}" srcId="{73514076-8294-487F-9AE4-B101227769A7}" destId="{21ED826A-DCBD-4FD7-A2B4-A914128491CE}" srcOrd="2" destOrd="0" parTransId="{D6F915BA-0A32-4852-99C6-71A31FF01D54}" sibTransId="{C6DF0874-9F84-4CC9-ACB7-0F46EFA3D009}"/>
    <dgm:cxn modelId="{BE96882F-1CA3-4015-A54F-EA7AA836D0ED}" srcId="{73514076-8294-487F-9AE4-B101227769A7}" destId="{A83A9402-2B01-432D-950F-4A56268351C9}" srcOrd="1" destOrd="0" parTransId="{ECDA02CB-288D-4209-BA57-C8AF7401E4B9}" sibTransId="{DE739654-AD55-458C-B753-6927B5605F93}"/>
    <dgm:cxn modelId="{1D148F38-90C9-42B8-843D-8A0FC76C4315}" type="presOf" srcId="{B3F30C55-F3EE-4371-B036-68077AD4A2FE}" destId="{39387FC1-3EAB-4701-8A53-70A21530B93B}" srcOrd="0" destOrd="0" presId="urn:microsoft.com/office/officeart/2005/8/layout/vList5"/>
    <dgm:cxn modelId="{44077C3C-6A7B-4A1D-8F20-99B076F37A47}" type="presOf" srcId="{73514076-8294-487F-9AE4-B101227769A7}" destId="{53B5B5A5-8C30-4122-9171-66D673EDB71E}" srcOrd="0" destOrd="0" presId="urn:microsoft.com/office/officeart/2005/8/layout/vList5"/>
    <dgm:cxn modelId="{6C3E8562-36E5-476B-8EFB-7DC293BF1EFC}" srcId="{E4D49AF6-9BBD-4342-947A-EB0ACDA9A149}" destId="{B3F30C55-F3EE-4371-B036-68077AD4A2FE}" srcOrd="0" destOrd="0" parTransId="{B2A3F82D-2B06-4990-97F4-7932AB9A9609}" sibTransId="{73678273-88CA-47DE-87CC-96CAC29F033D}"/>
    <dgm:cxn modelId="{A3D04E4B-C5DB-456C-AC29-94D2179EF621}" srcId="{21ED826A-DCBD-4FD7-A2B4-A914128491CE}" destId="{69C49A1E-8E20-418D-98BF-C3553A59F343}" srcOrd="0" destOrd="0" parTransId="{ED9FB151-19BE-4C3C-9D3B-5380EF401DEF}" sibTransId="{85886845-D168-43EF-A9F9-0E183C89E747}"/>
    <dgm:cxn modelId="{743398BE-5F63-4E5F-94EA-B961FFC5C3F8}" srcId="{73514076-8294-487F-9AE4-B101227769A7}" destId="{E4D49AF6-9BBD-4342-947A-EB0ACDA9A149}" srcOrd="0" destOrd="0" parTransId="{68F8B5D9-EB8B-4016-91E2-0C2E519D05E8}" sibTransId="{A1B655B3-2AB9-4AAD-92A6-A23E95831E90}"/>
    <dgm:cxn modelId="{A224E7C6-FB79-45D4-B8E1-2C6BB2C11964}" type="presOf" srcId="{96C2CF0E-DF89-45ED-BE76-1801DF1292EE}" destId="{28FBC57A-6A5E-4EB2-B66C-BE90A5105DBB}" srcOrd="0" destOrd="0" presId="urn:microsoft.com/office/officeart/2005/8/layout/vList5"/>
    <dgm:cxn modelId="{FA2D27CA-8EBE-4167-927B-5D5C529406E5}" type="presOf" srcId="{E4D49AF6-9BBD-4342-947A-EB0ACDA9A149}" destId="{869E45EF-E185-4E93-8EF6-B77D1A0E9347}" srcOrd="0" destOrd="0" presId="urn:microsoft.com/office/officeart/2005/8/layout/vList5"/>
    <dgm:cxn modelId="{77655BEB-EA58-4471-8013-4F2192D8A966}" type="presOf" srcId="{21ED826A-DCBD-4FD7-A2B4-A914128491CE}" destId="{EA54A1BA-0914-4761-A80D-8C80B3917F05}" srcOrd="0" destOrd="0" presId="urn:microsoft.com/office/officeart/2005/8/layout/vList5"/>
    <dgm:cxn modelId="{733D84FF-8756-4763-8ECD-8970FCE41B81}" type="presParOf" srcId="{53B5B5A5-8C30-4122-9171-66D673EDB71E}" destId="{93769AB2-9FFC-4D28-8E0D-73F14998BBD8}" srcOrd="0" destOrd="0" presId="urn:microsoft.com/office/officeart/2005/8/layout/vList5"/>
    <dgm:cxn modelId="{A9E3F3F0-772B-4236-8623-29A1CC0419B9}" type="presParOf" srcId="{93769AB2-9FFC-4D28-8E0D-73F14998BBD8}" destId="{869E45EF-E185-4E93-8EF6-B77D1A0E9347}" srcOrd="0" destOrd="0" presId="urn:microsoft.com/office/officeart/2005/8/layout/vList5"/>
    <dgm:cxn modelId="{22F666DA-7AA2-4235-8094-F3F106E14E13}" type="presParOf" srcId="{93769AB2-9FFC-4D28-8E0D-73F14998BBD8}" destId="{39387FC1-3EAB-4701-8A53-70A21530B93B}" srcOrd="1" destOrd="0" presId="urn:microsoft.com/office/officeart/2005/8/layout/vList5"/>
    <dgm:cxn modelId="{5BC6D56E-C302-4FDF-93B1-0F5D9B4C9EAB}" type="presParOf" srcId="{53B5B5A5-8C30-4122-9171-66D673EDB71E}" destId="{9EBE7AE9-7ACF-460E-B443-EEE040A32381}" srcOrd="1" destOrd="0" presId="urn:microsoft.com/office/officeart/2005/8/layout/vList5"/>
    <dgm:cxn modelId="{D0862632-39CF-4EDC-92B0-4CD88F2D9F71}" type="presParOf" srcId="{53B5B5A5-8C30-4122-9171-66D673EDB71E}" destId="{9133E1A9-BEC3-4950-A16D-81579CF36C06}" srcOrd="2" destOrd="0" presId="urn:microsoft.com/office/officeart/2005/8/layout/vList5"/>
    <dgm:cxn modelId="{4E06EEF0-C11B-4E53-8567-3AB4B801B811}" type="presParOf" srcId="{9133E1A9-BEC3-4950-A16D-81579CF36C06}" destId="{43CA83A8-4A09-43BB-8B3E-8D0F44A10FEA}" srcOrd="0" destOrd="0" presId="urn:microsoft.com/office/officeart/2005/8/layout/vList5"/>
    <dgm:cxn modelId="{92AA6A8D-DA41-4813-A59D-F3F06AB050BD}" type="presParOf" srcId="{9133E1A9-BEC3-4950-A16D-81579CF36C06}" destId="{28FBC57A-6A5E-4EB2-B66C-BE90A5105DBB}" srcOrd="1" destOrd="0" presId="urn:microsoft.com/office/officeart/2005/8/layout/vList5"/>
    <dgm:cxn modelId="{0AE8163C-1463-402D-939F-DB700102A7C7}" type="presParOf" srcId="{53B5B5A5-8C30-4122-9171-66D673EDB71E}" destId="{75461BBF-F02D-4B0C-8F58-A7E754D3AD86}" srcOrd="3" destOrd="0" presId="urn:microsoft.com/office/officeart/2005/8/layout/vList5"/>
    <dgm:cxn modelId="{3085AA3D-B19B-4A8E-884A-46DD1407CF06}" type="presParOf" srcId="{53B5B5A5-8C30-4122-9171-66D673EDB71E}" destId="{6E80863B-735A-4C86-A8EB-59291EE5016F}" srcOrd="4" destOrd="0" presId="urn:microsoft.com/office/officeart/2005/8/layout/vList5"/>
    <dgm:cxn modelId="{C3010195-7AE9-4D93-B46D-F904FCE20E3C}" type="presParOf" srcId="{6E80863B-735A-4C86-A8EB-59291EE5016F}" destId="{EA54A1BA-0914-4761-A80D-8C80B3917F05}" srcOrd="0" destOrd="0" presId="urn:microsoft.com/office/officeart/2005/8/layout/vList5"/>
    <dgm:cxn modelId="{C1814F55-AD83-4B07-BAAF-D5AB6E90297E}" type="presParOf" srcId="{6E80863B-735A-4C86-A8EB-59291EE5016F}" destId="{839458CE-7EF1-4F29-BD33-7CE030676A1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01F0C7-980D-48B2-A717-DF169C144143}" type="doc">
      <dgm:prSet loTypeId="urn:microsoft.com/office/officeart/2005/8/layout/vList5" loCatId="list" qsTypeId="urn:microsoft.com/office/officeart/2005/8/quickstyle/simple2" qsCatId="simple" csTypeId="urn:microsoft.com/office/officeart/2005/8/colors/colorful2" csCatId="colorful" phldr="1"/>
      <dgm:spPr/>
      <dgm:t>
        <a:bodyPr/>
        <a:lstStyle/>
        <a:p>
          <a:endParaRPr lang="en-CA"/>
        </a:p>
      </dgm:t>
    </dgm:pt>
    <dgm:pt modelId="{F7351019-C6DF-4A4C-A602-544D7F491D76}">
      <dgm:prSet phldrT="[Text]"/>
      <dgm:spPr>
        <a:solidFill>
          <a:schemeClr val="accent2">
            <a:lumMod val="75000"/>
          </a:schemeClr>
        </a:solidFill>
      </dgm:spPr>
      <dgm:t>
        <a:bodyPr/>
        <a:lstStyle/>
        <a:p>
          <a:r>
            <a:rPr lang="en-CA" b="1" i="0" dirty="0"/>
            <a:t>Technology</a:t>
          </a:r>
          <a:endParaRPr lang="en-CA" dirty="0"/>
        </a:p>
      </dgm:t>
    </dgm:pt>
    <dgm:pt modelId="{C555E9E1-D571-4F96-90A5-38074CE99A64}" type="parTrans" cxnId="{05E99480-FDAB-42F5-9100-4077BE431D76}">
      <dgm:prSet/>
      <dgm:spPr/>
      <dgm:t>
        <a:bodyPr/>
        <a:lstStyle/>
        <a:p>
          <a:endParaRPr lang="en-CA"/>
        </a:p>
      </dgm:t>
    </dgm:pt>
    <dgm:pt modelId="{0F03664D-4995-4FD2-A3AF-1021597D10F3}" type="sibTrans" cxnId="{05E99480-FDAB-42F5-9100-4077BE431D76}">
      <dgm:prSet/>
      <dgm:spPr/>
      <dgm:t>
        <a:bodyPr/>
        <a:lstStyle/>
        <a:p>
          <a:endParaRPr lang="en-CA"/>
        </a:p>
      </dgm:t>
    </dgm:pt>
    <dgm:pt modelId="{CC75C559-6969-4B11-9DED-5CBAA41EB8CF}">
      <dgm:prSet phldrT="[Text]" custT="1"/>
      <dgm:spPr>
        <a:solidFill>
          <a:schemeClr val="accent2">
            <a:lumMod val="40000"/>
            <a:lumOff val="60000"/>
            <a:alpha val="90000"/>
          </a:schemeClr>
        </a:solidFill>
      </dgm:spPr>
      <dgm:t>
        <a:bodyPr/>
        <a:lstStyle/>
        <a:p>
          <a:r>
            <a:rPr lang="en-US" sz="1400" b="0" i="0" dirty="0"/>
            <a:t>IT is vital in facilitating commerce between businesses (B2B) or between businesses and consumers.</a:t>
          </a:r>
          <a:endParaRPr lang="en-CA" sz="1400" dirty="0"/>
        </a:p>
      </dgm:t>
    </dgm:pt>
    <dgm:pt modelId="{636B447B-6A38-4910-A497-6C8F24CF8D5B}" type="parTrans" cxnId="{EDD264E1-61F1-4838-9E91-9BA614E540DF}">
      <dgm:prSet/>
      <dgm:spPr/>
      <dgm:t>
        <a:bodyPr/>
        <a:lstStyle/>
        <a:p>
          <a:endParaRPr lang="en-CA"/>
        </a:p>
      </dgm:t>
    </dgm:pt>
    <dgm:pt modelId="{8C457FEB-ED5A-41B0-8A41-D7B5275AFA46}" type="sibTrans" cxnId="{EDD264E1-61F1-4838-9E91-9BA614E540DF}">
      <dgm:prSet/>
      <dgm:spPr/>
      <dgm:t>
        <a:bodyPr/>
        <a:lstStyle/>
        <a:p>
          <a:endParaRPr lang="en-CA"/>
        </a:p>
      </dgm:t>
    </dgm:pt>
    <dgm:pt modelId="{5B709C1C-47BA-4851-8776-A031B424F208}">
      <dgm:prSet phldrT="[Text]"/>
      <dgm:spPr/>
      <dgm:t>
        <a:bodyPr/>
        <a:lstStyle/>
        <a:p>
          <a:r>
            <a:rPr lang="en-CA" b="1" i="0" dirty="0"/>
            <a:t>Sustainability</a:t>
          </a:r>
          <a:endParaRPr lang="en-CA" dirty="0"/>
        </a:p>
      </dgm:t>
    </dgm:pt>
    <dgm:pt modelId="{138A1C48-BCDA-4C22-8DA9-86A3079DF8D8}" type="parTrans" cxnId="{03C3B55F-5887-4E38-87DF-78096AB2EAFB}">
      <dgm:prSet/>
      <dgm:spPr/>
      <dgm:t>
        <a:bodyPr/>
        <a:lstStyle/>
        <a:p>
          <a:endParaRPr lang="en-CA"/>
        </a:p>
      </dgm:t>
    </dgm:pt>
    <dgm:pt modelId="{FC3BD590-15A8-4675-B684-DE2AD6B867C6}" type="sibTrans" cxnId="{03C3B55F-5887-4E38-87DF-78096AB2EAFB}">
      <dgm:prSet/>
      <dgm:spPr/>
      <dgm:t>
        <a:bodyPr/>
        <a:lstStyle/>
        <a:p>
          <a:endParaRPr lang="en-CA"/>
        </a:p>
      </dgm:t>
    </dgm:pt>
    <dgm:pt modelId="{9164B85F-C600-414A-8C78-B2C1B27133FA}">
      <dgm:prSet phldrT="[Text]" custT="1"/>
      <dgm:spPr/>
      <dgm:t>
        <a:bodyPr/>
        <a:lstStyle/>
        <a:p>
          <a:r>
            <a:rPr lang="en-US" sz="1400" b="0" i="0" dirty="0"/>
            <a:t>Balance profit with social and environmental gains, emphasizing fair labor, closed-loop supply chains, and life cycle analysis.</a:t>
          </a:r>
          <a:endParaRPr lang="en-CA" sz="1400" dirty="0"/>
        </a:p>
      </dgm:t>
    </dgm:pt>
    <dgm:pt modelId="{A4497B71-6267-403F-8A91-B45A5F32192B}" type="parTrans" cxnId="{16C38A33-12DF-4682-A678-8A00F4F21125}">
      <dgm:prSet/>
      <dgm:spPr/>
      <dgm:t>
        <a:bodyPr/>
        <a:lstStyle/>
        <a:p>
          <a:endParaRPr lang="en-CA"/>
        </a:p>
      </dgm:t>
    </dgm:pt>
    <dgm:pt modelId="{F82BF2D7-4B72-4C22-8483-F84F6360A642}" type="sibTrans" cxnId="{16C38A33-12DF-4682-A678-8A00F4F21125}">
      <dgm:prSet/>
      <dgm:spPr/>
      <dgm:t>
        <a:bodyPr/>
        <a:lstStyle/>
        <a:p>
          <a:endParaRPr lang="en-CA"/>
        </a:p>
      </dgm:t>
    </dgm:pt>
    <dgm:pt modelId="{60F53984-AF4C-45B4-A211-513B870F202F}">
      <dgm:prSet phldrT="[Text]"/>
      <dgm:spPr/>
      <dgm:t>
        <a:bodyPr/>
        <a:lstStyle/>
        <a:p>
          <a:r>
            <a:rPr lang="en-CA" b="1" i="0" dirty="0"/>
            <a:t>Recent (Post-Covid) Trends</a:t>
          </a:r>
          <a:endParaRPr lang="en-CA" dirty="0"/>
        </a:p>
      </dgm:t>
    </dgm:pt>
    <dgm:pt modelId="{F85EBC35-195B-4B32-905A-4A79F524178F}" type="parTrans" cxnId="{1B0843EE-D740-4D56-9739-554DF4039136}">
      <dgm:prSet/>
      <dgm:spPr/>
      <dgm:t>
        <a:bodyPr/>
        <a:lstStyle/>
        <a:p>
          <a:endParaRPr lang="en-CA"/>
        </a:p>
      </dgm:t>
    </dgm:pt>
    <dgm:pt modelId="{6542629B-FA19-4CA5-A147-2038B9EB841C}" type="sibTrans" cxnId="{1B0843EE-D740-4D56-9739-554DF4039136}">
      <dgm:prSet/>
      <dgm:spPr/>
      <dgm:t>
        <a:bodyPr/>
        <a:lstStyle/>
        <a:p>
          <a:endParaRPr lang="en-CA"/>
        </a:p>
      </dgm:t>
    </dgm:pt>
    <dgm:pt modelId="{0B7B0D1C-C318-4080-972D-DD0FA5985C2A}">
      <dgm:prSet phldrT="[Text]" custT="1"/>
      <dgm:spPr/>
      <dgm:t>
        <a:bodyPr/>
        <a:lstStyle/>
        <a:p>
          <a:r>
            <a:rPr lang="en-US" sz="1400" b="0" i="0" dirty="0"/>
            <a:t>Accelerated digital advances, reduced personal connections, and increased scrutiny of social and environmental impacts.</a:t>
          </a:r>
          <a:endParaRPr lang="en-CA" sz="1400" dirty="0"/>
        </a:p>
      </dgm:t>
    </dgm:pt>
    <dgm:pt modelId="{CBA83C80-2704-4036-A0D7-E3F7D7FBFEAE}" type="parTrans" cxnId="{52215E02-8AF6-49A5-BB1E-404B65A2105B}">
      <dgm:prSet/>
      <dgm:spPr/>
      <dgm:t>
        <a:bodyPr/>
        <a:lstStyle/>
        <a:p>
          <a:endParaRPr lang="en-CA"/>
        </a:p>
      </dgm:t>
    </dgm:pt>
    <dgm:pt modelId="{4C78F12A-2ECB-47BC-8A6E-6A270AC6221D}" type="sibTrans" cxnId="{52215E02-8AF6-49A5-BB1E-404B65A2105B}">
      <dgm:prSet/>
      <dgm:spPr/>
      <dgm:t>
        <a:bodyPr/>
        <a:lstStyle/>
        <a:p>
          <a:endParaRPr lang="en-CA"/>
        </a:p>
      </dgm:t>
    </dgm:pt>
    <dgm:pt modelId="{D13FA486-2961-4FA9-A328-2E5D5DAE9E8D}" type="pres">
      <dgm:prSet presAssocID="{8601F0C7-980D-48B2-A717-DF169C144143}" presName="Name0" presStyleCnt="0">
        <dgm:presLayoutVars>
          <dgm:dir/>
          <dgm:animLvl val="lvl"/>
          <dgm:resizeHandles val="exact"/>
        </dgm:presLayoutVars>
      </dgm:prSet>
      <dgm:spPr/>
    </dgm:pt>
    <dgm:pt modelId="{3EB005EF-BAF2-46B2-929E-6A7FDD7F15A0}" type="pres">
      <dgm:prSet presAssocID="{F7351019-C6DF-4A4C-A602-544D7F491D76}" presName="linNode" presStyleCnt="0"/>
      <dgm:spPr/>
    </dgm:pt>
    <dgm:pt modelId="{E67330FC-EE9A-4B68-9646-C96A920CA48A}" type="pres">
      <dgm:prSet presAssocID="{F7351019-C6DF-4A4C-A602-544D7F491D76}" presName="parentText" presStyleLbl="node1" presStyleIdx="0" presStyleCnt="3">
        <dgm:presLayoutVars>
          <dgm:chMax val="1"/>
          <dgm:bulletEnabled val="1"/>
        </dgm:presLayoutVars>
      </dgm:prSet>
      <dgm:spPr/>
    </dgm:pt>
    <dgm:pt modelId="{84DF8D68-CC4E-45E2-A976-C612754403DC}" type="pres">
      <dgm:prSet presAssocID="{F7351019-C6DF-4A4C-A602-544D7F491D76}" presName="descendantText" presStyleLbl="alignAccFollowNode1" presStyleIdx="0" presStyleCnt="3">
        <dgm:presLayoutVars>
          <dgm:bulletEnabled val="1"/>
        </dgm:presLayoutVars>
      </dgm:prSet>
      <dgm:spPr/>
    </dgm:pt>
    <dgm:pt modelId="{2B547930-86E7-41D8-9E34-21B1CF8E5BB0}" type="pres">
      <dgm:prSet presAssocID="{0F03664D-4995-4FD2-A3AF-1021597D10F3}" presName="sp" presStyleCnt="0"/>
      <dgm:spPr/>
    </dgm:pt>
    <dgm:pt modelId="{B4FEF213-0E2F-4A1E-B72B-CD67B8F069B5}" type="pres">
      <dgm:prSet presAssocID="{5B709C1C-47BA-4851-8776-A031B424F208}" presName="linNode" presStyleCnt="0"/>
      <dgm:spPr/>
    </dgm:pt>
    <dgm:pt modelId="{6A846B21-DF16-4060-940E-ABBC27470E95}" type="pres">
      <dgm:prSet presAssocID="{5B709C1C-47BA-4851-8776-A031B424F208}" presName="parentText" presStyleLbl="node1" presStyleIdx="1" presStyleCnt="3">
        <dgm:presLayoutVars>
          <dgm:chMax val="1"/>
          <dgm:bulletEnabled val="1"/>
        </dgm:presLayoutVars>
      </dgm:prSet>
      <dgm:spPr/>
    </dgm:pt>
    <dgm:pt modelId="{26F2A9E4-E772-4902-ACE2-95E7B484A9E2}" type="pres">
      <dgm:prSet presAssocID="{5B709C1C-47BA-4851-8776-A031B424F208}" presName="descendantText" presStyleLbl="alignAccFollowNode1" presStyleIdx="1" presStyleCnt="3">
        <dgm:presLayoutVars>
          <dgm:bulletEnabled val="1"/>
        </dgm:presLayoutVars>
      </dgm:prSet>
      <dgm:spPr/>
    </dgm:pt>
    <dgm:pt modelId="{CD81942D-B519-478B-86C7-68B9EF86CD30}" type="pres">
      <dgm:prSet presAssocID="{FC3BD590-15A8-4675-B684-DE2AD6B867C6}" presName="sp" presStyleCnt="0"/>
      <dgm:spPr/>
    </dgm:pt>
    <dgm:pt modelId="{2D2FF333-1F8B-44DA-B6EC-7290CF40218E}" type="pres">
      <dgm:prSet presAssocID="{60F53984-AF4C-45B4-A211-513B870F202F}" presName="linNode" presStyleCnt="0"/>
      <dgm:spPr/>
    </dgm:pt>
    <dgm:pt modelId="{DE3681B4-9548-4126-95EF-8E7DD4C30B43}" type="pres">
      <dgm:prSet presAssocID="{60F53984-AF4C-45B4-A211-513B870F202F}" presName="parentText" presStyleLbl="node1" presStyleIdx="2" presStyleCnt="3">
        <dgm:presLayoutVars>
          <dgm:chMax val="1"/>
          <dgm:bulletEnabled val="1"/>
        </dgm:presLayoutVars>
      </dgm:prSet>
      <dgm:spPr/>
    </dgm:pt>
    <dgm:pt modelId="{9A5CC302-02A0-4D73-A5B9-060E19939C77}" type="pres">
      <dgm:prSet presAssocID="{60F53984-AF4C-45B4-A211-513B870F202F}" presName="descendantText" presStyleLbl="alignAccFollowNode1" presStyleIdx="2" presStyleCnt="3">
        <dgm:presLayoutVars>
          <dgm:bulletEnabled val="1"/>
        </dgm:presLayoutVars>
      </dgm:prSet>
      <dgm:spPr/>
    </dgm:pt>
  </dgm:ptLst>
  <dgm:cxnLst>
    <dgm:cxn modelId="{70EDD500-3A27-4213-B47D-5413DCA8B6D1}" type="presOf" srcId="{60F53984-AF4C-45B4-A211-513B870F202F}" destId="{DE3681B4-9548-4126-95EF-8E7DD4C30B43}" srcOrd="0" destOrd="0" presId="urn:microsoft.com/office/officeart/2005/8/layout/vList5"/>
    <dgm:cxn modelId="{52215E02-8AF6-49A5-BB1E-404B65A2105B}" srcId="{60F53984-AF4C-45B4-A211-513B870F202F}" destId="{0B7B0D1C-C318-4080-972D-DD0FA5985C2A}" srcOrd="0" destOrd="0" parTransId="{CBA83C80-2704-4036-A0D7-E3F7D7FBFEAE}" sibTransId="{4C78F12A-2ECB-47BC-8A6E-6A270AC6221D}"/>
    <dgm:cxn modelId="{E7287A16-DEA3-4066-AEB2-8BBA2E446C01}" type="presOf" srcId="{9164B85F-C600-414A-8C78-B2C1B27133FA}" destId="{26F2A9E4-E772-4902-ACE2-95E7B484A9E2}" srcOrd="0" destOrd="0" presId="urn:microsoft.com/office/officeart/2005/8/layout/vList5"/>
    <dgm:cxn modelId="{F9939225-CEFE-4760-A6E8-B10235482D9C}" type="presOf" srcId="{5B709C1C-47BA-4851-8776-A031B424F208}" destId="{6A846B21-DF16-4060-940E-ABBC27470E95}" srcOrd="0" destOrd="0" presId="urn:microsoft.com/office/officeart/2005/8/layout/vList5"/>
    <dgm:cxn modelId="{16C38A33-12DF-4682-A678-8A00F4F21125}" srcId="{5B709C1C-47BA-4851-8776-A031B424F208}" destId="{9164B85F-C600-414A-8C78-B2C1B27133FA}" srcOrd="0" destOrd="0" parTransId="{A4497B71-6267-403F-8A91-B45A5F32192B}" sibTransId="{F82BF2D7-4B72-4C22-8483-F84F6360A642}"/>
    <dgm:cxn modelId="{E448E45C-EE18-4488-A05A-83B985C5F0B3}" type="presOf" srcId="{0B7B0D1C-C318-4080-972D-DD0FA5985C2A}" destId="{9A5CC302-02A0-4D73-A5B9-060E19939C77}" srcOrd="0" destOrd="0" presId="urn:microsoft.com/office/officeart/2005/8/layout/vList5"/>
    <dgm:cxn modelId="{03C3B55F-5887-4E38-87DF-78096AB2EAFB}" srcId="{8601F0C7-980D-48B2-A717-DF169C144143}" destId="{5B709C1C-47BA-4851-8776-A031B424F208}" srcOrd="1" destOrd="0" parTransId="{138A1C48-BCDA-4C22-8DA9-86A3079DF8D8}" sibTransId="{FC3BD590-15A8-4675-B684-DE2AD6B867C6}"/>
    <dgm:cxn modelId="{F69F1A61-C18F-420E-B7E1-B7D2AC5970D2}" type="presOf" srcId="{F7351019-C6DF-4A4C-A602-544D7F491D76}" destId="{E67330FC-EE9A-4B68-9646-C96A920CA48A}" srcOrd="0" destOrd="0" presId="urn:microsoft.com/office/officeart/2005/8/layout/vList5"/>
    <dgm:cxn modelId="{B8467F59-314A-4412-8C9D-ED7D960D2C8E}" type="presOf" srcId="{8601F0C7-980D-48B2-A717-DF169C144143}" destId="{D13FA486-2961-4FA9-A328-2E5D5DAE9E8D}" srcOrd="0" destOrd="0" presId="urn:microsoft.com/office/officeart/2005/8/layout/vList5"/>
    <dgm:cxn modelId="{05E99480-FDAB-42F5-9100-4077BE431D76}" srcId="{8601F0C7-980D-48B2-A717-DF169C144143}" destId="{F7351019-C6DF-4A4C-A602-544D7F491D76}" srcOrd="0" destOrd="0" parTransId="{C555E9E1-D571-4F96-90A5-38074CE99A64}" sibTransId="{0F03664D-4995-4FD2-A3AF-1021597D10F3}"/>
    <dgm:cxn modelId="{09642CB6-1AE8-40B3-9B8C-1BE00A129516}" type="presOf" srcId="{CC75C559-6969-4B11-9DED-5CBAA41EB8CF}" destId="{84DF8D68-CC4E-45E2-A976-C612754403DC}" srcOrd="0" destOrd="0" presId="urn:microsoft.com/office/officeart/2005/8/layout/vList5"/>
    <dgm:cxn modelId="{EDD264E1-61F1-4838-9E91-9BA614E540DF}" srcId="{F7351019-C6DF-4A4C-A602-544D7F491D76}" destId="{CC75C559-6969-4B11-9DED-5CBAA41EB8CF}" srcOrd="0" destOrd="0" parTransId="{636B447B-6A38-4910-A497-6C8F24CF8D5B}" sibTransId="{8C457FEB-ED5A-41B0-8A41-D7B5275AFA46}"/>
    <dgm:cxn modelId="{1B0843EE-D740-4D56-9739-554DF4039136}" srcId="{8601F0C7-980D-48B2-A717-DF169C144143}" destId="{60F53984-AF4C-45B4-A211-513B870F202F}" srcOrd="2" destOrd="0" parTransId="{F85EBC35-195B-4B32-905A-4A79F524178F}" sibTransId="{6542629B-FA19-4CA5-A147-2038B9EB841C}"/>
    <dgm:cxn modelId="{01629618-4712-46C4-A6E9-915AC68FB90C}" type="presParOf" srcId="{D13FA486-2961-4FA9-A328-2E5D5DAE9E8D}" destId="{3EB005EF-BAF2-46B2-929E-6A7FDD7F15A0}" srcOrd="0" destOrd="0" presId="urn:microsoft.com/office/officeart/2005/8/layout/vList5"/>
    <dgm:cxn modelId="{61D67124-8B17-430C-8FFB-4091BB132ECB}" type="presParOf" srcId="{3EB005EF-BAF2-46B2-929E-6A7FDD7F15A0}" destId="{E67330FC-EE9A-4B68-9646-C96A920CA48A}" srcOrd="0" destOrd="0" presId="urn:microsoft.com/office/officeart/2005/8/layout/vList5"/>
    <dgm:cxn modelId="{6C249459-3CE6-4CD4-A366-36CB403C46FF}" type="presParOf" srcId="{3EB005EF-BAF2-46B2-929E-6A7FDD7F15A0}" destId="{84DF8D68-CC4E-45E2-A976-C612754403DC}" srcOrd="1" destOrd="0" presId="urn:microsoft.com/office/officeart/2005/8/layout/vList5"/>
    <dgm:cxn modelId="{21FD75A0-DAB0-4CE0-BE52-96D37DA544AF}" type="presParOf" srcId="{D13FA486-2961-4FA9-A328-2E5D5DAE9E8D}" destId="{2B547930-86E7-41D8-9E34-21B1CF8E5BB0}" srcOrd="1" destOrd="0" presId="urn:microsoft.com/office/officeart/2005/8/layout/vList5"/>
    <dgm:cxn modelId="{8C900272-D687-4AF2-9ACF-A5AC488BAC14}" type="presParOf" srcId="{D13FA486-2961-4FA9-A328-2E5D5DAE9E8D}" destId="{B4FEF213-0E2F-4A1E-B72B-CD67B8F069B5}" srcOrd="2" destOrd="0" presId="urn:microsoft.com/office/officeart/2005/8/layout/vList5"/>
    <dgm:cxn modelId="{C14EA94D-11C5-4382-866A-CF80AC4B7E95}" type="presParOf" srcId="{B4FEF213-0E2F-4A1E-B72B-CD67B8F069B5}" destId="{6A846B21-DF16-4060-940E-ABBC27470E95}" srcOrd="0" destOrd="0" presId="urn:microsoft.com/office/officeart/2005/8/layout/vList5"/>
    <dgm:cxn modelId="{7326505A-F1B1-4CFD-B7C4-C1125D731513}" type="presParOf" srcId="{B4FEF213-0E2F-4A1E-B72B-CD67B8F069B5}" destId="{26F2A9E4-E772-4902-ACE2-95E7B484A9E2}" srcOrd="1" destOrd="0" presId="urn:microsoft.com/office/officeart/2005/8/layout/vList5"/>
    <dgm:cxn modelId="{3EBFE9D3-16A0-42D9-900B-FD2D50690144}" type="presParOf" srcId="{D13FA486-2961-4FA9-A328-2E5D5DAE9E8D}" destId="{CD81942D-B519-478B-86C7-68B9EF86CD30}" srcOrd="3" destOrd="0" presId="urn:microsoft.com/office/officeart/2005/8/layout/vList5"/>
    <dgm:cxn modelId="{3A998CD0-F05B-457D-B183-A4928568B30B}" type="presParOf" srcId="{D13FA486-2961-4FA9-A328-2E5D5DAE9E8D}" destId="{2D2FF333-1F8B-44DA-B6EC-7290CF40218E}" srcOrd="4" destOrd="0" presId="urn:microsoft.com/office/officeart/2005/8/layout/vList5"/>
    <dgm:cxn modelId="{38C2207F-BD05-4E82-B5E6-3C6DCEFC223B}" type="presParOf" srcId="{2D2FF333-1F8B-44DA-B6EC-7290CF40218E}" destId="{DE3681B4-9548-4126-95EF-8E7DD4C30B43}" srcOrd="0" destOrd="0" presId="urn:microsoft.com/office/officeart/2005/8/layout/vList5"/>
    <dgm:cxn modelId="{7E66769B-D2B7-4952-A69D-00C1ACC9C7FA}" type="presParOf" srcId="{2D2FF333-1F8B-44DA-B6EC-7290CF40218E}" destId="{9A5CC302-02A0-4D73-A5B9-060E19939C77}"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1D269-3DC3-4033-AD65-1C002522E464}">
      <dsp:nvSpPr>
        <dsp:cNvPr id="0" name=""/>
        <dsp:cNvSpPr/>
      </dsp:nvSpPr>
      <dsp:spPr>
        <a:xfrm>
          <a:off x="5" y="101043"/>
          <a:ext cx="1796876" cy="110652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b="1" i="0" kern="1200" dirty="0"/>
            <a:t>Manufacture</a:t>
          </a:r>
        </a:p>
        <a:p>
          <a:pPr marL="0" lvl="0" indent="0" algn="ctr" defTabSz="577850">
            <a:lnSpc>
              <a:spcPct val="90000"/>
            </a:lnSpc>
            <a:spcBef>
              <a:spcPct val="0"/>
            </a:spcBef>
            <a:spcAft>
              <a:spcPct val="35000"/>
            </a:spcAft>
            <a:buNone/>
          </a:pPr>
          <a:r>
            <a:rPr lang="en-US" sz="1300" b="0" i="0" kern="1200" dirty="0"/>
            <a:t>The physical creation of products, e.g. automobiles</a:t>
          </a:r>
          <a:endParaRPr lang="en-CA" sz="1300" kern="1200" dirty="0"/>
        </a:p>
      </dsp:txBody>
      <dsp:txXfrm>
        <a:off x="5" y="101043"/>
        <a:ext cx="1796876" cy="1106523"/>
      </dsp:txXfrm>
    </dsp:sp>
    <dsp:sp modelId="{AA0BB7F9-670D-41F9-B4EF-CD9DC03EB9C5}">
      <dsp:nvSpPr>
        <dsp:cNvPr id="0" name=""/>
        <dsp:cNvSpPr/>
      </dsp:nvSpPr>
      <dsp:spPr>
        <a:xfrm>
          <a:off x="1828793" y="101043"/>
          <a:ext cx="1796876" cy="1106523"/>
        </a:xfrm>
        <a:prstGeom prst="rect">
          <a:avLst/>
        </a:prstGeom>
        <a:solidFill>
          <a:schemeClr val="accent2">
            <a:hueOff val="2165067"/>
            <a:satOff val="3887"/>
            <a:lumOff val="-228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b="1" i="0" kern="1200" dirty="0"/>
            <a:t>Service</a:t>
          </a:r>
        </a:p>
        <a:p>
          <a:pPr marL="0" lvl="0" indent="0" algn="ctr" defTabSz="577850">
            <a:lnSpc>
              <a:spcPct val="90000"/>
            </a:lnSpc>
            <a:spcBef>
              <a:spcPct val="0"/>
            </a:spcBef>
            <a:spcAft>
              <a:spcPct val="35000"/>
            </a:spcAft>
            <a:buNone/>
          </a:pPr>
          <a:r>
            <a:rPr lang="en-US" sz="1300" b="0" i="0" kern="1200" dirty="0"/>
            <a:t>Treatment of customers, storage of products, e.g. hospitals, warehouses</a:t>
          </a:r>
          <a:endParaRPr lang="en-CA" sz="1300" kern="1200" dirty="0"/>
        </a:p>
      </dsp:txBody>
      <dsp:txXfrm>
        <a:off x="1828793" y="101043"/>
        <a:ext cx="1796876" cy="1106523"/>
      </dsp:txXfrm>
    </dsp:sp>
    <dsp:sp modelId="{6A0E5169-C985-49E6-B573-604643E05B52}">
      <dsp:nvSpPr>
        <dsp:cNvPr id="0" name=""/>
        <dsp:cNvSpPr/>
      </dsp:nvSpPr>
      <dsp:spPr>
        <a:xfrm>
          <a:off x="5" y="1239478"/>
          <a:ext cx="1796876" cy="1106523"/>
        </a:xfrm>
        <a:prstGeom prst="rect">
          <a:avLst/>
        </a:prstGeom>
        <a:solidFill>
          <a:schemeClr val="accent2">
            <a:hueOff val="4330134"/>
            <a:satOff val="7773"/>
            <a:lumOff val="-45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b="1" i="0" kern="1200" dirty="0"/>
            <a:t>Supply</a:t>
          </a:r>
        </a:p>
        <a:p>
          <a:pPr marL="0" lvl="0" indent="0" algn="ctr" defTabSz="577850">
            <a:lnSpc>
              <a:spcPct val="90000"/>
            </a:lnSpc>
            <a:spcBef>
              <a:spcPct val="0"/>
            </a:spcBef>
            <a:spcAft>
              <a:spcPct val="35000"/>
            </a:spcAft>
            <a:buNone/>
          </a:pPr>
          <a:r>
            <a:rPr lang="en-US" sz="1300" b="0" i="0" kern="1200" dirty="0"/>
            <a:t>Change in ownership of goods, e.g. retail</a:t>
          </a:r>
          <a:endParaRPr lang="en-CA" sz="1300" kern="1200" dirty="0"/>
        </a:p>
      </dsp:txBody>
      <dsp:txXfrm>
        <a:off x="5" y="1239478"/>
        <a:ext cx="1796876" cy="1106523"/>
      </dsp:txXfrm>
    </dsp:sp>
    <dsp:sp modelId="{684A3C9A-1A4B-44D3-88B6-E5F0C931822A}">
      <dsp:nvSpPr>
        <dsp:cNvPr id="0" name=""/>
        <dsp:cNvSpPr/>
      </dsp:nvSpPr>
      <dsp:spPr>
        <a:xfrm>
          <a:off x="1828793" y="1239478"/>
          <a:ext cx="1796876" cy="1106523"/>
        </a:xfrm>
        <a:prstGeom prst="rect">
          <a:avLst/>
        </a:prstGeom>
        <a:solidFill>
          <a:schemeClr val="accent2">
            <a:hueOff val="6495201"/>
            <a:satOff val="11660"/>
            <a:lumOff val="-686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b="1" i="0" kern="1200" dirty="0"/>
            <a:t>Transport</a:t>
          </a:r>
        </a:p>
        <a:p>
          <a:pPr marL="0" lvl="0" indent="0" algn="ctr" defTabSz="577850">
            <a:lnSpc>
              <a:spcPct val="90000"/>
            </a:lnSpc>
            <a:spcBef>
              <a:spcPct val="0"/>
            </a:spcBef>
            <a:spcAft>
              <a:spcPct val="35000"/>
            </a:spcAft>
            <a:buNone/>
          </a:pPr>
          <a:r>
            <a:rPr lang="en-US" sz="1300" b="0" i="0" kern="1200" dirty="0"/>
            <a:t>The movement of materials/customers, e.g. taxi services</a:t>
          </a:r>
          <a:endParaRPr lang="en-CA" sz="1300" kern="1200" dirty="0"/>
        </a:p>
      </dsp:txBody>
      <dsp:txXfrm>
        <a:off x="1828793" y="1239478"/>
        <a:ext cx="1796876" cy="1106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2E784-47CF-4002-B7CA-B908F63CD10F}">
      <dsp:nvSpPr>
        <dsp:cNvPr id="0" name=""/>
        <dsp:cNvSpPr/>
      </dsp:nvSpPr>
      <dsp:spPr>
        <a:xfrm>
          <a:off x="3094" y="405580"/>
          <a:ext cx="1860945" cy="558279"/>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CA" sz="1600" kern="1200" dirty="0"/>
            <a:t>Operations</a:t>
          </a:r>
        </a:p>
      </dsp:txBody>
      <dsp:txXfrm>
        <a:off x="3094" y="405580"/>
        <a:ext cx="1860945" cy="558279"/>
      </dsp:txXfrm>
    </dsp:sp>
    <dsp:sp modelId="{7055146F-0BF8-4AFB-9E50-D290D36A9461}">
      <dsp:nvSpPr>
        <dsp:cNvPr id="0" name=""/>
        <dsp:cNvSpPr/>
      </dsp:nvSpPr>
      <dsp:spPr>
        <a:xfrm>
          <a:off x="3094" y="963860"/>
          <a:ext cx="1860945" cy="1701556"/>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t>Oversees creation and implementation of product or service</a:t>
          </a:r>
          <a:endParaRPr lang="en-CA" sz="1600" kern="1200" dirty="0"/>
        </a:p>
      </dsp:txBody>
      <dsp:txXfrm>
        <a:off x="3094" y="963860"/>
        <a:ext cx="1860945" cy="1701556"/>
      </dsp:txXfrm>
    </dsp:sp>
    <dsp:sp modelId="{20A4688A-4C9B-409E-94FE-D3AE551C5801}">
      <dsp:nvSpPr>
        <dsp:cNvPr id="0" name=""/>
        <dsp:cNvSpPr/>
      </dsp:nvSpPr>
      <dsp:spPr>
        <a:xfrm>
          <a:off x="2124572" y="405580"/>
          <a:ext cx="1860945" cy="558279"/>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CA" sz="1600" b="1" i="0" kern="1200" dirty="0"/>
            <a:t>Marketing &amp; Sales</a:t>
          </a:r>
          <a:endParaRPr lang="en-CA" sz="1600" kern="1200" dirty="0"/>
        </a:p>
      </dsp:txBody>
      <dsp:txXfrm>
        <a:off x="2124572" y="405580"/>
        <a:ext cx="1860945" cy="558279"/>
      </dsp:txXfrm>
    </dsp:sp>
    <dsp:sp modelId="{8E5F15DA-C919-48C5-8E61-CDE58670D037}">
      <dsp:nvSpPr>
        <dsp:cNvPr id="0" name=""/>
        <dsp:cNvSpPr/>
      </dsp:nvSpPr>
      <dsp:spPr>
        <a:xfrm>
          <a:off x="2124572" y="963860"/>
          <a:ext cx="1860945" cy="1701556"/>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t>Ensures customer’s values are met and represented in product or service</a:t>
          </a:r>
          <a:endParaRPr lang="en-CA" sz="1600" kern="1200" dirty="0"/>
        </a:p>
      </dsp:txBody>
      <dsp:txXfrm>
        <a:off x="2124572" y="963860"/>
        <a:ext cx="1860945" cy="1701556"/>
      </dsp:txXfrm>
    </dsp:sp>
    <dsp:sp modelId="{2A70E892-CE70-4E17-AC88-DB1BEFBA6A11}">
      <dsp:nvSpPr>
        <dsp:cNvPr id="0" name=""/>
        <dsp:cNvSpPr/>
      </dsp:nvSpPr>
      <dsp:spPr>
        <a:xfrm>
          <a:off x="4246050" y="405580"/>
          <a:ext cx="1860945" cy="558279"/>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CA" sz="1600" b="1" i="0" kern="1200" dirty="0"/>
            <a:t>Human Resources</a:t>
          </a:r>
          <a:endParaRPr lang="en-CA" sz="1600" kern="1200" dirty="0"/>
        </a:p>
      </dsp:txBody>
      <dsp:txXfrm>
        <a:off x="4246050" y="405580"/>
        <a:ext cx="1860945" cy="558279"/>
      </dsp:txXfrm>
    </dsp:sp>
    <dsp:sp modelId="{8260FE6B-304A-471F-B396-A033A8F7D0F6}">
      <dsp:nvSpPr>
        <dsp:cNvPr id="0" name=""/>
        <dsp:cNvSpPr/>
      </dsp:nvSpPr>
      <dsp:spPr>
        <a:xfrm>
          <a:off x="4246050" y="963860"/>
          <a:ext cx="1860945" cy="1701556"/>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Hires and trains employees; oversees compensations, benefits, etc.</a:t>
          </a:r>
          <a:endParaRPr lang="en-CA" sz="1600" kern="1200" dirty="0"/>
        </a:p>
      </dsp:txBody>
      <dsp:txXfrm>
        <a:off x="4246050" y="963860"/>
        <a:ext cx="1860945" cy="1701556"/>
      </dsp:txXfrm>
    </dsp:sp>
    <dsp:sp modelId="{91310BBB-0802-4A09-9523-223666222CF5}">
      <dsp:nvSpPr>
        <dsp:cNvPr id="0" name=""/>
        <dsp:cNvSpPr/>
      </dsp:nvSpPr>
      <dsp:spPr>
        <a:xfrm>
          <a:off x="6367527" y="405580"/>
          <a:ext cx="1860945" cy="558279"/>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CA" sz="1600" b="1" i="0" kern="1200"/>
            <a:t>Finance</a:t>
          </a:r>
        </a:p>
      </dsp:txBody>
      <dsp:txXfrm>
        <a:off x="6367527" y="405580"/>
        <a:ext cx="1860945" cy="558279"/>
      </dsp:txXfrm>
    </dsp:sp>
    <dsp:sp modelId="{FBE56B34-92EC-4F6C-9093-D9E831EF7FE7}">
      <dsp:nvSpPr>
        <dsp:cNvPr id="0" name=""/>
        <dsp:cNvSpPr/>
      </dsp:nvSpPr>
      <dsp:spPr>
        <a:xfrm>
          <a:off x="6367527" y="963860"/>
          <a:ext cx="1860945" cy="1701556"/>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t>Ensures that funds for materials, supplies, payroll, etc. are always accessible</a:t>
          </a:r>
          <a:endParaRPr lang="en-CA" sz="1600" kern="1200" dirty="0"/>
        </a:p>
      </dsp:txBody>
      <dsp:txXfrm>
        <a:off x="6367527" y="963860"/>
        <a:ext cx="1860945" cy="1701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1365C-357A-416C-B5A0-52749644AA0A}">
      <dsp:nvSpPr>
        <dsp:cNvPr id="0" name=""/>
        <dsp:cNvSpPr/>
      </dsp:nvSpPr>
      <dsp:spPr>
        <a:xfrm>
          <a:off x="0" y="157247"/>
          <a:ext cx="4939553" cy="56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b="0" i="0" kern="1200" dirty="0"/>
            <a:t>More Opportunities</a:t>
          </a:r>
          <a:endParaRPr lang="en-CA" sz="2400" kern="1200" dirty="0"/>
        </a:p>
      </dsp:txBody>
      <dsp:txXfrm>
        <a:off x="27415" y="184662"/>
        <a:ext cx="4884723" cy="506769"/>
      </dsp:txXfrm>
    </dsp:sp>
    <dsp:sp modelId="{D0983EEF-1552-4013-BCB0-43B0F9762FC9}">
      <dsp:nvSpPr>
        <dsp:cNvPr id="0" name=""/>
        <dsp:cNvSpPr/>
      </dsp:nvSpPr>
      <dsp:spPr>
        <a:xfrm>
          <a:off x="0" y="718847"/>
          <a:ext cx="4939553"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83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0" i="0" kern="1200" dirty="0"/>
            <a:t>Typically, the biggest department, with many job openings</a:t>
          </a:r>
          <a:endParaRPr lang="en-CA" sz="1900" kern="1200" dirty="0"/>
        </a:p>
      </dsp:txBody>
      <dsp:txXfrm>
        <a:off x="0" y="718847"/>
        <a:ext cx="4939553" cy="571320"/>
      </dsp:txXfrm>
    </dsp:sp>
    <dsp:sp modelId="{8CB6E7D5-C6FD-4B0D-AF6D-A798F1D852C5}">
      <dsp:nvSpPr>
        <dsp:cNvPr id="0" name=""/>
        <dsp:cNvSpPr/>
      </dsp:nvSpPr>
      <dsp:spPr>
        <a:xfrm>
          <a:off x="0" y="1290167"/>
          <a:ext cx="4939553" cy="56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b="0" i="0" kern="1200" dirty="0"/>
            <a:t>Focus on Company over Job Title</a:t>
          </a:r>
          <a:endParaRPr lang="en-CA" sz="2400" kern="1200" dirty="0"/>
        </a:p>
      </dsp:txBody>
      <dsp:txXfrm>
        <a:off x="27415" y="1317582"/>
        <a:ext cx="4884723" cy="506769"/>
      </dsp:txXfrm>
    </dsp:sp>
    <dsp:sp modelId="{85BF6289-982C-45C6-95D6-F99950BA56C6}">
      <dsp:nvSpPr>
        <dsp:cNvPr id="0" name=""/>
        <dsp:cNvSpPr/>
      </dsp:nvSpPr>
      <dsp:spPr>
        <a:xfrm>
          <a:off x="0" y="1851767"/>
          <a:ext cx="4939553" cy="111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83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0" i="0" kern="1200" dirty="0"/>
            <a:t>Focus on finding a great company culture and worry less about the specific job title</a:t>
          </a:r>
          <a:endParaRPr lang="en-CA" sz="1900" kern="1200" dirty="0"/>
        </a:p>
        <a:p>
          <a:pPr marL="171450" lvl="1" indent="-171450" algn="l" defTabSz="844550">
            <a:lnSpc>
              <a:spcPct val="90000"/>
            </a:lnSpc>
            <a:spcBef>
              <a:spcPct val="0"/>
            </a:spcBef>
            <a:spcAft>
              <a:spcPct val="20000"/>
            </a:spcAft>
            <a:buChar char="•"/>
          </a:pPr>
          <a:r>
            <a:rPr lang="en-US" sz="1900" b="0" i="0" kern="1200" dirty="0"/>
            <a:t>With a good work ethic, you can likely get promoted to your desired role later.</a:t>
          </a:r>
          <a:endParaRPr lang="en-CA" sz="1900" kern="1200" dirty="0"/>
        </a:p>
      </dsp:txBody>
      <dsp:txXfrm>
        <a:off x="0" y="1851767"/>
        <a:ext cx="4939553" cy="1117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317CC-355F-4650-BA23-441B95BE10B2}">
      <dsp:nvSpPr>
        <dsp:cNvPr id="0" name=""/>
        <dsp:cNvSpPr/>
      </dsp:nvSpPr>
      <dsp:spPr>
        <a:xfrm>
          <a:off x="6178" y="12228"/>
          <a:ext cx="1976732" cy="91783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CA" sz="1600" b="1" i="0" kern="1200" dirty="0"/>
            <a:t>Craft Manufacturing</a:t>
          </a:r>
          <a:endParaRPr lang="en-CA" sz="1600" kern="1200" dirty="0"/>
        </a:p>
      </dsp:txBody>
      <dsp:txXfrm>
        <a:off x="6178" y="12228"/>
        <a:ext cx="1976732" cy="611887"/>
      </dsp:txXfrm>
    </dsp:sp>
    <dsp:sp modelId="{636947B4-D24E-4C09-A24D-1551BCEBBA77}">
      <dsp:nvSpPr>
        <dsp:cNvPr id="0" name=""/>
        <dsp:cNvSpPr/>
      </dsp:nvSpPr>
      <dsp:spPr>
        <a:xfrm>
          <a:off x="283251" y="624115"/>
          <a:ext cx="2116990" cy="22680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Skilled artisans made unique products for individual customers</a:t>
          </a:r>
          <a:endParaRPr lang="en-CA" sz="1800" kern="1200" dirty="0"/>
        </a:p>
      </dsp:txBody>
      <dsp:txXfrm>
        <a:off x="345256" y="686120"/>
        <a:ext cx="1992980" cy="2143990"/>
      </dsp:txXfrm>
    </dsp:sp>
    <dsp:sp modelId="{0AB7A424-FE0E-49EE-B90A-65DE304A3DDB}">
      <dsp:nvSpPr>
        <dsp:cNvPr id="0" name=""/>
        <dsp:cNvSpPr/>
      </dsp:nvSpPr>
      <dsp:spPr>
        <a:xfrm>
          <a:off x="2257423" y="107148"/>
          <a:ext cx="581968" cy="42204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CA" sz="400" kern="1200"/>
        </a:p>
      </dsp:txBody>
      <dsp:txXfrm>
        <a:off x="2257423" y="191557"/>
        <a:ext cx="455354" cy="253229"/>
      </dsp:txXfrm>
    </dsp:sp>
    <dsp:sp modelId="{05E877A2-D67C-425A-BAB0-C1289062AF0A}">
      <dsp:nvSpPr>
        <dsp:cNvPr id="0" name=""/>
        <dsp:cNvSpPr/>
      </dsp:nvSpPr>
      <dsp:spPr>
        <a:xfrm>
          <a:off x="3080963" y="12228"/>
          <a:ext cx="1695165" cy="91783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CA" sz="1600" b="1" i="0" kern="1200" dirty="0"/>
            <a:t>Mass Production</a:t>
          </a:r>
          <a:endParaRPr lang="en-CA" sz="1600" kern="1200" dirty="0"/>
        </a:p>
      </dsp:txBody>
      <dsp:txXfrm>
        <a:off x="3080963" y="12228"/>
        <a:ext cx="1695165" cy="611887"/>
      </dsp:txXfrm>
    </dsp:sp>
    <dsp:sp modelId="{2D2B2CA5-FB13-4943-BF07-70F7FE9C838D}">
      <dsp:nvSpPr>
        <dsp:cNvPr id="0" name=""/>
        <dsp:cNvSpPr/>
      </dsp:nvSpPr>
      <dsp:spPr>
        <a:xfrm>
          <a:off x="3217253" y="624115"/>
          <a:ext cx="2116990" cy="22680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Outputting large quantities of standardized goods at lower costs</a:t>
          </a:r>
          <a:endParaRPr lang="en-CA" sz="1800" kern="1200" dirty="0"/>
        </a:p>
      </dsp:txBody>
      <dsp:txXfrm>
        <a:off x="3279258" y="686120"/>
        <a:ext cx="1992980" cy="2143990"/>
      </dsp:txXfrm>
    </dsp:sp>
    <dsp:sp modelId="{A9E60F40-622A-4A0D-AC5F-8A347325838E}">
      <dsp:nvSpPr>
        <dsp:cNvPr id="0" name=""/>
        <dsp:cNvSpPr/>
      </dsp:nvSpPr>
      <dsp:spPr>
        <a:xfrm>
          <a:off x="5085838" y="107148"/>
          <a:ext cx="656583" cy="42204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CA" sz="400" kern="1200"/>
        </a:p>
      </dsp:txBody>
      <dsp:txXfrm>
        <a:off x="5085838" y="191557"/>
        <a:ext cx="529969" cy="253229"/>
      </dsp:txXfrm>
    </dsp:sp>
    <dsp:sp modelId="{7DCBC98B-B290-4872-A397-AE1114F6ED1B}">
      <dsp:nvSpPr>
        <dsp:cNvPr id="0" name=""/>
        <dsp:cNvSpPr/>
      </dsp:nvSpPr>
      <dsp:spPr>
        <a:xfrm>
          <a:off x="6014965" y="12228"/>
          <a:ext cx="1695165" cy="91783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CA" sz="1600" b="1" i="0" kern="1200" dirty="0"/>
            <a:t>The Modern Period</a:t>
          </a:r>
          <a:endParaRPr lang="en-CA" sz="1600" kern="1200" dirty="0"/>
        </a:p>
      </dsp:txBody>
      <dsp:txXfrm>
        <a:off x="6014965" y="12228"/>
        <a:ext cx="1695165" cy="611887"/>
      </dsp:txXfrm>
    </dsp:sp>
    <dsp:sp modelId="{246E125C-B333-4D76-AC4C-6EE6F7BCBDE8}">
      <dsp:nvSpPr>
        <dsp:cNvPr id="0" name=""/>
        <dsp:cNvSpPr/>
      </dsp:nvSpPr>
      <dsp:spPr>
        <a:xfrm>
          <a:off x="6157433" y="624115"/>
          <a:ext cx="2116990" cy="22680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CA" sz="1700" kern="1200" dirty="0"/>
            <a:t>Introduction of flexible specialization, lean production, mass customization, and agile manufacturing</a:t>
          </a:r>
        </a:p>
      </dsp:txBody>
      <dsp:txXfrm>
        <a:off x="6219438" y="686120"/>
        <a:ext cx="1992980" cy="21439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87FC1-3EAB-4701-8A53-70A21530B93B}">
      <dsp:nvSpPr>
        <dsp:cNvPr id="0" name=""/>
        <dsp:cNvSpPr/>
      </dsp:nvSpPr>
      <dsp:spPr>
        <a:xfrm rot="5400000">
          <a:off x="2365587" y="-725612"/>
          <a:ext cx="989800" cy="2692223"/>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t>Source materials and set up manufacturing in countries with lower costs.</a:t>
          </a:r>
          <a:endParaRPr lang="en-CA" sz="1400" kern="1200" dirty="0"/>
        </a:p>
      </dsp:txBody>
      <dsp:txXfrm rot="-5400000">
        <a:off x="1514376" y="173917"/>
        <a:ext cx="2643905" cy="893164"/>
      </dsp:txXfrm>
    </dsp:sp>
    <dsp:sp modelId="{869E45EF-E185-4E93-8EF6-B77D1A0E9347}">
      <dsp:nvSpPr>
        <dsp:cNvPr id="0" name=""/>
        <dsp:cNvSpPr/>
      </dsp:nvSpPr>
      <dsp:spPr>
        <a:xfrm>
          <a:off x="0" y="1874"/>
          <a:ext cx="1514375" cy="123725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CA" sz="1500" b="1" i="0" kern="1200" dirty="0"/>
            <a:t>Globalization</a:t>
          </a:r>
          <a:endParaRPr lang="en-CA" sz="1500" kern="1200" dirty="0"/>
        </a:p>
      </dsp:txBody>
      <dsp:txXfrm>
        <a:off x="60398" y="62272"/>
        <a:ext cx="1393579" cy="1116454"/>
      </dsp:txXfrm>
    </dsp:sp>
    <dsp:sp modelId="{28FBC57A-6A5E-4EB2-B66C-BE90A5105DBB}">
      <dsp:nvSpPr>
        <dsp:cNvPr id="0" name=""/>
        <dsp:cNvSpPr/>
      </dsp:nvSpPr>
      <dsp:spPr>
        <a:xfrm rot="5400000">
          <a:off x="2365587" y="573500"/>
          <a:ext cx="989800" cy="269222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t>Increased trade volume facilitated more supply sources and new markets for businesses.</a:t>
          </a:r>
          <a:endParaRPr lang="en-CA" sz="1400" kern="1200" dirty="0"/>
        </a:p>
      </dsp:txBody>
      <dsp:txXfrm rot="-5400000">
        <a:off x="1514376" y="1473029"/>
        <a:ext cx="2643905" cy="893164"/>
      </dsp:txXfrm>
    </dsp:sp>
    <dsp:sp modelId="{43CA83A8-4A09-43BB-8B3E-8D0F44A10FEA}">
      <dsp:nvSpPr>
        <dsp:cNvPr id="0" name=""/>
        <dsp:cNvSpPr/>
      </dsp:nvSpPr>
      <dsp:spPr>
        <a:xfrm>
          <a:off x="0" y="1300987"/>
          <a:ext cx="1514375" cy="123725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CA" sz="1500" b="1" i="0" kern="1200" dirty="0"/>
            <a:t>Supply Chain Expansion</a:t>
          </a:r>
          <a:endParaRPr lang="en-CA" sz="1500" kern="1200" dirty="0"/>
        </a:p>
      </dsp:txBody>
      <dsp:txXfrm>
        <a:off x="60398" y="1361385"/>
        <a:ext cx="1393579" cy="1116454"/>
      </dsp:txXfrm>
    </dsp:sp>
    <dsp:sp modelId="{839458CE-7EF1-4F29-BD33-7CE030676A1C}">
      <dsp:nvSpPr>
        <dsp:cNvPr id="0" name=""/>
        <dsp:cNvSpPr/>
      </dsp:nvSpPr>
      <dsp:spPr>
        <a:xfrm rot="5400000">
          <a:off x="2365587" y="1872614"/>
          <a:ext cx="989800" cy="2692223"/>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t>Allowed businesses to sell to other businesses or customers online.</a:t>
          </a:r>
          <a:endParaRPr lang="en-CA" sz="1400" kern="1200" dirty="0"/>
        </a:p>
      </dsp:txBody>
      <dsp:txXfrm rot="-5400000">
        <a:off x="1514376" y="2772143"/>
        <a:ext cx="2643905" cy="893164"/>
      </dsp:txXfrm>
    </dsp:sp>
    <dsp:sp modelId="{EA54A1BA-0914-4761-A80D-8C80B3917F05}">
      <dsp:nvSpPr>
        <dsp:cNvPr id="0" name=""/>
        <dsp:cNvSpPr/>
      </dsp:nvSpPr>
      <dsp:spPr>
        <a:xfrm>
          <a:off x="0" y="2600100"/>
          <a:ext cx="1514375" cy="123725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CA" sz="1500" b="1" i="0" kern="1200" dirty="0"/>
            <a:t>E-Commerce</a:t>
          </a:r>
          <a:endParaRPr lang="en-CA" sz="1500" kern="1200" dirty="0"/>
        </a:p>
      </dsp:txBody>
      <dsp:txXfrm>
        <a:off x="60398" y="2660498"/>
        <a:ext cx="1393579" cy="11164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F8D68-CC4E-45E2-A976-C612754403DC}">
      <dsp:nvSpPr>
        <dsp:cNvPr id="0" name=""/>
        <dsp:cNvSpPr/>
      </dsp:nvSpPr>
      <dsp:spPr>
        <a:xfrm rot="5400000">
          <a:off x="2583579" y="-828196"/>
          <a:ext cx="989800" cy="2897392"/>
        </a:xfrm>
        <a:prstGeom prst="round2SameRect">
          <a:avLst/>
        </a:prstGeom>
        <a:solidFill>
          <a:schemeClr val="accent2">
            <a:lumMod val="40000"/>
            <a:lumOff val="6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t>IT is vital in facilitating commerce between businesses (B2B) or between businesses and consumers.</a:t>
          </a:r>
          <a:endParaRPr lang="en-CA" sz="1400" kern="1200" dirty="0"/>
        </a:p>
      </dsp:txBody>
      <dsp:txXfrm rot="-5400000">
        <a:off x="1629783" y="173918"/>
        <a:ext cx="2849074" cy="893164"/>
      </dsp:txXfrm>
    </dsp:sp>
    <dsp:sp modelId="{E67330FC-EE9A-4B68-9646-C96A920CA48A}">
      <dsp:nvSpPr>
        <dsp:cNvPr id="0" name=""/>
        <dsp:cNvSpPr/>
      </dsp:nvSpPr>
      <dsp:spPr>
        <a:xfrm>
          <a:off x="0" y="1874"/>
          <a:ext cx="1629783" cy="1237250"/>
        </a:xfrm>
        <a:prstGeom prst="roundRect">
          <a:avLst/>
        </a:prstGeom>
        <a:solidFill>
          <a:schemeClr val="accent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CA" sz="1600" b="1" i="0" kern="1200" dirty="0"/>
            <a:t>Technology</a:t>
          </a:r>
          <a:endParaRPr lang="en-CA" sz="1600" kern="1200" dirty="0"/>
        </a:p>
      </dsp:txBody>
      <dsp:txXfrm>
        <a:off x="60398" y="62272"/>
        <a:ext cx="1508987" cy="1116454"/>
      </dsp:txXfrm>
    </dsp:sp>
    <dsp:sp modelId="{26F2A9E4-E772-4902-ACE2-95E7B484A9E2}">
      <dsp:nvSpPr>
        <dsp:cNvPr id="0" name=""/>
        <dsp:cNvSpPr/>
      </dsp:nvSpPr>
      <dsp:spPr>
        <a:xfrm rot="5400000">
          <a:off x="2583579" y="470916"/>
          <a:ext cx="989800" cy="2897392"/>
        </a:xfrm>
        <a:prstGeom prst="round2SameRect">
          <a:avLst/>
        </a:prstGeom>
        <a:solidFill>
          <a:schemeClr val="accent2">
            <a:tint val="40000"/>
            <a:alpha val="90000"/>
            <a:hueOff val="3399739"/>
            <a:satOff val="-2424"/>
            <a:lumOff val="-521"/>
            <a:alphaOff val="0"/>
          </a:schemeClr>
        </a:solidFill>
        <a:ln w="25400" cap="flat" cmpd="sng" algn="ctr">
          <a:solidFill>
            <a:schemeClr val="accent2">
              <a:tint val="40000"/>
              <a:alpha val="90000"/>
              <a:hueOff val="3399739"/>
              <a:satOff val="-2424"/>
              <a:lumOff val="-5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t>Balance profit with social and environmental gains, emphasizing fair labor, closed-loop supply chains, and life cycle analysis.</a:t>
          </a:r>
          <a:endParaRPr lang="en-CA" sz="1400" kern="1200" dirty="0"/>
        </a:p>
      </dsp:txBody>
      <dsp:txXfrm rot="-5400000">
        <a:off x="1629783" y="1473030"/>
        <a:ext cx="2849074" cy="893164"/>
      </dsp:txXfrm>
    </dsp:sp>
    <dsp:sp modelId="{6A846B21-DF16-4060-940E-ABBC27470E95}">
      <dsp:nvSpPr>
        <dsp:cNvPr id="0" name=""/>
        <dsp:cNvSpPr/>
      </dsp:nvSpPr>
      <dsp:spPr>
        <a:xfrm>
          <a:off x="0" y="1300987"/>
          <a:ext cx="1629783" cy="1237250"/>
        </a:xfrm>
        <a:prstGeom prst="roundRect">
          <a:avLst/>
        </a:prstGeom>
        <a:solidFill>
          <a:schemeClr val="accent2">
            <a:hueOff val="3247601"/>
            <a:satOff val="5830"/>
            <a:lumOff val="-343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CA" sz="1600" b="1" i="0" kern="1200" dirty="0"/>
            <a:t>Sustainability</a:t>
          </a:r>
          <a:endParaRPr lang="en-CA" sz="1600" kern="1200" dirty="0"/>
        </a:p>
      </dsp:txBody>
      <dsp:txXfrm>
        <a:off x="60398" y="1361385"/>
        <a:ext cx="1508987" cy="1116454"/>
      </dsp:txXfrm>
    </dsp:sp>
    <dsp:sp modelId="{9A5CC302-02A0-4D73-A5B9-060E19939C77}">
      <dsp:nvSpPr>
        <dsp:cNvPr id="0" name=""/>
        <dsp:cNvSpPr/>
      </dsp:nvSpPr>
      <dsp:spPr>
        <a:xfrm rot="5400000">
          <a:off x="2583579" y="1770029"/>
          <a:ext cx="989800" cy="2897392"/>
        </a:xfrm>
        <a:prstGeom prst="round2SameRect">
          <a:avLst/>
        </a:prstGeom>
        <a:solidFill>
          <a:schemeClr val="accent2">
            <a:tint val="40000"/>
            <a:alpha val="90000"/>
            <a:hueOff val="6799479"/>
            <a:satOff val="-4848"/>
            <a:lumOff val="-1042"/>
            <a:alphaOff val="0"/>
          </a:schemeClr>
        </a:solidFill>
        <a:ln w="25400" cap="flat" cmpd="sng" algn="ctr">
          <a:solidFill>
            <a:schemeClr val="accent2">
              <a:tint val="40000"/>
              <a:alpha val="90000"/>
              <a:hueOff val="6799479"/>
              <a:satOff val="-4848"/>
              <a:lumOff val="-1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t>Accelerated digital advances, reduced personal connections, and increased scrutiny of social and environmental impacts.</a:t>
          </a:r>
          <a:endParaRPr lang="en-CA" sz="1400" kern="1200" dirty="0"/>
        </a:p>
      </dsp:txBody>
      <dsp:txXfrm rot="-5400000">
        <a:off x="1629783" y="2772143"/>
        <a:ext cx="2849074" cy="893164"/>
      </dsp:txXfrm>
    </dsp:sp>
    <dsp:sp modelId="{DE3681B4-9548-4126-95EF-8E7DD4C30B43}">
      <dsp:nvSpPr>
        <dsp:cNvPr id="0" name=""/>
        <dsp:cNvSpPr/>
      </dsp:nvSpPr>
      <dsp:spPr>
        <a:xfrm>
          <a:off x="0" y="2600100"/>
          <a:ext cx="1629783" cy="1237250"/>
        </a:xfrm>
        <a:prstGeom prst="roundRect">
          <a:avLst/>
        </a:prstGeom>
        <a:solidFill>
          <a:schemeClr val="accent2">
            <a:hueOff val="6495201"/>
            <a:satOff val="11660"/>
            <a:lumOff val="-686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CA" sz="1600" b="1" i="0" kern="1200" dirty="0"/>
            <a:t>Recent (Post-Covid) Trends</a:t>
          </a:r>
          <a:endParaRPr lang="en-CA" sz="1600" kern="1200" dirty="0"/>
        </a:p>
      </dsp:txBody>
      <dsp:txXfrm>
        <a:off x="60398" y="2660498"/>
        <a:ext cx="1508987" cy="11164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2848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5019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79750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0645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542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6765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8844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8722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0666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4308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4159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dirty="0"/>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D2F-6DA6-468A-A8C0-97C4D3F9AD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EBF14C-0724-486C-84D2-A9B694A3F1A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E55059-10B3-445C-9C17-67C1E61214A2}"/>
              </a:ext>
            </a:extLst>
          </p:cNvPr>
          <p:cNvSpPr>
            <a:spLocks noGrp="1"/>
          </p:cNvSpPr>
          <p:nvPr>
            <p:ph type="dt" sz="half" idx="10"/>
          </p:nvPr>
        </p:nvSpPr>
        <p:spPr/>
        <p:txBody>
          <a:bodyPr/>
          <a:lstStyle/>
          <a:p>
            <a:fld id="{C1C98E36-DA73-4F35-A8EA-1B09B086FCED}" type="datetimeFigureOut">
              <a:rPr lang="en-CA" smtClean="0"/>
              <a:t>2025-07-02</a:t>
            </a:fld>
            <a:endParaRPr lang="en-CA"/>
          </a:p>
        </p:txBody>
      </p:sp>
      <p:sp>
        <p:nvSpPr>
          <p:cNvPr id="5" name="Footer Placeholder 4">
            <a:extLst>
              <a:ext uri="{FF2B5EF4-FFF2-40B4-BE49-F238E27FC236}">
                <a16:creationId xmlns:a16="http://schemas.microsoft.com/office/drawing/2014/main" id="{4705C24A-69D3-4011-BFF5-7F0D11DBA46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530CC8F-B0B5-4923-ABAF-E408507ABF87}"/>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035572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B26-4A57-4DC1-BC9F-1A811D816A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33B6DA-4199-4246-B548-6DC6A414DE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536FA-815C-4E88-A728-6E2A655760B1}"/>
              </a:ext>
            </a:extLst>
          </p:cNvPr>
          <p:cNvSpPr>
            <a:spLocks noGrp="1"/>
          </p:cNvSpPr>
          <p:nvPr>
            <p:ph type="dt" sz="half" idx="10"/>
          </p:nvPr>
        </p:nvSpPr>
        <p:spPr/>
        <p:txBody>
          <a:bodyPr/>
          <a:lstStyle/>
          <a:p>
            <a:fld id="{C1C98E36-DA73-4F35-A8EA-1B09B086FCED}" type="datetimeFigureOut">
              <a:rPr lang="en-CA" smtClean="0"/>
              <a:t>2025-07-02</a:t>
            </a:fld>
            <a:endParaRPr lang="en-CA"/>
          </a:p>
        </p:txBody>
      </p:sp>
      <p:sp>
        <p:nvSpPr>
          <p:cNvPr id="5" name="Footer Placeholder 4">
            <a:extLst>
              <a:ext uri="{FF2B5EF4-FFF2-40B4-BE49-F238E27FC236}">
                <a16:creationId xmlns:a16="http://schemas.microsoft.com/office/drawing/2014/main" id="{CD49ED2C-6C10-4487-9429-BB7BAEAD7D6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099BB0B-74F9-4CBC-AC28-13033802C8E2}"/>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153143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60D8-825C-4C5B-B7BD-AC90B9A6ED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A116E4-CD0D-4359-85D7-0E0093ADA58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89D56-56A3-46C1-9D42-A24D92D18ACD}"/>
              </a:ext>
            </a:extLst>
          </p:cNvPr>
          <p:cNvSpPr>
            <a:spLocks noGrp="1"/>
          </p:cNvSpPr>
          <p:nvPr>
            <p:ph type="dt" sz="half" idx="10"/>
          </p:nvPr>
        </p:nvSpPr>
        <p:spPr/>
        <p:txBody>
          <a:bodyPr/>
          <a:lstStyle/>
          <a:p>
            <a:fld id="{C1C98E36-DA73-4F35-A8EA-1B09B086FCED}" type="datetimeFigureOut">
              <a:rPr lang="en-CA" smtClean="0"/>
              <a:t>2025-07-02</a:t>
            </a:fld>
            <a:endParaRPr lang="en-CA"/>
          </a:p>
        </p:txBody>
      </p:sp>
      <p:sp>
        <p:nvSpPr>
          <p:cNvPr id="5" name="Footer Placeholder 4">
            <a:extLst>
              <a:ext uri="{FF2B5EF4-FFF2-40B4-BE49-F238E27FC236}">
                <a16:creationId xmlns:a16="http://schemas.microsoft.com/office/drawing/2014/main" id="{EC2D9B8A-DAA8-4B20-9759-4CD18AD98C5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A7B1438-DB99-4A84-BEC5-331A9C7A69F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657027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3F5-E938-455E-96EE-4E4D744CEE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BE2BB7-04B1-4D4F-AE95-F6585DDE290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ED3E1A-EA64-4096-8BA8-103A7EA220D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5FC414-46C0-4D1A-B4DB-656A040B72EC}"/>
              </a:ext>
            </a:extLst>
          </p:cNvPr>
          <p:cNvSpPr>
            <a:spLocks noGrp="1"/>
          </p:cNvSpPr>
          <p:nvPr>
            <p:ph type="dt" sz="half" idx="10"/>
          </p:nvPr>
        </p:nvSpPr>
        <p:spPr/>
        <p:txBody>
          <a:bodyPr/>
          <a:lstStyle/>
          <a:p>
            <a:fld id="{C1C98E36-DA73-4F35-A8EA-1B09B086FCED}" type="datetimeFigureOut">
              <a:rPr lang="en-CA" smtClean="0"/>
              <a:t>2025-07-02</a:t>
            </a:fld>
            <a:endParaRPr lang="en-CA"/>
          </a:p>
        </p:txBody>
      </p:sp>
      <p:sp>
        <p:nvSpPr>
          <p:cNvPr id="6" name="Footer Placeholder 5">
            <a:extLst>
              <a:ext uri="{FF2B5EF4-FFF2-40B4-BE49-F238E27FC236}">
                <a16:creationId xmlns:a16="http://schemas.microsoft.com/office/drawing/2014/main" id="{ADEEF4A1-4396-4588-90D2-1C70D48EB16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7CE52B9-BED1-4096-AE8E-BFE938A92D3C}"/>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456834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151-7CA1-46BF-BB45-B9230F52BE4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D8BDC-6CBD-43DC-9369-9D476601B7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E32A-9DCA-4AC8-865A-DE31CC520CB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55957A-F2A6-44E2-BB52-5B3585098A0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CDDD0-03AB-4536-A865-4164609FFB68}"/>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55584F-26E9-432E-A79C-415FFE8C7A03}"/>
              </a:ext>
            </a:extLst>
          </p:cNvPr>
          <p:cNvSpPr>
            <a:spLocks noGrp="1"/>
          </p:cNvSpPr>
          <p:nvPr>
            <p:ph type="dt" sz="half" idx="10"/>
          </p:nvPr>
        </p:nvSpPr>
        <p:spPr/>
        <p:txBody>
          <a:bodyPr/>
          <a:lstStyle/>
          <a:p>
            <a:fld id="{C1C98E36-DA73-4F35-A8EA-1B09B086FCED}" type="datetimeFigureOut">
              <a:rPr lang="en-CA" smtClean="0"/>
              <a:t>2025-07-02</a:t>
            </a:fld>
            <a:endParaRPr lang="en-CA"/>
          </a:p>
        </p:txBody>
      </p:sp>
      <p:sp>
        <p:nvSpPr>
          <p:cNvPr id="8" name="Footer Placeholder 7">
            <a:extLst>
              <a:ext uri="{FF2B5EF4-FFF2-40B4-BE49-F238E27FC236}">
                <a16:creationId xmlns:a16="http://schemas.microsoft.com/office/drawing/2014/main" id="{2CB503E6-2018-48D0-A1C5-3C22BA8BDF9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0DF1142-8A24-40AA-BB05-6FCED7FFCD4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68897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0B1-7774-4DB6-8998-C00A18B40CC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22E6F-013E-4A6F-8DF4-B99B55D52B7D}"/>
              </a:ext>
            </a:extLst>
          </p:cNvPr>
          <p:cNvSpPr>
            <a:spLocks noGrp="1"/>
          </p:cNvSpPr>
          <p:nvPr>
            <p:ph type="dt" sz="half" idx="10"/>
          </p:nvPr>
        </p:nvSpPr>
        <p:spPr/>
        <p:txBody>
          <a:bodyPr/>
          <a:lstStyle/>
          <a:p>
            <a:fld id="{C1C98E36-DA73-4F35-A8EA-1B09B086FCED}" type="datetimeFigureOut">
              <a:rPr lang="en-CA" smtClean="0"/>
              <a:t>2025-07-02</a:t>
            </a:fld>
            <a:endParaRPr lang="en-CA"/>
          </a:p>
        </p:txBody>
      </p:sp>
      <p:sp>
        <p:nvSpPr>
          <p:cNvPr id="4" name="Footer Placeholder 3">
            <a:extLst>
              <a:ext uri="{FF2B5EF4-FFF2-40B4-BE49-F238E27FC236}">
                <a16:creationId xmlns:a16="http://schemas.microsoft.com/office/drawing/2014/main" id="{8144FCF3-50A7-4A05-B1B5-8C4C191FB01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A7348D0-948C-4DCA-81A0-330122503EE0}"/>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731797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431-E44D-4A14-B2DE-D8DE485B0D39}"/>
              </a:ext>
            </a:extLst>
          </p:cNvPr>
          <p:cNvSpPr>
            <a:spLocks noGrp="1"/>
          </p:cNvSpPr>
          <p:nvPr>
            <p:ph type="dt" sz="half" idx="10"/>
          </p:nvPr>
        </p:nvSpPr>
        <p:spPr/>
        <p:txBody>
          <a:bodyPr/>
          <a:lstStyle/>
          <a:p>
            <a:fld id="{C1C98E36-DA73-4F35-A8EA-1B09B086FCED}" type="datetimeFigureOut">
              <a:rPr lang="en-CA" smtClean="0"/>
              <a:t>2025-07-02</a:t>
            </a:fld>
            <a:endParaRPr lang="en-CA"/>
          </a:p>
        </p:txBody>
      </p:sp>
      <p:sp>
        <p:nvSpPr>
          <p:cNvPr id="3" name="Footer Placeholder 2">
            <a:extLst>
              <a:ext uri="{FF2B5EF4-FFF2-40B4-BE49-F238E27FC236}">
                <a16:creationId xmlns:a16="http://schemas.microsoft.com/office/drawing/2014/main" id="{E421F2A8-68F0-4948-BB61-73C3D59963D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53A98E5-E979-47DC-A7D6-FE27E997D829}"/>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500362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EBB-5D0E-46A6-9E9E-F9C43F36E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73491D-E9A5-4420-92AD-256C44EF30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074A2E-E830-4F49-89D2-07EE62D1AC3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9797E-7879-4E25-80AD-B272FF8692A1}"/>
              </a:ext>
            </a:extLst>
          </p:cNvPr>
          <p:cNvSpPr>
            <a:spLocks noGrp="1"/>
          </p:cNvSpPr>
          <p:nvPr>
            <p:ph type="dt" sz="half" idx="10"/>
          </p:nvPr>
        </p:nvSpPr>
        <p:spPr/>
        <p:txBody>
          <a:bodyPr/>
          <a:lstStyle/>
          <a:p>
            <a:fld id="{C1C98E36-DA73-4F35-A8EA-1B09B086FCED}" type="datetimeFigureOut">
              <a:rPr lang="en-CA" smtClean="0"/>
              <a:t>2025-07-02</a:t>
            </a:fld>
            <a:endParaRPr lang="en-CA"/>
          </a:p>
        </p:txBody>
      </p:sp>
      <p:sp>
        <p:nvSpPr>
          <p:cNvPr id="6" name="Footer Placeholder 5">
            <a:extLst>
              <a:ext uri="{FF2B5EF4-FFF2-40B4-BE49-F238E27FC236}">
                <a16:creationId xmlns:a16="http://schemas.microsoft.com/office/drawing/2014/main" id="{E374D7DC-3D52-4BD9-B6FE-906E32560F9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7409D50-6198-44D2-9B92-0522801CA8D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771123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D9C-A3F0-41C0-93DD-0BCBBC5C00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43AEEB-2BC6-40F1-8713-36CCB04B26A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E7EA403-FA47-47D2-96D6-0FD097F851F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28247-A39C-4A14-92B9-5A2A539D534D}"/>
              </a:ext>
            </a:extLst>
          </p:cNvPr>
          <p:cNvSpPr>
            <a:spLocks noGrp="1"/>
          </p:cNvSpPr>
          <p:nvPr>
            <p:ph type="dt" sz="half" idx="10"/>
          </p:nvPr>
        </p:nvSpPr>
        <p:spPr/>
        <p:txBody>
          <a:bodyPr/>
          <a:lstStyle/>
          <a:p>
            <a:fld id="{C1C98E36-DA73-4F35-A8EA-1B09B086FCED}" type="datetimeFigureOut">
              <a:rPr lang="en-CA" smtClean="0"/>
              <a:t>2025-07-02</a:t>
            </a:fld>
            <a:endParaRPr lang="en-CA"/>
          </a:p>
        </p:txBody>
      </p:sp>
      <p:sp>
        <p:nvSpPr>
          <p:cNvPr id="6" name="Footer Placeholder 5">
            <a:extLst>
              <a:ext uri="{FF2B5EF4-FFF2-40B4-BE49-F238E27FC236}">
                <a16:creationId xmlns:a16="http://schemas.microsoft.com/office/drawing/2014/main" id="{FB482973-B6E8-4A0D-A701-CBD506921B1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DA16CAD-70E6-40FA-A1AD-6943A2BFE8EA}"/>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65817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dirty="0"/>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EB-112A-4B98-8F69-E82ABE4DD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304AF2-CCF3-4CE9-A266-4DE7F8AAF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ACE4F1-553C-436E-8270-6DDE30112DDA}"/>
              </a:ext>
            </a:extLst>
          </p:cNvPr>
          <p:cNvSpPr>
            <a:spLocks noGrp="1"/>
          </p:cNvSpPr>
          <p:nvPr>
            <p:ph type="dt" sz="half" idx="10"/>
          </p:nvPr>
        </p:nvSpPr>
        <p:spPr/>
        <p:txBody>
          <a:bodyPr/>
          <a:lstStyle/>
          <a:p>
            <a:fld id="{C1C98E36-DA73-4F35-A8EA-1B09B086FCED}" type="datetimeFigureOut">
              <a:rPr lang="en-CA" smtClean="0"/>
              <a:t>2025-07-02</a:t>
            </a:fld>
            <a:endParaRPr lang="en-CA"/>
          </a:p>
        </p:txBody>
      </p:sp>
      <p:sp>
        <p:nvSpPr>
          <p:cNvPr id="5" name="Footer Placeholder 4">
            <a:extLst>
              <a:ext uri="{FF2B5EF4-FFF2-40B4-BE49-F238E27FC236}">
                <a16:creationId xmlns:a16="http://schemas.microsoft.com/office/drawing/2014/main" id="{9D3156B4-7ADD-4EDE-AEB4-76B16F6E399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9359D2B-48E4-4789-AB01-8EFC5FC74A8D}"/>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2563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118AB-2849-4783-83D4-2ED48AC300D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2B2C76-B6C4-4095-BE16-E3EED854B49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9DDFEF-4362-493B-A0AA-BBD01C67DF1A}"/>
              </a:ext>
            </a:extLst>
          </p:cNvPr>
          <p:cNvSpPr>
            <a:spLocks noGrp="1"/>
          </p:cNvSpPr>
          <p:nvPr>
            <p:ph type="dt" sz="half" idx="10"/>
          </p:nvPr>
        </p:nvSpPr>
        <p:spPr/>
        <p:txBody>
          <a:bodyPr/>
          <a:lstStyle/>
          <a:p>
            <a:fld id="{C1C98E36-DA73-4F35-A8EA-1B09B086FCED}" type="datetimeFigureOut">
              <a:rPr lang="en-CA" smtClean="0"/>
              <a:t>2025-07-02</a:t>
            </a:fld>
            <a:endParaRPr lang="en-CA"/>
          </a:p>
        </p:txBody>
      </p:sp>
      <p:sp>
        <p:nvSpPr>
          <p:cNvPr id="5" name="Footer Placeholder 4">
            <a:extLst>
              <a:ext uri="{FF2B5EF4-FFF2-40B4-BE49-F238E27FC236}">
                <a16:creationId xmlns:a16="http://schemas.microsoft.com/office/drawing/2014/main" id="{C86CF25B-FF4C-488A-8211-88EC8222712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55C9D5A-749F-4FD8-937D-ABBB4C7BA96C}"/>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738014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00050" lvl="0" indent="-28575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atin typeface="+mj-lt"/>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Clr>
                <a:schemeClr val="bg1"/>
              </a:buClr>
              <a:buSzPts val="1200"/>
              <a:buChar char="●"/>
              <a:defRPr sz="1200">
                <a:solidFill>
                  <a:schemeClr val="bg1"/>
                </a:solidFill>
                <a:latin typeface="+mj-lt"/>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dirty="0"/>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atin typeface="+mj-lt"/>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dirty="0"/>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solidFill>
                  <a:schemeClr val="bg1"/>
                </a:solidFill>
                <a:latin typeface="+mj-lt"/>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dirty="0"/>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latin typeface="+mj-lt"/>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chemeClr val="lt1"/>
                </a:solidFill>
                <a:latin typeface="+mj-lt"/>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rPr dirty="0"/>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latin typeface="+mj-lt"/>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3621E-0796-481B-8295-1A93E42CA9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4DB209-8D00-4916-BA24-D2369008DB9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772EB-80B3-4D39-B8C7-85338FF1598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C98E36-DA73-4F35-A8EA-1B09B086FCED}" type="datetimeFigureOut">
              <a:rPr lang="en-CA" smtClean="0"/>
              <a:t>2025-07-02</a:t>
            </a:fld>
            <a:endParaRPr lang="en-CA"/>
          </a:p>
        </p:txBody>
      </p:sp>
      <p:sp>
        <p:nvSpPr>
          <p:cNvPr id="5" name="Footer Placeholder 4">
            <a:extLst>
              <a:ext uri="{FF2B5EF4-FFF2-40B4-BE49-F238E27FC236}">
                <a16:creationId xmlns:a16="http://schemas.microsoft.com/office/drawing/2014/main" id="{1F477EB2-5278-404E-84EF-117D45FC49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C738998-0DAC-4750-BAD4-5581BFC2DE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EDEF197-1860-4E8F-ADA3-E427FC30FDCC}" type="slidenum">
              <a:rPr lang="en-CA" smtClean="0"/>
              <a:t>‹#›</a:t>
            </a:fld>
            <a:endParaRPr lang="en-CA"/>
          </a:p>
        </p:txBody>
      </p:sp>
    </p:spTree>
    <p:extLst>
      <p:ext uri="{BB962C8B-B14F-4D97-AF65-F5344CB8AC3E}">
        <p14:creationId xmlns:p14="http://schemas.microsoft.com/office/powerpoint/2010/main" val="260707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fontScale="90000"/>
          </a:bodyPr>
          <a:lstStyle/>
          <a:p>
            <a:pPr algn="r"/>
            <a:r>
              <a:rPr lang="en-CA" dirty="0"/>
              <a:t>Fundamentals of Operations Management</a:t>
            </a:r>
          </a:p>
        </p:txBody>
      </p:sp>
      <p:sp>
        <p:nvSpPr>
          <p:cNvPr id="81" name="Google Shape;81;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gn="r">
              <a:lnSpc>
                <a:spcPct val="80000"/>
              </a:lnSpc>
              <a:buSzPts val="1018"/>
            </a:pPr>
            <a:r>
              <a:rPr lang="en" sz="3000" dirty="0">
                <a:latin typeface="+mj-lt"/>
              </a:rPr>
              <a:t>Chapter 1: Introduction to Operations Management</a:t>
            </a:r>
            <a:endParaRPr lang="en-CA" sz="3000" dirty="0">
              <a:latin typeface="+mj-lt"/>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ea typeface="Calibri"/>
                  <a:cs typeface="Calibri"/>
                  <a:sym typeface="Calibri"/>
                </a:rPr>
                <a:t>Unless otherwise noted, this work is licensed under a </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ea typeface="Calibri"/>
                  <a:cs typeface="Calibri"/>
                  <a:sym typeface="Calibri"/>
                </a:rPr>
                <a:t> license</a:t>
              </a:r>
              <a:r>
                <a:rPr lang="en" sz="1100" b="0" i="0" u="none" strike="noStrike" cap="none" dirty="0">
                  <a:solidFill>
                    <a:schemeClr val="bg1"/>
                  </a:solidFill>
                  <a:ea typeface="Calibri"/>
                  <a:cs typeface="Calibri"/>
                  <a:sym typeface="Calibri"/>
                </a:rPr>
                <a:t>. Feel free to use, modify, reuse or redistribute </a:t>
              </a:r>
              <a:r>
                <a:rPr lang="en" sz="1100" dirty="0">
                  <a:solidFill>
                    <a:schemeClr val="bg1"/>
                  </a:solidFill>
                  <a:ea typeface="Calibri"/>
                  <a:cs typeface="Calibri"/>
                  <a:sym typeface="Calibri"/>
                </a:rPr>
                <a:t>any portion of </a:t>
              </a:r>
              <a:r>
                <a:rPr lang="en" sz="1100" b="0" i="0" u="none" strike="noStrike" cap="none" dirty="0">
                  <a:solidFill>
                    <a:schemeClr val="bg1"/>
                  </a:solidFill>
                  <a:ea typeface="Calibri"/>
                  <a:cs typeface="Calibri"/>
                  <a:sym typeface="Calibri"/>
                </a:rPr>
                <a:t>this presentation.</a:t>
              </a:r>
              <a:endParaRPr sz="1100" dirty="0">
                <a:solidFill>
                  <a:schemeClr val="bg1"/>
                </a:solidFill>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mj-lt"/>
              </a:rPr>
              <a:t>1.4 What is Operational Innovation?</a:t>
            </a:r>
            <a:endParaRPr lang="en-CA" b="1" dirty="0">
              <a:latin typeface="Arial"/>
            </a:endParaRPr>
          </a:p>
        </p:txBody>
      </p:sp>
      <p:sp>
        <p:nvSpPr>
          <p:cNvPr id="5" name="TextBox 4">
            <a:extLst>
              <a:ext uri="{FF2B5EF4-FFF2-40B4-BE49-F238E27FC236}">
                <a16:creationId xmlns:a16="http://schemas.microsoft.com/office/drawing/2014/main" id="{B06FBD9F-0EBF-9927-0C8C-3EE0A4DD4FB1}"/>
              </a:ext>
            </a:extLst>
          </p:cNvPr>
          <p:cNvSpPr txBox="1"/>
          <p:nvPr/>
        </p:nvSpPr>
        <p:spPr>
          <a:xfrm>
            <a:off x="284902" y="1084726"/>
            <a:ext cx="8574196" cy="3477875"/>
          </a:xfrm>
          <a:prstGeom prst="rect">
            <a:avLst/>
          </a:prstGeom>
          <a:noFill/>
        </p:spPr>
        <p:txBody>
          <a:bodyPr wrap="square" rtlCol="0">
            <a:spAutoFit/>
          </a:bodyPr>
          <a:lstStyle/>
          <a:p>
            <a:pPr marL="285750" indent="-285750">
              <a:buFont typeface="Arial" panose="020B0604020202020204" pitchFamily="34" charset="0"/>
              <a:buChar char="•"/>
            </a:pPr>
            <a:r>
              <a:rPr lang="en-US" sz="2000" b="0" i="0" dirty="0">
                <a:solidFill>
                  <a:srgbClr val="080808"/>
                </a:solidFill>
                <a:effectLst/>
                <a:highlight>
                  <a:srgbClr val="FFFFFF"/>
                </a:highlight>
                <a:latin typeface="+mn-lt"/>
              </a:rPr>
              <a:t>It’s about finding new ways to run the business – fulfilling orders, developing products, providing customer service, and more.</a:t>
            </a:r>
          </a:p>
          <a:p>
            <a:pPr marL="285750" indent="-285750">
              <a:buFont typeface="Arial" panose="020B0604020202020204" pitchFamily="34" charset="0"/>
              <a:buChar char="•"/>
            </a:pPr>
            <a:r>
              <a:rPr lang="en-US" sz="2000" b="0" i="0" dirty="0">
                <a:solidFill>
                  <a:srgbClr val="080808"/>
                </a:solidFill>
                <a:effectLst/>
                <a:highlight>
                  <a:srgbClr val="FFFFFF"/>
                </a:highlight>
                <a:latin typeface="+mn-lt"/>
              </a:rPr>
              <a:t>Businesses want to do the right things (effectiveness) in the best way possible (efficiency).</a:t>
            </a:r>
          </a:p>
          <a:p>
            <a:pPr marL="285750" indent="-285750">
              <a:buFont typeface="Arial" panose="020B0604020202020204" pitchFamily="34" charset="0"/>
              <a:buChar char="•"/>
            </a:pPr>
            <a:r>
              <a:rPr lang="en-US" sz="2000" b="1" i="0" dirty="0">
                <a:solidFill>
                  <a:srgbClr val="080808"/>
                </a:solidFill>
                <a:effectLst/>
                <a:highlight>
                  <a:srgbClr val="FFFFFF"/>
                </a:highlight>
                <a:latin typeface="+mn-lt"/>
              </a:rPr>
              <a:t>Effectiveness</a:t>
            </a:r>
            <a:r>
              <a:rPr lang="en-US" sz="2000" b="0" i="0" dirty="0">
                <a:solidFill>
                  <a:srgbClr val="080808"/>
                </a:solidFill>
                <a:effectLst/>
                <a:highlight>
                  <a:srgbClr val="FFFFFF"/>
                </a:highlight>
                <a:latin typeface="+mn-lt"/>
              </a:rPr>
              <a:t>: This means making choices and taking actions that benefit the business and, most importantly, add value for the customer. Think of it as picking the winning strategy.</a:t>
            </a:r>
          </a:p>
          <a:p>
            <a:pPr marL="285750" indent="-285750">
              <a:buFont typeface="Arial" panose="020B0604020202020204" pitchFamily="34" charset="0"/>
              <a:buChar char="•"/>
            </a:pPr>
            <a:r>
              <a:rPr lang="en-US" sz="2000" b="1" i="0" dirty="0">
                <a:solidFill>
                  <a:srgbClr val="080808"/>
                </a:solidFill>
                <a:effectLst/>
                <a:highlight>
                  <a:srgbClr val="FFFFFF"/>
                </a:highlight>
                <a:latin typeface="+mn-lt"/>
              </a:rPr>
              <a:t>Efficiency</a:t>
            </a:r>
            <a:r>
              <a:rPr lang="en-US" sz="2000" b="0" i="0" dirty="0">
                <a:solidFill>
                  <a:srgbClr val="080808"/>
                </a:solidFill>
                <a:effectLst/>
                <a:highlight>
                  <a:srgbClr val="FFFFFF"/>
                </a:highlight>
                <a:latin typeface="+mn-lt"/>
              </a:rPr>
              <a:t>: It’s about doing things well, but without wasting resources. This means finding ways to streamline tasks and avoid unnecessary steps that cost time or money. Think of it as getting the job done smartly.</a:t>
            </a:r>
          </a:p>
        </p:txBody>
      </p:sp>
    </p:spTree>
    <p:extLst>
      <p:ext uri="{BB962C8B-B14F-4D97-AF65-F5344CB8AC3E}">
        <p14:creationId xmlns:p14="http://schemas.microsoft.com/office/powerpoint/2010/main" val="3367725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mj-lt"/>
              </a:rPr>
              <a:t>1.5 Development of Operations Management</a:t>
            </a:r>
            <a:endParaRPr lang="en-CA" b="1" dirty="0">
              <a:latin typeface="Arial"/>
            </a:endParaRPr>
          </a:p>
        </p:txBody>
      </p:sp>
      <p:sp>
        <p:nvSpPr>
          <p:cNvPr id="3" name="TextBox 2">
            <a:extLst>
              <a:ext uri="{FF2B5EF4-FFF2-40B4-BE49-F238E27FC236}">
                <a16:creationId xmlns:a16="http://schemas.microsoft.com/office/drawing/2014/main" id="{8F2ECBB4-EB5A-D4B2-560B-C4E8693A29EC}"/>
              </a:ext>
            </a:extLst>
          </p:cNvPr>
          <p:cNvSpPr txBox="1"/>
          <p:nvPr/>
        </p:nvSpPr>
        <p:spPr>
          <a:xfrm>
            <a:off x="247075" y="804484"/>
            <a:ext cx="8762454"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n-lt"/>
              </a:rPr>
              <a:t>Operations have evolved significantly over time, particularly in manufacturing.  There are three major phases – </a:t>
            </a:r>
            <a:r>
              <a:rPr lang="en-US" sz="2000" b="1" dirty="0">
                <a:latin typeface="+mn-lt"/>
              </a:rPr>
              <a:t>craft manufacturing</a:t>
            </a:r>
            <a:r>
              <a:rPr lang="en-US" sz="2000" dirty="0">
                <a:latin typeface="+mn-lt"/>
              </a:rPr>
              <a:t>, </a:t>
            </a:r>
            <a:r>
              <a:rPr lang="en-US" sz="2000" b="1" dirty="0">
                <a:latin typeface="+mn-lt"/>
              </a:rPr>
              <a:t>mass production</a:t>
            </a:r>
            <a:r>
              <a:rPr lang="en-US" sz="2000" dirty="0">
                <a:latin typeface="+mn-lt"/>
              </a:rPr>
              <a:t>, and </a:t>
            </a:r>
            <a:r>
              <a:rPr lang="en-US" sz="2000" b="1" dirty="0">
                <a:latin typeface="+mn-lt"/>
              </a:rPr>
              <a:t>the modern period</a:t>
            </a:r>
            <a:r>
              <a:rPr lang="en-US" sz="2000" dirty="0">
                <a:latin typeface="+mn-lt"/>
              </a:rPr>
              <a:t>.</a:t>
            </a:r>
            <a:endParaRPr lang="en-CA" sz="2000" dirty="0">
              <a:latin typeface="+mn-lt"/>
            </a:endParaRPr>
          </a:p>
        </p:txBody>
      </p:sp>
      <p:graphicFrame>
        <p:nvGraphicFramePr>
          <p:cNvPr id="11" name="Diagram 10" descr="Craft Manufacturing:&#10;- Skilled artisans made unique products for individual customers&#10;Mass Production:&#10;- Outputting large quantities of standardized goods at lower costs&#10;The Modern Period:&#10;- Introduction of flexible specialization, lean production, mass customization, and agile manufacturing&#10;">
            <a:extLst>
              <a:ext uri="{FF2B5EF4-FFF2-40B4-BE49-F238E27FC236}">
                <a16:creationId xmlns:a16="http://schemas.microsoft.com/office/drawing/2014/main" id="{E2587229-170A-C3C1-D44E-A684DA515A72}"/>
              </a:ext>
            </a:extLst>
          </p:cNvPr>
          <p:cNvGraphicFramePr/>
          <p:nvPr>
            <p:extLst>
              <p:ext uri="{D42A27DB-BD31-4B8C-83A1-F6EECF244321}">
                <p14:modId xmlns:p14="http://schemas.microsoft.com/office/powerpoint/2010/main" val="1420240673"/>
              </p:ext>
            </p:extLst>
          </p:nvPr>
        </p:nvGraphicFramePr>
        <p:xfrm>
          <a:off x="385851" y="1820147"/>
          <a:ext cx="8274424" cy="2904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001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mj-lt"/>
              </a:rPr>
              <a:t>1.5 </a:t>
            </a:r>
            <a:r>
              <a:rPr lang="en-US" b="1" dirty="0">
                <a:latin typeface="+mj-lt"/>
              </a:rPr>
              <a:t>Fourth Industrial Revolution (4IR)</a:t>
            </a:r>
            <a:endParaRPr lang="en-CA" b="1" dirty="0">
              <a:latin typeface="Arial"/>
            </a:endParaRPr>
          </a:p>
        </p:txBody>
      </p:sp>
      <p:sp>
        <p:nvSpPr>
          <p:cNvPr id="3" name="TextBox 2">
            <a:extLst>
              <a:ext uri="{FF2B5EF4-FFF2-40B4-BE49-F238E27FC236}">
                <a16:creationId xmlns:a16="http://schemas.microsoft.com/office/drawing/2014/main" id="{8F2ECBB4-EB5A-D4B2-560B-C4E8693A29EC}"/>
              </a:ext>
            </a:extLst>
          </p:cNvPr>
          <p:cNvSpPr txBox="1"/>
          <p:nvPr/>
        </p:nvSpPr>
        <p:spPr>
          <a:xfrm>
            <a:off x="247075" y="804483"/>
            <a:ext cx="3966337"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n-lt"/>
              </a:rPr>
              <a:t>The Fourth Industrial Revolution (4IR) builds upon the innovations of the Third Industrial Revolution, also known as the digital revolution.</a:t>
            </a:r>
          </a:p>
          <a:p>
            <a:pPr marL="285750" indent="-285750">
              <a:buFont typeface="Arial" panose="020B0604020202020204" pitchFamily="34" charset="0"/>
              <a:buChar char="•"/>
            </a:pPr>
            <a:r>
              <a:rPr lang="en-US" sz="2000" dirty="0">
                <a:latin typeface="+mn-lt"/>
              </a:rPr>
              <a:t>Leverages four key technology categories: </a:t>
            </a:r>
            <a:r>
              <a:rPr lang="en-US" sz="2000" b="1" dirty="0">
                <a:latin typeface="+mn-lt"/>
              </a:rPr>
              <a:t>Connectivity, Data, and Computational Power</a:t>
            </a:r>
            <a:r>
              <a:rPr lang="en-US" sz="2000" dirty="0">
                <a:latin typeface="+mn-lt"/>
              </a:rPr>
              <a:t>, </a:t>
            </a:r>
            <a:r>
              <a:rPr lang="en-US" sz="2000" b="1" dirty="0">
                <a:latin typeface="+mn-lt"/>
              </a:rPr>
              <a:t>Analytics and Intelligence</a:t>
            </a:r>
            <a:r>
              <a:rPr lang="en-US" sz="2000" dirty="0">
                <a:latin typeface="+mn-lt"/>
              </a:rPr>
              <a:t>, </a:t>
            </a:r>
            <a:r>
              <a:rPr lang="en-US" sz="2000" b="1" dirty="0">
                <a:latin typeface="+mn-lt"/>
              </a:rPr>
              <a:t>Human–Machine Interaction</a:t>
            </a:r>
            <a:r>
              <a:rPr lang="en-US" sz="2000" dirty="0">
                <a:latin typeface="+mn-lt"/>
              </a:rPr>
              <a:t>, and </a:t>
            </a:r>
            <a:r>
              <a:rPr lang="en-US" sz="2000" b="1" dirty="0">
                <a:latin typeface="+mn-lt"/>
              </a:rPr>
              <a:t>Advanced Engineering</a:t>
            </a:r>
            <a:r>
              <a:rPr lang="en-US" sz="2000" dirty="0">
                <a:latin typeface="+mn-lt"/>
              </a:rPr>
              <a:t>.</a:t>
            </a:r>
          </a:p>
        </p:txBody>
      </p:sp>
      <p:pic>
        <p:nvPicPr>
          <p:cNvPr id="3074" name="Picture 2" descr="An infographic depicting the evolution of industrial revolutions. It features a 3D structure with four levels. The bottom level, ‘INDUSTRY 1.0,’ dated 1784, mentions mechanization, steam power, and the weaving loom. The second level, ‘INDUSTRY 2.0,’ dated 1870, refers to mass production and electrical energy. The third level, ‘INDUSTRY 3.0,’ dated 1969, highlights automation, computers, and electronics. The top level, ‘INDUSTRY 4.0,’ dated today, includes cyber-physical systems, the internet of things (IoT), and networks.">
            <a:extLst>
              <a:ext uri="{FF2B5EF4-FFF2-40B4-BE49-F238E27FC236}">
                <a16:creationId xmlns:a16="http://schemas.microsoft.com/office/drawing/2014/main" id="{076E6B52-B6A9-12FE-236E-DF4ED12CE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189" y="685414"/>
            <a:ext cx="4458086" cy="44580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620557E-6488-A565-C018-68F1B21F4F8F}"/>
              </a:ext>
            </a:extLst>
          </p:cNvPr>
          <p:cNvSpPr txBox="1"/>
          <p:nvPr/>
        </p:nvSpPr>
        <p:spPr>
          <a:xfrm>
            <a:off x="4453675" y="4671711"/>
            <a:ext cx="4177553" cy="246221"/>
          </a:xfrm>
          <a:prstGeom prst="rect">
            <a:avLst/>
          </a:prstGeom>
          <a:noFill/>
        </p:spPr>
        <p:txBody>
          <a:bodyPr wrap="square" rtlCol="0">
            <a:spAutoFit/>
          </a:bodyPr>
          <a:lstStyle/>
          <a:p>
            <a:r>
              <a:rPr lang="en-CA" sz="1000" dirty="0"/>
              <a:t>Figure 1.5.1:  “Industrial Revolution” by </a:t>
            </a:r>
            <a:r>
              <a:rPr lang="en-CA" sz="1000" dirty="0" err="1"/>
              <a:t>Sanaz</a:t>
            </a:r>
            <a:r>
              <a:rPr lang="en-CA" sz="1000" dirty="0"/>
              <a:t> Habib CC BY-NC-SA</a:t>
            </a:r>
          </a:p>
        </p:txBody>
      </p:sp>
    </p:spTree>
    <p:extLst>
      <p:ext uri="{BB962C8B-B14F-4D97-AF65-F5344CB8AC3E}">
        <p14:creationId xmlns:p14="http://schemas.microsoft.com/office/powerpoint/2010/main" val="3742903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mj-lt"/>
              </a:rPr>
              <a:t>1.6 </a:t>
            </a:r>
            <a:r>
              <a:rPr lang="en-US" b="1" dirty="0">
                <a:latin typeface="+mj-lt"/>
              </a:rPr>
              <a:t>Key Trends in Operations Management</a:t>
            </a:r>
            <a:endParaRPr lang="en-CA" b="1" dirty="0">
              <a:latin typeface="Arial"/>
            </a:endParaRPr>
          </a:p>
        </p:txBody>
      </p:sp>
      <p:graphicFrame>
        <p:nvGraphicFramePr>
          <p:cNvPr id="2" name="Diagram 1" descr="Globalization:&#10;- Source materials and set up manufacturing in countries with lower costs.&#10;Supply Chain Expansion:&#10;- Increased trade volume facilitated more supply sources and new markets for businesses.&#10;E-Commerce:&#10;- Allowed businesses to sell to other businesses or customers online.&#10;">
            <a:extLst>
              <a:ext uri="{FF2B5EF4-FFF2-40B4-BE49-F238E27FC236}">
                <a16:creationId xmlns:a16="http://schemas.microsoft.com/office/drawing/2014/main" id="{A2FC2115-5DD6-BA11-7502-3CFD2FB06405}"/>
              </a:ext>
            </a:extLst>
          </p:cNvPr>
          <p:cNvGraphicFramePr/>
          <p:nvPr>
            <p:extLst>
              <p:ext uri="{D42A27DB-BD31-4B8C-83A1-F6EECF244321}">
                <p14:modId xmlns:p14="http://schemas.microsoft.com/office/powerpoint/2010/main" val="3038747445"/>
              </p:ext>
            </p:extLst>
          </p:nvPr>
        </p:nvGraphicFramePr>
        <p:xfrm>
          <a:off x="247076" y="992750"/>
          <a:ext cx="4206600" cy="3839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descr="Technology:&#10;- IT is vital in facilitating commerce between businesses (B2B) or between businesses and consumers.&#10;&#10;Sustainability:&#10;- Balance profit with social and environmental gains, emphasizing fair labor, closed-loop supply chains, and life cycle analysis.&#10;&#10;Recent (Post-Covid) Trends:&#10;- Accelerated digital advances, reduced personal connections, and increased scrutiny of social and environmental impacts.&#10;">
            <a:extLst>
              <a:ext uri="{FF2B5EF4-FFF2-40B4-BE49-F238E27FC236}">
                <a16:creationId xmlns:a16="http://schemas.microsoft.com/office/drawing/2014/main" id="{3419B09D-63C2-60E6-FC1C-5C0632A9A4ED}"/>
              </a:ext>
            </a:extLst>
          </p:cNvPr>
          <p:cNvGraphicFramePr/>
          <p:nvPr>
            <p:extLst>
              <p:ext uri="{D42A27DB-BD31-4B8C-83A1-F6EECF244321}">
                <p14:modId xmlns:p14="http://schemas.microsoft.com/office/powerpoint/2010/main" val="3627638178"/>
              </p:ext>
            </p:extLst>
          </p:nvPr>
        </p:nvGraphicFramePr>
        <p:xfrm>
          <a:off x="4453675" y="992750"/>
          <a:ext cx="4527176" cy="38392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02517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r>
              <a:rPr lang="en-CA" b="1" dirty="0">
                <a:latin typeface="+mn-lt"/>
              </a:rPr>
              <a:t>1.7 Chapter Summary &amp; Review</a:t>
            </a:r>
            <a:endParaRPr b="1" dirty="0">
              <a:latin typeface="+mn-lt"/>
            </a:endParaRPr>
          </a:p>
        </p:txBody>
      </p:sp>
      <p:sp>
        <p:nvSpPr>
          <p:cNvPr id="2" name="TextBox 1">
            <a:extLst>
              <a:ext uri="{FF2B5EF4-FFF2-40B4-BE49-F238E27FC236}">
                <a16:creationId xmlns:a16="http://schemas.microsoft.com/office/drawing/2014/main" id="{03BFE42D-F244-DC43-91AE-409D4B6D1F9A}"/>
              </a:ext>
            </a:extLst>
          </p:cNvPr>
          <p:cNvSpPr txBox="1"/>
          <p:nvPr/>
        </p:nvSpPr>
        <p:spPr>
          <a:xfrm>
            <a:off x="272650" y="1147482"/>
            <a:ext cx="8655300" cy="3416320"/>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mn-lt"/>
              </a:rPr>
              <a:t>Defines operations management as transforming inputs into valuable outputs (goods and services) and highlights its role in efficient resource utilization.</a:t>
            </a:r>
          </a:p>
          <a:p>
            <a:pPr marL="285750" indent="-285750">
              <a:buFont typeface="Arial" panose="020B0604020202020204" pitchFamily="34" charset="0"/>
              <a:buChar char="•"/>
            </a:pPr>
            <a:r>
              <a:rPr lang="en-US" sz="1800" dirty="0">
                <a:latin typeface="+mn-lt"/>
              </a:rPr>
              <a:t>Stresses the importance for business students to understand and improve organizational systems.</a:t>
            </a:r>
          </a:p>
          <a:p>
            <a:pPr marL="285750" indent="-285750">
              <a:buFont typeface="Arial" panose="020B0604020202020204" pitchFamily="34" charset="0"/>
              <a:buChar char="•"/>
            </a:pPr>
            <a:r>
              <a:rPr lang="en-US" sz="1800" dirty="0">
                <a:latin typeface="+mn-lt"/>
              </a:rPr>
              <a:t>Covers historical phases from craft manufacturing to mass production and the modern period.</a:t>
            </a:r>
          </a:p>
          <a:p>
            <a:pPr marL="285750" indent="-285750">
              <a:buFont typeface="Arial" panose="020B0604020202020204" pitchFamily="34" charset="0"/>
              <a:buChar char="•"/>
            </a:pPr>
            <a:r>
              <a:rPr lang="en-US" sz="1800" dirty="0">
                <a:latin typeface="+mn-lt"/>
              </a:rPr>
              <a:t>Differentiates between tangible, standardized goods and intangible, customer-interactive services.</a:t>
            </a:r>
          </a:p>
          <a:p>
            <a:pPr marL="285750" indent="-285750">
              <a:buFont typeface="Arial" panose="020B0604020202020204" pitchFamily="34" charset="0"/>
              <a:buChar char="•"/>
            </a:pPr>
            <a:r>
              <a:rPr lang="en-US" sz="1800" dirty="0">
                <a:latin typeface="+mn-lt"/>
              </a:rPr>
              <a:t>Highlights the interconnectedness of operations with marketing, finance, and human resources for organizational success.</a:t>
            </a:r>
          </a:p>
          <a:p>
            <a:pPr marL="285750" indent="-285750">
              <a:buFont typeface="Arial" panose="020B0604020202020204" pitchFamily="34" charset="0"/>
              <a:buChar char="•"/>
            </a:pPr>
            <a:r>
              <a:rPr lang="en-US" sz="1800" dirty="0">
                <a:latin typeface="+mn-lt"/>
              </a:rPr>
              <a:t>Discusses recent trends like globalization, e-commerce, technology, sustainability, and the impact of COVID-19 on business practices.</a:t>
            </a:r>
            <a:endParaRPr lang="en-CA" sz="1800" dirty="0">
              <a:latin typeface="+mn-lt"/>
            </a:endParaRPr>
          </a:p>
        </p:txBody>
      </p:sp>
    </p:spTree>
    <p:extLst>
      <p:ext uri="{BB962C8B-B14F-4D97-AF65-F5344CB8AC3E}">
        <p14:creationId xmlns:p14="http://schemas.microsoft.com/office/powerpoint/2010/main" val="3383407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mj-lt"/>
              </a:rPr>
              <a:t>1.0 Learning Objectives</a:t>
            </a:r>
            <a:endParaRPr lang="en-CA" b="1" dirty="0">
              <a:latin typeface="Arial"/>
            </a:endParaRPr>
          </a:p>
        </p:txBody>
      </p:sp>
      <p:sp>
        <p:nvSpPr>
          <p:cNvPr id="2" name="TextBox 1">
            <a:extLst>
              <a:ext uri="{FF2B5EF4-FFF2-40B4-BE49-F238E27FC236}">
                <a16:creationId xmlns:a16="http://schemas.microsoft.com/office/drawing/2014/main" id="{5FF1E19B-635D-50FD-3C3D-35005EE0AB67}"/>
              </a:ext>
            </a:extLst>
          </p:cNvPr>
          <p:cNvSpPr txBox="1"/>
          <p:nvPr/>
        </p:nvSpPr>
        <p:spPr>
          <a:xfrm>
            <a:off x="306237" y="992750"/>
            <a:ext cx="8531525" cy="3785652"/>
          </a:xfrm>
          <a:prstGeom prst="rect">
            <a:avLst/>
          </a:prstGeom>
          <a:noFill/>
        </p:spPr>
        <p:txBody>
          <a:bodyPr wrap="square" rtlCol="0">
            <a:spAutoFit/>
          </a:bodyPr>
          <a:lstStyle/>
          <a:p>
            <a:r>
              <a:rPr lang="en-CA" sz="2000" dirty="0">
                <a:latin typeface="+mn-lt"/>
              </a:rPr>
              <a:t>In this chapter, we will:</a:t>
            </a:r>
          </a:p>
          <a:p>
            <a:endParaRPr lang="en-CA" sz="2000" dirty="0">
              <a:latin typeface="+mn-lt"/>
            </a:endParaRPr>
          </a:p>
          <a:p>
            <a:pPr marL="342900" indent="-342900">
              <a:buFont typeface="Arial" panose="020B0604020202020204" pitchFamily="34" charset="0"/>
              <a:buChar char="•"/>
            </a:pPr>
            <a:r>
              <a:rPr lang="en-US" sz="2000" dirty="0">
                <a:latin typeface="+mn-lt"/>
              </a:rPr>
              <a:t>Explore the key current trends in Operations Management.</a:t>
            </a:r>
          </a:p>
          <a:p>
            <a:pPr marL="342900" indent="-342900">
              <a:buFont typeface="Arial" panose="020B0604020202020204" pitchFamily="34" charset="0"/>
              <a:buChar char="•"/>
            </a:pPr>
            <a:r>
              <a:rPr lang="en-US" sz="2000" dirty="0">
                <a:latin typeface="+mn-lt"/>
              </a:rPr>
              <a:t>Define operations management and its core functions within a business.</a:t>
            </a:r>
          </a:p>
          <a:p>
            <a:pPr marL="342900" indent="-342900">
              <a:buFont typeface="Arial" panose="020B0604020202020204" pitchFamily="34" charset="0"/>
              <a:buChar char="•"/>
            </a:pPr>
            <a:r>
              <a:rPr lang="en-US" sz="2000" dirty="0">
                <a:latin typeface="+mn-lt"/>
              </a:rPr>
              <a:t>Explain the role of operations management in transforming inputs (materials, </a:t>
            </a:r>
            <a:r>
              <a:rPr lang="en-US" sz="2000" dirty="0" err="1">
                <a:latin typeface="+mn-lt"/>
              </a:rPr>
              <a:t>labour</a:t>
            </a:r>
            <a:r>
              <a:rPr lang="en-US" sz="2000" dirty="0">
                <a:latin typeface="+mn-lt"/>
              </a:rPr>
              <a:t>) into outputs (goods, services) for a business.</a:t>
            </a:r>
          </a:p>
          <a:p>
            <a:pPr marL="342900" indent="-342900">
              <a:buFont typeface="Arial" panose="020B0604020202020204" pitchFamily="34" charset="0"/>
              <a:buChar char="•"/>
            </a:pPr>
            <a:r>
              <a:rPr lang="en-US" sz="2000" dirty="0">
                <a:latin typeface="+mn-lt"/>
              </a:rPr>
              <a:t>Explain why a business student should study Operations Management.</a:t>
            </a:r>
          </a:p>
          <a:p>
            <a:pPr marL="342900" indent="-342900">
              <a:buFont typeface="Arial" panose="020B0604020202020204" pitchFamily="34" charset="0"/>
              <a:buChar char="•"/>
            </a:pPr>
            <a:r>
              <a:rPr lang="en-US" sz="2000" dirty="0">
                <a:latin typeface="+mn-lt"/>
              </a:rPr>
              <a:t>Identify some of the Professional Organizations involved in Operations Management.</a:t>
            </a:r>
          </a:p>
          <a:p>
            <a:pPr marL="342900" indent="-342900">
              <a:buFont typeface="Arial" panose="020B0604020202020204" pitchFamily="34" charset="0"/>
              <a:buChar char="•"/>
            </a:pPr>
            <a:r>
              <a:rPr lang="en-US" sz="2000" dirty="0">
                <a:latin typeface="+mn-lt"/>
              </a:rPr>
              <a:t>Describe the phases of Operations Management history.</a:t>
            </a:r>
          </a:p>
          <a:p>
            <a:pPr marL="342900" indent="-342900">
              <a:buFont typeface="Arial" panose="020B0604020202020204" pitchFamily="34" charset="0"/>
              <a:buChar char="•"/>
            </a:pPr>
            <a:r>
              <a:rPr lang="en-US" sz="2000">
                <a:latin typeface="+mn-lt"/>
              </a:rPr>
              <a:t>Discuss how producing goods is different from performing services.</a:t>
            </a:r>
            <a:endParaRPr lang="en-US" sz="2000" dirty="0">
              <a:latin typeface="+mn-lt"/>
            </a:endParaRPr>
          </a:p>
        </p:txBody>
      </p:sp>
    </p:spTree>
    <p:extLst>
      <p:ext uri="{BB962C8B-B14F-4D97-AF65-F5344CB8AC3E}">
        <p14:creationId xmlns:p14="http://schemas.microsoft.com/office/powerpoint/2010/main" val="1538687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mj-lt"/>
              </a:rPr>
              <a:t>1.1 Operations Management</a:t>
            </a:r>
            <a:endParaRPr lang="en-CA" b="1" dirty="0">
              <a:latin typeface="Arial"/>
            </a:endParaRPr>
          </a:p>
        </p:txBody>
      </p:sp>
      <p:sp>
        <p:nvSpPr>
          <p:cNvPr id="3" name="TextBox 2">
            <a:extLst>
              <a:ext uri="{FF2B5EF4-FFF2-40B4-BE49-F238E27FC236}">
                <a16:creationId xmlns:a16="http://schemas.microsoft.com/office/drawing/2014/main" id="{71FDEBDB-DE94-4A68-180A-76F95F885FD0}"/>
              </a:ext>
            </a:extLst>
          </p:cNvPr>
          <p:cNvSpPr txBox="1"/>
          <p:nvPr/>
        </p:nvSpPr>
        <p:spPr>
          <a:xfrm>
            <a:off x="306237" y="1873624"/>
            <a:ext cx="4112645"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It is the foundation for any organization, ensuring efficient resource utilization in producing the products we rely on daily.</a:t>
            </a:r>
          </a:p>
          <a:p>
            <a:pPr marL="285750" indent="-285750">
              <a:buFont typeface="Arial" panose="020B0604020202020204" pitchFamily="34" charset="0"/>
              <a:buChar char="•"/>
            </a:pPr>
            <a:r>
              <a:rPr lang="en-US" sz="2000" dirty="0"/>
              <a:t>The role of operations management is to design, plan, direct, and improve all the activities involved in producing goods or services.</a:t>
            </a:r>
            <a:endParaRPr lang="en-CA" sz="2000" dirty="0"/>
          </a:p>
        </p:txBody>
      </p:sp>
      <p:pic>
        <p:nvPicPr>
          <p:cNvPr id="1028" name="Picture 4">
            <a:extLst>
              <a:ext uri="{FF2B5EF4-FFF2-40B4-BE49-F238E27FC236}">
                <a16:creationId xmlns:a16="http://schemas.microsoft.com/office/drawing/2014/main" id="{3A531CE3-4056-DD36-3681-C8E7322A639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626" y="2154178"/>
            <a:ext cx="4975223" cy="18898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7D3D8C8-585C-08DC-E07C-17A480AF9037}"/>
              </a:ext>
            </a:extLst>
          </p:cNvPr>
          <p:cNvSpPr txBox="1"/>
          <p:nvPr/>
        </p:nvSpPr>
        <p:spPr>
          <a:xfrm>
            <a:off x="4571999" y="3789843"/>
            <a:ext cx="3935156" cy="400110"/>
          </a:xfrm>
          <a:prstGeom prst="rect">
            <a:avLst/>
          </a:prstGeom>
          <a:noFill/>
        </p:spPr>
        <p:txBody>
          <a:bodyPr wrap="square" rtlCol="0">
            <a:spAutoFit/>
          </a:bodyPr>
          <a:lstStyle/>
          <a:p>
            <a:r>
              <a:rPr lang="en-US" sz="1000" dirty="0"/>
              <a:t>Figure 1.1.1: “Operations Management in Everyday Life, London, Ontario” by </a:t>
            </a:r>
            <a:r>
              <a:rPr lang="en-US" sz="1000" dirty="0" err="1"/>
              <a:t>Sanaz</a:t>
            </a:r>
            <a:r>
              <a:rPr lang="en-US" sz="1000" dirty="0"/>
              <a:t> Habib CC BY-NC-SA</a:t>
            </a:r>
            <a:endParaRPr lang="en-CA" sz="1000" dirty="0"/>
          </a:p>
        </p:txBody>
      </p:sp>
      <p:sp>
        <p:nvSpPr>
          <p:cNvPr id="4" name="Rectangle: Rounded Corners 3">
            <a:extLst>
              <a:ext uri="{FF2B5EF4-FFF2-40B4-BE49-F238E27FC236}">
                <a16:creationId xmlns:a16="http://schemas.microsoft.com/office/drawing/2014/main" id="{650A5161-EFB2-9B7F-AF13-DFA8816B4A57}"/>
              </a:ext>
            </a:extLst>
          </p:cNvPr>
          <p:cNvSpPr/>
          <p:nvPr/>
        </p:nvSpPr>
        <p:spPr>
          <a:xfrm>
            <a:off x="510988" y="842682"/>
            <a:ext cx="8149287" cy="708212"/>
          </a:xfrm>
          <a:prstGeom prst="roundRect">
            <a:avLst>
              <a:gd name="adj" fmla="val 255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t>Operations management is the management of the processes that transform inputs into goods and services that add value for the customer.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mj-lt"/>
              </a:rPr>
              <a:t>1.1 Producing Goods and Services</a:t>
            </a:r>
            <a:endParaRPr lang="en-CA" b="1" dirty="0">
              <a:latin typeface="Arial"/>
            </a:endParaRPr>
          </a:p>
        </p:txBody>
      </p:sp>
      <p:sp>
        <p:nvSpPr>
          <p:cNvPr id="7" name="TextBox 6">
            <a:extLst>
              <a:ext uri="{FF2B5EF4-FFF2-40B4-BE49-F238E27FC236}">
                <a16:creationId xmlns:a16="http://schemas.microsoft.com/office/drawing/2014/main" id="{6AAF20FC-AFB9-1E69-945B-354C38E45A73}"/>
              </a:ext>
            </a:extLst>
          </p:cNvPr>
          <p:cNvSpPr txBox="1"/>
          <p:nvPr/>
        </p:nvSpPr>
        <p:spPr>
          <a:xfrm>
            <a:off x="249044" y="694257"/>
            <a:ext cx="8645912" cy="646331"/>
          </a:xfrm>
          <a:prstGeom prst="rect">
            <a:avLst/>
          </a:prstGeom>
          <a:noFill/>
        </p:spPr>
        <p:txBody>
          <a:bodyPr wrap="square" rtlCol="0">
            <a:spAutoFit/>
          </a:bodyPr>
          <a:lstStyle/>
          <a:p>
            <a:r>
              <a:rPr lang="en-US" sz="1800" dirty="0"/>
              <a:t>In operations management, both the production of goods and the delivery of services play crucial roles.</a:t>
            </a:r>
            <a:endParaRPr lang="en-CA" sz="1800" dirty="0"/>
          </a:p>
        </p:txBody>
      </p:sp>
      <p:graphicFrame>
        <p:nvGraphicFramePr>
          <p:cNvPr id="8" name="Table 7">
            <a:extLst>
              <a:ext uri="{FF2B5EF4-FFF2-40B4-BE49-F238E27FC236}">
                <a16:creationId xmlns:a16="http://schemas.microsoft.com/office/drawing/2014/main" id="{BFD8C783-0977-4BDE-517D-24D8BD8F4BBD}"/>
              </a:ext>
            </a:extLst>
          </p:cNvPr>
          <p:cNvGraphicFramePr>
            <a:graphicFrameLocks noGrp="1"/>
          </p:cNvGraphicFramePr>
          <p:nvPr>
            <p:extLst>
              <p:ext uri="{D42A27DB-BD31-4B8C-83A1-F6EECF244321}">
                <p14:modId xmlns:p14="http://schemas.microsoft.com/office/powerpoint/2010/main" val="410194458"/>
              </p:ext>
            </p:extLst>
          </p:nvPr>
        </p:nvGraphicFramePr>
        <p:xfrm>
          <a:off x="247075" y="1312785"/>
          <a:ext cx="8647882" cy="3556000"/>
        </p:xfrm>
        <a:graphic>
          <a:graphicData uri="http://schemas.openxmlformats.org/drawingml/2006/table">
            <a:tbl>
              <a:tblPr firstRow="1" bandRow="1">
                <a:tableStyleId>{F5AB1C69-6EDB-4FF4-983F-18BD219EF322}</a:tableStyleId>
              </a:tblPr>
              <a:tblGrid>
                <a:gridCol w="2823279">
                  <a:extLst>
                    <a:ext uri="{9D8B030D-6E8A-4147-A177-3AD203B41FA5}">
                      <a16:colId xmlns:a16="http://schemas.microsoft.com/office/drawing/2014/main" val="2729827103"/>
                    </a:ext>
                  </a:extLst>
                </a:gridCol>
                <a:gridCol w="5824603">
                  <a:extLst>
                    <a:ext uri="{9D8B030D-6E8A-4147-A177-3AD203B41FA5}">
                      <a16:colId xmlns:a16="http://schemas.microsoft.com/office/drawing/2014/main" val="2788904309"/>
                    </a:ext>
                  </a:extLst>
                </a:gridCol>
              </a:tblGrid>
              <a:tr h="370840">
                <a:tc>
                  <a:txBody>
                    <a:bodyPr/>
                    <a:lstStyle/>
                    <a:p>
                      <a:pPr algn="ctr"/>
                      <a:r>
                        <a:rPr lang="en-CA" sz="1800" b="1" dirty="0">
                          <a:solidFill>
                            <a:schemeClr val="bg1"/>
                          </a:solidFill>
                          <a:latin typeface="+mj-lt"/>
                        </a:rPr>
                        <a:t>Key Differences Include</a:t>
                      </a:r>
                    </a:p>
                  </a:txBody>
                  <a:tcPr/>
                </a:tc>
                <a:tc>
                  <a:txBody>
                    <a:bodyPr/>
                    <a:lstStyle/>
                    <a:p>
                      <a:endParaRPr lang="en-CA" dirty="0"/>
                    </a:p>
                  </a:txBody>
                  <a:tcPr/>
                </a:tc>
                <a:extLst>
                  <a:ext uri="{0D108BD9-81ED-4DB2-BD59-A6C34878D82A}">
                    <a16:rowId xmlns:a16="http://schemas.microsoft.com/office/drawing/2014/main" val="601456466"/>
                  </a:ext>
                </a:extLst>
              </a:tr>
              <a:tr h="370840">
                <a:tc>
                  <a:txBody>
                    <a:bodyPr/>
                    <a:lstStyle/>
                    <a:p>
                      <a:r>
                        <a:rPr lang="en-CA" sz="1600" b="1" dirty="0">
                          <a:solidFill>
                            <a:schemeClr val="accent1">
                              <a:lumMod val="75000"/>
                            </a:schemeClr>
                          </a:solidFill>
                        </a:rPr>
                        <a:t>Nature of Output:</a:t>
                      </a:r>
                    </a:p>
                  </a:txBody>
                  <a:tcPr/>
                </a:tc>
                <a:tc>
                  <a:txBody>
                    <a:bodyPr/>
                    <a:lstStyle/>
                    <a:p>
                      <a:r>
                        <a:rPr lang="en-US" dirty="0"/>
                        <a:t>Goods are tangible; services are intangible.</a:t>
                      </a:r>
                      <a:endParaRPr lang="en-CA" dirty="0"/>
                    </a:p>
                  </a:txBody>
                  <a:tcPr/>
                </a:tc>
                <a:extLst>
                  <a:ext uri="{0D108BD9-81ED-4DB2-BD59-A6C34878D82A}">
                    <a16:rowId xmlns:a16="http://schemas.microsoft.com/office/drawing/2014/main" val="471281141"/>
                  </a:ext>
                </a:extLst>
              </a:tr>
              <a:tr h="370840">
                <a:tc>
                  <a:txBody>
                    <a:bodyPr/>
                    <a:lstStyle/>
                    <a:p>
                      <a:r>
                        <a:rPr lang="en-CA" sz="1600" b="1" dirty="0">
                          <a:solidFill>
                            <a:schemeClr val="accent1">
                              <a:lumMod val="75000"/>
                            </a:schemeClr>
                          </a:solidFill>
                        </a:rPr>
                        <a:t>Customer Interaction:</a:t>
                      </a:r>
                    </a:p>
                  </a:txBody>
                  <a:tcPr/>
                </a:tc>
                <a:tc>
                  <a:txBody>
                    <a:bodyPr/>
                    <a:lstStyle/>
                    <a:p>
                      <a:r>
                        <a:rPr lang="en-US" dirty="0"/>
                        <a:t>Services involve more direct contact; manufacturing rarely involves customer visits to the production facility.</a:t>
                      </a:r>
                      <a:endParaRPr lang="en-CA" dirty="0"/>
                    </a:p>
                  </a:txBody>
                  <a:tcPr/>
                </a:tc>
                <a:extLst>
                  <a:ext uri="{0D108BD9-81ED-4DB2-BD59-A6C34878D82A}">
                    <a16:rowId xmlns:a16="http://schemas.microsoft.com/office/drawing/2014/main" val="133822916"/>
                  </a:ext>
                </a:extLst>
              </a:tr>
              <a:tr h="370840">
                <a:tc>
                  <a:txBody>
                    <a:bodyPr/>
                    <a:lstStyle/>
                    <a:p>
                      <a:r>
                        <a:rPr lang="en-CA" sz="1600" b="1" dirty="0">
                          <a:solidFill>
                            <a:schemeClr val="accent1">
                              <a:lumMod val="75000"/>
                            </a:schemeClr>
                          </a:solidFill>
                        </a:rPr>
                        <a:t>Labor Content: </a:t>
                      </a:r>
                    </a:p>
                  </a:txBody>
                  <a:tcPr/>
                </a:tc>
                <a:tc>
                  <a:txBody>
                    <a:bodyPr/>
                    <a:lstStyle/>
                    <a:p>
                      <a:r>
                        <a:rPr lang="en-US" dirty="0"/>
                        <a:t>Services require more labor than manufacturing.</a:t>
                      </a:r>
                      <a:endParaRPr lang="en-CA" dirty="0"/>
                    </a:p>
                  </a:txBody>
                  <a:tcPr/>
                </a:tc>
                <a:extLst>
                  <a:ext uri="{0D108BD9-81ED-4DB2-BD59-A6C34878D82A}">
                    <a16:rowId xmlns:a16="http://schemas.microsoft.com/office/drawing/2014/main" val="1378406803"/>
                  </a:ext>
                </a:extLst>
              </a:tr>
              <a:tr h="370840">
                <a:tc>
                  <a:txBody>
                    <a:bodyPr/>
                    <a:lstStyle/>
                    <a:p>
                      <a:r>
                        <a:rPr lang="en-CA" sz="1600" b="1" dirty="0">
                          <a:solidFill>
                            <a:schemeClr val="accent1">
                              <a:lumMod val="75000"/>
                            </a:schemeClr>
                          </a:solidFill>
                        </a:rPr>
                        <a:t>Input Variability:</a:t>
                      </a:r>
                    </a:p>
                  </a:txBody>
                  <a:tcPr/>
                </a:tc>
                <a:tc>
                  <a:txBody>
                    <a:bodyPr/>
                    <a:lstStyle/>
                    <a:p>
                      <a:r>
                        <a:rPr lang="en-US" dirty="0"/>
                        <a:t>Services face greater variability due to unique customer needs; manufacturing inputs are more standardized.</a:t>
                      </a:r>
                      <a:endParaRPr lang="en-CA" dirty="0"/>
                    </a:p>
                  </a:txBody>
                  <a:tcPr/>
                </a:tc>
                <a:extLst>
                  <a:ext uri="{0D108BD9-81ED-4DB2-BD59-A6C34878D82A}">
                    <a16:rowId xmlns:a16="http://schemas.microsoft.com/office/drawing/2014/main" val="3803244603"/>
                  </a:ext>
                </a:extLst>
              </a:tr>
              <a:tr h="370840">
                <a:tc>
                  <a:txBody>
                    <a:bodyPr/>
                    <a:lstStyle/>
                    <a:p>
                      <a:r>
                        <a:rPr lang="en-CA" sz="1600" b="1" dirty="0">
                          <a:solidFill>
                            <a:schemeClr val="accent1">
                              <a:lumMod val="75000"/>
                            </a:schemeClr>
                          </a:solidFill>
                        </a:rPr>
                        <a:t>Quality Measurement:</a:t>
                      </a:r>
                    </a:p>
                  </a:txBody>
                  <a:tcPr/>
                </a:tc>
                <a:tc>
                  <a:txBody>
                    <a:bodyPr/>
                    <a:lstStyle/>
                    <a:p>
                      <a:r>
                        <a:rPr lang="en-US" dirty="0"/>
                        <a:t>Manufacturing quality is technically straightforward; service quality is subjective.</a:t>
                      </a:r>
                      <a:endParaRPr lang="en-CA" dirty="0"/>
                    </a:p>
                  </a:txBody>
                  <a:tcPr/>
                </a:tc>
                <a:extLst>
                  <a:ext uri="{0D108BD9-81ED-4DB2-BD59-A6C34878D82A}">
                    <a16:rowId xmlns:a16="http://schemas.microsoft.com/office/drawing/2014/main" val="2531393421"/>
                  </a:ext>
                </a:extLst>
              </a:tr>
              <a:tr h="370840">
                <a:tc>
                  <a:txBody>
                    <a:bodyPr/>
                    <a:lstStyle/>
                    <a:p>
                      <a:r>
                        <a:rPr lang="en-CA" sz="1600" b="1" dirty="0">
                          <a:solidFill>
                            <a:schemeClr val="accent1">
                              <a:lumMod val="75000"/>
                            </a:schemeClr>
                          </a:solidFill>
                        </a:rPr>
                        <a:t>Productivity Measurement:</a:t>
                      </a:r>
                    </a:p>
                  </a:txBody>
                  <a:tcPr/>
                </a:tc>
                <a:tc>
                  <a:txBody>
                    <a:bodyPr/>
                    <a:lstStyle/>
                    <a:p>
                      <a:r>
                        <a:rPr lang="en-US" dirty="0"/>
                        <a:t>Manufacturing productivity is easier to measure; services are harder to quantify.</a:t>
                      </a:r>
                      <a:endParaRPr lang="en-CA" dirty="0"/>
                    </a:p>
                  </a:txBody>
                  <a:tcPr/>
                </a:tc>
                <a:extLst>
                  <a:ext uri="{0D108BD9-81ED-4DB2-BD59-A6C34878D82A}">
                    <a16:rowId xmlns:a16="http://schemas.microsoft.com/office/drawing/2014/main" val="1150282945"/>
                  </a:ext>
                </a:extLst>
              </a:tr>
              <a:tr h="370840">
                <a:tc>
                  <a:txBody>
                    <a:bodyPr/>
                    <a:lstStyle/>
                    <a:p>
                      <a:r>
                        <a:rPr lang="en-CA" sz="1600" b="1" dirty="0">
                          <a:solidFill>
                            <a:schemeClr val="accent1">
                              <a:lumMod val="75000"/>
                            </a:schemeClr>
                          </a:solidFill>
                        </a:rPr>
                        <a:t>Inventory Handling:</a:t>
                      </a:r>
                    </a:p>
                  </a:txBody>
                  <a:tcPr/>
                </a:tc>
                <a:tc>
                  <a:txBody>
                    <a:bodyPr/>
                    <a:lstStyle/>
                    <a:p>
                      <a:r>
                        <a:rPr lang="en-US" dirty="0"/>
                        <a:t>Manufacturing can store goods; services cannot store capacity.</a:t>
                      </a:r>
                      <a:endParaRPr lang="en-CA" dirty="0"/>
                    </a:p>
                  </a:txBody>
                  <a:tcPr/>
                </a:tc>
                <a:extLst>
                  <a:ext uri="{0D108BD9-81ED-4DB2-BD59-A6C34878D82A}">
                    <a16:rowId xmlns:a16="http://schemas.microsoft.com/office/drawing/2014/main" val="2693199516"/>
                  </a:ext>
                </a:extLst>
              </a:tr>
            </a:tbl>
          </a:graphicData>
        </a:graphic>
      </p:graphicFrame>
    </p:spTree>
    <p:extLst>
      <p:ext uri="{BB962C8B-B14F-4D97-AF65-F5344CB8AC3E}">
        <p14:creationId xmlns:p14="http://schemas.microsoft.com/office/powerpoint/2010/main" val="1118944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mj-lt"/>
              </a:rPr>
              <a:t>1.2 Transformation Processes</a:t>
            </a:r>
            <a:endParaRPr lang="en-CA" b="1" dirty="0">
              <a:latin typeface="Arial"/>
            </a:endParaRPr>
          </a:p>
        </p:txBody>
      </p:sp>
      <p:sp>
        <p:nvSpPr>
          <p:cNvPr id="7" name="Rectangle: Rounded Corners 6">
            <a:extLst>
              <a:ext uri="{FF2B5EF4-FFF2-40B4-BE49-F238E27FC236}">
                <a16:creationId xmlns:a16="http://schemas.microsoft.com/office/drawing/2014/main" id="{B370AA0D-04F6-CA08-B243-3844E58DA290}"/>
              </a:ext>
            </a:extLst>
          </p:cNvPr>
          <p:cNvSpPr/>
          <p:nvPr/>
        </p:nvSpPr>
        <p:spPr>
          <a:xfrm>
            <a:off x="524250" y="860615"/>
            <a:ext cx="8095499" cy="811800"/>
          </a:xfrm>
          <a:prstGeom prst="roundRect">
            <a:avLst>
              <a:gd name="adj" fmla="val 2881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t>A transformation process is any activity or group of activities that takes one or more inputs, transforms and adds value to them, and provides outputs for customers or clients. </a:t>
            </a:r>
          </a:p>
        </p:txBody>
      </p:sp>
      <p:sp>
        <p:nvSpPr>
          <p:cNvPr id="3" name="TextBox 2">
            <a:extLst>
              <a:ext uri="{FF2B5EF4-FFF2-40B4-BE49-F238E27FC236}">
                <a16:creationId xmlns:a16="http://schemas.microsoft.com/office/drawing/2014/main" id="{33EE6D72-F216-6F58-23B3-A6F67AAED210}"/>
              </a:ext>
            </a:extLst>
          </p:cNvPr>
          <p:cNvSpPr txBox="1"/>
          <p:nvPr/>
        </p:nvSpPr>
        <p:spPr>
          <a:xfrm>
            <a:off x="306238" y="2024024"/>
            <a:ext cx="4409197"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n-lt"/>
              </a:rPr>
              <a:t>Organizations often need to transform three types of input: materials, information, and customers.</a:t>
            </a:r>
          </a:p>
          <a:p>
            <a:pPr marL="285750" indent="-285750">
              <a:buFont typeface="Arial" panose="020B0604020202020204" pitchFamily="34" charset="0"/>
              <a:buChar char="•"/>
            </a:pPr>
            <a:r>
              <a:rPr lang="en-US" sz="2000" dirty="0">
                <a:latin typeface="+mn-lt"/>
              </a:rPr>
              <a:t>These transformation processes can be grouped into four categories: </a:t>
            </a:r>
            <a:r>
              <a:rPr lang="en-US" sz="2000" b="1" dirty="0">
                <a:latin typeface="+mn-lt"/>
              </a:rPr>
              <a:t>Manufacture, Service, Supply, </a:t>
            </a:r>
            <a:r>
              <a:rPr lang="en-US" sz="2000" dirty="0">
                <a:latin typeface="+mn-lt"/>
              </a:rPr>
              <a:t>and</a:t>
            </a:r>
            <a:r>
              <a:rPr lang="en-US" sz="2000" b="1" dirty="0">
                <a:latin typeface="+mn-lt"/>
              </a:rPr>
              <a:t> Transport.</a:t>
            </a:r>
            <a:endParaRPr lang="en-CA" sz="2000" b="1" dirty="0">
              <a:latin typeface="+mn-lt"/>
            </a:endParaRPr>
          </a:p>
        </p:txBody>
      </p:sp>
      <p:graphicFrame>
        <p:nvGraphicFramePr>
          <p:cNvPr id="4" name="Diagram 3" descr="Manufacture:&#10;- The physical creation of products, e.g. automobiles&#10;Service:&#10;- Treatment of customers, storage of products, e.g. hospitals, warehouses&#10;Supply:&#10;- Change in ownership of goods, e.g. retail&#10;Transport:&#10;- The movement of materials/customers, e.g. taxi services">
            <a:extLst>
              <a:ext uri="{FF2B5EF4-FFF2-40B4-BE49-F238E27FC236}">
                <a16:creationId xmlns:a16="http://schemas.microsoft.com/office/drawing/2014/main" id="{F0C96439-C4DA-073A-32B6-0FD3AD49686F}"/>
              </a:ext>
            </a:extLst>
          </p:cNvPr>
          <p:cNvGraphicFramePr/>
          <p:nvPr>
            <p:extLst>
              <p:ext uri="{D42A27DB-BD31-4B8C-83A1-F6EECF244321}">
                <p14:modId xmlns:p14="http://schemas.microsoft.com/office/powerpoint/2010/main" val="511330270"/>
              </p:ext>
            </p:extLst>
          </p:nvPr>
        </p:nvGraphicFramePr>
        <p:xfrm>
          <a:off x="5212086" y="2008413"/>
          <a:ext cx="3625676" cy="2447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CD275F2-0A0A-10C8-6C36-7ED1F896957F}"/>
              </a:ext>
            </a:extLst>
          </p:cNvPr>
          <p:cNvSpPr txBox="1"/>
          <p:nvPr/>
        </p:nvSpPr>
        <p:spPr>
          <a:xfrm>
            <a:off x="5446951" y="4455459"/>
            <a:ext cx="3390811" cy="246221"/>
          </a:xfrm>
          <a:prstGeom prst="rect">
            <a:avLst/>
          </a:prstGeom>
          <a:noFill/>
        </p:spPr>
        <p:txBody>
          <a:bodyPr wrap="square" rtlCol="0">
            <a:spAutoFit/>
          </a:bodyPr>
          <a:lstStyle/>
          <a:p>
            <a:r>
              <a:rPr lang="en-CA" sz="1000" dirty="0"/>
              <a:t>Figure 1.2.1: Categories of transformation processes.</a:t>
            </a:r>
          </a:p>
        </p:txBody>
      </p:sp>
    </p:spTree>
    <p:extLst>
      <p:ext uri="{BB962C8B-B14F-4D97-AF65-F5344CB8AC3E}">
        <p14:creationId xmlns:p14="http://schemas.microsoft.com/office/powerpoint/2010/main" val="1308152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mj-lt"/>
              </a:rPr>
              <a:t>1.2 Transformation Processes (cont.) </a:t>
            </a:r>
            <a:endParaRPr lang="en-CA" b="1" dirty="0">
              <a:latin typeface="Arial"/>
            </a:endParaRPr>
          </a:p>
        </p:txBody>
      </p:sp>
      <p:sp>
        <p:nvSpPr>
          <p:cNvPr id="3" name="TextBox 2">
            <a:extLst>
              <a:ext uri="{FF2B5EF4-FFF2-40B4-BE49-F238E27FC236}">
                <a16:creationId xmlns:a16="http://schemas.microsoft.com/office/drawing/2014/main" id="{33EE6D72-F216-6F58-23B3-A6F67AAED210}"/>
              </a:ext>
            </a:extLst>
          </p:cNvPr>
          <p:cNvSpPr txBox="1"/>
          <p:nvPr/>
        </p:nvSpPr>
        <p:spPr>
          <a:xfrm>
            <a:off x="404850" y="992750"/>
            <a:ext cx="841320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n-lt"/>
              </a:rPr>
              <a:t>The overall transformation can be described as the </a:t>
            </a:r>
            <a:r>
              <a:rPr lang="en-US" sz="2000" b="1" dirty="0">
                <a:latin typeface="+mn-lt"/>
              </a:rPr>
              <a:t>macro-operation.</a:t>
            </a:r>
          </a:p>
          <a:p>
            <a:pPr marL="285750" indent="-285750">
              <a:buFont typeface="Arial" panose="020B0604020202020204" pitchFamily="34" charset="0"/>
              <a:buChar char="•"/>
            </a:pPr>
            <a:r>
              <a:rPr lang="en-US" sz="2000" dirty="0">
                <a:latin typeface="+mn-lt"/>
              </a:rPr>
              <a:t>The more detailed transformations within this macro-operation are </a:t>
            </a:r>
            <a:r>
              <a:rPr lang="en-US" sz="2000" b="1" dirty="0">
                <a:latin typeface="+mn-lt"/>
              </a:rPr>
              <a:t>micro-operations</a:t>
            </a:r>
            <a:r>
              <a:rPr lang="en-US" sz="2000" dirty="0">
                <a:latin typeface="+mn-lt"/>
              </a:rPr>
              <a:t>.</a:t>
            </a:r>
            <a:endParaRPr lang="en-CA" sz="2000" dirty="0">
              <a:latin typeface="+mn-lt"/>
            </a:endParaRPr>
          </a:p>
        </p:txBody>
      </p:sp>
      <p:pic>
        <p:nvPicPr>
          <p:cNvPr id="1028" name="Picture 4" descr="A process flow diagram that illustrates the steps involved in brewing beer. It shows the key inputs (malt, hops, water, and yeast), the transformation process, and the final output of beer. The diagram also includes feedback loops and identifies the overall process as a &quot;macro operation&quot; that can be broken down into three separate macro operations">
            <a:extLst>
              <a:ext uri="{FF2B5EF4-FFF2-40B4-BE49-F238E27FC236}">
                <a16:creationId xmlns:a16="http://schemas.microsoft.com/office/drawing/2014/main" id="{C4DE7784-2F77-0A3F-BD67-B0504C830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162" y="2064016"/>
            <a:ext cx="7041433" cy="23984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CD275F2-0A0A-10C8-6C36-7ED1F896957F}"/>
              </a:ext>
            </a:extLst>
          </p:cNvPr>
          <p:cNvSpPr txBox="1"/>
          <p:nvPr/>
        </p:nvSpPr>
        <p:spPr>
          <a:xfrm>
            <a:off x="1048869" y="4428564"/>
            <a:ext cx="7046259" cy="400110"/>
          </a:xfrm>
          <a:prstGeom prst="rect">
            <a:avLst/>
          </a:prstGeom>
          <a:noFill/>
        </p:spPr>
        <p:txBody>
          <a:bodyPr wrap="square" rtlCol="0">
            <a:spAutoFit/>
          </a:bodyPr>
          <a:lstStyle/>
          <a:p>
            <a:r>
              <a:rPr lang="en-US" sz="1000" dirty="0"/>
              <a:t>Figure 1.2.2: “Macro and Micro Operations (transformation processes)” by The Open University, CC BY-NC-SA 4.0. Mods: re-</a:t>
            </a:r>
            <a:r>
              <a:rPr lang="en-US" sz="1000" dirty="0" err="1"/>
              <a:t>coloured</a:t>
            </a:r>
            <a:r>
              <a:rPr lang="en-US" sz="1000" dirty="0"/>
              <a:t> by Fanshawe College</a:t>
            </a:r>
          </a:p>
        </p:txBody>
      </p:sp>
    </p:spTree>
    <p:extLst>
      <p:ext uri="{BB962C8B-B14F-4D97-AF65-F5344CB8AC3E}">
        <p14:creationId xmlns:p14="http://schemas.microsoft.com/office/powerpoint/2010/main" val="2803930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mj-lt"/>
              </a:rPr>
              <a:t>1.3 The Operations Function</a:t>
            </a:r>
            <a:endParaRPr lang="en-CA" b="1" dirty="0">
              <a:latin typeface="Arial"/>
            </a:endParaRPr>
          </a:p>
        </p:txBody>
      </p:sp>
      <p:sp>
        <p:nvSpPr>
          <p:cNvPr id="3" name="TextBox 2">
            <a:extLst>
              <a:ext uri="{FF2B5EF4-FFF2-40B4-BE49-F238E27FC236}">
                <a16:creationId xmlns:a16="http://schemas.microsoft.com/office/drawing/2014/main" id="{0D2280F5-B402-AA66-94B8-706EAE52462F}"/>
              </a:ext>
            </a:extLst>
          </p:cNvPr>
          <p:cNvSpPr txBox="1"/>
          <p:nvPr/>
        </p:nvSpPr>
        <p:spPr>
          <a:xfrm>
            <a:off x="253525" y="1248311"/>
            <a:ext cx="8636949"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n-lt"/>
              </a:rPr>
              <a:t>Every organization has a fundamental function related to producing goods and services. This involves resource procurement, conversion into outputs, and distribution to users.</a:t>
            </a:r>
          </a:p>
          <a:p>
            <a:pPr marL="285750" indent="-285750">
              <a:buFont typeface="Arial" panose="020B0604020202020204" pitchFamily="34" charset="0"/>
              <a:buChar char="•"/>
            </a:pPr>
            <a:r>
              <a:rPr lang="en-US" sz="2000" dirty="0">
                <a:latin typeface="+mn-lt"/>
              </a:rPr>
              <a:t>The effectiveness of operations significantly impacts customer satisfaction.</a:t>
            </a:r>
          </a:p>
          <a:p>
            <a:pPr marL="285750" indent="-285750">
              <a:buFont typeface="Arial" panose="020B0604020202020204" pitchFamily="34" charset="0"/>
              <a:buChar char="•"/>
            </a:pPr>
            <a:r>
              <a:rPr lang="en-US" sz="2000" dirty="0">
                <a:latin typeface="+mn-lt"/>
              </a:rPr>
              <a:t>Operations management is concerned with designing, managing, and improving the systems that create the organization‘s goods or services.</a:t>
            </a:r>
          </a:p>
          <a:p>
            <a:pPr marL="285750" indent="-285750">
              <a:buFont typeface="Arial" panose="020B0604020202020204" pitchFamily="34" charset="0"/>
              <a:buChar char="•"/>
            </a:pPr>
            <a:endParaRPr lang="en-CA" sz="2000" dirty="0">
              <a:latin typeface="+mn-lt"/>
            </a:endParaRPr>
          </a:p>
        </p:txBody>
      </p:sp>
    </p:spTree>
    <p:extLst>
      <p:ext uri="{BB962C8B-B14F-4D97-AF65-F5344CB8AC3E}">
        <p14:creationId xmlns:p14="http://schemas.microsoft.com/office/powerpoint/2010/main" val="211677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mj-lt"/>
              </a:rPr>
              <a:t>1.3 Fundamental Functional Areas</a:t>
            </a:r>
            <a:endParaRPr lang="en-CA" b="1" dirty="0">
              <a:latin typeface="Arial"/>
            </a:endParaRPr>
          </a:p>
        </p:txBody>
      </p:sp>
      <p:sp>
        <p:nvSpPr>
          <p:cNvPr id="3" name="TextBox 2">
            <a:extLst>
              <a:ext uri="{FF2B5EF4-FFF2-40B4-BE49-F238E27FC236}">
                <a16:creationId xmlns:a16="http://schemas.microsoft.com/office/drawing/2014/main" id="{0D2280F5-B402-AA66-94B8-706EAE52462F}"/>
              </a:ext>
            </a:extLst>
          </p:cNvPr>
          <p:cNvSpPr txBox="1"/>
          <p:nvPr/>
        </p:nvSpPr>
        <p:spPr>
          <a:xfrm>
            <a:off x="253525" y="1257274"/>
            <a:ext cx="8636949"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n-lt"/>
              </a:rPr>
              <a:t>A typical organization has four fundamental functional areas: </a:t>
            </a:r>
            <a:r>
              <a:rPr lang="en-US" sz="2000" b="1" dirty="0">
                <a:latin typeface="+mn-lt"/>
              </a:rPr>
              <a:t>operations</a:t>
            </a:r>
            <a:r>
              <a:rPr lang="en-US" sz="2000" dirty="0">
                <a:latin typeface="+mn-lt"/>
              </a:rPr>
              <a:t>, </a:t>
            </a:r>
            <a:r>
              <a:rPr lang="en-US" sz="2000" b="1" dirty="0">
                <a:latin typeface="+mn-lt"/>
              </a:rPr>
              <a:t>marketing and sales</a:t>
            </a:r>
            <a:r>
              <a:rPr lang="en-US" sz="2000" dirty="0">
                <a:latin typeface="+mn-lt"/>
              </a:rPr>
              <a:t>, </a:t>
            </a:r>
            <a:r>
              <a:rPr lang="en-US" sz="2000" b="1" dirty="0">
                <a:latin typeface="+mn-lt"/>
              </a:rPr>
              <a:t>finance</a:t>
            </a:r>
            <a:r>
              <a:rPr lang="en-US" sz="2000" dirty="0">
                <a:latin typeface="+mn-lt"/>
              </a:rPr>
              <a:t>, and </a:t>
            </a:r>
            <a:r>
              <a:rPr lang="en-US" sz="2000" b="1" dirty="0">
                <a:latin typeface="+mn-lt"/>
              </a:rPr>
              <a:t>human resources</a:t>
            </a:r>
            <a:r>
              <a:rPr lang="en-US" sz="2000" dirty="0">
                <a:latin typeface="+mn-lt"/>
              </a:rPr>
              <a:t>.</a:t>
            </a:r>
          </a:p>
          <a:p>
            <a:pPr marL="285750" indent="-285750">
              <a:buFont typeface="Arial" panose="020B0604020202020204" pitchFamily="34" charset="0"/>
              <a:buChar char="•"/>
            </a:pPr>
            <a:endParaRPr lang="en-CA" sz="2000" dirty="0">
              <a:latin typeface="+mn-lt"/>
            </a:endParaRPr>
          </a:p>
        </p:txBody>
      </p:sp>
      <p:graphicFrame>
        <p:nvGraphicFramePr>
          <p:cNvPr id="2" name="Diagram 1" descr="Operations:&#10;- Oversees creation and implementation of product or service&#10;Marketing and Sales:&#10;- Ensures customer’s values are met and represented in product or service&#10;Human Resources:&#10;- Hires and trains employees; oversees compensations, benefits, etc&#10;Finance:&#10;- Ensures that funds for materials, supplies, payroll, etc. are always accessible&#10;">
            <a:extLst>
              <a:ext uri="{FF2B5EF4-FFF2-40B4-BE49-F238E27FC236}">
                <a16:creationId xmlns:a16="http://schemas.microsoft.com/office/drawing/2014/main" id="{1283515E-0F40-2E53-D3D4-45E9C1412CF0}"/>
              </a:ext>
            </a:extLst>
          </p:cNvPr>
          <p:cNvGraphicFramePr/>
          <p:nvPr>
            <p:extLst>
              <p:ext uri="{D42A27DB-BD31-4B8C-83A1-F6EECF244321}">
                <p14:modId xmlns:p14="http://schemas.microsoft.com/office/powerpoint/2010/main" val="906907201"/>
              </p:ext>
            </p:extLst>
          </p:nvPr>
        </p:nvGraphicFramePr>
        <p:xfrm>
          <a:off x="337891" y="1765106"/>
          <a:ext cx="8231568" cy="3070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0965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mj-lt"/>
              </a:rPr>
              <a:t>1.4 Why study Operations Management?</a:t>
            </a:r>
            <a:endParaRPr lang="en-CA" b="1" dirty="0">
              <a:latin typeface="Arial"/>
            </a:endParaRPr>
          </a:p>
        </p:txBody>
      </p:sp>
      <p:graphicFrame>
        <p:nvGraphicFramePr>
          <p:cNvPr id="2" name="Diagram 1" descr="More Opportunities:&#10;- typically the biggest department, with many job openings.&#10;&#10;Focus on Company over Job Title:&#10;- Focus on finding a great company culture and worry less about the specific job title&#10;- With a good work ethic, you can likely get promoted to your desired role later.&#10;">
            <a:extLst>
              <a:ext uri="{FF2B5EF4-FFF2-40B4-BE49-F238E27FC236}">
                <a16:creationId xmlns:a16="http://schemas.microsoft.com/office/drawing/2014/main" id="{E3DC1A4B-9D22-EAB9-94B1-06D857A6CB71}"/>
              </a:ext>
            </a:extLst>
          </p:cNvPr>
          <p:cNvGraphicFramePr/>
          <p:nvPr>
            <p:extLst>
              <p:ext uri="{D42A27DB-BD31-4B8C-83A1-F6EECF244321}">
                <p14:modId xmlns:p14="http://schemas.microsoft.com/office/powerpoint/2010/main" val="668708460"/>
              </p:ext>
            </p:extLst>
          </p:nvPr>
        </p:nvGraphicFramePr>
        <p:xfrm>
          <a:off x="3720722" y="1241426"/>
          <a:ext cx="4939553" cy="3126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4" name="Picture 6">
            <a:extLst>
              <a:ext uri="{FF2B5EF4-FFF2-40B4-BE49-F238E27FC236}">
                <a16:creationId xmlns:a16="http://schemas.microsoft.com/office/drawing/2014/main" id="{EC1AD921-CA3A-CF58-7ED9-500E3809560F}"/>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8726" y="1241426"/>
            <a:ext cx="3126815" cy="31268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6997122-2793-8B3A-2200-5B532DE64971}"/>
              </a:ext>
            </a:extLst>
          </p:cNvPr>
          <p:cNvSpPr txBox="1"/>
          <p:nvPr/>
        </p:nvSpPr>
        <p:spPr>
          <a:xfrm>
            <a:off x="306199" y="4368241"/>
            <a:ext cx="3351867" cy="246221"/>
          </a:xfrm>
          <a:prstGeom prst="rect">
            <a:avLst/>
          </a:prstGeom>
          <a:noFill/>
        </p:spPr>
        <p:txBody>
          <a:bodyPr wrap="square" rtlCol="0">
            <a:spAutoFit/>
          </a:bodyPr>
          <a:lstStyle/>
          <a:p>
            <a:r>
              <a:rPr lang="en-CA" sz="1000" dirty="0">
                <a:latin typeface="+mn-lt"/>
              </a:rPr>
              <a:t>Figure 1.4.1: Operations Management. Microsoft (2024).</a:t>
            </a:r>
          </a:p>
        </p:txBody>
      </p:sp>
    </p:spTree>
    <p:extLst>
      <p:ext uri="{BB962C8B-B14F-4D97-AF65-F5344CB8AC3E}">
        <p14:creationId xmlns:p14="http://schemas.microsoft.com/office/powerpoint/2010/main" val="1593488242"/>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a2e7db6-e305-423f-94e6-8efd5e6fa176">
      <UserInfo>
        <DisplayName>Patterson, Debra</DisplayName>
        <AccountId>62</AccountId>
        <AccountType/>
      </UserInfo>
      <UserInfo>
        <DisplayName>Armstrong, Robert</DisplayName>
        <AccountId>48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2F0242BF8A324B92057679BABAF17B" ma:contentTypeVersion="10" ma:contentTypeDescription="Create a new document." ma:contentTypeScope="" ma:versionID="c98ecb37091093eaf8223493b2238d02">
  <xsd:schema xmlns:xsd="http://www.w3.org/2001/XMLSchema" xmlns:xs="http://www.w3.org/2001/XMLSchema" xmlns:p="http://schemas.microsoft.com/office/2006/metadata/properties" xmlns:ns2="994b5876-6cd9-4c79-8e46-d4c16b01c114" xmlns:ns3="2a2e7db6-e305-423f-94e6-8efd5e6fa176" targetNamespace="http://schemas.microsoft.com/office/2006/metadata/properties" ma:root="true" ma:fieldsID="e0082d3d966dcecfb4abfb13fbb6b06a" ns2:_="" ns3:_="">
    <xsd:import namespace="994b5876-6cd9-4c79-8e46-d4c16b01c114"/>
    <xsd:import namespace="2a2e7db6-e305-423f-94e6-8efd5e6fa1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5876-6cd9-4c79-8e46-d4c16b01c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2e7db6-e305-423f-94e6-8efd5e6fa1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15BBAD-F7F2-401E-AF05-5688830EE446}">
  <ds:schemaRefs>
    <ds:schemaRef ds:uri="http://schemas.microsoft.com/office/2006/metadata/properties"/>
    <ds:schemaRef ds:uri="http://schemas.microsoft.com/office/infopath/2007/PartnerControls"/>
    <ds:schemaRef ds:uri="2a2e7db6-e305-423f-94e6-8efd5e6fa176"/>
  </ds:schemaRefs>
</ds:datastoreItem>
</file>

<file path=customXml/itemProps2.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3.xml><?xml version="1.0" encoding="utf-8"?>
<ds:datastoreItem xmlns:ds="http://schemas.openxmlformats.org/officeDocument/2006/customXml" ds:itemID="{D6CF3A5E-F80B-4874-B676-CCA7A364E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5876-6cd9-4c79-8e46-d4c16b01c114"/>
    <ds:schemaRef ds:uri="2a2e7db6-e305-423f-94e6-8efd5e6fa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3263</TotalTime>
  <Words>1227</Words>
  <Application>Microsoft Office PowerPoint</Application>
  <PresentationFormat>On-screen Show (16:9)</PresentationFormat>
  <Paragraphs>111</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Calibri Light</vt:lpstr>
      <vt:lpstr>Arial</vt:lpstr>
      <vt:lpstr>Roboto</vt:lpstr>
      <vt:lpstr>Calibri</vt:lpstr>
      <vt:lpstr>Geometric</vt:lpstr>
      <vt:lpstr>Custom Design</vt:lpstr>
      <vt:lpstr>Fundamentals of Operations Management</vt:lpstr>
      <vt:lpstr>1.0 Learning Objectives</vt:lpstr>
      <vt:lpstr>1.1 Operations Management</vt:lpstr>
      <vt:lpstr>1.1 Producing Goods and Services</vt:lpstr>
      <vt:lpstr>1.2 Transformation Processes</vt:lpstr>
      <vt:lpstr>1.2 Transformation Processes (cont.) </vt:lpstr>
      <vt:lpstr>1.3 The Operations Function</vt:lpstr>
      <vt:lpstr>1.3 Fundamental Functional Areas</vt:lpstr>
      <vt:lpstr>1.4 Why study Operations Management?</vt:lpstr>
      <vt:lpstr>1.4 What is Operational Innovation?</vt:lpstr>
      <vt:lpstr>1.5 Development of Operations Management</vt:lpstr>
      <vt:lpstr>1.5 Fourth Industrial Revolution (4IR)</vt:lpstr>
      <vt:lpstr>1.6 Key Trends in Operations Management</vt:lpstr>
      <vt:lpstr>1.7 Chapter Summary &amp;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Steeves, Catherine</cp:lastModifiedBy>
  <cp:revision>61</cp:revision>
  <cp:lastPrinted>2021-10-24T15:39:03Z</cp:lastPrinted>
  <dcterms:modified xsi:type="dcterms:W3CDTF">2025-07-02T13:21:10Z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0x0101002A2F0242BF8A324B92057679BABAF17B</vt:lpwstr>
  </property>
</Properties>
</file>