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18"/>
  </p:notesMasterIdLst>
  <p:sldIdLst>
    <p:sldId id="256" r:id="rId6"/>
    <p:sldId id="287" r:id="rId7"/>
    <p:sldId id="258" r:id="rId8"/>
    <p:sldId id="304" r:id="rId9"/>
    <p:sldId id="303" r:id="rId10"/>
    <p:sldId id="305" r:id="rId11"/>
    <p:sldId id="306" r:id="rId12"/>
    <p:sldId id="308" r:id="rId13"/>
    <p:sldId id="307" r:id="rId14"/>
    <p:sldId id="288" r:id="rId15"/>
    <p:sldId id="298" r:id="rId16"/>
    <p:sldId id="286" r:id="rId17"/>
  </p:sldIdLst>
  <p:sldSz cx="9144000" cy="5143500" type="screen16x9"/>
  <p:notesSz cx="6858000" cy="9144000"/>
  <p:embeddedFontLst>
    <p:embeddedFont>
      <p:font typeface="Roboto" panose="020000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0" autoAdjust="0"/>
  </p:normalViewPr>
  <p:slideViewPr>
    <p:cSldViewPr snapToGrid="0">
      <p:cViewPr varScale="1">
        <p:scale>
          <a:sx n="80" d="100"/>
          <a:sy n="80" d="100"/>
        </p:scale>
        <p:origin x="90" y="12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4.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6765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2483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542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3783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3615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72305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13662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84513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4065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US" dirty="0"/>
              <a:t>Risk Management - Supply Chain and Operations Perspective</a:t>
            </a:r>
            <a:endParaRPr lang="en-CA"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8: Risk Management in Supply Chain and Operations Management</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8.3 Management of Supply Chain Risks</a:t>
            </a:r>
            <a:endParaRPr lang="en-CA" b="1" dirty="0">
              <a:latin typeface="Arial"/>
            </a:endParaRPr>
          </a:p>
        </p:txBody>
      </p:sp>
      <p:sp>
        <p:nvSpPr>
          <p:cNvPr id="4" name="TextBox 3">
            <a:extLst>
              <a:ext uri="{FF2B5EF4-FFF2-40B4-BE49-F238E27FC236}">
                <a16:creationId xmlns:a16="http://schemas.microsoft.com/office/drawing/2014/main" id="{DEDE1F97-C33C-4D06-C935-A93380D72AE9}"/>
              </a:ext>
            </a:extLst>
          </p:cNvPr>
          <p:cNvSpPr txBox="1"/>
          <p:nvPr/>
        </p:nvSpPr>
        <p:spPr>
          <a:xfrm>
            <a:off x="365400" y="841921"/>
            <a:ext cx="8413200" cy="523220"/>
          </a:xfrm>
          <a:prstGeom prst="rect">
            <a:avLst/>
          </a:prstGeom>
          <a:noFill/>
        </p:spPr>
        <p:txBody>
          <a:bodyPr wrap="square">
            <a:spAutoFit/>
          </a:bodyPr>
          <a:lstStyle/>
          <a:p>
            <a:r>
              <a:rPr lang="en-US" dirty="0">
                <a:latin typeface="+mn-lt"/>
              </a:rPr>
              <a:t>Effective Supply Chain Risk Management hinges on a systematic framework that proactively identifies, analyzes, treats, and continuously monitors potential disruptions within the supply chain.</a:t>
            </a:r>
            <a:endParaRPr lang="en-CA" dirty="0">
              <a:latin typeface="+mn-lt"/>
            </a:endParaRPr>
          </a:p>
        </p:txBody>
      </p:sp>
      <p:grpSp>
        <p:nvGrpSpPr>
          <p:cNvPr id="7" name="Group 6" descr="Identification: Proactively identify potential vulnerabilities by conducting comprehensive risk assessments of both internal and external factors, including supplier locations and weather patterns.&#10;&#10;Analysis: Evaluate the likelihood and impact of identified risks using quantitative and qualitative methods such as risk scoring, scenario analysis, and expert judgment.&#10;&#10;Treatment: Develop and implement strategies to address vulnerabilities, including diversifying suppliers, improving inventory management, and investing in technology.&#10;&#10;Monitoring: Continuously monitor supply chain operations and review risk management policies, focusing on key performance indicators, audits, and stakeholder engagement.">
            <a:extLst>
              <a:ext uri="{FF2B5EF4-FFF2-40B4-BE49-F238E27FC236}">
                <a16:creationId xmlns:a16="http://schemas.microsoft.com/office/drawing/2014/main" id="{C8EEA4AC-9A1E-F34E-9DF8-3B61F32CA626}"/>
              </a:ext>
            </a:extLst>
          </p:cNvPr>
          <p:cNvGrpSpPr/>
          <p:nvPr/>
        </p:nvGrpSpPr>
        <p:grpSpPr>
          <a:xfrm>
            <a:off x="247075" y="1545997"/>
            <a:ext cx="8632974" cy="3120271"/>
            <a:chOff x="247075" y="1541696"/>
            <a:chExt cx="8413200" cy="2973092"/>
          </a:xfrm>
        </p:grpSpPr>
        <p:sp>
          <p:nvSpPr>
            <p:cNvPr id="8" name="Straight Connector 7">
              <a:extLst>
                <a:ext uri="{FF2B5EF4-FFF2-40B4-BE49-F238E27FC236}">
                  <a16:creationId xmlns:a16="http://schemas.microsoft.com/office/drawing/2014/main" id="{24A790CE-6363-57A8-DE35-50F5FAE803D1}"/>
                </a:ext>
              </a:extLst>
            </p:cNvPr>
            <p:cNvSpPr/>
            <p:nvPr/>
          </p:nvSpPr>
          <p:spPr>
            <a:xfrm>
              <a:off x="247075" y="4514787"/>
              <a:ext cx="8413200"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9" name="Straight Connector 8">
              <a:extLst>
                <a:ext uri="{FF2B5EF4-FFF2-40B4-BE49-F238E27FC236}">
                  <a16:creationId xmlns:a16="http://schemas.microsoft.com/office/drawing/2014/main" id="{120A8D1A-F542-425D-48C9-4638777033D7}"/>
                </a:ext>
              </a:extLst>
            </p:cNvPr>
            <p:cNvSpPr/>
            <p:nvPr/>
          </p:nvSpPr>
          <p:spPr>
            <a:xfrm>
              <a:off x="247075" y="3740574"/>
              <a:ext cx="8413200"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10" name="Straight Connector 9">
              <a:extLst>
                <a:ext uri="{FF2B5EF4-FFF2-40B4-BE49-F238E27FC236}">
                  <a16:creationId xmlns:a16="http://schemas.microsoft.com/office/drawing/2014/main" id="{129C80F2-D5F5-1489-0D52-6AA13B11CFCC}"/>
                </a:ext>
              </a:extLst>
            </p:cNvPr>
            <p:cNvSpPr/>
            <p:nvPr/>
          </p:nvSpPr>
          <p:spPr>
            <a:xfrm>
              <a:off x="247075" y="2966360"/>
              <a:ext cx="8413200"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11" name="Straight Connector 10">
              <a:extLst>
                <a:ext uri="{FF2B5EF4-FFF2-40B4-BE49-F238E27FC236}">
                  <a16:creationId xmlns:a16="http://schemas.microsoft.com/office/drawing/2014/main" id="{97138042-2276-A2A4-DF5A-9D4DA850CE80}"/>
                </a:ext>
              </a:extLst>
            </p:cNvPr>
            <p:cNvSpPr/>
            <p:nvPr/>
          </p:nvSpPr>
          <p:spPr>
            <a:xfrm>
              <a:off x="247075" y="2192147"/>
              <a:ext cx="8413200"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12" name="Freeform: Shape 11">
              <a:extLst>
                <a:ext uri="{FF2B5EF4-FFF2-40B4-BE49-F238E27FC236}">
                  <a16:creationId xmlns:a16="http://schemas.microsoft.com/office/drawing/2014/main" id="{9DC249D5-FF0F-E4F6-8E46-77541DFEBC8B}"/>
                </a:ext>
              </a:extLst>
            </p:cNvPr>
            <p:cNvSpPr/>
            <p:nvPr/>
          </p:nvSpPr>
          <p:spPr>
            <a:xfrm>
              <a:off x="2434507" y="1541696"/>
              <a:ext cx="6225768" cy="650450"/>
            </a:xfrm>
            <a:custGeom>
              <a:avLst/>
              <a:gdLst>
                <a:gd name="connsiteX0" fmla="*/ 0 w 6225768"/>
                <a:gd name="connsiteY0" fmla="*/ 0 h 737346"/>
                <a:gd name="connsiteX1" fmla="*/ 6225768 w 6225768"/>
                <a:gd name="connsiteY1" fmla="*/ 0 h 737346"/>
                <a:gd name="connsiteX2" fmla="*/ 6225768 w 6225768"/>
                <a:gd name="connsiteY2" fmla="*/ 737346 h 737346"/>
                <a:gd name="connsiteX3" fmla="*/ 0 w 6225768"/>
                <a:gd name="connsiteY3" fmla="*/ 737346 h 737346"/>
                <a:gd name="connsiteX4" fmla="*/ 0 w 6225768"/>
                <a:gd name="connsiteY4" fmla="*/ 0 h 737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5768" h="737346">
                  <a:moveTo>
                    <a:pt x="0" y="0"/>
                  </a:moveTo>
                  <a:lnTo>
                    <a:pt x="6225768" y="0"/>
                  </a:lnTo>
                  <a:lnTo>
                    <a:pt x="6225768" y="737346"/>
                  </a:lnTo>
                  <a:lnTo>
                    <a:pt x="0" y="73734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600" kern="1200" dirty="0"/>
                <a:t>Proactively identify potential vulnerabilities by conducting comprehensive risk assessments of both internal and external factors, including supplier locations and weather patterns.</a:t>
              </a:r>
              <a:endParaRPr lang="en-CA" sz="1600" kern="1200" dirty="0"/>
            </a:p>
          </p:txBody>
        </p:sp>
        <p:sp>
          <p:nvSpPr>
            <p:cNvPr id="13" name="Freeform: Shape 12">
              <a:extLst>
                <a:ext uri="{FF2B5EF4-FFF2-40B4-BE49-F238E27FC236}">
                  <a16:creationId xmlns:a16="http://schemas.microsoft.com/office/drawing/2014/main" id="{80E4085D-0783-A025-8CDA-C58595CABAE8}"/>
                </a:ext>
              </a:extLst>
            </p:cNvPr>
            <p:cNvSpPr/>
            <p:nvPr/>
          </p:nvSpPr>
          <p:spPr>
            <a:xfrm>
              <a:off x="247075" y="1541696"/>
              <a:ext cx="2187432" cy="650450"/>
            </a:xfrm>
            <a:custGeom>
              <a:avLst/>
              <a:gdLst>
                <a:gd name="connsiteX0" fmla="*/ 122916 w 2187432"/>
                <a:gd name="connsiteY0" fmla="*/ 0 h 737346"/>
                <a:gd name="connsiteX1" fmla="*/ 2064516 w 2187432"/>
                <a:gd name="connsiteY1" fmla="*/ 0 h 737346"/>
                <a:gd name="connsiteX2" fmla="*/ 2187432 w 2187432"/>
                <a:gd name="connsiteY2" fmla="*/ 122916 h 737346"/>
                <a:gd name="connsiteX3" fmla="*/ 2187432 w 2187432"/>
                <a:gd name="connsiteY3" fmla="*/ 737346 h 737346"/>
                <a:gd name="connsiteX4" fmla="*/ 2187432 w 2187432"/>
                <a:gd name="connsiteY4" fmla="*/ 737346 h 737346"/>
                <a:gd name="connsiteX5" fmla="*/ 0 w 2187432"/>
                <a:gd name="connsiteY5" fmla="*/ 737346 h 737346"/>
                <a:gd name="connsiteX6" fmla="*/ 0 w 2187432"/>
                <a:gd name="connsiteY6" fmla="*/ 737346 h 737346"/>
                <a:gd name="connsiteX7" fmla="*/ 0 w 2187432"/>
                <a:gd name="connsiteY7" fmla="*/ 122916 h 737346"/>
                <a:gd name="connsiteX8" fmla="*/ 122916 w 2187432"/>
                <a:gd name="connsiteY8" fmla="*/ 0 h 73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7432" h="737346">
                  <a:moveTo>
                    <a:pt x="122916" y="0"/>
                  </a:moveTo>
                  <a:lnTo>
                    <a:pt x="2064516" y="0"/>
                  </a:lnTo>
                  <a:cubicBezTo>
                    <a:pt x="2132401" y="0"/>
                    <a:pt x="2187432" y="55031"/>
                    <a:pt x="2187432" y="122916"/>
                  </a:cubicBezTo>
                  <a:lnTo>
                    <a:pt x="2187432" y="737346"/>
                  </a:lnTo>
                  <a:lnTo>
                    <a:pt x="2187432" y="737346"/>
                  </a:lnTo>
                  <a:lnTo>
                    <a:pt x="0" y="737346"/>
                  </a:lnTo>
                  <a:lnTo>
                    <a:pt x="0" y="737346"/>
                  </a:lnTo>
                  <a:lnTo>
                    <a:pt x="0" y="122916"/>
                  </a:lnTo>
                  <a:cubicBezTo>
                    <a:pt x="0" y="55031"/>
                    <a:pt x="55031" y="0"/>
                    <a:pt x="122916" y="0"/>
                  </a:cubicBezTo>
                  <a:close/>
                </a:path>
              </a:pathLst>
            </a:custGeom>
          </p:spPr>
          <p:style>
            <a:lnRef idx="2">
              <a:schemeClr val="accent3">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85531" tIns="85531" rIns="85531" bIns="49530" numCol="1" spcCol="1270" anchor="ctr" anchorCtr="0">
              <a:noAutofit/>
            </a:bodyPr>
            <a:lstStyle/>
            <a:p>
              <a:pPr marL="0" lvl="0" indent="0" algn="ctr" defTabSz="1155700">
                <a:lnSpc>
                  <a:spcPct val="90000"/>
                </a:lnSpc>
                <a:spcBef>
                  <a:spcPct val="0"/>
                </a:spcBef>
                <a:spcAft>
                  <a:spcPct val="35000"/>
                </a:spcAft>
                <a:buNone/>
              </a:pPr>
              <a:r>
                <a:rPr lang="en-CA" sz="2600" kern="1200" dirty="0"/>
                <a:t>Identification: </a:t>
              </a:r>
            </a:p>
          </p:txBody>
        </p:sp>
        <p:sp>
          <p:nvSpPr>
            <p:cNvPr id="14" name="Freeform: Shape 13">
              <a:extLst>
                <a:ext uri="{FF2B5EF4-FFF2-40B4-BE49-F238E27FC236}">
                  <a16:creationId xmlns:a16="http://schemas.microsoft.com/office/drawing/2014/main" id="{C5A54631-FE73-7B45-E1F1-BAA11A186926}"/>
                </a:ext>
              </a:extLst>
            </p:cNvPr>
            <p:cNvSpPr/>
            <p:nvPr/>
          </p:nvSpPr>
          <p:spPr>
            <a:xfrm>
              <a:off x="2434507" y="2315911"/>
              <a:ext cx="6225768" cy="650450"/>
            </a:xfrm>
            <a:custGeom>
              <a:avLst/>
              <a:gdLst>
                <a:gd name="connsiteX0" fmla="*/ 0 w 6225768"/>
                <a:gd name="connsiteY0" fmla="*/ 0 h 737346"/>
                <a:gd name="connsiteX1" fmla="*/ 6225768 w 6225768"/>
                <a:gd name="connsiteY1" fmla="*/ 0 h 737346"/>
                <a:gd name="connsiteX2" fmla="*/ 6225768 w 6225768"/>
                <a:gd name="connsiteY2" fmla="*/ 737346 h 737346"/>
                <a:gd name="connsiteX3" fmla="*/ 0 w 6225768"/>
                <a:gd name="connsiteY3" fmla="*/ 737346 h 737346"/>
                <a:gd name="connsiteX4" fmla="*/ 0 w 6225768"/>
                <a:gd name="connsiteY4" fmla="*/ 0 h 737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5768" h="737346">
                  <a:moveTo>
                    <a:pt x="0" y="0"/>
                  </a:moveTo>
                  <a:lnTo>
                    <a:pt x="6225768" y="0"/>
                  </a:lnTo>
                  <a:lnTo>
                    <a:pt x="6225768" y="737346"/>
                  </a:lnTo>
                  <a:lnTo>
                    <a:pt x="0" y="73734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600" kern="1200" dirty="0"/>
                <a:t>Evaluate the likelihood and impact of identified risks using quantitative and qualitative methods such as risk scoring, scenario analysis, and expert judgment.</a:t>
              </a:r>
              <a:endParaRPr lang="en-CA" sz="1600" kern="1200" dirty="0"/>
            </a:p>
          </p:txBody>
        </p:sp>
        <p:sp>
          <p:nvSpPr>
            <p:cNvPr id="15" name="Freeform: Shape 14">
              <a:extLst>
                <a:ext uri="{FF2B5EF4-FFF2-40B4-BE49-F238E27FC236}">
                  <a16:creationId xmlns:a16="http://schemas.microsoft.com/office/drawing/2014/main" id="{36DF6586-F6FE-2C5C-B7C3-CBA3344CDEA6}"/>
                </a:ext>
              </a:extLst>
            </p:cNvPr>
            <p:cNvSpPr/>
            <p:nvPr/>
          </p:nvSpPr>
          <p:spPr>
            <a:xfrm>
              <a:off x="247075" y="2315911"/>
              <a:ext cx="2187432" cy="650450"/>
            </a:xfrm>
            <a:custGeom>
              <a:avLst/>
              <a:gdLst>
                <a:gd name="connsiteX0" fmla="*/ 122916 w 2187432"/>
                <a:gd name="connsiteY0" fmla="*/ 0 h 737346"/>
                <a:gd name="connsiteX1" fmla="*/ 2064516 w 2187432"/>
                <a:gd name="connsiteY1" fmla="*/ 0 h 737346"/>
                <a:gd name="connsiteX2" fmla="*/ 2187432 w 2187432"/>
                <a:gd name="connsiteY2" fmla="*/ 122916 h 737346"/>
                <a:gd name="connsiteX3" fmla="*/ 2187432 w 2187432"/>
                <a:gd name="connsiteY3" fmla="*/ 737346 h 737346"/>
                <a:gd name="connsiteX4" fmla="*/ 2187432 w 2187432"/>
                <a:gd name="connsiteY4" fmla="*/ 737346 h 737346"/>
                <a:gd name="connsiteX5" fmla="*/ 0 w 2187432"/>
                <a:gd name="connsiteY5" fmla="*/ 737346 h 737346"/>
                <a:gd name="connsiteX6" fmla="*/ 0 w 2187432"/>
                <a:gd name="connsiteY6" fmla="*/ 737346 h 737346"/>
                <a:gd name="connsiteX7" fmla="*/ 0 w 2187432"/>
                <a:gd name="connsiteY7" fmla="*/ 122916 h 737346"/>
                <a:gd name="connsiteX8" fmla="*/ 122916 w 2187432"/>
                <a:gd name="connsiteY8" fmla="*/ 0 h 73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7432" h="737346">
                  <a:moveTo>
                    <a:pt x="122916" y="0"/>
                  </a:moveTo>
                  <a:lnTo>
                    <a:pt x="2064516" y="0"/>
                  </a:lnTo>
                  <a:cubicBezTo>
                    <a:pt x="2132401" y="0"/>
                    <a:pt x="2187432" y="55031"/>
                    <a:pt x="2187432" y="122916"/>
                  </a:cubicBezTo>
                  <a:lnTo>
                    <a:pt x="2187432" y="737346"/>
                  </a:lnTo>
                  <a:lnTo>
                    <a:pt x="2187432" y="737346"/>
                  </a:lnTo>
                  <a:lnTo>
                    <a:pt x="0" y="737346"/>
                  </a:lnTo>
                  <a:lnTo>
                    <a:pt x="0" y="737346"/>
                  </a:lnTo>
                  <a:lnTo>
                    <a:pt x="0" y="122916"/>
                  </a:lnTo>
                  <a:cubicBezTo>
                    <a:pt x="0" y="55031"/>
                    <a:pt x="55031" y="0"/>
                    <a:pt x="122916" y="0"/>
                  </a:cubicBezTo>
                  <a:close/>
                </a:path>
              </a:pathLst>
            </a:custGeom>
          </p:spPr>
          <p:style>
            <a:lnRef idx="2">
              <a:schemeClr val="accent3">
                <a:hueOff val="-4211"/>
                <a:satOff val="733"/>
                <a:lumOff val="4444"/>
                <a:alphaOff val="0"/>
              </a:schemeClr>
            </a:lnRef>
            <a:fillRef idx="1">
              <a:schemeClr val="accent3">
                <a:hueOff val="-4211"/>
                <a:satOff val="733"/>
                <a:lumOff val="4444"/>
                <a:alphaOff val="0"/>
              </a:schemeClr>
            </a:fillRef>
            <a:effectRef idx="1">
              <a:schemeClr val="accent3">
                <a:hueOff val="-4211"/>
                <a:satOff val="733"/>
                <a:lumOff val="4444"/>
                <a:alphaOff val="0"/>
              </a:schemeClr>
            </a:effectRef>
            <a:fontRef idx="minor">
              <a:schemeClr val="lt1"/>
            </a:fontRef>
          </p:style>
          <p:txBody>
            <a:bodyPr spcFirstLastPara="0" vert="horz" wrap="square" lIns="85531" tIns="85531" rIns="85531" bIns="49530" numCol="1" spcCol="1270" anchor="ctr" anchorCtr="0">
              <a:noAutofit/>
            </a:bodyPr>
            <a:lstStyle/>
            <a:p>
              <a:pPr marL="0" lvl="0" indent="0" algn="ctr" defTabSz="1155700">
                <a:lnSpc>
                  <a:spcPct val="90000"/>
                </a:lnSpc>
                <a:spcBef>
                  <a:spcPct val="0"/>
                </a:spcBef>
                <a:spcAft>
                  <a:spcPct val="35000"/>
                </a:spcAft>
                <a:buNone/>
              </a:pPr>
              <a:r>
                <a:rPr lang="en-CA" sz="2600" kern="1200" dirty="0"/>
                <a:t>Analysis:</a:t>
              </a:r>
            </a:p>
          </p:txBody>
        </p:sp>
        <p:sp>
          <p:nvSpPr>
            <p:cNvPr id="16" name="Freeform: Shape 15">
              <a:extLst>
                <a:ext uri="{FF2B5EF4-FFF2-40B4-BE49-F238E27FC236}">
                  <a16:creationId xmlns:a16="http://schemas.microsoft.com/office/drawing/2014/main" id="{2C84143E-3ECF-07C0-6807-D006D8B7FBEF}"/>
                </a:ext>
              </a:extLst>
            </p:cNvPr>
            <p:cNvSpPr/>
            <p:nvPr/>
          </p:nvSpPr>
          <p:spPr>
            <a:xfrm>
              <a:off x="2434507" y="3090124"/>
              <a:ext cx="6225768" cy="650450"/>
            </a:xfrm>
            <a:custGeom>
              <a:avLst/>
              <a:gdLst>
                <a:gd name="connsiteX0" fmla="*/ 0 w 6225768"/>
                <a:gd name="connsiteY0" fmla="*/ 0 h 737346"/>
                <a:gd name="connsiteX1" fmla="*/ 6225768 w 6225768"/>
                <a:gd name="connsiteY1" fmla="*/ 0 h 737346"/>
                <a:gd name="connsiteX2" fmla="*/ 6225768 w 6225768"/>
                <a:gd name="connsiteY2" fmla="*/ 737346 h 737346"/>
                <a:gd name="connsiteX3" fmla="*/ 0 w 6225768"/>
                <a:gd name="connsiteY3" fmla="*/ 737346 h 737346"/>
                <a:gd name="connsiteX4" fmla="*/ 0 w 6225768"/>
                <a:gd name="connsiteY4" fmla="*/ 0 h 737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5768" h="737346">
                  <a:moveTo>
                    <a:pt x="0" y="0"/>
                  </a:moveTo>
                  <a:lnTo>
                    <a:pt x="6225768" y="0"/>
                  </a:lnTo>
                  <a:lnTo>
                    <a:pt x="6225768" y="737346"/>
                  </a:lnTo>
                  <a:lnTo>
                    <a:pt x="0" y="73734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600" kern="1200" dirty="0"/>
                <a:t>Develop and implement strategies to address vulnerabilities, including diversifying suppliers, improving inventory management, and investing in technology.</a:t>
              </a:r>
              <a:endParaRPr lang="en-CA" sz="1600" kern="1200" dirty="0"/>
            </a:p>
          </p:txBody>
        </p:sp>
        <p:sp>
          <p:nvSpPr>
            <p:cNvPr id="17" name="Freeform: Shape 16">
              <a:extLst>
                <a:ext uri="{FF2B5EF4-FFF2-40B4-BE49-F238E27FC236}">
                  <a16:creationId xmlns:a16="http://schemas.microsoft.com/office/drawing/2014/main" id="{9E1783E8-7CD2-A319-07E8-38A8354DC590}"/>
                </a:ext>
              </a:extLst>
            </p:cNvPr>
            <p:cNvSpPr/>
            <p:nvPr/>
          </p:nvSpPr>
          <p:spPr>
            <a:xfrm>
              <a:off x="247075" y="3090124"/>
              <a:ext cx="2187432" cy="650450"/>
            </a:xfrm>
            <a:custGeom>
              <a:avLst/>
              <a:gdLst>
                <a:gd name="connsiteX0" fmla="*/ 122916 w 2187432"/>
                <a:gd name="connsiteY0" fmla="*/ 0 h 737346"/>
                <a:gd name="connsiteX1" fmla="*/ 2064516 w 2187432"/>
                <a:gd name="connsiteY1" fmla="*/ 0 h 737346"/>
                <a:gd name="connsiteX2" fmla="*/ 2187432 w 2187432"/>
                <a:gd name="connsiteY2" fmla="*/ 122916 h 737346"/>
                <a:gd name="connsiteX3" fmla="*/ 2187432 w 2187432"/>
                <a:gd name="connsiteY3" fmla="*/ 737346 h 737346"/>
                <a:gd name="connsiteX4" fmla="*/ 2187432 w 2187432"/>
                <a:gd name="connsiteY4" fmla="*/ 737346 h 737346"/>
                <a:gd name="connsiteX5" fmla="*/ 0 w 2187432"/>
                <a:gd name="connsiteY5" fmla="*/ 737346 h 737346"/>
                <a:gd name="connsiteX6" fmla="*/ 0 w 2187432"/>
                <a:gd name="connsiteY6" fmla="*/ 737346 h 737346"/>
                <a:gd name="connsiteX7" fmla="*/ 0 w 2187432"/>
                <a:gd name="connsiteY7" fmla="*/ 122916 h 737346"/>
                <a:gd name="connsiteX8" fmla="*/ 122916 w 2187432"/>
                <a:gd name="connsiteY8" fmla="*/ 0 h 73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7432" h="737346">
                  <a:moveTo>
                    <a:pt x="122916" y="0"/>
                  </a:moveTo>
                  <a:lnTo>
                    <a:pt x="2064516" y="0"/>
                  </a:lnTo>
                  <a:cubicBezTo>
                    <a:pt x="2132401" y="0"/>
                    <a:pt x="2187432" y="55031"/>
                    <a:pt x="2187432" y="122916"/>
                  </a:cubicBezTo>
                  <a:lnTo>
                    <a:pt x="2187432" y="737346"/>
                  </a:lnTo>
                  <a:lnTo>
                    <a:pt x="2187432" y="737346"/>
                  </a:lnTo>
                  <a:lnTo>
                    <a:pt x="0" y="737346"/>
                  </a:lnTo>
                  <a:lnTo>
                    <a:pt x="0" y="737346"/>
                  </a:lnTo>
                  <a:lnTo>
                    <a:pt x="0" y="122916"/>
                  </a:lnTo>
                  <a:cubicBezTo>
                    <a:pt x="0" y="55031"/>
                    <a:pt x="55031" y="0"/>
                    <a:pt x="122916" y="0"/>
                  </a:cubicBezTo>
                  <a:close/>
                </a:path>
              </a:pathLst>
            </a:custGeom>
          </p:spPr>
          <p:style>
            <a:lnRef idx="2">
              <a:schemeClr val="accent3">
                <a:hueOff val="-8423"/>
                <a:satOff val="1465"/>
                <a:lumOff val="8889"/>
                <a:alphaOff val="0"/>
              </a:schemeClr>
            </a:lnRef>
            <a:fillRef idx="1">
              <a:schemeClr val="accent3">
                <a:hueOff val="-8423"/>
                <a:satOff val="1465"/>
                <a:lumOff val="8889"/>
                <a:alphaOff val="0"/>
              </a:schemeClr>
            </a:fillRef>
            <a:effectRef idx="1">
              <a:schemeClr val="accent3">
                <a:hueOff val="-8423"/>
                <a:satOff val="1465"/>
                <a:lumOff val="8889"/>
                <a:alphaOff val="0"/>
              </a:schemeClr>
            </a:effectRef>
            <a:fontRef idx="minor">
              <a:schemeClr val="lt1"/>
            </a:fontRef>
          </p:style>
          <p:txBody>
            <a:bodyPr spcFirstLastPara="0" vert="horz" wrap="square" lIns="85531" tIns="85531" rIns="85531" bIns="49530" numCol="1" spcCol="1270" anchor="ctr" anchorCtr="0">
              <a:noAutofit/>
            </a:bodyPr>
            <a:lstStyle/>
            <a:p>
              <a:pPr marL="0" lvl="0" indent="0" algn="ctr" defTabSz="1155700">
                <a:lnSpc>
                  <a:spcPct val="90000"/>
                </a:lnSpc>
                <a:spcBef>
                  <a:spcPct val="0"/>
                </a:spcBef>
                <a:spcAft>
                  <a:spcPct val="35000"/>
                </a:spcAft>
                <a:buNone/>
              </a:pPr>
              <a:r>
                <a:rPr lang="en-CA" sz="2600" kern="1200" dirty="0"/>
                <a:t>Treatment:</a:t>
              </a:r>
            </a:p>
          </p:txBody>
        </p:sp>
        <p:sp>
          <p:nvSpPr>
            <p:cNvPr id="18" name="Freeform: Shape 17">
              <a:extLst>
                <a:ext uri="{FF2B5EF4-FFF2-40B4-BE49-F238E27FC236}">
                  <a16:creationId xmlns:a16="http://schemas.microsoft.com/office/drawing/2014/main" id="{6CC8E4DA-5D61-5F72-1429-23D19FCCCEF7}"/>
                </a:ext>
              </a:extLst>
            </p:cNvPr>
            <p:cNvSpPr/>
            <p:nvPr/>
          </p:nvSpPr>
          <p:spPr>
            <a:xfrm>
              <a:off x="2434507" y="3864338"/>
              <a:ext cx="6225768" cy="650450"/>
            </a:xfrm>
            <a:custGeom>
              <a:avLst/>
              <a:gdLst>
                <a:gd name="connsiteX0" fmla="*/ 0 w 6225768"/>
                <a:gd name="connsiteY0" fmla="*/ 0 h 737346"/>
                <a:gd name="connsiteX1" fmla="*/ 6225768 w 6225768"/>
                <a:gd name="connsiteY1" fmla="*/ 0 h 737346"/>
                <a:gd name="connsiteX2" fmla="*/ 6225768 w 6225768"/>
                <a:gd name="connsiteY2" fmla="*/ 737346 h 737346"/>
                <a:gd name="connsiteX3" fmla="*/ 0 w 6225768"/>
                <a:gd name="connsiteY3" fmla="*/ 737346 h 737346"/>
                <a:gd name="connsiteX4" fmla="*/ 0 w 6225768"/>
                <a:gd name="connsiteY4" fmla="*/ 0 h 737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5768" h="737346">
                  <a:moveTo>
                    <a:pt x="0" y="0"/>
                  </a:moveTo>
                  <a:lnTo>
                    <a:pt x="6225768" y="0"/>
                  </a:lnTo>
                  <a:lnTo>
                    <a:pt x="6225768" y="737346"/>
                  </a:lnTo>
                  <a:lnTo>
                    <a:pt x="0" y="73734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600" kern="1200" dirty="0"/>
                <a:t>Continuously monitor supply chain operations and review risk management policies, focusing on key performance indicators, audits, and stakeholder engagement.</a:t>
              </a:r>
              <a:endParaRPr lang="en-CA" sz="1600" kern="1200" dirty="0"/>
            </a:p>
          </p:txBody>
        </p:sp>
        <p:sp>
          <p:nvSpPr>
            <p:cNvPr id="19" name="Freeform: Shape 18">
              <a:extLst>
                <a:ext uri="{FF2B5EF4-FFF2-40B4-BE49-F238E27FC236}">
                  <a16:creationId xmlns:a16="http://schemas.microsoft.com/office/drawing/2014/main" id="{828966EE-8F8A-EE90-5BE5-9EBBFDE3B4D0}"/>
                </a:ext>
              </a:extLst>
            </p:cNvPr>
            <p:cNvSpPr/>
            <p:nvPr/>
          </p:nvSpPr>
          <p:spPr>
            <a:xfrm>
              <a:off x="247075" y="3864338"/>
              <a:ext cx="2187432" cy="650450"/>
            </a:xfrm>
            <a:custGeom>
              <a:avLst/>
              <a:gdLst>
                <a:gd name="connsiteX0" fmla="*/ 122916 w 2187432"/>
                <a:gd name="connsiteY0" fmla="*/ 0 h 737346"/>
                <a:gd name="connsiteX1" fmla="*/ 2064516 w 2187432"/>
                <a:gd name="connsiteY1" fmla="*/ 0 h 737346"/>
                <a:gd name="connsiteX2" fmla="*/ 2187432 w 2187432"/>
                <a:gd name="connsiteY2" fmla="*/ 122916 h 737346"/>
                <a:gd name="connsiteX3" fmla="*/ 2187432 w 2187432"/>
                <a:gd name="connsiteY3" fmla="*/ 737346 h 737346"/>
                <a:gd name="connsiteX4" fmla="*/ 2187432 w 2187432"/>
                <a:gd name="connsiteY4" fmla="*/ 737346 h 737346"/>
                <a:gd name="connsiteX5" fmla="*/ 0 w 2187432"/>
                <a:gd name="connsiteY5" fmla="*/ 737346 h 737346"/>
                <a:gd name="connsiteX6" fmla="*/ 0 w 2187432"/>
                <a:gd name="connsiteY6" fmla="*/ 737346 h 737346"/>
                <a:gd name="connsiteX7" fmla="*/ 0 w 2187432"/>
                <a:gd name="connsiteY7" fmla="*/ 122916 h 737346"/>
                <a:gd name="connsiteX8" fmla="*/ 122916 w 2187432"/>
                <a:gd name="connsiteY8" fmla="*/ 0 h 73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7432" h="737346">
                  <a:moveTo>
                    <a:pt x="122916" y="0"/>
                  </a:moveTo>
                  <a:lnTo>
                    <a:pt x="2064516" y="0"/>
                  </a:lnTo>
                  <a:cubicBezTo>
                    <a:pt x="2132401" y="0"/>
                    <a:pt x="2187432" y="55031"/>
                    <a:pt x="2187432" y="122916"/>
                  </a:cubicBezTo>
                  <a:lnTo>
                    <a:pt x="2187432" y="737346"/>
                  </a:lnTo>
                  <a:lnTo>
                    <a:pt x="2187432" y="737346"/>
                  </a:lnTo>
                  <a:lnTo>
                    <a:pt x="0" y="737346"/>
                  </a:lnTo>
                  <a:lnTo>
                    <a:pt x="0" y="737346"/>
                  </a:lnTo>
                  <a:lnTo>
                    <a:pt x="0" y="122916"/>
                  </a:lnTo>
                  <a:cubicBezTo>
                    <a:pt x="0" y="55031"/>
                    <a:pt x="55031" y="0"/>
                    <a:pt x="122916" y="0"/>
                  </a:cubicBezTo>
                  <a:close/>
                </a:path>
              </a:pathLst>
            </a:custGeom>
          </p:spPr>
          <p:style>
            <a:lnRef idx="2">
              <a:schemeClr val="accent3">
                <a:hueOff val="-12634"/>
                <a:satOff val="2198"/>
                <a:lumOff val="13333"/>
                <a:alphaOff val="0"/>
              </a:schemeClr>
            </a:lnRef>
            <a:fillRef idx="1">
              <a:schemeClr val="accent3">
                <a:hueOff val="-12634"/>
                <a:satOff val="2198"/>
                <a:lumOff val="13333"/>
                <a:alphaOff val="0"/>
              </a:schemeClr>
            </a:fillRef>
            <a:effectRef idx="1">
              <a:schemeClr val="accent3">
                <a:hueOff val="-12634"/>
                <a:satOff val="2198"/>
                <a:lumOff val="13333"/>
                <a:alphaOff val="0"/>
              </a:schemeClr>
            </a:effectRef>
            <a:fontRef idx="minor">
              <a:schemeClr val="lt1"/>
            </a:fontRef>
          </p:style>
          <p:txBody>
            <a:bodyPr spcFirstLastPara="0" vert="horz" wrap="square" lIns="85531" tIns="85531" rIns="85531" bIns="49530" numCol="1" spcCol="1270" anchor="ctr" anchorCtr="0">
              <a:noAutofit/>
            </a:bodyPr>
            <a:lstStyle/>
            <a:p>
              <a:pPr marL="0" lvl="0" indent="0" algn="ctr" defTabSz="1155700">
                <a:lnSpc>
                  <a:spcPct val="90000"/>
                </a:lnSpc>
                <a:spcBef>
                  <a:spcPct val="0"/>
                </a:spcBef>
                <a:spcAft>
                  <a:spcPct val="35000"/>
                </a:spcAft>
                <a:buNone/>
              </a:pPr>
              <a:r>
                <a:rPr lang="en-CA" sz="2600" kern="1200" dirty="0"/>
                <a:t>Monitoring:</a:t>
              </a:r>
            </a:p>
          </p:txBody>
        </p:sp>
      </p:grpSp>
    </p:spTree>
    <p:extLst>
      <p:ext uri="{BB962C8B-B14F-4D97-AF65-F5344CB8AC3E}">
        <p14:creationId xmlns:p14="http://schemas.microsoft.com/office/powerpoint/2010/main" val="1118944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8.4 Supply Chain Risk Management Strategies</a:t>
            </a:r>
            <a:endParaRPr lang="en-CA" b="1" dirty="0">
              <a:latin typeface="Arial"/>
            </a:endParaRPr>
          </a:p>
        </p:txBody>
      </p:sp>
      <p:sp>
        <p:nvSpPr>
          <p:cNvPr id="5" name="TextBox 4">
            <a:extLst>
              <a:ext uri="{FF2B5EF4-FFF2-40B4-BE49-F238E27FC236}">
                <a16:creationId xmlns:a16="http://schemas.microsoft.com/office/drawing/2014/main" id="{242E7510-3F0F-6FE3-BCD9-CF0605E7E0F2}"/>
              </a:ext>
            </a:extLst>
          </p:cNvPr>
          <p:cNvSpPr txBox="1"/>
          <p:nvPr/>
        </p:nvSpPr>
        <p:spPr>
          <a:xfrm>
            <a:off x="417738" y="1267088"/>
            <a:ext cx="8413200" cy="3539430"/>
          </a:xfrm>
          <a:prstGeom prst="rect">
            <a:avLst/>
          </a:prstGeom>
          <a:noFill/>
        </p:spPr>
        <p:txBody>
          <a:bodyPr wrap="square">
            <a:spAutoFit/>
          </a:bodyPr>
          <a:lstStyle/>
          <a:p>
            <a:pPr marL="285750" indent="-285750">
              <a:buFont typeface="Arial" panose="020B0604020202020204" pitchFamily="34" charset="0"/>
              <a:buChar char="•"/>
            </a:pPr>
            <a:r>
              <a:rPr lang="en-US" sz="1600" b="1" dirty="0" err="1">
                <a:latin typeface="+mn-lt"/>
              </a:rPr>
              <a:t>Multisourcing</a:t>
            </a:r>
            <a:r>
              <a:rPr lang="en-US" sz="1600" b="1" dirty="0">
                <a:latin typeface="+mn-lt"/>
              </a:rPr>
              <a:t>: </a:t>
            </a:r>
            <a:r>
              <a:rPr lang="en-US" sz="1600" dirty="0">
                <a:latin typeface="+mn-lt"/>
              </a:rPr>
              <a:t>Reduce dependency on a single supplier by engaging multiple suppliers from different locations to mitigate disruption risks.</a:t>
            </a:r>
          </a:p>
          <a:p>
            <a:pPr marL="285750" indent="-285750">
              <a:buFont typeface="Arial" panose="020B0604020202020204" pitchFamily="34" charset="0"/>
              <a:buChar char="•"/>
            </a:pPr>
            <a:r>
              <a:rPr lang="en-US" sz="1600" b="1" dirty="0">
                <a:latin typeface="+mn-lt"/>
              </a:rPr>
              <a:t>Nearshoring: </a:t>
            </a:r>
            <a:r>
              <a:rPr lang="en-US" sz="1600" dirty="0">
                <a:latin typeface="+mn-lt"/>
              </a:rPr>
              <a:t>Position suppliers closer to core operations to decrease cycle times and transportation risks despite potential higher costs.</a:t>
            </a:r>
          </a:p>
          <a:p>
            <a:pPr marL="285750" indent="-285750">
              <a:buFont typeface="Arial" panose="020B0604020202020204" pitchFamily="34" charset="0"/>
              <a:buChar char="•"/>
            </a:pPr>
            <a:r>
              <a:rPr lang="en-US" sz="1600" b="1" dirty="0">
                <a:latin typeface="+mn-lt"/>
              </a:rPr>
              <a:t>Stress Testing: </a:t>
            </a:r>
            <a:r>
              <a:rPr lang="en-US" sz="1600" dirty="0">
                <a:latin typeface="+mn-lt"/>
              </a:rPr>
              <a:t>Regularly simulate disruption scenarios to identify vulnerabilities and develop proactive contingency plans.</a:t>
            </a:r>
          </a:p>
          <a:p>
            <a:pPr marL="285750" indent="-285750">
              <a:buFont typeface="Arial" panose="020B0604020202020204" pitchFamily="34" charset="0"/>
              <a:buChar char="•"/>
            </a:pPr>
            <a:r>
              <a:rPr lang="en-US" sz="1600" b="1" dirty="0">
                <a:latin typeface="+mn-lt"/>
              </a:rPr>
              <a:t>Building Buffers: </a:t>
            </a:r>
            <a:r>
              <a:rPr lang="en-US" sz="1600" dirty="0">
                <a:latin typeface="+mn-lt"/>
              </a:rPr>
              <a:t>Maintain buffer inventory and capacity to handle new product launches or high-risk periods, enhancing resilience against disruptions.</a:t>
            </a:r>
          </a:p>
          <a:p>
            <a:pPr marL="285750" indent="-285750">
              <a:buFont typeface="Arial" panose="020B0604020202020204" pitchFamily="34" charset="0"/>
              <a:buChar char="•"/>
            </a:pPr>
            <a:r>
              <a:rPr lang="en-US" sz="1600" b="1" dirty="0">
                <a:latin typeface="+mn-lt"/>
              </a:rPr>
              <a:t>Cyber Security Improvements: </a:t>
            </a:r>
            <a:r>
              <a:rPr lang="en-US" sz="1600" dirty="0">
                <a:latin typeface="+mn-lt"/>
              </a:rPr>
              <a:t>Implement standardized security protocols, control access, vet vendors, and train employees to mitigate cybersecurity risks and protect data.</a:t>
            </a:r>
          </a:p>
          <a:p>
            <a:pPr marL="285750" indent="-285750">
              <a:buFont typeface="Arial" panose="020B0604020202020204" pitchFamily="34" charset="0"/>
              <a:buChar char="•"/>
            </a:pPr>
            <a:r>
              <a:rPr lang="en-US" sz="1600" b="1" dirty="0">
                <a:latin typeface="+mn-lt"/>
              </a:rPr>
              <a:t>Technological Innovation: </a:t>
            </a:r>
            <a:r>
              <a:rPr lang="en-US" sz="1600" dirty="0">
                <a:latin typeface="+mn-lt"/>
              </a:rPr>
              <a:t>Utilize technologies such as IoT, blockchain, AI, and machine learning for real-time tracking, route optimization, and disruption prediction, improving supply chain visibility and resilience.</a:t>
            </a:r>
            <a:endParaRPr lang="en-CA" sz="1600" dirty="0">
              <a:latin typeface="+mn-lt"/>
            </a:endParaRPr>
          </a:p>
        </p:txBody>
      </p:sp>
    </p:spTree>
    <p:extLst>
      <p:ext uri="{BB962C8B-B14F-4D97-AF65-F5344CB8AC3E}">
        <p14:creationId xmlns:p14="http://schemas.microsoft.com/office/powerpoint/2010/main" val="2353735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CA" b="1" dirty="0">
                <a:latin typeface="+mn-lt"/>
              </a:rPr>
              <a:t>8.5 Chapter Summary</a:t>
            </a:r>
            <a:endParaRPr b="1" dirty="0">
              <a:latin typeface="+mn-lt"/>
            </a:endParaRPr>
          </a:p>
        </p:txBody>
      </p:sp>
      <p:sp>
        <p:nvSpPr>
          <p:cNvPr id="2" name="TextBox 1">
            <a:extLst>
              <a:ext uri="{FF2B5EF4-FFF2-40B4-BE49-F238E27FC236}">
                <a16:creationId xmlns:a16="http://schemas.microsoft.com/office/drawing/2014/main" id="{03BFE42D-F244-DC43-91AE-409D4B6D1F9A}"/>
              </a:ext>
            </a:extLst>
          </p:cNvPr>
          <p:cNvSpPr txBox="1"/>
          <p:nvPr/>
        </p:nvSpPr>
        <p:spPr>
          <a:xfrm>
            <a:off x="272650" y="792046"/>
            <a:ext cx="8655300" cy="3693319"/>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Risk management in supply chain and operations involves identifying, assessing, and mitigating risks that can disrupt the flow of goods and services.</a:t>
            </a:r>
          </a:p>
          <a:p>
            <a:pPr marL="285750" indent="-285750">
              <a:buFont typeface="Arial" panose="020B0604020202020204" pitchFamily="34" charset="0"/>
              <a:buChar char="•"/>
            </a:pPr>
            <a:r>
              <a:rPr lang="en-US" sz="1800" dirty="0">
                <a:latin typeface="+mn-lt"/>
              </a:rPr>
              <a:t>Key risks include demand fluctuations, natural disasters, supplier risks, cybersecurity threats, and ethical concerns.</a:t>
            </a:r>
          </a:p>
          <a:p>
            <a:pPr marL="285750" indent="-285750">
              <a:buFont typeface="Arial" panose="020B0604020202020204" pitchFamily="34" charset="0"/>
              <a:buChar char="•"/>
            </a:pPr>
            <a:r>
              <a:rPr lang="en-US" sz="1800" dirty="0">
                <a:latin typeface="+mn-lt"/>
              </a:rPr>
              <a:t>Demand variations can lead to excess inventory or stockouts, and natural disasters can halt production and distribution.</a:t>
            </a:r>
          </a:p>
          <a:p>
            <a:pPr marL="285750" indent="-285750">
              <a:buFont typeface="Arial" panose="020B0604020202020204" pitchFamily="34" charset="0"/>
              <a:buChar char="•"/>
            </a:pPr>
            <a:r>
              <a:rPr lang="en-US" sz="1800" dirty="0">
                <a:latin typeface="+mn-lt"/>
              </a:rPr>
              <a:t>Supplier risks (e.g., financial instability, quality issues) and cybersecurity threats can disrupt supply chains and compromise data.</a:t>
            </a:r>
          </a:p>
          <a:p>
            <a:pPr marL="285750" indent="-285750">
              <a:buFont typeface="Arial" panose="020B0604020202020204" pitchFamily="34" charset="0"/>
              <a:buChar char="•"/>
            </a:pPr>
            <a:r>
              <a:rPr lang="en-US" sz="1800" dirty="0">
                <a:latin typeface="+mn-lt"/>
              </a:rPr>
              <a:t>Ethical concerns, such as labor violations and environmental impact, also pose significant risks to supply chains.</a:t>
            </a:r>
          </a:p>
          <a:p>
            <a:pPr marL="285750" indent="-285750">
              <a:buFont typeface="Arial" panose="020B0604020202020204" pitchFamily="34" charset="0"/>
              <a:buChar char="•"/>
            </a:pPr>
            <a:r>
              <a:rPr lang="en-US" sz="1800" dirty="0">
                <a:latin typeface="+mn-lt"/>
              </a:rPr>
              <a:t>Companies manage these risks through strategies like </a:t>
            </a:r>
            <a:r>
              <a:rPr lang="en-US" sz="1800" dirty="0" err="1">
                <a:latin typeface="+mn-lt"/>
              </a:rPr>
              <a:t>multisourcing</a:t>
            </a:r>
            <a:r>
              <a:rPr lang="en-US" sz="1800" dirty="0">
                <a:latin typeface="+mn-lt"/>
              </a:rPr>
              <a:t>, nearshoring, stress testing, building buffers, and improving cybersecurity with the help of technological innovations like IoT, blockchain, and AI.</a:t>
            </a:r>
            <a:endParaRPr lang="en-CA" sz="1800" dirty="0">
              <a:latin typeface="+mn-lt"/>
            </a:endParaRPr>
          </a:p>
        </p:txBody>
      </p:sp>
    </p:spTree>
    <p:extLst>
      <p:ext uri="{BB962C8B-B14F-4D97-AF65-F5344CB8AC3E}">
        <p14:creationId xmlns:p14="http://schemas.microsoft.com/office/powerpoint/2010/main" val="338340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8</a:t>
            </a:r>
            <a:r>
              <a:rPr lang="en-CA" b="1" dirty="0">
                <a:latin typeface="+mj-lt"/>
              </a:rPr>
              <a:t>.0 Learning Objectives</a:t>
            </a:r>
            <a:endParaRPr lang="en-CA" b="1" dirty="0">
              <a:latin typeface="Arial"/>
            </a:endParaRPr>
          </a:p>
        </p:txBody>
      </p:sp>
      <p:sp>
        <p:nvSpPr>
          <p:cNvPr id="2" name="TextBox 1">
            <a:extLst>
              <a:ext uri="{FF2B5EF4-FFF2-40B4-BE49-F238E27FC236}">
                <a16:creationId xmlns:a16="http://schemas.microsoft.com/office/drawing/2014/main" id="{5FF1E19B-635D-50FD-3C3D-35005EE0AB67}"/>
              </a:ext>
            </a:extLst>
          </p:cNvPr>
          <p:cNvSpPr txBox="1"/>
          <p:nvPr/>
        </p:nvSpPr>
        <p:spPr>
          <a:xfrm>
            <a:off x="306237" y="832493"/>
            <a:ext cx="8531525" cy="3693319"/>
          </a:xfrm>
          <a:prstGeom prst="rect">
            <a:avLst/>
          </a:prstGeom>
          <a:noFill/>
        </p:spPr>
        <p:txBody>
          <a:bodyPr wrap="square" rtlCol="0">
            <a:spAutoFit/>
          </a:bodyPr>
          <a:lstStyle/>
          <a:p>
            <a:r>
              <a:rPr lang="en-CA" sz="1800" dirty="0">
                <a:latin typeface="+mn-lt"/>
              </a:rPr>
              <a:t>In this chapter, we will:</a:t>
            </a:r>
          </a:p>
          <a:p>
            <a:endParaRPr lang="en-CA" sz="1800" dirty="0">
              <a:latin typeface="+mn-lt"/>
            </a:endParaRPr>
          </a:p>
          <a:p>
            <a:pPr marL="342900" indent="-342900">
              <a:buFont typeface="Arial" panose="020B0604020202020204" pitchFamily="34" charset="0"/>
              <a:buChar char="•"/>
            </a:pPr>
            <a:r>
              <a:rPr lang="en-US" sz="1800" dirty="0">
                <a:latin typeface="+mn-lt"/>
              </a:rPr>
              <a:t>Evaluate the processes involved in supply chain management and supply chain risk management and explain how effective risk management can enhance operational efficiency and resilience.</a:t>
            </a:r>
          </a:p>
          <a:p>
            <a:pPr marL="342900" indent="-342900">
              <a:buFont typeface="Arial" panose="020B0604020202020204" pitchFamily="34" charset="0"/>
              <a:buChar char="•"/>
            </a:pPr>
            <a:r>
              <a:rPr lang="en-US" sz="1800" dirty="0">
                <a:latin typeface="+mn-lt"/>
              </a:rPr>
              <a:t>Identify and categorize various risks that affect supply chain operations, including demand variations, natural disasters, global events, supplier risks, and cybersecurity threats.</a:t>
            </a:r>
          </a:p>
          <a:p>
            <a:pPr marL="342900" indent="-342900">
              <a:buFont typeface="Arial" panose="020B0604020202020204" pitchFamily="34" charset="0"/>
              <a:buChar char="•"/>
            </a:pPr>
            <a:r>
              <a:rPr lang="en-US" sz="1800" dirty="0">
                <a:latin typeface="+mn-lt"/>
              </a:rPr>
              <a:t>Develop and implement a systematic framework for identifying, analyzing, treating, and monitoring supply chain risks.</a:t>
            </a:r>
          </a:p>
          <a:p>
            <a:pPr marL="342900" indent="-342900">
              <a:buFont typeface="Arial" panose="020B0604020202020204" pitchFamily="34" charset="0"/>
              <a:buChar char="•"/>
            </a:pPr>
            <a:r>
              <a:rPr lang="en-US" sz="1800" dirty="0">
                <a:latin typeface="+mn-lt"/>
              </a:rPr>
              <a:t>Assess and apply various supply chain risk management strategies, such as </a:t>
            </a:r>
            <a:r>
              <a:rPr lang="en-US" sz="1800" dirty="0" err="1">
                <a:latin typeface="+mn-lt"/>
              </a:rPr>
              <a:t>multisourcing</a:t>
            </a:r>
            <a:r>
              <a:rPr lang="en-US" sz="1800" dirty="0">
                <a:latin typeface="+mn-lt"/>
              </a:rPr>
              <a:t>, nearshoring, stress testing, building buffers, and improving cybersecurity.</a:t>
            </a:r>
            <a:endParaRPr lang="en-CA" sz="1800" dirty="0">
              <a:latin typeface="+mn-lt"/>
            </a:endParaRPr>
          </a:p>
        </p:txBody>
      </p:sp>
    </p:spTree>
    <p:extLst>
      <p:ext uri="{BB962C8B-B14F-4D97-AF65-F5344CB8AC3E}">
        <p14:creationId xmlns:p14="http://schemas.microsoft.com/office/powerpoint/2010/main" val="153868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8.1 Supply Chain Management</a:t>
            </a:r>
            <a:endParaRPr lang="en-CA" b="1" dirty="0">
              <a:latin typeface="Arial"/>
            </a:endParaRPr>
          </a:p>
        </p:txBody>
      </p:sp>
      <p:sp>
        <p:nvSpPr>
          <p:cNvPr id="10" name="Rectangle: Rounded Corners 9">
            <a:extLst>
              <a:ext uri="{FF2B5EF4-FFF2-40B4-BE49-F238E27FC236}">
                <a16:creationId xmlns:a16="http://schemas.microsoft.com/office/drawing/2014/main" id="{7C33E663-8108-4509-0BAF-501746B47DEA}"/>
              </a:ext>
            </a:extLst>
          </p:cNvPr>
          <p:cNvSpPr/>
          <p:nvPr/>
        </p:nvSpPr>
        <p:spPr>
          <a:xfrm>
            <a:off x="379031" y="992750"/>
            <a:ext cx="8385937" cy="917934"/>
          </a:xfrm>
          <a:prstGeom prst="roundRect">
            <a:avLst>
              <a:gd name="adj" fmla="val 2552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t>Supply chain management (SCM) encompasses activities from sourcing raw materials to delivering finished goods to customers, aiming to improve efficiency, quality, and customer satisfaction.</a:t>
            </a:r>
          </a:p>
        </p:txBody>
      </p:sp>
      <p:sp>
        <p:nvSpPr>
          <p:cNvPr id="12" name="TextBox 11">
            <a:extLst>
              <a:ext uri="{FF2B5EF4-FFF2-40B4-BE49-F238E27FC236}">
                <a16:creationId xmlns:a16="http://schemas.microsoft.com/office/drawing/2014/main" id="{8A96C889-1E88-28A5-0A08-0EEA0F2B1CAA}"/>
              </a:ext>
            </a:extLst>
          </p:cNvPr>
          <p:cNvSpPr txBox="1"/>
          <p:nvPr/>
        </p:nvSpPr>
        <p:spPr>
          <a:xfrm>
            <a:off x="365400" y="2130448"/>
            <a:ext cx="8413199" cy="2554545"/>
          </a:xfrm>
          <a:prstGeom prst="rect">
            <a:avLst/>
          </a:prstGeom>
          <a:noFill/>
        </p:spPr>
        <p:txBody>
          <a:bodyPr wrap="square">
            <a:spAutoFit/>
          </a:bodyPr>
          <a:lstStyle/>
          <a:p>
            <a:pPr marL="285750" indent="-285750">
              <a:buFont typeface="Arial" panose="020B0604020202020204" pitchFamily="34" charset="0"/>
              <a:buChar char="•"/>
            </a:pPr>
            <a:r>
              <a:rPr lang="en-US" sz="1600" dirty="0">
                <a:latin typeface="+mn-lt"/>
              </a:rPr>
              <a:t>Successful global supply chains track market trends and customer feedback to understand product demand, using this data to streamline operations.</a:t>
            </a:r>
          </a:p>
          <a:p>
            <a:pPr marL="285750" indent="-285750">
              <a:buFont typeface="Arial" panose="020B0604020202020204" pitchFamily="34" charset="0"/>
              <a:buChar char="•"/>
            </a:pPr>
            <a:r>
              <a:rPr lang="en-US" sz="1600" dirty="0">
                <a:latin typeface="+mn-lt"/>
              </a:rPr>
              <a:t>A supply chain is like a series of links where partners must work together seamlessly, requiring a well-coordinated system with free-flowing information.</a:t>
            </a:r>
          </a:p>
          <a:p>
            <a:pPr marL="285750" indent="-285750">
              <a:buFont typeface="Arial" panose="020B0604020202020204" pitchFamily="34" charset="0"/>
              <a:buChar char="•"/>
            </a:pPr>
            <a:r>
              <a:rPr lang="en-US" sz="1600" dirty="0">
                <a:latin typeface="+mn-lt"/>
              </a:rPr>
              <a:t>COVID-19 exposed vulnerabilities in global supply chains, prompting businesses to focus on modernization and agility to handle disruptions.</a:t>
            </a:r>
          </a:p>
          <a:p>
            <a:pPr marL="285750" indent="-285750">
              <a:buFont typeface="Arial" panose="020B0604020202020204" pitchFamily="34" charset="0"/>
              <a:buChar char="•"/>
            </a:pPr>
            <a:r>
              <a:rPr lang="en-US" sz="1600" dirty="0">
                <a:latin typeface="+mn-lt"/>
              </a:rPr>
              <a:t>Leading companies are self-evaluating SCM operations and technology, seeking continuous improvement to optimize efficiency and profitability.</a:t>
            </a:r>
          </a:p>
          <a:p>
            <a:pPr marL="285750" indent="-285750">
              <a:buFont typeface="Arial" panose="020B0604020202020204" pitchFamily="34" charset="0"/>
              <a:buChar char="•"/>
            </a:pPr>
            <a:r>
              <a:rPr lang="en-US" sz="1600" dirty="0">
                <a:latin typeface="+mn-lt"/>
              </a:rPr>
              <a:t>The key question driving these efforts is how to future-proof businesses in an evolving global marketplace.</a:t>
            </a:r>
            <a:endParaRPr lang="en-CA" sz="16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8.1 Supply Chain Risk Management</a:t>
            </a:r>
            <a:endParaRPr lang="en-CA" b="1" dirty="0">
              <a:latin typeface="Arial"/>
            </a:endParaRPr>
          </a:p>
        </p:txBody>
      </p:sp>
      <p:sp>
        <p:nvSpPr>
          <p:cNvPr id="3" name="TextBox 2">
            <a:extLst>
              <a:ext uri="{FF2B5EF4-FFF2-40B4-BE49-F238E27FC236}">
                <a16:creationId xmlns:a16="http://schemas.microsoft.com/office/drawing/2014/main" id="{69C9E740-E280-39F8-E543-808EF757E98E}"/>
              </a:ext>
            </a:extLst>
          </p:cNvPr>
          <p:cNvSpPr txBox="1"/>
          <p:nvPr/>
        </p:nvSpPr>
        <p:spPr>
          <a:xfrm>
            <a:off x="222519" y="895324"/>
            <a:ext cx="4198652" cy="3785652"/>
          </a:xfrm>
          <a:prstGeom prst="rect">
            <a:avLst/>
          </a:prstGeom>
          <a:noFill/>
        </p:spPr>
        <p:txBody>
          <a:bodyPr wrap="square">
            <a:spAutoFit/>
          </a:bodyPr>
          <a:lstStyle/>
          <a:p>
            <a:pPr marL="285750" indent="-285750">
              <a:buFont typeface="Arial" panose="020B0604020202020204" pitchFamily="34" charset="0"/>
              <a:buChar char="•"/>
            </a:pPr>
            <a:r>
              <a:rPr lang="en-US" sz="1600" dirty="0">
                <a:latin typeface="+mn-lt"/>
              </a:rPr>
              <a:t>Supply Chain Risk Management (SCRM) is a proactive approach to building resilience and ensuring business continuity.</a:t>
            </a:r>
          </a:p>
          <a:p>
            <a:pPr marL="285750" indent="-285750">
              <a:buFont typeface="Arial" panose="020B0604020202020204" pitchFamily="34" charset="0"/>
              <a:buChar char="•"/>
            </a:pPr>
            <a:r>
              <a:rPr lang="en-US" sz="1600" dirty="0">
                <a:latin typeface="+mn-lt"/>
              </a:rPr>
              <a:t>SCRM involves identifying and addressing vulnerabilities in a company’s supply chain to minimize operational, reputational, and financial risks.</a:t>
            </a:r>
          </a:p>
          <a:p>
            <a:pPr marL="285750" indent="-285750">
              <a:buFont typeface="Arial" panose="020B0604020202020204" pitchFamily="34" charset="0"/>
              <a:buChar char="•"/>
            </a:pPr>
            <a:r>
              <a:rPr lang="en-US" sz="1600" dirty="0">
                <a:latin typeface="+mn-lt"/>
              </a:rPr>
              <a:t>SCRM helps enhance product and service quality and improve customer satisfaction.</a:t>
            </a:r>
          </a:p>
          <a:p>
            <a:pPr marL="285750" indent="-285750">
              <a:buFont typeface="Arial" panose="020B0604020202020204" pitchFamily="34" charset="0"/>
              <a:buChar char="•"/>
            </a:pPr>
            <a:r>
              <a:rPr lang="en-US" sz="1600" dirty="0">
                <a:latin typeface="+mn-lt"/>
              </a:rPr>
              <a:t>Effective SCRM supports regulatory compliance, safeguards brand equity, and promotes sustainable business practices.</a:t>
            </a:r>
            <a:endParaRPr lang="en-CA" sz="1600" dirty="0">
              <a:latin typeface="+mn-lt"/>
            </a:endParaRPr>
          </a:p>
        </p:txBody>
      </p:sp>
      <p:sp>
        <p:nvSpPr>
          <p:cNvPr id="6" name="Freeform: Shape 5">
            <a:extLst>
              <a:ext uri="{FF2B5EF4-FFF2-40B4-BE49-F238E27FC236}">
                <a16:creationId xmlns:a16="http://schemas.microsoft.com/office/drawing/2014/main" id="{1278ADBE-33EC-BAAD-F238-85381DAEFC92}"/>
              </a:ext>
            </a:extLst>
          </p:cNvPr>
          <p:cNvSpPr/>
          <p:nvPr/>
        </p:nvSpPr>
        <p:spPr>
          <a:xfrm>
            <a:off x="5162257" y="841281"/>
            <a:ext cx="3855957" cy="4041424"/>
          </a:xfrm>
          <a:custGeom>
            <a:avLst/>
            <a:gdLst>
              <a:gd name="connsiteX0" fmla="*/ 642672 w 3855957"/>
              <a:gd name="connsiteY0" fmla="*/ 0 h 4041424"/>
              <a:gd name="connsiteX1" fmla="*/ 3213285 w 3855957"/>
              <a:gd name="connsiteY1" fmla="*/ 0 h 4041424"/>
              <a:gd name="connsiteX2" fmla="*/ 3855957 w 3855957"/>
              <a:gd name="connsiteY2" fmla="*/ 642672 h 4041424"/>
              <a:gd name="connsiteX3" fmla="*/ 3855957 w 3855957"/>
              <a:gd name="connsiteY3" fmla="*/ 4041424 h 4041424"/>
              <a:gd name="connsiteX4" fmla="*/ 3855957 w 3855957"/>
              <a:gd name="connsiteY4" fmla="*/ 4041424 h 4041424"/>
              <a:gd name="connsiteX5" fmla="*/ 0 w 3855957"/>
              <a:gd name="connsiteY5" fmla="*/ 4041424 h 4041424"/>
              <a:gd name="connsiteX6" fmla="*/ 0 w 3855957"/>
              <a:gd name="connsiteY6" fmla="*/ 4041424 h 4041424"/>
              <a:gd name="connsiteX7" fmla="*/ 0 w 3855957"/>
              <a:gd name="connsiteY7" fmla="*/ 642672 h 4041424"/>
              <a:gd name="connsiteX8" fmla="*/ 642672 w 3855957"/>
              <a:gd name="connsiteY8" fmla="*/ 0 h 4041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5957" h="4041424">
                <a:moveTo>
                  <a:pt x="642672" y="0"/>
                </a:moveTo>
                <a:lnTo>
                  <a:pt x="3213285" y="0"/>
                </a:lnTo>
                <a:cubicBezTo>
                  <a:pt x="3568223" y="0"/>
                  <a:pt x="3855957" y="287734"/>
                  <a:pt x="3855957" y="642672"/>
                </a:cubicBezTo>
                <a:lnTo>
                  <a:pt x="3855957" y="4041424"/>
                </a:lnTo>
                <a:lnTo>
                  <a:pt x="3855957" y="4041424"/>
                </a:lnTo>
                <a:lnTo>
                  <a:pt x="0" y="4041424"/>
                </a:lnTo>
                <a:lnTo>
                  <a:pt x="0" y="4041424"/>
                </a:lnTo>
                <a:lnTo>
                  <a:pt x="0" y="642672"/>
                </a:lnTo>
                <a:cubicBezTo>
                  <a:pt x="0" y="287734"/>
                  <a:pt x="287734" y="0"/>
                  <a:pt x="642672" y="0"/>
                </a:cubicBez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272052" tIns="216172" rIns="272052" bIns="27940" numCol="1" spcCol="1270" anchor="ctr" anchorCtr="0">
            <a:noAutofit/>
          </a:bodyPr>
          <a:lstStyle/>
          <a:p>
            <a:pPr marL="0" lvl="0" indent="0" defTabSz="977900">
              <a:lnSpc>
                <a:spcPct val="90000"/>
              </a:lnSpc>
              <a:spcBef>
                <a:spcPct val="0"/>
              </a:spcBef>
              <a:spcAft>
                <a:spcPct val="35000"/>
              </a:spcAft>
              <a:buNone/>
            </a:pPr>
            <a:r>
              <a:rPr lang="en-US" sz="2000" b="1" kern="1200" dirty="0"/>
              <a:t>By adopting SCRM strategies, companies can:</a:t>
            </a:r>
            <a:endParaRPr lang="en-CA" sz="2000" b="1" kern="1200" dirty="0"/>
          </a:p>
          <a:p>
            <a:pPr marL="457200" lvl="0" indent="-457200" defTabSz="977900">
              <a:lnSpc>
                <a:spcPct val="90000"/>
              </a:lnSpc>
              <a:spcBef>
                <a:spcPct val="0"/>
              </a:spcBef>
              <a:spcAft>
                <a:spcPct val="35000"/>
              </a:spcAft>
              <a:buClr>
                <a:schemeClr val="tx1">
                  <a:lumMod val="75000"/>
                </a:schemeClr>
              </a:buClr>
              <a:buFont typeface="+mj-lt"/>
              <a:buAutoNum type="arabicPeriod"/>
            </a:pPr>
            <a:r>
              <a:rPr lang="en-CA" sz="2000" b="1" kern="1200" dirty="0"/>
              <a:t>Anticipate and minimize potential disruptions</a:t>
            </a:r>
          </a:p>
          <a:p>
            <a:pPr marL="457200" lvl="0" indent="-457200" defTabSz="977900">
              <a:lnSpc>
                <a:spcPct val="90000"/>
              </a:lnSpc>
              <a:spcBef>
                <a:spcPct val="0"/>
              </a:spcBef>
              <a:spcAft>
                <a:spcPct val="35000"/>
              </a:spcAft>
              <a:buClr>
                <a:schemeClr val="tx1">
                  <a:lumMod val="75000"/>
                </a:schemeClr>
              </a:buClr>
              <a:buFont typeface="+mj-lt"/>
              <a:buAutoNum type="arabicPeriod"/>
            </a:pPr>
            <a:r>
              <a:rPr lang="en-CA" sz="2000" b="1" kern="1200" dirty="0"/>
              <a:t>Optimize cost structures</a:t>
            </a:r>
          </a:p>
          <a:p>
            <a:pPr marL="457200" lvl="0" indent="-457200" defTabSz="977900">
              <a:lnSpc>
                <a:spcPct val="90000"/>
              </a:lnSpc>
              <a:spcBef>
                <a:spcPct val="0"/>
              </a:spcBef>
              <a:spcAft>
                <a:spcPct val="35000"/>
              </a:spcAft>
              <a:buClr>
                <a:schemeClr val="tx1">
                  <a:lumMod val="75000"/>
                </a:schemeClr>
              </a:buClr>
              <a:buFont typeface="+mj-lt"/>
              <a:buAutoNum type="arabicPeriod"/>
            </a:pPr>
            <a:r>
              <a:rPr lang="en-US" sz="2000" b="1" kern="1200" dirty="0"/>
              <a:t>Enhance product and service quality</a:t>
            </a:r>
            <a:endParaRPr lang="en-CA" sz="2000" b="1" kern="1200" dirty="0"/>
          </a:p>
          <a:p>
            <a:pPr marL="457200" lvl="0" indent="-457200" defTabSz="977900">
              <a:lnSpc>
                <a:spcPct val="90000"/>
              </a:lnSpc>
              <a:spcBef>
                <a:spcPct val="0"/>
              </a:spcBef>
              <a:spcAft>
                <a:spcPct val="35000"/>
              </a:spcAft>
              <a:buClr>
                <a:schemeClr val="tx1">
                  <a:lumMod val="75000"/>
                </a:schemeClr>
              </a:buClr>
              <a:buFont typeface="+mj-lt"/>
              <a:buAutoNum type="arabicPeriod"/>
            </a:pPr>
            <a:r>
              <a:rPr lang="en-CA" sz="2000" b="1" kern="1200" dirty="0"/>
              <a:t>Improve customer satisfaction levels</a:t>
            </a:r>
          </a:p>
        </p:txBody>
      </p:sp>
    </p:spTree>
    <p:extLst>
      <p:ext uri="{BB962C8B-B14F-4D97-AF65-F5344CB8AC3E}">
        <p14:creationId xmlns:p14="http://schemas.microsoft.com/office/powerpoint/2010/main" val="883678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51828" cy="811800"/>
          </a:xfrm>
          <a:prstGeom prst="rect">
            <a:avLst/>
          </a:prstGeom>
        </p:spPr>
        <p:txBody>
          <a:bodyPr spcFirstLastPara="1" wrap="square" lIns="91425" tIns="91425" rIns="91425" bIns="91425" anchor="t" anchorCtr="0">
            <a:noAutofit/>
          </a:bodyPr>
          <a:lstStyle/>
          <a:p>
            <a:r>
              <a:rPr lang="en-US" b="1" dirty="0">
                <a:latin typeface="+mj-lt"/>
              </a:rPr>
              <a:t>8.2 Risks That Affect Supply Chain Operations</a:t>
            </a:r>
            <a:endParaRPr lang="en-CA" b="1" dirty="0">
              <a:latin typeface="Arial"/>
            </a:endParaRPr>
          </a:p>
        </p:txBody>
      </p:sp>
      <p:grpSp>
        <p:nvGrpSpPr>
          <p:cNvPr id="3" name="Group 2" descr="Variations in Demand: Rapidly changing consumer demand creates challenges in forecasting, leading to risks of excess inventory or stockouts, impacting profitability and customer satisfaction.&#10;&#10;Natural Disasters: Events like earthquakes and floods disrupt supply chains, causing delays, increased costs, and shortages, necessitating strong contingency planning.&#10;&#10;Global Events: Geopolitical tensions, trade disputes, and currency fluctuations can significantly impact global trade and supply chains, requiring robust risk management strategies.&#10;&#10;Supplier Financial Instability: Financial difficulties among suppliers can cause sudden supply disruptions, affecting production and operations.&#10;&#10;Quality Issues: Poor quality from suppliers can lead to recalls, increased costs, and damage to brand reputation.&#10;&#10;Single-Source Dependency: Relying on a single supplier creates vulnerability, as any issues can have immediate and severe impacts on the entire supply chain.">
            <a:extLst>
              <a:ext uri="{FF2B5EF4-FFF2-40B4-BE49-F238E27FC236}">
                <a16:creationId xmlns:a16="http://schemas.microsoft.com/office/drawing/2014/main" id="{11A891AF-8FE4-51FE-1CF6-703B05CCCF60}"/>
              </a:ext>
            </a:extLst>
          </p:cNvPr>
          <p:cNvGrpSpPr/>
          <p:nvPr/>
        </p:nvGrpSpPr>
        <p:grpSpPr>
          <a:xfrm>
            <a:off x="155633" y="859728"/>
            <a:ext cx="8832733" cy="3693418"/>
            <a:chOff x="245097" y="822021"/>
            <a:chExt cx="8832733" cy="3693418"/>
          </a:xfrm>
        </p:grpSpPr>
        <p:sp>
          <p:nvSpPr>
            <p:cNvPr id="4" name="Freeform: Shape 3">
              <a:extLst>
                <a:ext uri="{FF2B5EF4-FFF2-40B4-BE49-F238E27FC236}">
                  <a16:creationId xmlns:a16="http://schemas.microsoft.com/office/drawing/2014/main" id="{FA7071D8-BCD6-4F12-5A7E-5D55D4E62C09}"/>
                </a:ext>
              </a:extLst>
            </p:cNvPr>
            <p:cNvSpPr/>
            <p:nvPr/>
          </p:nvSpPr>
          <p:spPr>
            <a:xfrm>
              <a:off x="245097" y="822021"/>
              <a:ext cx="2884602" cy="1800830"/>
            </a:xfrm>
            <a:custGeom>
              <a:avLst/>
              <a:gdLst>
                <a:gd name="connsiteX0" fmla="*/ 0 w 2703696"/>
                <a:gd name="connsiteY0" fmla="*/ 0 h 1622217"/>
                <a:gd name="connsiteX1" fmla="*/ 2703696 w 2703696"/>
                <a:gd name="connsiteY1" fmla="*/ 0 h 1622217"/>
                <a:gd name="connsiteX2" fmla="*/ 2703696 w 2703696"/>
                <a:gd name="connsiteY2" fmla="*/ 1622217 h 1622217"/>
                <a:gd name="connsiteX3" fmla="*/ 0 w 2703696"/>
                <a:gd name="connsiteY3" fmla="*/ 1622217 h 1622217"/>
                <a:gd name="connsiteX4" fmla="*/ 0 w 2703696"/>
                <a:gd name="connsiteY4" fmla="*/ 0 h 1622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3696" h="1622217">
                  <a:moveTo>
                    <a:pt x="0" y="0"/>
                  </a:moveTo>
                  <a:lnTo>
                    <a:pt x="2703696" y="0"/>
                  </a:lnTo>
                  <a:lnTo>
                    <a:pt x="2703696" y="1622217"/>
                  </a:lnTo>
                  <a:lnTo>
                    <a:pt x="0" y="1622217"/>
                  </a:lnTo>
                  <a:lnTo>
                    <a:pt x="0" y="0"/>
                  </a:lnTo>
                  <a:close/>
                </a:path>
              </a:pathLst>
            </a:cu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txBody>
            <a:bodyPr spcFirstLastPara="0" vert="horz" wrap="square" lIns="60960" tIns="60960" rIns="60960" bIns="60960" numCol="1" spcCol="1270" anchor="t" anchorCtr="0">
              <a:noAutofit/>
            </a:bodyPr>
            <a:lstStyle/>
            <a:p>
              <a:pPr marL="0" lvl="0" indent="0" defTabSz="711200">
                <a:lnSpc>
                  <a:spcPct val="90000"/>
                </a:lnSpc>
                <a:spcBef>
                  <a:spcPct val="0"/>
                </a:spcBef>
                <a:spcAft>
                  <a:spcPct val="35000"/>
                </a:spcAft>
                <a:buNone/>
              </a:pPr>
              <a:r>
                <a:rPr lang="en-US" sz="1600" b="1" kern="1200" dirty="0"/>
                <a:t>Variations in Demand: </a:t>
              </a:r>
            </a:p>
            <a:p>
              <a:pPr marL="0" lvl="0" indent="0" defTabSz="711200">
                <a:lnSpc>
                  <a:spcPct val="90000"/>
                </a:lnSpc>
                <a:spcBef>
                  <a:spcPct val="0"/>
                </a:spcBef>
                <a:spcAft>
                  <a:spcPct val="35000"/>
                </a:spcAft>
                <a:buNone/>
              </a:pPr>
              <a:r>
                <a:rPr lang="en-US" sz="1500" kern="1200" dirty="0"/>
                <a:t>Rapidly changing consumer demand creates challenges in forecasting, leading to risks of excess inventory or stockouts, impacting profitability and customer satisfaction.</a:t>
              </a:r>
              <a:endParaRPr lang="en-CA" sz="1500" kern="1200" dirty="0"/>
            </a:p>
          </p:txBody>
        </p:sp>
        <p:sp>
          <p:nvSpPr>
            <p:cNvPr id="5" name="Freeform: Shape 4">
              <a:extLst>
                <a:ext uri="{FF2B5EF4-FFF2-40B4-BE49-F238E27FC236}">
                  <a16:creationId xmlns:a16="http://schemas.microsoft.com/office/drawing/2014/main" id="{E553033E-5CE6-4E4C-4E3B-BFDF422CB08C}"/>
                </a:ext>
              </a:extLst>
            </p:cNvPr>
            <p:cNvSpPr/>
            <p:nvPr/>
          </p:nvSpPr>
          <p:spPr>
            <a:xfrm>
              <a:off x="3219162" y="822021"/>
              <a:ext cx="2884602" cy="1800830"/>
            </a:xfrm>
            <a:custGeom>
              <a:avLst/>
              <a:gdLst>
                <a:gd name="connsiteX0" fmla="*/ 0 w 2703696"/>
                <a:gd name="connsiteY0" fmla="*/ 0 h 1622217"/>
                <a:gd name="connsiteX1" fmla="*/ 2703696 w 2703696"/>
                <a:gd name="connsiteY1" fmla="*/ 0 h 1622217"/>
                <a:gd name="connsiteX2" fmla="*/ 2703696 w 2703696"/>
                <a:gd name="connsiteY2" fmla="*/ 1622217 h 1622217"/>
                <a:gd name="connsiteX3" fmla="*/ 0 w 2703696"/>
                <a:gd name="connsiteY3" fmla="*/ 1622217 h 1622217"/>
                <a:gd name="connsiteX4" fmla="*/ 0 w 2703696"/>
                <a:gd name="connsiteY4" fmla="*/ 0 h 1622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3696" h="1622217">
                  <a:moveTo>
                    <a:pt x="0" y="0"/>
                  </a:moveTo>
                  <a:lnTo>
                    <a:pt x="2703696" y="0"/>
                  </a:lnTo>
                  <a:lnTo>
                    <a:pt x="2703696" y="1622217"/>
                  </a:lnTo>
                  <a:lnTo>
                    <a:pt x="0" y="1622217"/>
                  </a:lnTo>
                  <a:lnTo>
                    <a:pt x="0" y="0"/>
                  </a:lnTo>
                  <a:close/>
                </a:path>
              </a:pathLst>
            </a:custGeom>
          </p:spPr>
          <p:style>
            <a:lnRef idx="3">
              <a:schemeClr val="lt1">
                <a:hueOff val="0"/>
                <a:satOff val="0"/>
                <a:lumOff val="0"/>
                <a:alphaOff val="0"/>
              </a:schemeClr>
            </a:lnRef>
            <a:fillRef idx="1">
              <a:schemeClr val="accent2">
                <a:hueOff val="1299040"/>
                <a:satOff val="2332"/>
                <a:lumOff val="-1373"/>
                <a:alphaOff val="0"/>
              </a:schemeClr>
            </a:fillRef>
            <a:effectRef idx="1">
              <a:schemeClr val="accent2">
                <a:hueOff val="1299040"/>
                <a:satOff val="2332"/>
                <a:lumOff val="-1373"/>
                <a:alphaOff val="0"/>
              </a:schemeClr>
            </a:effectRef>
            <a:fontRef idx="minor">
              <a:schemeClr val="lt1"/>
            </a:fontRef>
          </p:style>
          <p:txBody>
            <a:bodyPr spcFirstLastPara="0" vert="horz" wrap="square" lIns="60960" tIns="60960" rIns="60960" bIns="60960" numCol="1" spcCol="1270" anchor="t" anchorCtr="0">
              <a:noAutofit/>
            </a:bodyPr>
            <a:lstStyle/>
            <a:p>
              <a:pPr marL="0" lvl="0" indent="0" defTabSz="711200">
                <a:lnSpc>
                  <a:spcPct val="90000"/>
                </a:lnSpc>
                <a:spcBef>
                  <a:spcPct val="0"/>
                </a:spcBef>
                <a:spcAft>
                  <a:spcPct val="35000"/>
                </a:spcAft>
                <a:buNone/>
              </a:pPr>
              <a:r>
                <a:rPr lang="en-US" sz="1600" b="1" kern="1200" dirty="0"/>
                <a:t>Natural Disasters: </a:t>
              </a:r>
            </a:p>
            <a:p>
              <a:pPr marL="0" lvl="0" indent="0" defTabSz="711200">
                <a:lnSpc>
                  <a:spcPct val="90000"/>
                </a:lnSpc>
                <a:spcBef>
                  <a:spcPct val="0"/>
                </a:spcBef>
                <a:spcAft>
                  <a:spcPct val="35000"/>
                </a:spcAft>
                <a:buNone/>
              </a:pPr>
              <a:r>
                <a:rPr lang="en-US" sz="1500" kern="1200" dirty="0"/>
                <a:t>Events like earthquakes and floods disrupt supply chains, causing delays, increased costs, and shortages, necessitating strong contingency planning.</a:t>
              </a:r>
              <a:endParaRPr lang="en-CA" sz="1500" kern="1200" dirty="0"/>
            </a:p>
          </p:txBody>
        </p:sp>
        <p:sp>
          <p:nvSpPr>
            <p:cNvPr id="6" name="Freeform: Shape 5">
              <a:extLst>
                <a:ext uri="{FF2B5EF4-FFF2-40B4-BE49-F238E27FC236}">
                  <a16:creationId xmlns:a16="http://schemas.microsoft.com/office/drawing/2014/main" id="{7CE30C97-563B-1E59-2693-FCB55D3C9E1E}"/>
                </a:ext>
              </a:extLst>
            </p:cNvPr>
            <p:cNvSpPr/>
            <p:nvPr/>
          </p:nvSpPr>
          <p:spPr>
            <a:xfrm>
              <a:off x="6193228" y="822021"/>
              <a:ext cx="2884602" cy="1800830"/>
            </a:xfrm>
            <a:custGeom>
              <a:avLst/>
              <a:gdLst>
                <a:gd name="connsiteX0" fmla="*/ 0 w 2703696"/>
                <a:gd name="connsiteY0" fmla="*/ 0 h 1622217"/>
                <a:gd name="connsiteX1" fmla="*/ 2703696 w 2703696"/>
                <a:gd name="connsiteY1" fmla="*/ 0 h 1622217"/>
                <a:gd name="connsiteX2" fmla="*/ 2703696 w 2703696"/>
                <a:gd name="connsiteY2" fmla="*/ 1622217 h 1622217"/>
                <a:gd name="connsiteX3" fmla="*/ 0 w 2703696"/>
                <a:gd name="connsiteY3" fmla="*/ 1622217 h 1622217"/>
                <a:gd name="connsiteX4" fmla="*/ 0 w 2703696"/>
                <a:gd name="connsiteY4" fmla="*/ 0 h 1622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3696" h="1622217">
                  <a:moveTo>
                    <a:pt x="0" y="0"/>
                  </a:moveTo>
                  <a:lnTo>
                    <a:pt x="2703696" y="0"/>
                  </a:lnTo>
                  <a:lnTo>
                    <a:pt x="2703696" y="1622217"/>
                  </a:lnTo>
                  <a:lnTo>
                    <a:pt x="0" y="1622217"/>
                  </a:lnTo>
                  <a:lnTo>
                    <a:pt x="0" y="0"/>
                  </a:lnTo>
                  <a:close/>
                </a:path>
              </a:pathLst>
            </a:custGeom>
          </p:spPr>
          <p:style>
            <a:lnRef idx="3">
              <a:schemeClr val="lt1">
                <a:hueOff val="0"/>
                <a:satOff val="0"/>
                <a:lumOff val="0"/>
                <a:alphaOff val="0"/>
              </a:schemeClr>
            </a:lnRef>
            <a:fillRef idx="1">
              <a:schemeClr val="accent2">
                <a:hueOff val="2598081"/>
                <a:satOff val="4664"/>
                <a:lumOff val="-2746"/>
                <a:alphaOff val="0"/>
              </a:schemeClr>
            </a:fillRef>
            <a:effectRef idx="1">
              <a:schemeClr val="accent2">
                <a:hueOff val="2598081"/>
                <a:satOff val="4664"/>
                <a:lumOff val="-2746"/>
                <a:alphaOff val="0"/>
              </a:schemeClr>
            </a:effectRef>
            <a:fontRef idx="minor">
              <a:schemeClr val="lt1"/>
            </a:fontRef>
          </p:style>
          <p:txBody>
            <a:bodyPr spcFirstLastPara="0" vert="horz" wrap="square" lIns="60960" tIns="60960" rIns="60960" bIns="60960" numCol="1" spcCol="1270" anchor="t" anchorCtr="0">
              <a:noAutofit/>
            </a:bodyPr>
            <a:lstStyle/>
            <a:p>
              <a:pPr marL="0" lvl="0" indent="0" defTabSz="711200">
                <a:lnSpc>
                  <a:spcPct val="90000"/>
                </a:lnSpc>
                <a:spcBef>
                  <a:spcPct val="0"/>
                </a:spcBef>
                <a:spcAft>
                  <a:spcPct val="35000"/>
                </a:spcAft>
                <a:buNone/>
              </a:pPr>
              <a:r>
                <a:rPr lang="en-US" sz="1600" b="1" kern="1200" dirty="0"/>
                <a:t>Global Events: </a:t>
              </a:r>
            </a:p>
            <a:p>
              <a:pPr marL="0" lvl="0" indent="0" defTabSz="711200">
                <a:lnSpc>
                  <a:spcPct val="90000"/>
                </a:lnSpc>
                <a:spcBef>
                  <a:spcPct val="0"/>
                </a:spcBef>
                <a:spcAft>
                  <a:spcPct val="35000"/>
                </a:spcAft>
                <a:buNone/>
              </a:pPr>
              <a:r>
                <a:rPr lang="en-US" sz="1500" kern="1200" dirty="0"/>
                <a:t>Geopolitical tensions, trade disputes, and currency fluctuations can significantly impact global trade and supply chains, requiring robust risk management strategies.</a:t>
              </a:r>
              <a:endParaRPr lang="en-CA" sz="1500" kern="1200" dirty="0"/>
            </a:p>
          </p:txBody>
        </p:sp>
        <p:sp>
          <p:nvSpPr>
            <p:cNvPr id="7" name="Freeform: Shape 6">
              <a:extLst>
                <a:ext uri="{FF2B5EF4-FFF2-40B4-BE49-F238E27FC236}">
                  <a16:creationId xmlns:a16="http://schemas.microsoft.com/office/drawing/2014/main" id="{1C2D87D8-3593-B5F9-BB70-C9FA3B196924}"/>
                </a:ext>
              </a:extLst>
            </p:cNvPr>
            <p:cNvSpPr/>
            <p:nvPr/>
          </p:nvSpPr>
          <p:spPr>
            <a:xfrm>
              <a:off x="245097" y="2714609"/>
              <a:ext cx="2884602" cy="1800830"/>
            </a:xfrm>
            <a:custGeom>
              <a:avLst/>
              <a:gdLst>
                <a:gd name="connsiteX0" fmla="*/ 0 w 2703696"/>
                <a:gd name="connsiteY0" fmla="*/ 0 h 1622217"/>
                <a:gd name="connsiteX1" fmla="*/ 2703696 w 2703696"/>
                <a:gd name="connsiteY1" fmla="*/ 0 h 1622217"/>
                <a:gd name="connsiteX2" fmla="*/ 2703696 w 2703696"/>
                <a:gd name="connsiteY2" fmla="*/ 1622217 h 1622217"/>
                <a:gd name="connsiteX3" fmla="*/ 0 w 2703696"/>
                <a:gd name="connsiteY3" fmla="*/ 1622217 h 1622217"/>
                <a:gd name="connsiteX4" fmla="*/ 0 w 2703696"/>
                <a:gd name="connsiteY4" fmla="*/ 0 h 1622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3696" h="1622217">
                  <a:moveTo>
                    <a:pt x="0" y="0"/>
                  </a:moveTo>
                  <a:lnTo>
                    <a:pt x="2703696" y="0"/>
                  </a:lnTo>
                  <a:lnTo>
                    <a:pt x="2703696" y="1622217"/>
                  </a:lnTo>
                  <a:lnTo>
                    <a:pt x="0" y="1622217"/>
                  </a:lnTo>
                  <a:lnTo>
                    <a:pt x="0" y="0"/>
                  </a:lnTo>
                  <a:close/>
                </a:path>
              </a:pathLst>
            </a:custGeom>
          </p:spPr>
          <p:style>
            <a:lnRef idx="3">
              <a:schemeClr val="lt1">
                <a:hueOff val="0"/>
                <a:satOff val="0"/>
                <a:lumOff val="0"/>
                <a:alphaOff val="0"/>
              </a:schemeClr>
            </a:lnRef>
            <a:fillRef idx="1">
              <a:schemeClr val="accent2">
                <a:hueOff val="3897121"/>
                <a:satOff val="6996"/>
                <a:lumOff val="-4118"/>
                <a:alphaOff val="0"/>
              </a:schemeClr>
            </a:fillRef>
            <a:effectRef idx="1">
              <a:schemeClr val="accent2">
                <a:hueOff val="3897121"/>
                <a:satOff val="6996"/>
                <a:lumOff val="-4118"/>
                <a:alphaOff val="0"/>
              </a:schemeClr>
            </a:effectRef>
            <a:fontRef idx="minor">
              <a:schemeClr val="lt1"/>
            </a:fontRef>
          </p:style>
          <p:txBody>
            <a:bodyPr spcFirstLastPara="0" vert="horz" wrap="square" lIns="60960" tIns="60960" rIns="60960" bIns="60960" numCol="1" spcCol="1270" anchor="t" anchorCtr="0">
              <a:noAutofit/>
            </a:bodyPr>
            <a:lstStyle/>
            <a:p>
              <a:pPr marL="0" lvl="0" indent="0" defTabSz="711200">
                <a:lnSpc>
                  <a:spcPct val="90000"/>
                </a:lnSpc>
                <a:spcBef>
                  <a:spcPct val="0"/>
                </a:spcBef>
                <a:spcAft>
                  <a:spcPct val="35000"/>
                </a:spcAft>
                <a:buNone/>
              </a:pPr>
              <a:r>
                <a:rPr lang="en-US" sz="1600" b="1" kern="1200" dirty="0"/>
                <a:t>Supplier Financial Instability:</a:t>
              </a:r>
            </a:p>
            <a:p>
              <a:pPr marL="0" lvl="0" indent="0" defTabSz="711200">
                <a:lnSpc>
                  <a:spcPct val="90000"/>
                </a:lnSpc>
                <a:spcBef>
                  <a:spcPct val="0"/>
                </a:spcBef>
                <a:spcAft>
                  <a:spcPct val="35000"/>
                </a:spcAft>
                <a:buNone/>
              </a:pPr>
              <a:r>
                <a:rPr lang="en-US" sz="1500" kern="1200" dirty="0"/>
                <a:t> Financial difficulties among suppliers can cause sudden supply disruptions, affecting production and operations.</a:t>
              </a:r>
              <a:endParaRPr lang="en-CA" sz="1500" kern="1200" dirty="0"/>
            </a:p>
          </p:txBody>
        </p:sp>
        <p:sp>
          <p:nvSpPr>
            <p:cNvPr id="8" name="Freeform: Shape 7">
              <a:extLst>
                <a:ext uri="{FF2B5EF4-FFF2-40B4-BE49-F238E27FC236}">
                  <a16:creationId xmlns:a16="http://schemas.microsoft.com/office/drawing/2014/main" id="{3E493913-E663-4D35-EA5D-5BFED687B3CF}"/>
                </a:ext>
              </a:extLst>
            </p:cNvPr>
            <p:cNvSpPr/>
            <p:nvPr/>
          </p:nvSpPr>
          <p:spPr>
            <a:xfrm>
              <a:off x="3219162" y="2714609"/>
              <a:ext cx="2884602" cy="1800830"/>
            </a:xfrm>
            <a:custGeom>
              <a:avLst/>
              <a:gdLst>
                <a:gd name="connsiteX0" fmla="*/ 0 w 2703696"/>
                <a:gd name="connsiteY0" fmla="*/ 0 h 1622217"/>
                <a:gd name="connsiteX1" fmla="*/ 2703696 w 2703696"/>
                <a:gd name="connsiteY1" fmla="*/ 0 h 1622217"/>
                <a:gd name="connsiteX2" fmla="*/ 2703696 w 2703696"/>
                <a:gd name="connsiteY2" fmla="*/ 1622217 h 1622217"/>
                <a:gd name="connsiteX3" fmla="*/ 0 w 2703696"/>
                <a:gd name="connsiteY3" fmla="*/ 1622217 h 1622217"/>
                <a:gd name="connsiteX4" fmla="*/ 0 w 2703696"/>
                <a:gd name="connsiteY4" fmla="*/ 0 h 1622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3696" h="1622217">
                  <a:moveTo>
                    <a:pt x="0" y="0"/>
                  </a:moveTo>
                  <a:lnTo>
                    <a:pt x="2703696" y="0"/>
                  </a:lnTo>
                  <a:lnTo>
                    <a:pt x="2703696" y="1622217"/>
                  </a:lnTo>
                  <a:lnTo>
                    <a:pt x="0" y="1622217"/>
                  </a:lnTo>
                  <a:lnTo>
                    <a:pt x="0" y="0"/>
                  </a:lnTo>
                  <a:close/>
                </a:path>
              </a:pathLst>
            </a:custGeom>
          </p:spPr>
          <p:style>
            <a:lnRef idx="3">
              <a:schemeClr val="lt1">
                <a:hueOff val="0"/>
                <a:satOff val="0"/>
                <a:lumOff val="0"/>
                <a:alphaOff val="0"/>
              </a:schemeClr>
            </a:lnRef>
            <a:fillRef idx="1">
              <a:schemeClr val="accent2">
                <a:hueOff val="5196161"/>
                <a:satOff val="9328"/>
                <a:lumOff val="-5491"/>
                <a:alphaOff val="0"/>
              </a:schemeClr>
            </a:fillRef>
            <a:effectRef idx="1">
              <a:schemeClr val="accent2">
                <a:hueOff val="5196161"/>
                <a:satOff val="9328"/>
                <a:lumOff val="-5491"/>
                <a:alphaOff val="0"/>
              </a:schemeClr>
            </a:effectRef>
            <a:fontRef idx="minor">
              <a:schemeClr val="lt1"/>
            </a:fontRef>
          </p:style>
          <p:txBody>
            <a:bodyPr spcFirstLastPara="0" vert="horz" wrap="square" lIns="57150" tIns="57150" rIns="57150" bIns="57150" numCol="1" spcCol="1270" anchor="t" anchorCtr="0">
              <a:noAutofit/>
            </a:bodyPr>
            <a:lstStyle/>
            <a:p>
              <a:pPr marL="0" lvl="0" indent="0" defTabSz="666750">
                <a:lnSpc>
                  <a:spcPct val="90000"/>
                </a:lnSpc>
                <a:spcBef>
                  <a:spcPct val="0"/>
                </a:spcBef>
                <a:spcAft>
                  <a:spcPct val="35000"/>
                </a:spcAft>
                <a:buNone/>
              </a:pPr>
              <a:r>
                <a:rPr lang="en-US" sz="1500" b="1" kern="1200" dirty="0"/>
                <a:t>Quality Issues: </a:t>
              </a:r>
            </a:p>
            <a:p>
              <a:pPr marL="0" lvl="0" indent="0" defTabSz="666750">
                <a:lnSpc>
                  <a:spcPct val="90000"/>
                </a:lnSpc>
                <a:spcBef>
                  <a:spcPct val="0"/>
                </a:spcBef>
                <a:spcAft>
                  <a:spcPct val="35000"/>
                </a:spcAft>
                <a:buNone/>
              </a:pPr>
              <a:r>
                <a:rPr lang="en-US" sz="1500" kern="1200" dirty="0"/>
                <a:t>Poor quality from suppliers can lead to recalls, increased costs, and damage to brand reputation.</a:t>
              </a:r>
              <a:endParaRPr lang="en-CA" sz="1500" kern="1200" dirty="0"/>
            </a:p>
          </p:txBody>
        </p:sp>
        <p:sp>
          <p:nvSpPr>
            <p:cNvPr id="9" name="Freeform: Shape 8">
              <a:extLst>
                <a:ext uri="{FF2B5EF4-FFF2-40B4-BE49-F238E27FC236}">
                  <a16:creationId xmlns:a16="http://schemas.microsoft.com/office/drawing/2014/main" id="{B5B52F36-F313-FB97-6976-69C8EC160CF9}"/>
                </a:ext>
              </a:extLst>
            </p:cNvPr>
            <p:cNvSpPr/>
            <p:nvPr/>
          </p:nvSpPr>
          <p:spPr>
            <a:xfrm>
              <a:off x="6193228" y="2714609"/>
              <a:ext cx="2884602" cy="1800830"/>
            </a:xfrm>
            <a:custGeom>
              <a:avLst/>
              <a:gdLst>
                <a:gd name="connsiteX0" fmla="*/ 0 w 2703696"/>
                <a:gd name="connsiteY0" fmla="*/ 0 h 1622217"/>
                <a:gd name="connsiteX1" fmla="*/ 2703696 w 2703696"/>
                <a:gd name="connsiteY1" fmla="*/ 0 h 1622217"/>
                <a:gd name="connsiteX2" fmla="*/ 2703696 w 2703696"/>
                <a:gd name="connsiteY2" fmla="*/ 1622217 h 1622217"/>
                <a:gd name="connsiteX3" fmla="*/ 0 w 2703696"/>
                <a:gd name="connsiteY3" fmla="*/ 1622217 h 1622217"/>
                <a:gd name="connsiteX4" fmla="*/ 0 w 2703696"/>
                <a:gd name="connsiteY4" fmla="*/ 0 h 1622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3696" h="1622217">
                  <a:moveTo>
                    <a:pt x="0" y="0"/>
                  </a:moveTo>
                  <a:lnTo>
                    <a:pt x="2703696" y="0"/>
                  </a:lnTo>
                  <a:lnTo>
                    <a:pt x="2703696" y="1622217"/>
                  </a:lnTo>
                  <a:lnTo>
                    <a:pt x="0" y="1622217"/>
                  </a:lnTo>
                  <a:lnTo>
                    <a:pt x="0" y="0"/>
                  </a:lnTo>
                  <a:close/>
                </a:path>
              </a:pathLst>
            </a:custGeom>
          </p:spPr>
          <p:style>
            <a:lnRef idx="3">
              <a:schemeClr val="lt1">
                <a:hueOff val="0"/>
                <a:satOff val="0"/>
                <a:lumOff val="0"/>
                <a:alphaOff val="0"/>
              </a:schemeClr>
            </a:lnRef>
            <a:fillRef idx="1">
              <a:schemeClr val="accent2">
                <a:hueOff val="6495201"/>
                <a:satOff val="11660"/>
                <a:lumOff val="-6864"/>
                <a:alphaOff val="0"/>
              </a:schemeClr>
            </a:fillRef>
            <a:effectRef idx="1">
              <a:schemeClr val="accent2">
                <a:hueOff val="6495201"/>
                <a:satOff val="11660"/>
                <a:lumOff val="-6864"/>
                <a:alphaOff val="0"/>
              </a:schemeClr>
            </a:effectRef>
            <a:fontRef idx="minor">
              <a:schemeClr val="lt1"/>
            </a:fontRef>
          </p:style>
          <p:txBody>
            <a:bodyPr spcFirstLastPara="0" vert="horz" wrap="square" lIns="57150" tIns="57150" rIns="57150" bIns="57150" numCol="1" spcCol="1270" anchor="t" anchorCtr="0">
              <a:noAutofit/>
            </a:bodyPr>
            <a:lstStyle/>
            <a:p>
              <a:pPr marL="0" lvl="0" indent="0" defTabSz="666750">
                <a:lnSpc>
                  <a:spcPct val="90000"/>
                </a:lnSpc>
                <a:spcBef>
                  <a:spcPct val="0"/>
                </a:spcBef>
                <a:spcAft>
                  <a:spcPct val="35000"/>
                </a:spcAft>
                <a:buNone/>
              </a:pPr>
              <a:r>
                <a:rPr lang="en-US" sz="1500" b="1" kern="1200" dirty="0"/>
                <a:t>Single-Source Dependency: </a:t>
              </a:r>
            </a:p>
            <a:p>
              <a:pPr marL="0" lvl="0" indent="0" defTabSz="666750">
                <a:lnSpc>
                  <a:spcPct val="90000"/>
                </a:lnSpc>
                <a:spcBef>
                  <a:spcPct val="0"/>
                </a:spcBef>
                <a:spcAft>
                  <a:spcPct val="35000"/>
                </a:spcAft>
                <a:buNone/>
              </a:pPr>
              <a:r>
                <a:rPr lang="en-US" sz="1500" kern="1200" dirty="0"/>
                <a:t>Relying on a single supplier creates vulnerability, as any issues can have immediate and severe impacts on the entire supply chain.</a:t>
              </a:r>
              <a:endParaRPr lang="en-CA" sz="1500" kern="1200" dirty="0"/>
            </a:p>
          </p:txBody>
        </p:sp>
      </p:grpSp>
    </p:spTree>
    <p:extLst>
      <p:ext uri="{BB962C8B-B14F-4D97-AF65-F5344CB8AC3E}">
        <p14:creationId xmlns:p14="http://schemas.microsoft.com/office/powerpoint/2010/main" val="81639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CEBE76D2-BE57-091B-16F4-FE7D74E15AD3}"/>
              </a:ext>
              <a:ext uri="{C183D7F6-B498-43B3-948B-1728B52AA6E4}">
                <adec:decorative xmlns:adec="http://schemas.microsoft.com/office/drawing/2017/decorative" val="1"/>
              </a:ext>
            </a:extLst>
          </p:cNvPr>
          <p:cNvSpPr/>
          <p:nvPr/>
        </p:nvSpPr>
        <p:spPr>
          <a:xfrm>
            <a:off x="155541" y="1818190"/>
            <a:ext cx="8830935" cy="262966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92" name="Google Shape;92;p15"/>
          <p:cNvSpPr txBox="1">
            <a:spLocks noGrp="1"/>
          </p:cNvSpPr>
          <p:nvPr>
            <p:ph type="title"/>
          </p:nvPr>
        </p:nvSpPr>
        <p:spPr>
          <a:xfrm>
            <a:off x="247075" y="180950"/>
            <a:ext cx="8651828" cy="811800"/>
          </a:xfrm>
          <a:prstGeom prst="rect">
            <a:avLst/>
          </a:prstGeom>
        </p:spPr>
        <p:txBody>
          <a:bodyPr spcFirstLastPara="1" wrap="square" lIns="91425" tIns="91425" rIns="91425" bIns="91425" anchor="t" anchorCtr="0">
            <a:noAutofit/>
          </a:bodyPr>
          <a:lstStyle/>
          <a:p>
            <a:r>
              <a:rPr lang="en-US" b="1" dirty="0">
                <a:latin typeface="+mj-lt"/>
              </a:rPr>
              <a:t>8.2 Cybersecurity Threats in Supply Chains</a:t>
            </a:r>
            <a:endParaRPr lang="en-CA" b="1" dirty="0">
              <a:latin typeface="Arial"/>
            </a:endParaRPr>
          </a:p>
        </p:txBody>
      </p:sp>
      <p:sp>
        <p:nvSpPr>
          <p:cNvPr id="3" name="TextBox 2">
            <a:extLst>
              <a:ext uri="{FF2B5EF4-FFF2-40B4-BE49-F238E27FC236}">
                <a16:creationId xmlns:a16="http://schemas.microsoft.com/office/drawing/2014/main" id="{D32F46B7-C3A0-A965-ED2B-D43E360F6716}"/>
              </a:ext>
            </a:extLst>
          </p:cNvPr>
          <p:cNvSpPr txBox="1"/>
          <p:nvPr/>
        </p:nvSpPr>
        <p:spPr>
          <a:xfrm>
            <a:off x="245096" y="841417"/>
            <a:ext cx="8651827" cy="830997"/>
          </a:xfrm>
          <a:prstGeom prst="rect">
            <a:avLst/>
          </a:prstGeom>
          <a:noFill/>
        </p:spPr>
        <p:txBody>
          <a:bodyPr wrap="square">
            <a:spAutoFit/>
          </a:bodyPr>
          <a:lstStyle/>
          <a:p>
            <a:r>
              <a:rPr lang="en-US" sz="1600" b="1" dirty="0">
                <a:latin typeface="+mn-lt"/>
              </a:rPr>
              <a:t>Cybersecurity Vulnerabilities: </a:t>
            </a:r>
            <a:r>
              <a:rPr lang="en-US" sz="1600" dirty="0">
                <a:latin typeface="+mn-lt"/>
              </a:rPr>
              <a:t>Modern supply chains rely on digital systems, making them susceptible to cyberattacks like ransomware, data breaches, and intellectual property theft, which can disrupt operations and cause significant financial losses.</a:t>
            </a:r>
          </a:p>
        </p:txBody>
      </p:sp>
      <p:sp>
        <p:nvSpPr>
          <p:cNvPr id="5" name="TextBox 4">
            <a:extLst>
              <a:ext uri="{FF2B5EF4-FFF2-40B4-BE49-F238E27FC236}">
                <a16:creationId xmlns:a16="http://schemas.microsoft.com/office/drawing/2014/main" id="{F9658F8A-5E91-A9EA-452E-064B71E361C2}"/>
              </a:ext>
            </a:extLst>
          </p:cNvPr>
          <p:cNvSpPr txBox="1"/>
          <p:nvPr/>
        </p:nvSpPr>
        <p:spPr>
          <a:xfrm>
            <a:off x="334649" y="1944789"/>
            <a:ext cx="2658358" cy="2308324"/>
          </a:xfrm>
          <a:prstGeom prst="rect">
            <a:avLst/>
          </a:prstGeom>
          <a:noFill/>
        </p:spPr>
        <p:txBody>
          <a:bodyPr wrap="square">
            <a:spAutoFit/>
          </a:bodyPr>
          <a:lstStyle/>
          <a:p>
            <a:r>
              <a:rPr lang="en-US" sz="1600" b="1" dirty="0">
                <a:latin typeface="+mn-lt"/>
              </a:rPr>
              <a:t>Cascading Effects: </a:t>
            </a:r>
            <a:r>
              <a:rPr lang="en-US" sz="1600" dirty="0">
                <a:latin typeface="+mn-lt"/>
              </a:rPr>
              <a:t>Cyberattacks on one part of the supply chain can spread throughout the entire network, highlighting the importance of addressing vulnerabilities within the supply chain to maintain overall resilience.</a:t>
            </a:r>
          </a:p>
        </p:txBody>
      </p:sp>
      <p:pic>
        <p:nvPicPr>
          <p:cNvPr id="2052" name="Picture 4" descr="Arrows with &quot;bugs&quot; going from a malicious computer to the supplier and spread out through the customer networks.">
            <a:extLst>
              <a:ext uri="{FF2B5EF4-FFF2-40B4-BE49-F238E27FC236}">
                <a16:creationId xmlns:a16="http://schemas.microsoft.com/office/drawing/2014/main" id="{60D2B3AD-029D-BBC7-E23E-A35A249CAAC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784" t="15850" r="11017" b="16012"/>
          <a:stretch/>
        </p:blipFill>
        <p:spPr bwMode="auto">
          <a:xfrm>
            <a:off x="2993007" y="1944789"/>
            <a:ext cx="5720849" cy="246249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C4F5ED8-EBBF-7226-B826-A426B73F26A4}"/>
              </a:ext>
            </a:extLst>
          </p:cNvPr>
          <p:cNvSpPr txBox="1"/>
          <p:nvPr/>
        </p:nvSpPr>
        <p:spPr>
          <a:xfrm>
            <a:off x="3412503" y="4447859"/>
            <a:ext cx="5573973" cy="400110"/>
          </a:xfrm>
          <a:prstGeom prst="rect">
            <a:avLst/>
          </a:prstGeom>
          <a:noFill/>
        </p:spPr>
        <p:txBody>
          <a:bodyPr wrap="square">
            <a:spAutoFit/>
          </a:bodyPr>
          <a:lstStyle/>
          <a:p>
            <a:r>
              <a:rPr lang="en-US" sz="1000" dirty="0"/>
              <a:t>Figure 8.2.2: “Threat Movement through the supply chain” by Canadian Centre for Cyber Security used under the Crown Copyright – </a:t>
            </a:r>
            <a:r>
              <a:rPr lang="en-US" sz="1000" dirty="0" err="1"/>
              <a:t>NonCommercial</a:t>
            </a:r>
            <a:r>
              <a:rPr lang="en-US" sz="1000" dirty="0"/>
              <a:t> Reproduction </a:t>
            </a:r>
            <a:r>
              <a:rPr lang="en-US" sz="1000" dirty="0" err="1"/>
              <a:t>Licence</a:t>
            </a:r>
            <a:r>
              <a:rPr lang="en-US" sz="1000" dirty="0"/>
              <a:t> (Canada).</a:t>
            </a:r>
            <a:endParaRPr lang="en-CA" sz="1000" dirty="0"/>
          </a:p>
        </p:txBody>
      </p:sp>
    </p:spTree>
    <p:extLst>
      <p:ext uri="{BB962C8B-B14F-4D97-AF65-F5344CB8AC3E}">
        <p14:creationId xmlns:p14="http://schemas.microsoft.com/office/powerpoint/2010/main" val="3977296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51828" cy="811800"/>
          </a:xfrm>
          <a:prstGeom prst="rect">
            <a:avLst/>
          </a:prstGeom>
        </p:spPr>
        <p:txBody>
          <a:bodyPr spcFirstLastPara="1" wrap="square" lIns="91425" tIns="91425" rIns="91425" bIns="91425" anchor="t" anchorCtr="0">
            <a:noAutofit/>
          </a:bodyPr>
          <a:lstStyle/>
          <a:p>
            <a:r>
              <a:rPr lang="en-US" b="1" dirty="0">
                <a:latin typeface="+mj-lt"/>
              </a:rPr>
              <a:t>8.2 Key Cybersecurity </a:t>
            </a:r>
            <a:r>
              <a:rPr lang="en-US" b="1" dirty="0"/>
              <a:t>T</a:t>
            </a:r>
            <a:r>
              <a:rPr lang="en-US" b="1" dirty="0">
                <a:latin typeface="+mj-lt"/>
              </a:rPr>
              <a:t>hreats</a:t>
            </a:r>
            <a:endParaRPr lang="en-CA" b="1" dirty="0">
              <a:latin typeface="Arial"/>
            </a:endParaRPr>
          </a:p>
        </p:txBody>
      </p:sp>
      <p:sp>
        <p:nvSpPr>
          <p:cNvPr id="3" name="TextBox 2">
            <a:extLst>
              <a:ext uri="{FF2B5EF4-FFF2-40B4-BE49-F238E27FC236}">
                <a16:creationId xmlns:a16="http://schemas.microsoft.com/office/drawing/2014/main" id="{F35871F6-61C2-58EA-11C9-43AE13068647}"/>
              </a:ext>
            </a:extLst>
          </p:cNvPr>
          <p:cNvSpPr txBox="1"/>
          <p:nvPr/>
        </p:nvSpPr>
        <p:spPr>
          <a:xfrm>
            <a:off x="320511" y="790648"/>
            <a:ext cx="8576413" cy="3600986"/>
          </a:xfrm>
          <a:prstGeom prst="rect">
            <a:avLst/>
          </a:prstGeom>
          <a:noFill/>
        </p:spPr>
        <p:txBody>
          <a:bodyPr wrap="square">
            <a:spAutoFit/>
          </a:bodyPr>
          <a:lstStyle/>
          <a:p>
            <a:r>
              <a:rPr lang="en-US" sz="1600" dirty="0">
                <a:latin typeface="+mn-lt"/>
              </a:rPr>
              <a:t>Key cybersecurity threats include:</a:t>
            </a:r>
          </a:p>
          <a:p>
            <a:endParaRPr lang="en-US" sz="1600" dirty="0">
              <a:latin typeface="+mn-lt"/>
            </a:endParaRPr>
          </a:p>
          <a:p>
            <a:pPr marL="342900" indent="-342900">
              <a:buFont typeface="+mj-lt"/>
              <a:buAutoNum type="arabicPeriod"/>
            </a:pPr>
            <a:r>
              <a:rPr lang="en-US" b="1" dirty="0">
                <a:latin typeface="+mn-lt"/>
              </a:rPr>
              <a:t>Ransomware and Malware</a:t>
            </a:r>
            <a:r>
              <a:rPr lang="en-US" dirty="0">
                <a:latin typeface="+mn-lt"/>
              </a:rPr>
              <a:t> Attacks can halt production and delay distribution, causing operational disruptions and financial losses.</a:t>
            </a:r>
          </a:p>
          <a:p>
            <a:pPr marL="342900" indent="-342900">
              <a:buFont typeface="+mj-lt"/>
              <a:buAutoNum type="arabicPeriod"/>
            </a:pPr>
            <a:r>
              <a:rPr lang="en-US" b="1" dirty="0">
                <a:latin typeface="+mn-lt"/>
              </a:rPr>
              <a:t>Data Breaches: </a:t>
            </a:r>
            <a:r>
              <a:rPr lang="en-US" dirty="0">
                <a:latin typeface="+mn-lt"/>
              </a:rPr>
              <a:t>Unauthorized access to sensitive supply chain data can expose proprietary information or customer data, leading to reputational damage and legal consequences.</a:t>
            </a:r>
          </a:p>
          <a:p>
            <a:pPr marL="342900" indent="-342900">
              <a:buFont typeface="+mj-lt"/>
              <a:buAutoNum type="arabicPeriod"/>
            </a:pPr>
            <a:r>
              <a:rPr lang="en-US" b="1" dirty="0">
                <a:latin typeface="+mn-lt"/>
              </a:rPr>
              <a:t>Disruption of Logistics: </a:t>
            </a:r>
            <a:r>
              <a:rPr lang="en-US" dirty="0">
                <a:latin typeface="+mn-lt"/>
              </a:rPr>
              <a:t>Cyberattacks can target transportation and logistics networks, causing delays in the distribution of goods.</a:t>
            </a:r>
          </a:p>
          <a:p>
            <a:pPr marL="342900" indent="-342900">
              <a:buFont typeface="+mj-lt"/>
              <a:buAutoNum type="arabicPeriod"/>
            </a:pPr>
            <a:r>
              <a:rPr lang="en-US" b="1" dirty="0">
                <a:latin typeface="+mn-lt"/>
              </a:rPr>
              <a:t>Critical Infrastructure Damage: </a:t>
            </a:r>
            <a:r>
              <a:rPr lang="en-US" dirty="0">
                <a:latin typeface="+mn-lt"/>
              </a:rPr>
              <a:t>Attacks on key infrastructure components can lead to widespread supply chain disruptions.</a:t>
            </a:r>
          </a:p>
          <a:p>
            <a:pPr marL="342900" indent="-342900">
              <a:buFont typeface="+mj-lt"/>
              <a:buAutoNum type="arabicPeriod"/>
            </a:pPr>
            <a:r>
              <a:rPr lang="en-US" b="1" dirty="0">
                <a:latin typeface="+mn-lt"/>
              </a:rPr>
              <a:t>Intellectual Property Theft: </a:t>
            </a:r>
            <a:r>
              <a:rPr lang="en-US" dirty="0">
                <a:latin typeface="+mn-lt"/>
              </a:rPr>
              <a:t>Cybercriminals may steal valuable IP, causing competitive disadvantages.</a:t>
            </a:r>
          </a:p>
          <a:p>
            <a:pPr marL="342900" indent="-342900">
              <a:buFont typeface="+mj-lt"/>
              <a:buAutoNum type="arabicPeriod"/>
            </a:pPr>
            <a:r>
              <a:rPr lang="en-US" b="1" dirty="0">
                <a:latin typeface="+mn-lt"/>
              </a:rPr>
              <a:t>Counterfeit Products:</a:t>
            </a:r>
            <a:r>
              <a:rPr lang="en-US" dirty="0">
                <a:latin typeface="+mn-lt"/>
              </a:rPr>
              <a:t> Cyberattacks can facilitate the creation and distribution of counterfeit goods, undermining brand integrity.</a:t>
            </a:r>
          </a:p>
          <a:p>
            <a:pPr marL="342900" indent="-342900">
              <a:buFont typeface="+mj-lt"/>
              <a:buAutoNum type="arabicPeriod"/>
            </a:pPr>
            <a:r>
              <a:rPr lang="en-US" b="1" dirty="0">
                <a:latin typeface="+mn-lt"/>
              </a:rPr>
              <a:t>Financial Fraud: </a:t>
            </a:r>
            <a:r>
              <a:rPr lang="en-US" dirty="0">
                <a:latin typeface="+mn-lt"/>
              </a:rPr>
              <a:t>Supply chains are vulnerable to cyber-enabled financial fraud, resulting in monetary losses.</a:t>
            </a:r>
            <a:endParaRPr lang="en-CA" dirty="0">
              <a:latin typeface="+mn-lt"/>
            </a:endParaRPr>
          </a:p>
        </p:txBody>
      </p:sp>
    </p:spTree>
    <p:extLst>
      <p:ext uri="{BB962C8B-B14F-4D97-AF65-F5344CB8AC3E}">
        <p14:creationId xmlns:p14="http://schemas.microsoft.com/office/powerpoint/2010/main" val="2787085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51828" cy="811800"/>
          </a:xfrm>
          <a:prstGeom prst="rect">
            <a:avLst/>
          </a:prstGeom>
        </p:spPr>
        <p:txBody>
          <a:bodyPr spcFirstLastPara="1" wrap="square" lIns="91425" tIns="91425" rIns="91425" bIns="91425" anchor="t" anchorCtr="0">
            <a:noAutofit/>
          </a:bodyPr>
          <a:lstStyle/>
          <a:p>
            <a:r>
              <a:rPr lang="en-US" b="1" dirty="0">
                <a:latin typeface="+mj-lt"/>
              </a:rPr>
              <a:t>8.2 Ethical and Social Responsibilities</a:t>
            </a:r>
            <a:endParaRPr lang="en-CA" b="1" dirty="0">
              <a:latin typeface="Arial"/>
            </a:endParaRPr>
          </a:p>
        </p:txBody>
      </p:sp>
      <p:sp>
        <p:nvSpPr>
          <p:cNvPr id="3" name="TextBox 2">
            <a:extLst>
              <a:ext uri="{FF2B5EF4-FFF2-40B4-BE49-F238E27FC236}">
                <a16:creationId xmlns:a16="http://schemas.microsoft.com/office/drawing/2014/main" id="{2F5EC631-B1C9-91B6-0A4F-12BA1B10A7ED}"/>
              </a:ext>
            </a:extLst>
          </p:cNvPr>
          <p:cNvSpPr txBox="1"/>
          <p:nvPr/>
        </p:nvSpPr>
        <p:spPr>
          <a:xfrm>
            <a:off x="316787" y="813641"/>
            <a:ext cx="8510425" cy="523220"/>
          </a:xfrm>
          <a:prstGeom prst="rect">
            <a:avLst/>
          </a:prstGeom>
          <a:noFill/>
        </p:spPr>
        <p:txBody>
          <a:bodyPr wrap="square">
            <a:spAutoFit/>
          </a:bodyPr>
          <a:lstStyle/>
          <a:p>
            <a:pPr marL="285750" indent="-285750">
              <a:buFont typeface="Arial" panose="020B0604020202020204" pitchFamily="34" charset="0"/>
              <a:buChar char="•"/>
            </a:pPr>
            <a:r>
              <a:rPr lang="en-US" b="1" dirty="0"/>
              <a:t>Importance of Ethical Considerations: </a:t>
            </a:r>
            <a:r>
              <a:rPr lang="en-US" dirty="0"/>
              <a:t>Prioritizing ethical standards helps companies maintain supply chain integrity and protect their reputation in a socially conscious market.</a:t>
            </a:r>
            <a:endParaRPr lang="en-CA" dirty="0"/>
          </a:p>
        </p:txBody>
      </p:sp>
      <p:sp>
        <p:nvSpPr>
          <p:cNvPr id="4" name="Rectangle: Rounded Corners 3">
            <a:extLst>
              <a:ext uri="{FF2B5EF4-FFF2-40B4-BE49-F238E27FC236}">
                <a16:creationId xmlns:a16="http://schemas.microsoft.com/office/drawing/2014/main" id="{C40EAE24-F388-CBB5-080E-0A33E21964BD}"/>
              </a:ext>
            </a:extLst>
          </p:cNvPr>
          <p:cNvSpPr/>
          <p:nvPr/>
        </p:nvSpPr>
        <p:spPr>
          <a:xfrm>
            <a:off x="109397" y="1687398"/>
            <a:ext cx="4094957" cy="2884602"/>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r>
              <a:rPr lang="en-US" sz="2000" dirty="0"/>
              <a:t>Key ethical concerns include:</a:t>
            </a:r>
          </a:p>
          <a:p>
            <a:pPr marL="342900" indent="-342900">
              <a:buClr>
                <a:schemeClr val="tx1">
                  <a:lumMod val="75000"/>
                </a:schemeClr>
              </a:buClr>
              <a:buFont typeface="+mj-lt"/>
              <a:buAutoNum type="arabicPeriod"/>
            </a:pPr>
            <a:r>
              <a:rPr lang="en-US" sz="1600" b="1" dirty="0"/>
              <a:t>Human Rights Violations</a:t>
            </a:r>
            <a:r>
              <a:rPr lang="en-US" sz="1600" dirty="0"/>
              <a:t>: Issues like child </a:t>
            </a:r>
            <a:r>
              <a:rPr lang="en-US" sz="1600" dirty="0" err="1"/>
              <a:t>labour</a:t>
            </a:r>
            <a:r>
              <a:rPr lang="en-US" sz="1600" dirty="0"/>
              <a:t> and unsafe working conditions.</a:t>
            </a:r>
          </a:p>
          <a:p>
            <a:pPr marL="342900" indent="-342900">
              <a:buClr>
                <a:schemeClr val="tx1">
                  <a:lumMod val="75000"/>
                </a:schemeClr>
              </a:buClr>
              <a:buFont typeface="+mj-lt"/>
              <a:buAutoNum type="arabicPeriod"/>
            </a:pPr>
            <a:r>
              <a:rPr lang="en-US" sz="1600" b="1" dirty="0" err="1"/>
              <a:t>Labour</a:t>
            </a:r>
            <a:r>
              <a:rPr lang="en-US" sz="1600" b="1" dirty="0"/>
              <a:t> Violations: </a:t>
            </a:r>
            <a:r>
              <a:rPr lang="en-US" sz="1600" dirty="0"/>
              <a:t>Unfair practices such as underpayment and excessive working hours.</a:t>
            </a:r>
          </a:p>
          <a:p>
            <a:pPr marL="342900" indent="-342900">
              <a:buClr>
                <a:schemeClr val="tx1">
                  <a:lumMod val="75000"/>
                </a:schemeClr>
              </a:buClr>
              <a:buFont typeface="+mj-lt"/>
              <a:buAutoNum type="arabicPeriod"/>
            </a:pPr>
            <a:r>
              <a:rPr lang="en-US" sz="1600" b="1" dirty="0"/>
              <a:t>Environmental Impact: </a:t>
            </a:r>
            <a:r>
              <a:rPr lang="en-US" sz="1600" dirty="0"/>
              <a:t>Harmful practices like improper waste disposal and excessive emissions.</a:t>
            </a:r>
            <a:endParaRPr lang="en-CA" sz="1600" dirty="0"/>
          </a:p>
        </p:txBody>
      </p:sp>
      <p:sp>
        <p:nvSpPr>
          <p:cNvPr id="5" name="Rectangle: Rounded Corners 4">
            <a:extLst>
              <a:ext uri="{FF2B5EF4-FFF2-40B4-BE49-F238E27FC236}">
                <a16:creationId xmlns:a16="http://schemas.microsoft.com/office/drawing/2014/main" id="{07F09F0D-258E-E842-0890-98224BF709E7}"/>
              </a:ext>
            </a:extLst>
          </p:cNvPr>
          <p:cNvSpPr/>
          <p:nvPr/>
        </p:nvSpPr>
        <p:spPr>
          <a:xfrm>
            <a:off x="4939648" y="1687398"/>
            <a:ext cx="4094957" cy="2884602"/>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US" sz="2000" dirty="0"/>
              <a:t>These unethical practices can lead to:</a:t>
            </a:r>
          </a:p>
          <a:p>
            <a:pPr algn="ctr"/>
            <a:endParaRPr lang="en-US" sz="1800" dirty="0"/>
          </a:p>
          <a:p>
            <a:pPr marL="285750" indent="-285750">
              <a:buClr>
                <a:schemeClr val="tx1">
                  <a:lumMod val="75000"/>
                </a:schemeClr>
              </a:buClr>
              <a:buFont typeface="Arial" panose="020B0604020202020204" pitchFamily="34" charset="0"/>
              <a:buChar char="•"/>
            </a:pPr>
            <a:r>
              <a:rPr lang="en-US" sz="1800" dirty="0"/>
              <a:t>Reputational damage</a:t>
            </a:r>
          </a:p>
          <a:p>
            <a:pPr marL="285750" indent="-285750">
              <a:buClr>
                <a:schemeClr val="tx1">
                  <a:lumMod val="75000"/>
                </a:schemeClr>
              </a:buClr>
              <a:buFont typeface="Arial" panose="020B0604020202020204" pitchFamily="34" charset="0"/>
              <a:buChar char="•"/>
            </a:pPr>
            <a:r>
              <a:rPr lang="en-US" sz="1800" dirty="0"/>
              <a:t>Legal consequences</a:t>
            </a:r>
          </a:p>
          <a:p>
            <a:pPr marL="285750" indent="-285750">
              <a:buClr>
                <a:schemeClr val="tx1">
                  <a:lumMod val="75000"/>
                </a:schemeClr>
              </a:buClr>
              <a:buFont typeface="Arial" panose="020B0604020202020204" pitchFamily="34" charset="0"/>
              <a:buChar char="•"/>
            </a:pPr>
            <a:r>
              <a:rPr lang="en-US" sz="1800" dirty="0"/>
              <a:t>Financial losses</a:t>
            </a:r>
            <a:endParaRPr lang="en-CA" sz="1800" dirty="0"/>
          </a:p>
        </p:txBody>
      </p:sp>
      <p:sp>
        <p:nvSpPr>
          <p:cNvPr id="6" name="Arrow: Right 5">
            <a:extLst>
              <a:ext uri="{FF2B5EF4-FFF2-40B4-BE49-F238E27FC236}">
                <a16:creationId xmlns:a16="http://schemas.microsoft.com/office/drawing/2014/main" id="{81DFDB37-0001-6CC1-7296-9682523DFBFF}"/>
              </a:ext>
              <a:ext uri="{C183D7F6-B498-43B3-948B-1728B52AA6E4}">
                <adec:decorative xmlns:adec="http://schemas.microsoft.com/office/drawing/2017/decorative" val="1"/>
              </a:ext>
            </a:extLst>
          </p:cNvPr>
          <p:cNvSpPr/>
          <p:nvPr/>
        </p:nvSpPr>
        <p:spPr>
          <a:xfrm>
            <a:off x="4279770" y="2868089"/>
            <a:ext cx="584462" cy="523220"/>
          </a:xfrm>
          <a:prstGeom prst="righ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8167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51828" cy="811800"/>
          </a:xfrm>
          <a:prstGeom prst="rect">
            <a:avLst/>
          </a:prstGeom>
        </p:spPr>
        <p:txBody>
          <a:bodyPr spcFirstLastPara="1" wrap="square" lIns="91425" tIns="91425" rIns="91425" bIns="91425" anchor="t" anchorCtr="0">
            <a:noAutofit/>
          </a:bodyPr>
          <a:lstStyle/>
          <a:p>
            <a:r>
              <a:rPr lang="en-US" b="1" dirty="0">
                <a:latin typeface="+mj-lt"/>
              </a:rPr>
              <a:t>8.2 Outsourcing of Operations</a:t>
            </a:r>
            <a:endParaRPr lang="en-CA" b="1" dirty="0">
              <a:latin typeface="Arial"/>
            </a:endParaRPr>
          </a:p>
        </p:txBody>
      </p:sp>
      <p:sp>
        <p:nvSpPr>
          <p:cNvPr id="3" name="TextBox 2">
            <a:extLst>
              <a:ext uri="{FF2B5EF4-FFF2-40B4-BE49-F238E27FC236}">
                <a16:creationId xmlns:a16="http://schemas.microsoft.com/office/drawing/2014/main" id="{C3715E1C-90E2-3D56-9F4E-534E74B743F0}"/>
              </a:ext>
            </a:extLst>
          </p:cNvPr>
          <p:cNvSpPr txBox="1"/>
          <p:nvPr/>
        </p:nvSpPr>
        <p:spPr>
          <a:xfrm>
            <a:off x="245096" y="755203"/>
            <a:ext cx="8651827" cy="738664"/>
          </a:xfrm>
          <a:prstGeom prst="rect">
            <a:avLst/>
          </a:prstGeom>
          <a:noFill/>
        </p:spPr>
        <p:txBody>
          <a:bodyPr wrap="square">
            <a:spAutoFit/>
          </a:bodyPr>
          <a:lstStyle/>
          <a:p>
            <a:r>
              <a:rPr lang="en-US" dirty="0">
                <a:latin typeface="+mn-lt"/>
              </a:rPr>
              <a:t>Outsourcing operations is a strategic approach in supply chain management that allows companies to leverage external expertise, reduce costs, and focus on core competencies. However, this strategy also introduces significant risks that must be carefully managed to ensure supply chain resilience and reliability.</a:t>
            </a:r>
            <a:endParaRPr lang="en-CA" dirty="0">
              <a:latin typeface="+mn-lt"/>
            </a:endParaRPr>
          </a:p>
        </p:txBody>
      </p:sp>
      <p:sp>
        <p:nvSpPr>
          <p:cNvPr id="4" name="Rectangle: Rounded Corners 3">
            <a:extLst>
              <a:ext uri="{FF2B5EF4-FFF2-40B4-BE49-F238E27FC236}">
                <a16:creationId xmlns:a16="http://schemas.microsoft.com/office/drawing/2014/main" id="{AA05C7FE-D6DB-F20E-2503-4BF207CB4F90}"/>
              </a:ext>
            </a:extLst>
          </p:cNvPr>
          <p:cNvSpPr/>
          <p:nvPr/>
        </p:nvSpPr>
        <p:spPr>
          <a:xfrm>
            <a:off x="335641" y="1559729"/>
            <a:ext cx="8472717" cy="3193533"/>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n-US" sz="1800" dirty="0">
                <a:solidFill>
                  <a:schemeClr val="tx1">
                    <a:lumMod val="75000"/>
                  </a:schemeClr>
                </a:solidFill>
              </a:rPr>
              <a:t>Key Risks Associated with Outsourcing:</a:t>
            </a:r>
          </a:p>
          <a:p>
            <a:endParaRPr lang="en-US" dirty="0">
              <a:solidFill>
                <a:schemeClr val="tx1">
                  <a:lumMod val="75000"/>
                </a:schemeClr>
              </a:solidFill>
            </a:endParaRPr>
          </a:p>
          <a:p>
            <a:pPr marL="285750" indent="-285750">
              <a:buFont typeface="Arial" panose="020B0604020202020204" pitchFamily="34" charset="0"/>
              <a:buChar char="•"/>
            </a:pPr>
            <a:r>
              <a:rPr lang="en-US" b="1" dirty="0">
                <a:solidFill>
                  <a:schemeClr val="tx1">
                    <a:lumMod val="75000"/>
                  </a:schemeClr>
                </a:solidFill>
              </a:rPr>
              <a:t>Supplier Reliability: </a:t>
            </a:r>
            <a:r>
              <a:rPr lang="en-US" dirty="0">
                <a:solidFill>
                  <a:schemeClr val="tx1">
                    <a:lumMod val="75000"/>
                  </a:schemeClr>
                </a:solidFill>
              </a:rPr>
              <a:t>Dependence on external suppliers introduces risks related to their financial stability, capacity, and quality control, potentially leading to production disruptions.</a:t>
            </a:r>
          </a:p>
          <a:p>
            <a:pPr marL="285750" indent="-285750">
              <a:buFont typeface="Arial" panose="020B0604020202020204" pitchFamily="34" charset="0"/>
              <a:buChar char="•"/>
            </a:pPr>
            <a:r>
              <a:rPr lang="en-US" b="1" dirty="0">
                <a:solidFill>
                  <a:schemeClr val="tx1">
                    <a:lumMod val="75000"/>
                  </a:schemeClr>
                </a:solidFill>
              </a:rPr>
              <a:t>Geopolitical and Economic Instability: </a:t>
            </a:r>
            <a:r>
              <a:rPr lang="en-US" dirty="0">
                <a:solidFill>
                  <a:schemeClr val="tx1">
                    <a:lumMod val="75000"/>
                  </a:schemeClr>
                </a:solidFill>
              </a:rPr>
              <a:t>Suppliers in unstable regions may face disruptions due to trade policy changes, tariffs, or political unrest, affecting supply chain continuity.</a:t>
            </a:r>
          </a:p>
          <a:p>
            <a:pPr marL="285750" indent="-285750">
              <a:buFont typeface="Arial" panose="020B0604020202020204" pitchFamily="34" charset="0"/>
              <a:buChar char="•"/>
            </a:pPr>
            <a:r>
              <a:rPr lang="en-US" b="1" dirty="0">
                <a:solidFill>
                  <a:schemeClr val="tx1">
                    <a:lumMod val="75000"/>
                  </a:schemeClr>
                </a:solidFill>
              </a:rPr>
              <a:t>Quality Control Issues: </a:t>
            </a:r>
            <a:r>
              <a:rPr lang="en-US" dirty="0">
                <a:solidFill>
                  <a:schemeClr val="tx1">
                    <a:lumMod val="75000"/>
                  </a:schemeClr>
                </a:solidFill>
              </a:rPr>
              <a:t>Maintaining consistent quality standards can be challenging, leading to product recalls, increased costs, and damage to brand reputation.</a:t>
            </a:r>
          </a:p>
          <a:p>
            <a:pPr marL="285750" indent="-285750">
              <a:buFont typeface="Arial" panose="020B0604020202020204" pitchFamily="34" charset="0"/>
              <a:buChar char="•"/>
            </a:pPr>
            <a:r>
              <a:rPr lang="en-US" b="1" dirty="0">
                <a:solidFill>
                  <a:schemeClr val="tx1">
                    <a:lumMod val="75000"/>
                  </a:schemeClr>
                </a:solidFill>
              </a:rPr>
              <a:t>Intellectual Property Risks: </a:t>
            </a:r>
            <a:r>
              <a:rPr lang="en-US" dirty="0">
                <a:solidFill>
                  <a:schemeClr val="tx1">
                    <a:lumMod val="75000"/>
                  </a:schemeClr>
                </a:solidFill>
              </a:rPr>
              <a:t>Outsourcing exposes companies to the risk of intellectual property theft, which can lead to competitive disadvantages.</a:t>
            </a:r>
          </a:p>
          <a:p>
            <a:pPr marL="285750" indent="-285750">
              <a:buFont typeface="Arial" panose="020B0604020202020204" pitchFamily="34" charset="0"/>
              <a:buChar char="•"/>
            </a:pPr>
            <a:r>
              <a:rPr lang="en-US" b="1" dirty="0">
                <a:solidFill>
                  <a:schemeClr val="tx1">
                    <a:lumMod val="75000"/>
                  </a:schemeClr>
                </a:solidFill>
              </a:rPr>
              <a:t>Compliance and Ethical Concerns: </a:t>
            </a:r>
            <a:r>
              <a:rPr lang="en-US" dirty="0">
                <a:solidFill>
                  <a:schemeClr val="tx1">
                    <a:lumMod val="75000"/>
                  </a:schemeClr>
                </a:solidFill>
              </a:rPr>
              <a:t>Ensuring compliance with regulatory standards and ethical practices is crucial to avoid legal penalties and reputational damage.</a:t>
            </a:r>
          </a:p>
          <a:p>
            <a:pPr marL="285750" indent="-285750">
              <a:buFont typeface="Arial" panose="020B0604020202020204" pitchFamily="34" charset="0"/>
              <a:buChar char="•"/>
            </a:pPr>
            <a:r>
              <a:rPr lang="en-US" b="1" dirty="0">
                <a:solidFill>
                  <a:schemeClr val="tx1">
                    <a:lumMod val="75000"/>
                  </a:schemeClr>
                </a:solidFill>
              </a:rPr>
              <a:t>Communication and Coordination Challenges: </a:t>
            </a:r>
            <a:r>
              <a:rPr lang="en-US" dirty="0">
                <a:solidFill>
                  <a:schemeClr val="tx1">
                    <a:lumMod val="75000"/>
                  </a:schemeClr>
                </a:solidFill>
              </a:rPr>
              <a:t>Effective communication with outsourced partners is essential to prevent delays, errors, and inefficiencies in the supply chain.</a:t>
            </a:r>
            <a:endParaRPr lang="en-CA" dirty="0">
              <a:solidFill>
                <a:schemeClr val="tx1">
                  <a:lumMod val="75000"/>
                </a:schemeClr>
              </a:solidFill>
            </a:endParaRPr>
          </a:p>
        </p:txBody>
      </p:sp>
    </p:spTree>
    <p:extLst>
      <p:ext uri="{BB962C8B-B14F-4D97-AF65-F5344CB8AC3E}">
        <p14:creationId xmlns:p14="http://schemas.microsoft.com/office/powerpoint/2010/main" val="3376200574"/>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customXml/itemProps3.xml><?xml version="1.0" encoding="utf-8"?>
<ds:datastoreItem xmlns:ds="http://schemas.openxmlformats.org/officeDocument/2006/customXml" ds:itemID="{76D928B5-2415-41A4-8404-9F146EBB67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5041</TotalTime>
  <Words>1515</Words>
  <Application>Microsoft Office PowerPoint</Application>
  <PresentationFormat>On-screen Show (16:9)</PresentationFormat>
  <Paragraphs>100</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Roboto</vt:lpstr>
      <vt:lpstr>Geometric</vt:lpstr>
      <vt:lpstr>Custom Design</vt:lpstr>
      <vt:lpstr>Risk Management - Supply Chain and Operations Perspective</vt:lpstr>
      <vt:lpstr>8.0 Learning Objectives</vt:lpstr>
      <vt:lpstr>8.1 Supply Chain Management</vt:lpstr>
      <vt:lpstr>8.1 Supply Chain Risk Management</vt:lpstr>
      <vt:lpstr>8.2 Risks That Affect Supply Chain Operations</vt:lpstr>
      <vt:lpstr>8.2 Cybersecurity Threats in Supply Chains</vt:lpstr>
      <vt:lpstr>8.2 Key Cybersecurity Threats</vt:lpstr>
      <vt:lpstr>8.2 Ethical and Social Responsibilities</vt:lpstr>
      <vt:lpstr>8.2 Outsourcing of Operations</vt:lpstr>
      <vt:lpstr>8.3 Management of Supply Chain Risks</vt:lpstr>
      <vt:lpstr>8.4 Supply Chain Risk Management Strategies</vt:lpstr>
      <vt:lpstr>8.5 Chapter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Girard, Elisha</cp:lastModifiedBy>
  <cp:revision>119</cp:revision>
  <cp:lastPrinted>2021-10-24T15:39:03Z</cp:lastPrinted>
  <dcterms:modified xsi:type="dcterms:W3CDTF">2024-08-08T18:17:52Z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