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18"/>
  </p:notesMasterIdLst>
  <p:sldIdLst>
    <p:sldId id="256" r:id="rId6"/>
    <p:sldId id="287" r:id="rId7"/>
    <p:sldId id="258" r:id="rId8"/>
    <p:sldId id="303" r:id="rId9"/>
    <p:sldId id="288" r:id="rId10"/>
    <p:sldId id="298" r:id="rId11"/>
    <p:sldId id="299" r:id="rId12"/>
    <p:sldId id="300" r:id="rId13"/>
    <p:sldId id="304" r:id="rId14"/>
    <p:sldId id="301" r:id="rId15"/>
    <p:sldId id="302" r:id="rId16"/>
    <p:sldId id="286"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0" autoAdjust="0"/>
  </p:normalViewPr>
  <p:slideViewPr>
    <p:cSldViewPr snapToGrid="0">
      <p:cViewPr varScale="1">
        <p:scale>
          <a:sx n="112" d="100"/>
          <a:sy n="112" d="100"/>
        </p:scale>
        <p:origin x="120"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190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085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4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615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76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48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793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914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937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2024-08-08</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algn="r"/>
            <a:r>
              <a:rPr lang="en-US" dirty="0"/>
              <a:t>Risk Management - Supply Chain and Operations Perspective</a:t>
            </a:r>
            <a:endParaRPr lang="en-CA"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r">
              <a:lnSpc>
                <a:spcPct val="80000"/>
              </a:lnSpc>
              <a:buSzPts val="1018"/>
            </a:pPr>
            <a:r>
              <a:rPr lang="en-US" sz="3000" dirty="0">
                <a:latin typeface="+mj-lt"/>
              </a:rPr>
              <a:t>Chapter 7: Risk Monitoring</a:t>
            </a:r>
            <a:endParaRPr lang="en-CA"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7.6 Role of Internal Audit in Risk Monitoring</a:t>
            </a:r>
            <a:endParaRPr lang="en-CA" b="1" dirty="0">
              <a:latin typeface="Arial"/>
            </a:endParaRPr>
          </a:p>
        </p:txBody>
      </p:sp>
      <p:sp>
        <p:nvSpPr>
          <p:cNvPr id="2" name="Rectangle: Rounded Corners 1">
            <a:extLst>
              <a:ext uri="{FF2B5EF4-FFF2-40B4-BE49-F238E27FC236}">
                <a16:creationId xmlns:a16="http://schemas.microsoft.com/office/drawing/2014/main" id="{DE52EE50-AD17-6B0D-4BE7-4FC626C57D02}"/>
              </a:ext>
            </a:extLst>
          </p:cNvPr>
          <p:cNvSpPr/>
          <p:nvPr/>
        </p:nvSpPr>
        <p:spPr>
          <a:xfrm>
            <a:off x="379031" y="807171"/>
            <a:ext cx="8385937" cy="811800"/>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Internal audit is an activity that evaluates a company’s internal controls, including corporate governance and accounting processes, as well as risk monitoring. </a:t>
            </a:r>
          </a:p>
        </p:txBody>
      </p:sp>
      <p:sp>
        <p:nvSpPr>
          <p:cNvPr id="4" name="TextBox 3">
            <a:extLst>
              <a:ext uri="{FF2B5EF4-FFF2-40B4-BE49-F238E27FC236}">
                <a16:creationId xmlns:a16="http://schemas.microsoft.com/office/drawing/2014/main" id="{EEB8F394-D2C9-597F-6E12-CC36365FE451}"/>
              </a:ext>
            </a:extLst>
          </p:cNvPr>
          <p:cNvSpPr txBox="1"/>
          <p:nvPr/>
        </p:nvSpPr>
        <p:spPr>
          <a:xfrm>
            <a:off x="519452" y="1738429"/>
            <a:ext cx="8105093" cy="3108543"/>
          </a:xfrm>
          <a:prstGeom prst="rect">
            <a:avLst/>
          </a:prstGeom>
          <a:noFill/>
        </p:spPr>
        <p:txBody>
          <a:bodyPr wrap="square">
            <a:spAutoFit/>
          </a:bodyPr>
          <a:lstStyle/>
          <a:p>
            <a:pPr marL="285750" indent="-285750">
              <a:buFont typeface="Arial" panose="020B0604020202020204" pitchFamily="34" charset="0"/>
              <a:buChar char="•"/>
            </a:pPr>
            <a:r>
              <a:rPr lang="en-US" b="1" dirty="0">
                <a:latin typeface="+mn-lt"/>
              </a:rPr>
              <a:t>Independent Assurance: </a:t>
            </a:r>
            <a:r>
              <a:rPr lang="en-US" dirty="0">
                <a:latin typeface="+mn-lt"/>
              </a:rPr>
              <a:t>Provides objective evaluation of risk management and internal controls.</a:t>
            </a:r>
          </a:p>
          <a:p>
            <a:pPr marL="285750" indent="-285750">
              <a:buFont typeface="Arial" panose="020B0604020202020204" pitchFamily="34" charset="0"/>
              <a:buChar char="•"/>
            </a:pPr>
            <a:r>
              <a:rPr lang="en-US" b="1" dirty="0">
                <a:latin typeface="+mn-lt"/>
              </a:rPr>
              <a:t>Risk Assessment: </a:t>
            </a:r>
            <a:r>
              <a:rPr lang="en-US" dirty="0">
                <a:latin typeface="+mn-lt"/>
              </a:rPr>
              <a:t>Identifies and analyzes risks affecting organizational objectives.</a:t>
            </a:r>
          </a:p>
          <a:p>
            <a:pPr marL="285750" indent="-285750">
              <a:buFont typeface="Arial" panose="020B0604020202020204" pitchFamily="34" charset="0"/>
              <a:buChar char="•"/>
            </a:pPr>
            <a:r>
              <a:rPr lang="en-US" b="1" dirty="0">
                <a:latin typeface="+mn-lt"/>
              </a:rPr>
              <a:t>Evaluation of Control Activities: </a:t>
            </a:r>
            <a:r>
              <a:rPr lang="en-US" dirty="0">
                <a:latin typeface="+mn-lt"/>
              </a:rPr>
              <a:t>Reviews and ensures effectiveness of control measures.</a:t>
            </a:r>
          </a:p>
          <a:p>
            <a:pPr marL="285750" indent="-285750">
              <a:buFont typeface="Arial" panose="020B0604020202020204" pitchFamily="34" charset="0"/>
              <a:buChar char="•"/>
            </a:pPr>
            <a:r>
              <a:rPr lang="en-US" dirty="0">
                <a:latin typeface="+mn-lt"/>
              </a:rPr>
              <a:t>Monitoring of Risk Management Processes: Assesses the ongoing quality of risk management processes.</a:t>
            </a:r>
          </a:p>
          <a:p>
            <a:pPr marL="285750" indent="-285750">
              <a:buFont typeface="Arial" panose="020B0604020202020204" pitchFamily="34" charset="0"/>
              <a:buChar char="•"/>
            </a:pPr>
            <a:r>
              <a:rPr lang="en-US" b="1" dirty="0">
                <a:latin typeface="+mn-lt"/>
              </a:rPr>
              <a:t>Reporting on Risk Issues: </a:t>
            </a:r>
            <a:r>
              <a:rPr lang="en-US" dirty="0">
                <a:latin typeface="+mn-lt"/>
              </a:rPr>
              <a:t>Delivers periodic updates on significant risks and control issues.</a:t>
            </a:r>
          </a:p>
          <a:p>
            <a:pPr marL="285750" indent="-285750">
              <a:buFont typeface="Arial" panose="020B0604020202020204" pitchFamily="34" charset="0"/>
              <a:buChar char="•"/>
            </a:pPr>
            <a:r>
              <a:rPr lang="en-US" b="1" dirty="0">
                <a:latin typeface="+mn-lt"/>
              </a:rPr>
              <a:t>Recommendations for Improvement: </a:t>
            </a:r>
            <a:r>
              <a:rPr lang="en-US" dirty="0">
                <a:latin typeface="+mn-lt"/>
              </a:rPr>
              <a:t>Suggests enhancements to risk management and controls.</a:t>
            </a:r>
          </a:p>
          <a:p>
            <a:pPr marL="285750" indent="-285750">
              <a:buFont typeface="Arial" panose="020B0604020202020204" pitchFamily="34" charset="0"/>
              <a:buChar char="•"/>
            </a:pPr>
            <a:r>
              <a:rPr lang="en-US" b="1" dirty="0">
                <a:latin typeface="+mn-lt"/>
              </a:rPr>
              <a:t>Advisory Role: </a:t>
            </a:r>
            <a:r>
              <a:rPr lang="en-US" dirty="0">
                <a:latin typeface="+mn-lt"/>
              </a:rPr>
              <a:t>Offers expert advice on risk-related matters.</a:t>
            </a:r>
          </a:p>
          <a:p>
            <a:pPr marL="285750" indent="-285750">
              <a:buFont typeface="Arial" panose="020B0604020202020204" pitchFamily="34" charset="0"/>
              <a:buChar char="•"/>
            </a:pPr>
            <a:r>
              <a:rPr lang="en-US" b="1" dirty="0">
                <a:latin typeface="+mn-lt"/>
              </a:rPr>
              <a:t>Promoting Risk Awareness: </a:t>
            </a:r>
            <a:r>
              <a:rPr lang="en-US" dirty="0">
                <a:latin typeface="+mn-lt"/>
              </a:rPr>
              <a:t>Fosters a risk-aware culture throughout the organization.</a:t>
            </a:r>
          </a:p>
          <a:p>
            <a:pPr marL="285750" indent="-285750">
              <a:buFont typeface="Arial" panose="020B0604020202020204" pitchFamily="34" charset="0"/>
              <a:buChar char="•"/>
            </a:pPr>
            <a:r>
              <a:rPr lang="en-US" b="1" dirty="0">
                <a:latin typeface="+mn-lt"/>
              </a:rPr>
              <a:t>Compliance Assurance: </a:t>
            </a:r>
            <a:r>
              <a:rPr lang="en-US" dirty="0">
                <a:latin typeface="+mn-lt"/>
              </a:rPr>
              <a:t>Assesses adherence to laws, regulations, and policies.</a:t>
            </a:r>
          </a:p>
          <a:p>
            <a:pPr marL="285750" indent="-285750">
              <a:buFont typeface="Arial" panose="020B0604020202020204" pitchFamily="34" charset="0"/>
              <a:buChar char="•"/>
            </a:pPr>
            <a:r>
              <a:rPr lang="en-US" b="1" dirty="0">
                <a:latin typeface="+mn-lt"/>
              </a:rPr>
              <a:t>Continuous Monitoring Support: </a:t>
            </a:r>
            <a:r>
              <a:rPr lang="en-US" dirty="0">
                <a:latin typeface="+mn-lt"/>
              </a:rPr>
              <a:t>Helps implement and assess continuous monitoring processes.</a:t>
            </a:r>
            <a:endParaRPr lang="en-CA" dirty="0">
              <a:latin typeface="+mn-lt"/>
            </a:endParaRPr>
          </a:p>
        </p:txBody>
      </p:sp>
    </p:spTree>
    <p:extLst>
      <p:ext uri="{BB962C8B-B14F-4D97-AF65-F5344CB8AC3E}">
        <p14:creationId xmlns:p14="http://schemas.microsoft.com/office/powerpoint/2010/main" val="323925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7.7 Risk Reporting</a:t>
            </a:r>
            <a:endParaRPr lang="en-CA" b="1" dirty="0">
              <a:latin typeface="Arial"/>
            </a:endParaRPr>
          </a:p>
        </p:txBody>
      </p:sp>
      <p:sp>
        <p:nvSpPr>
          <p:cNvPr id="5" name="TextBox 4">
            <a:extLst>
              <a:ext uri="{FF2B5EF4-FFF2-40B4-BE49-F238E27FC236}">
                <a16:creationId xmlns:a16="http://schemas.microsoft.com/office/drawing/2014/main" id="{C4A01972-4529-62FC-C581-4B18F3C7CDA5}"/>
              </a:ext>
            </a:extLst>
          </p:cNvPr>
          <p:cNvSpPr txBox="1"/>
          <p:nvPr/>
        </p:nvSpPr>
        <p:spPr>
          <a:xfrm>
            <a:off x="247075" y="922605"/>
            <a:ext cx="3239862" cy="3785652"/>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mn-lt"/>
              </a:rPr>
              <a:t>Purpose and Content: </a:t>
            </a:r>
            <a:r>
              <a:rPr lang="en-US" sz="1600" dirty="0">
                <a:latin typeface="+mn-lt"/>
              </a:rPr>
              <a:t>Communicates significant risks, their impacts, and mitigation status to senior management and the board.</a:t>
            </a:r>
          </a:p>
          <a:p>
            <a:pPr marL="285750" indent="-285750">
              <a:buFont typeface="Arial" panose="020B0604020202020204" pitchFamily="34" charset="0"/>
              <a:buChar char="•"/>
            </a:pPr>
            <a:r>
              <a:rPr lang="en-US" sz="1600" b="1" dirty="0">
                <a:latin typeface="+mn-lt"/>
              </a:rPr>
              <a:t>Format and Frequency: </a:t>
            </a:r>
            <a:r>
              <a:rPr lang="en-US" sz="1600" dirty="0">
                <a:latin typeface="+mn-lt"/>
              </a:rPr>
              <a:t>Uses visual aids and narrative reports, typically every quarter, with additional reports for significant changes.</a:t>
            </a:r>
          </a:p>
          <a:p>
            <a:pPr marL="285750" indent="-285750">
              <a:buFont typeface="Arial" panose="020B0604020202020204" pitchFamily="34" charset="0"/>
              <a:buChar char="•"/>
            </a:pPr>
            <a:r>
              <a:rPr lang="en-US" sz="1600" b="1" dirty="0">
                <a:latin typeface="+mn-lt"/>
              </a:rPr>
              <a:t>Internal Audit Role: </a:t>
            </a:r>
            <a:r>
              <a:rPr lang="en-US" sz="1600" dirty="0">
                <a:latin typeface="+mn-lt"/>
              </a:rPr>
              <a:t>Provides independent assurance and insights, enhancing the credibility and effectiveness of risk reporting.</a:t>
            </a:r>
            <a:endParaRPr lang="en-CA" sz="1600" dirty="0">
              <a:latin typeface="+mn-lt"/>
            </a:endParaRPr>
          </a:p>
        </p:txBody>
      </p:sp>
      <p:pic>
        <p:nvPicPr>
          <p:cNvPr id="2050" name="Picture 2" descr="A series of circles and arrows with Continual Improvement in the centre.  In the first circle, Risk treatment, Risk monitoring, Risk reporting, and Risk identification and assessment. There are two arrows pointing in called lnsight and Information, and two pointing out labelled Insight and Information. The next three circles (inside to outside) are Collaboration, Integration, Governance and Leadership. An arrow from the outside circle pointing left is Communication and an arrow pointing right is labelled Consultation.">
            <a:extLst>
              <a:ext uri="{FF2B5EF4-FFF2-40B4-BE49-F238E27FC236}">
                <a16:creationId xmlns:a16="http://schemas.microsoft.com/office/drawing/2014/main" id="{8EAF9224-4FB3-5D12-2BBA-38710B5A0A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84" r="3814"/>
          <a:stretch/>
        </p:blipFill>
        <p:spPr bwMode="auto">
          <a:xfrm>
            <a:off x="3599060" y="922605"/>
            <a:ext cx="5297865" cy="3133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3F399F2-606F-9159-AA72-D79C0B451A88}"/>
              </a:ext>
            </a:extLst>
          </p:cNvPr>
          <p:cNvSpPr txBox="1"/>
          <p:nvPr/>
        </p:nvSpPr>
        <p:spPr>
          <a:xfrm>
            <a:off x="4572000" y="4056330"/>
            <a:ext cx="3634523" cy="553998"/>
          </a:xfrm>
          <a:prstGeom prst="rect">
            <a:avLst/>
          </a:prstGeom>
          <a:noFill/>
        </p:spPr>
        <p:txBody>
          <a:bodyPr wrap="square">
            <a:spAutoFit/>
          </a:bodyPr>
          <a:lstStyle/>
          <a:p>
            <a:r>
              <a:rPr lang="en-US" sz="1000" dirty="0">
                <a:latin typeface="+mn-lt"/>
              </a:rPr>
              <a:t>Figure 7.7.1: Risk Reporting as a key component of Risk Management. Orange Book: Management of risk – Principles and Concepts, UK Government, Open Government License.</a:t>
            </a:r>
            <a:endParaRPr lang="en-CA" sz="1000" dirty="0">
              <a:latin typeface="+mn-lt"/>
            </a:endParaRPr>
          </a:p>
        </p:txBody>
      </p:sp>
    </p:spTree>
    <p:extLst>
      <p:ext uri="{BB962C8B-B14F-4D97-AF65-F5344CB8AC3E}">
        <p14:creationId xmlns:p14="http://schemas.microsoft.com/office/powerpoint/2010/main" val="399001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CA" b="1" dirty="0">
                <a:latin typeface="+mn-lt"/>
              </a:rPr>
              <a:t>7.8 Chapter Summary</a:t>
            </a:r>
            <a:endParaRPr b="1" dirty="0">
              <a:latin typeface="+mn-lt"/>
            </a:endParaRPr>
          </a:p>
        </p:txBody>
      </p:sp>
      <p:sp>
        <p:nvSpPr>
          <p:cNvPr id="2" name="TextBox 1">
            <a:extLst>
              <a:ext uri="{FF2B5EF4-FFF2-40B4-BE49-F238E27FC236}">
                <a16:creationId xmlns:a16="http://schemas.microsoft.com/office/drawing/2014/main" id="{03BFE42D-F244-DC43-91AE-409D4B6D1F9A}"/>
              </a:ext>
            </a:extLst>
          </p:cNvPr>
          <p:cNvSpPr txBox="1"/>
          <p:nvPr/>
        </p:nvSpPr>
        <p:spPr>
          <a:xfrm>
            <a:off x="272650" y="792046"/>
            <a:ext cx="8655300"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rPr>
              <a:t>Chapter 7 emphasizes the critical role of risk monitoring within an organization and the board of directors’ responsibilities.</a:t>
            </a:r>
          </a:p>
          <a:p>
            <a:pPr marL="285750" indent="-285750">
              <a:buFont typeface="Arial" panose="020B0604020202020204" pitchFamily="34" charset="0"/>
              <a:buChar char="•"/>
            </a:pPr>
            <a:r>
              <a:rPr lang="en-US" sz="1800" dirty="0">
                <a:latin typeface="+mn-lt"/>
              </a:rPr>
              <a:t>The board sets the risk appetite, oversees the implementation of risk policies, and fosters a risk-aware culture.</a:t>
            </a:r>
          </a:p>
          <a:p>
            <a:pPr marL="285750" indent="-285750">
              <a:buFont typeface="Arial" panose="020B0604020202020204" pitchFamily="34" charset="0"/>
              <a:buChar char="•"/>
            </a:pPr>
            <a:r>
              <a:rPr lang="en-US" sz="1800" dirty="0">
                <a:latin typeface="+mn-lt"/>
              </a:rPr>
              <a:t>Regular reviews of risk profiles, challenging management’s risk assumptions, and integrating risk management into strategic planning are key board activities.</a:t>
            </a:r>
          </a:p>
          <a:p>
            <a:pPr marL="285750" indent="-285750">
              <a:buFont typeface="Arial" panose="020B0604020202020204" pitchFamily="34" charset="0"/>
              <a:buChar char="•"/>
            </a:pPr>
            <a:r>
              <a:rPr lang="en-US" sz="1800" dirty="0">
                <a:latin typeface="+mn-lt"/>
              </a:rPr>
              <a:t>Clear guidelines for risk identification and mitigation, open communication, and training programs are essential for a robust risk culture.</a:t>
            </a:r>
          </a:p>
          <a:p>
            <a:pPr marL="285750" indent="-285750">
              <a:buFont typeface="Arial" panose="020B0604020202020204" pitchFamily="34" charset="0"/>
              <a:buChar char="•"/>
            </a:pPr>
            <a:r>
              <a:rPr lang="en-US" sz="1800" dirty="0">
                <a:latin typeface="+mn-lt"/>
              </a:rPr>
              <a:t>Continuous risk assessment and using Key Risk Indicators (KRIs) to monitor significant risks are crucial.</a:t>
            </a:r>
          </a:p>
          <a:p>
            <a:pPr marL="285750" indent="-285750">
              <a:buFont typeface="Arial" panose="020B0604020202020204" pitchFamily="34" charset="0"/>
              <a:buChar char="•"/>
            </a:pPr>
            <a:r>
              <a:rPr lang="en-US" sz="1800" dirty="0">
                <a:latin typeface="+mn-lt"/>
              </a:rPr>
              <a:t>The roles of specialized committees, such as the Board Risk Committee, Chief Risk Officer (CRO), and Internal Audit, and the COSO Internal Control Framework’s five components ensure effective internal controls and compliance with risk management processes.</a:t>
            </a:r>
            <a:endParaRPr lang="en-CA" sz="1800" dirty="0">
              <a:latin typeface="+mn-lt"/>
            </a:endParaRPr>
          </a:p>
        </p:txBody>
      </p:sp>
    </p:spTree>
    <p:extLst>
      <p:ext uri="{BB962C8B-B14F-4D97-AF65-F5344CB8AC3E}">
        <p14:creationId xmlns:p14="http://schemas.microsoft.com/office/powerpoint/2010/main" val="338340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7.0 Learning Objectives</a:t>
            </a:r>
            <a:endParaRPr lang="en-CA" b="1" dirty="0">
              <a:latin typeface="Arial"/>
            </a:endParaRPr>
          </a:p>
        </p:txBody>
      </p:sp>
      <p:sp>
        <p:nvSpPr>
          <p:cNvPr id="2" name="TextBox 1">
            <a:extLst>
              <a:ext uri="{FF2B5EF4-FFF2-40B4-BE49-F238E27FC236}">
                <a16:creationId xmlns:a16="http://schemas.microsoft.com/office/drawing/2014/main" id="{5FF1E19B-635D-50FD-3C3D-35005EE0AB67}"/>
              </a:ext>
            </a:extLst>
          </p:cNvPr>
          <p:cNvSpPr txBox="1"/>
          <p:nvPr/>
        </p:nvSpPr>
        <p:spPr>
          <a:xfrm>
            <a:off x="306237" y="832493"/>
            <a:ext cx="8531525" cy="4016484"/>
          </a:xfrm>
          <a:prstGeom prst="rect">
            <a:avLst/>
          </a:prstGeom>
          <a:noFill/>
        </p:spPr>
        <p:txBody>
          <a:bodyPr wrap="square" rtlCol="0">
            <a:spAutoFit/>
          </a:bodyPr>
          <a:lstStyle/>
          <a:p>
            <a:r>
              <a:rPr lang="en-CA" sz="1500" dirty="0">
                <a:latin typeface="+mn-lt"/>
              </a:rPr>
              <a:t>In this chapter, we will:</a:t>
            </a:r>
          </a:p>
          <a:p>
            <a:endParaRPr lang="en-CA" sz="1500" dirty="0">
              <a:latin typeface="+mn-lt"/>
            </a:endParaRPr>
          </a:p>
          <a:p>
            <a:pPr marL="342900" indent="-342900">
              <a:buFont typeface="Arial" panose="020B0604020202020204" pitchFamily="34" charset="0"/>
              <a:buChar char="•"/>
            </a:pPr>
            <a:r>
              <a:rPr lang="en-US" sz="1500" dirty="0">
                <a:latin typeface="+mn-lt"/>
              </a:rPr>
              <a:t>Identify and explain three key responsibilities of the board in risk management, including setting the risk appetite, overseeing risk policies, and fostering a risk-aware culture.</a:t>
            </a:r>
          </a:p>
          <a:p>
            <a:pPr marL="342900" indent="-342900">
              <a:buFont typeface="Arial" panose="020B0604020202020204" pitchFamily="34" charset="0"/>
              <a:buChar char="•"/>
            </a:pPr>
            <a:r>
              <a:rPr lang="en-US" sz="1500" dirty="0">
                <a:latin typeface="+mn-lt"/>
              </a:rPr>
              <a:t>Describe the primary functions of a Board Risk Committee and outline the processes for monitoring key and emerging risks within an organization.</a:t>
            </a:r>
          </a:p>
          <a:p>
            <a:pPr marL="342900" indent="-342900">
              <a:buFont typeface="Arial" panose="020B0604020202020204" pitchFamily="34" charset="0"/>
              <a:buChar char="•"/>
            </a:pPr>
            <a:r>
              <a:rPr lang="en-US" sz="1500" dirty="0">
                <a:latin typeface="+mn-lt"/>
              </a:rPr>
              <a:t>Evaluate the role of a Chief Risk Officer by listing at least five key responsibilities, such as leading risk management efforts and overseeing technology and cybersecurity risks.</a:t>
            </a:r>
          </a:p>
          <a:p>
            <a:pPr marL="342900" indent="-342900">
              <a:buFont typeface="Arial" panose="020B0604020202020204" pitchFamily="34" charset="0"/>
              <a:buChar char="•"/>
            </a:pPr>
            <a:r>
              <a:rPr lang="en-US" sz="1500" dirty="0">
                <a:latin typeface="+mn-lt"/>
              </a:rPr>
              <a:t>Assess the contribution of internal audit to risk management by explaining how it provides independent assurance on the effectiveness of risk processes and controls.</a:t>
            </a:r>
          </a:p>
          <a:p>
            <a:pPr marL="342900" indent="-342900">
              <a:buFont typeface="Arial" panose="020B0604020202020204" pitchFamily="34" charset="0"/>
              <a:buChar char="•"/>
            </a:pPr>
            <a:r>
              <a:rPr lang="en-US" sz="1500" dirty="0">
                <a:latin typeface="+mn-lt"/>
              </a:rPr>
              <a:t>Analyze the COSO Internal Control Framework by detailing its five components and explaining their relevance to risk management.</a:t>
            </a:r>
          </a:p>
          <a:p>
            <a:pPr marL="342900" indent="-342900">
              <a:buFont typeface="Arial" panose="020B0604020202020204" pitchFamily="34" charset="0"/>
              <a:buChar char="•"/>
            </a:pPr>
            <a:r>
              <a:rPr lang="en-US" sz="1500" dirty="0">
                <a:latin typeface="+mn-lt"/>
              </a:rPr>
              <a:t>Discuss the role of internal audit in risk monitoring by identifying at least three ways it supports risk management activities, such as providing independent assurance and evaluating control activities.</a:t>
            </a:r>
          </a:p>
          <a:p>
            <a:pPr marL="342900" indent="-342900">
              <a:buFont typeface="Arial" panose="020B0604020202020204" pitchFamily="34" charset="0"/>
              <a:buChar char="•"/>
            </a:pPr>
            <a:r>
              <a:rPr lang="en-US" sz="1500" dirty="0">
                <a:latin typeface="+mn-lt"/>
              </a:rPr>
              <a:t>Create an effective risk report by outlining the key components, including risk identification, assessment, and the use of visual elements like dashboards and heat maps.</a:t>
            </a:r>
            <a:endParaRPr lang="en-CA" sz="1500" dirty="0">
              <a:latin typeface="+mn-lt"/>
            </a:endParaRPr>
          </a:p>
        </p:txBody>
      </p:sp>
    </p:spTree>
    <p:extLst>
      <p:ext uri="{BB962C8B-B14F-4D97-AF65-F5344CB8AC3E}">
        <p14:creationId xmlns:p14="http://schemas.microsoft.com/office/powerpoint/2010/main" val="153868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7.1 Role of the Board in Risk Management</a:t>
            </a:r>
            <a:endParaRPr lang="en-CA" b="1" dirty="0">
              <a:latin typeface="Arial"/>
            </a:endParaRPr>
          </a:p>
        </p:txBody>
      </p:sp>
      <p:grpSp>
        <p:nvGrpSpPr>
          <p:cNvPr id="3" name="Group 2" descr="Oversight and Governance:&#10;- Regularly review the risk profile and management strategies.&#10;- Challenge management’s risk assumptions and ensure integration with strategic planning.&#10;- Allocate resources effectively for risk management.&#10;&#10;Policy Development:&#10;- Set guidelines for risk identification, assessment, and mitigation.&#10;- Define risk appetite and tolerance levels; adapt policies to changes.&#10;- Regularly update policies to reflect new risks and best practices.&#10;&#10;Risk Culture:&#10;- Lead by example in prioritizing risk management.&#10;- Encourage open communication about risks and integrate risk considerations into evaluations and incentives.&#10;- Promote risk management training and education.&#10;">
            <a:extLst>
              <a:ext uri="{FF2B5EF4-FFF2-40B4-BE49-F238E27FC236}">
                <a16:creationId xmlns:a16="http://schemas.microsoft.com/office/drawing/2014/main" id="{9648AE72-D54E-B8C0-7027-768C2BD632C7}"/>
              </a:ext>
            </a:extLst>
          </p:cNvPr>
          <p:cNvGrpSpPr/>
          <p:nvPr/>
        </p:nvGrpSpPr>
        <p:grpSpPr>
          <a:xfrm>
            <a:off x="365400" y="903248"/>
            <a:ext cx="8413200" cy="3732930"/>
            <a:chOff x="365400" y="903248"/>
            <a:chExt cx="8413200" cy="3732930"/>
          </a:xfrm>
        </p:grpSpPr>
        <p:sp>
          <p:nvSpPr>
            <p:cNvPr id="4" name="Freeform: Shape 3">
              <a:extLst>
                <a:ext uri="{FF2B5EF4-FFF2-40B4-BE49-F238E27FC236}">
                  <a16:creationId xmlns:a16="http://schemas.microsoft.com/office/drawing/2014/main" id="{FE609B3F-23AB-B28F-665B-A97670C9E8C1}"/>
                </a:ext>
              </a:extLst>
            </p:cNvPr>
            <p:cNvSpPr/>
            <p:nvPr/>
          </p:nvSpPr>
          <p:spPr>
            <a:xfrm>
              <a:off x="365400" y="903248"/>
              <a:ext cx="8413200" cy="444600"/>
            </a:xfrm>
            <a:custGeom>
              <a:avLst/>
              <a:gdLst>
                <a:gd name="connsiteX0" fmla="*/ 0 w 8413200"/>
                <a:gd name="connsiteY0" fmla="*/ 74101 h 444600"/>
                <a:gd name="connsiteX1" fmla="*/ 74101 w 8413200"/>
                <a:gd name="connsiteY1" fmla="*/ 0 h 444600"/>
                <a:gd name="connsiteX2" fmla="*/ 8339099 w 8413200"/>
                <a:gd name="connsiteY2" fmla="*/ 0 h 444600"/>
                <a:gd name="connsiteX3" fmla="*/ 8413200 w 8413200"/>
                <a:gd name="connsiteY3" fmla="*/ 74101 h 444600"/>
                <a:gd name="connsiteX4" fmla="*/ 8413200 w 8413200"/>
                <a:gd name="connsiteY4" fmla="*/ 370499 h 444600"/>
                <a:gd name="connsiteX5" fmla="*/ 8339099 w 8413200"/>
                <a:gd name="connsiteY5" fmla="*/ 444600 h 444600"/>
                <a:gd name="connsiteX6" fmla="*/ 74101 w 8413200"/>
                <a:gd name="connsiteY6" fmla="*/ 444600 h 444600"/>
                <a:gd name="connsiteX7" fmla="*/ 0 w 8413200"/>
                <a:gd name="connsiteY7" fmla="*/ 370499 h 444600"/>
                <a:gd name="connsiteX8" fmla="*/ 0 w 8413200"/>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200" h="444600">
                  <a:moveTo>
                    <a:pt x="0" y="74101"/>
                  </a:moveTo>
                  <a:cubicBezTo>
                    <a:pt x="0" y="33176"/>
                    <a:pt x="33176" y="0"/>
                    <a:pt x="74101" y="0"/>
                  </a:cubicBezTo>
                  <a:lnTo>
                    <a:pt x="8339099" y="0"/>
                  </a:lnTo>
                  <a:cubicBezTo>
                    <a:pt x="8380024" y="0"/>
                    <a:pt x="8413200" y="33176"/>
                    <a:pt x="8413200" y="74101"/>
                  </a:cubicBezTo>
                  <a:lnTo>
                    <a:pt x="8413200" y="370499"/>
                  </a:lnTo>
                  <a:cubicBezTo>
                    <a:pt x="8413200" y="411424"/>
                    <a:pt x="8380024" y="444600"/>
                    <a:pt x="8339099"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CA" sz="1900" kern="1200" dirty="0"/>
                <a:t>Oversight and Governance</a:t>
              </a:r>
            </a:p>
          </p:txBody>
        </p:sp>
        <p:sp>
          <p:nvSpPr>
            <p:cNvPr id="5" name="Freeform: Shape 4">
              <a:extLst>
                <a:ext uri="{FF2B5EF4-FFF2-40B4-BE49-F238E27FC236}">
                  <a16:creationId xmlns:a16="http://schemas.microsoft.com/office/drawing/2014/main" id="{D2547A77-2823-E92B-AF52-346DA18F7A6E}"/>
                </a:ext>
              </a:extLst>
            </p:cNvPr>
            <p:cNvSpPr/>
            <p:nvPr/>
          </p:nvSpPr>
          <p:spPr>
            <a:xfrm>
              <a:off x="365400" y="1347848"/>
              <a:ext cx="8413200" cy="727605"/>
            </a:xfrm>
            <a:custGeom>
              <a:avLst/>
              <a:gdLst>
                <a:gd name="connsiteX0" fmla="*/ 0 w 8413200"/>
                <a:gd name="connsiteY0" fmla="*/ 0 h 727605"/>
                <a:gd name="connsiteX1" fmla="*/ 8413200 w 8413200"/>
                <a:gd name="connsiteY1" fmla="*/ 0 h 727605"/>
                <a:gd name="connsiteX2" fmla="*/ 8413200 w 8413200"/>
                <a:gd name="connsiteY2" fmla="*/ 727605 h 727605"/>
                <a:gd name="connsiteX3" fmla="*/ 0 w 8413200"/>
                <a:gd name="connsiteY3" fmla="*/ 727605 h 727605"/>
                <a:gd name="connsiteX4" fmla="*/ 0 w 8413200"/>
                <a:gd name="connsiteY4" fmla="*/ 0 h 72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200" h="727605">
                  <a:moveTo>
                    <a:pt x="0" y="0"/>
                  </a:moveTo>
                  <a:lnTo>
                    <a:pt x="8413200" y="0"/>
                  </a:lnTo>
                  <a:lnTo>
                    <a:pt x="8413200" y="727605"/>
                  </a:lnTo>
                  <a:lnTo>
                    <a:pt x="0" y="727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711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Regularly review the risk profile and management strategies.
Challenge management’s risk assumptions and ensure integration with strategic planning.
Allocate resources effectively for risk management.</a:t>
              </a:r>
              <a:endParaRPr lang="en-CA" sz="1500" kern="1200" dirty="0"/>
            </a:p>
          </p:txBody>
        </p:sp>
        <p:sp>
          <p:nvSpPr>
            <p:cNvPr id="6" name="Freeform: Shape 5">
              <a:extLst>
                <a:ext uri="{FF2B5EF4-FFF2-40B4-BE49-F238E27FC236}">
                  <a16:creationId xmlns:a16="http://schemas.microsoft.com/office/drawing/2014/main" id="{750DC1FC-293E-91DF-B6ED-01A670D769F5}"/>
                </a:ext>
              </a:extLst>
            </p:cNvPr>
            <p:cNvSpPr/>
            <p:nvPr/>
          </p:nvSpPr>
          <p:spPr>
            <a:xfrm>
              <a:off x="365400" y="2075453"/>
              <a:ext cx="8413200" cy="444600"/>
            </a:xfrm>
            <a:custGeom>
              <a:avLst/>
              <a:gdLst>
                <a:gd name="connsiteX0" fmla="*/ 0 w 8413200"/>
                <a:gd name="connsiteY0" fmla="*/ 74101 h 444600"/>
                <a:gd name="connsiteX1" fmla="*/ 74101 w 8413200"/>
                <a:gd name="connsiteY1" fmla="*/ 0 h 444600"/>
                <a:gd name="connsiteX2" fmla="*/ 8339099 w 8413200"/>
                <a:gd name="connsiteY2" fmla="*/ 0 h 444600"/>
                <a:gd name="connsiteX3" fmla="*/ 8413200 w 8413200"/>
                <a:gd name="connsiteY3" fmla="*/ 74101 h 444600"/>
                <a:gd name="connsiteX4" fmla="*/ 8413200 w 8413200"/>
                <a:gd name="connsiteY4" fmla="*/ 370499 h 444600"/>
                <a:gd name="connsiteX5" fmla="*/ 8339099 w 8413200"/>
                <a:gd name="connsiteY5" fmla="*/ 444600 h 444600"/>
                <a:gd name="connsiteX6" fmla="*/ 74101 w 8413200"/>
                <a:gd name="connsiteY6" fmla="*/ 444600 h 444600"/>
                <a:gd name="connsiteX7" fmla="*/ 0 w 8413200"/>
                <a:gd name="connsiteY7" fmla="*/ 370499 h 444600"/>
                <a:gd name="connsiteX8" fmla="*/ 0 w 8413200"/>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200" h="444600">
                  <a:moveTo>
                    <a:pt x="0" y="74101"/>
                  </a:moveTo>
                  <a:cubicBezTo>
                    <a:pt x="0" y="33176"/>
                    <a:pt x="33176" y="0"/>
                    <a:pt x="74101" y="0"/>
                  </a:cubicBezTo>
                  <a:lnTo>
                    <a:pt x="8339099" y="0"/>
                  </a:lnTo>
                  <a:cubicBezTo>
                    <a:pt x="8380024" y="0"/>
                    <a:pt x="8413200" y="33176"/>
                    <a:pt x="8413200" y="74101"/>
                  </a:cubicBezTo>
                  <a:lnTo>
                    <a:pt x="8413200" y="370499"/>
                  </a:lnTo>
                  <a:cubicBezTo>
                    <a:pt x="8413200" y="411424"/>
                    <a:pt x="8380024" y="444600"/>
                    <a:pt x="8339099"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CA" sz="1900" kern="1200" dirty="0"/>
                <a:t>Policy Development</a:t>
              </a:r>
            </a:p>
          </p:txBody>
        </p:sp>
        <p:sp>
          <p:nvSpPr>
            <p:cNvPr id="7" name="Freeform: Shape 6">
              <a:extLst>
                <a:ext uri="{FF2B5EF4-FFF2-40B4-BE49-F238E27FC236}">
                  <a16:creationId xmlns:a16="http://schemas.microsoft.com/office/drawing/2014/main" id="{6F729A85-D35A-F932-2625-8D882E9DC848}"/>
                </a:ext>
              </a:extLst>
            </p:cNvPr>
            <p:cNvSpPr/>
            <p:nvPr/>
          </p:nvSpPr>
          <p:spPr>
            <a:xfrm>
              <a:off x="365400" y="2520053"/>
              <a:ext cx="8413200" cy="727605"/>
            </a:xfrm>
            <a:custGeom>
              <a:avLst/>
              <a:gdLst>
                <a:gd name="connsiteX0" fmla="*/ 0 w 8413200"/>
                <a:gd name="connsiteY0" fmla="*/ 0 h 727605"/>
                <a:gd name="connsiteX1" fmla="*/ 8413200 w 8413200"/>
                <a:gd name="connsiteY1" fmla="*/ 0 h 727605"/>
                <a:gd name="connsiteX2" fmla="*/ 8413200 w 8413200"/>
                <a:gd name="connsiteY2" fmla="*/ 727605 h 727605"/>
                <a:gd name="connsiteX3" fmla="*/ 0 w 8413200"/>
                <a:gd name="connsiteY3" fmla="*/ 727605 h 727605"/>
                <a:gd name="connsiteX4" fmla="*/ 0 w 8413200"/>
                <a:gd name="connsiteY4" fmla="*/ 0 h 72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200" h="727605">
                  <a:moveTo>
                    <a:pt x="0" y="0"/>
                  </a:moveTo>
                  <a:lnTo>
                    <a:pt x="8413200" y="0"/>
                  </a:lnTo>
                  <a:lnTo>
                    <a:pt x="8413200" y="727605"/>
                  </a:lnTo>
                  <a:lnTo>
                    <a:pt x="0" y="727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711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Set guidelines for risk identification, assessment, and mitigation.
Define risk appetite and tolerance levels; adapt policies to changes.
Regularly update policies to reflect new risks and best practices.</a:t>
              </a:r>
              <a:endParaRPr lang="en-CA" sz="1500" kern="1200" dirty="0"/>
            </a:p>
          </p:txBody>
        </p:sp>
        <p:sp>
          <p:nvSpPr>
            <p:cNvPr id="8" name="Freeform: Shape 7">
              <a:extLst>
                <a:ext uri="{FF2B5EF4-FFF2-40B4-BE49-F238E27FC236}">
                  <a16:creationId xmlns:a16="http://schemas.microsoft.com/office/drawing/2014/main" id="{BB5B335A-C13B-2A31-E8F9-E825455368C5}"/>
                </a:ext>
              </a:extLst>
            </p:cNvPr>
            <p:cNvSpPr/>
            <p:nvPr/>
          </p:nvSpPr>
          <p:spPr>
            <a:xfrm>
              <a:off x="365400" y="3247658"/>
              <a:ext cx="8413200" cy="444600"/>
            </a:xfrm>
            <a:custGeom>
              <a:avLst/>
              <a:gdLst>
                <a:gd name="connsiteX0" fmla="*/ 0 w 8413200"/>
                <a:gd name="connsiteY0" fmla="*/ 74101 h 444600"/>
                <a:gd name="connsiteX1" fmla="*/ 74101 w 8413200"/>
                <a:gd name="connsiteY1" fmla="*/ 0 h 444600"/>
                <a:gd name="connsiteX2" fmla="*/ 8339099 w 8413200"/>
                <a:gd name="connsiteY2" fmla="*/ 0 h 444600"/>
                <a:gd name="connsiteX3" fmla="*/ 8413200 w 8413200"/>
                <a:gd name="connsiteY3" fmla="*/ 74101 h 444600"/>
                <a:gd name="connsiteX4" fmla="*/ 8413200 w 8413200"/>
                <a:gd name="connsiteY4" fmla="*/ 370499 h 444600"/>
                <a:gd name="connsiteX5" fmla="*/ 8339099 w 8413200"/>
                <a:gd name="connsiteY5" fmla="*/ 444600 h 444600"/>
                <a:gd name="connsiteX6" fmla="*/ 74101 w 8413200"/>
                <a:gd name="connsiteY6" fmla="*/ 444600 h 444600"/>
                <a:gd name="connsiteX7" fmla="*/ 0 w 8413200"/>
                <a:gd name="connsiteY7" fmla="*/ 370499 h 444600"/>
                <a:gd name="connsiteX8" fmla="*/ 0 w 8413200"/>
                <a:gd name="connsiteY8" fmla="*/ 74101 h 4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200" h="444600">
                  <a:moveTo>
                    <a:pt x="0" y="74101"/>
                  </a:moveTo>
                  <a:cubicBezTo>
                    <a:pt x="0" y="33176"/>
                    <a:pt x="33176" y="0"/>
                    <a:pt x="74101" y="0"/>
                  </a:cubicBezTo>
                  <a:lnTo>
                    <a:pt x="8339099" y="0"/>
                  </a:lnTo>
                  <a:cubicBezTo>
                    <a:pt x="8380024" y="0"/>
                    <a:pt x="8413200" y="33176"/>
                    <a:pt x="8413200" y="74101"/>
                  </a:cubicBezTo>
                  <a:lnTo>
                    <a:pt x="8413200" y="370499"/>
                  </a:lnTo>
                  <a:cubicBezTo>
                    <a:pt x="8413200" y="411424"/>
                    <a:pt x="8380024" y="444600"/>
                    <a:pt x="8339099" y="444600"/>
                  </a:cubicBezTo>
                  <a:lnTo>
                    <a:pt x="74101" y="444600"/>
                  </a:lnTo>
                  <a:cubicBezTo>
                    <a:pt x="33176" y="444600"/>
                    <a:pt x="0" y="411424"/>
                    <a:pt x="0" y="370499"/>
                  </a:cubicBezTo>
                  <a:lnTo>
                    <a:pt x="0" y="7410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4094" tIns="94094" rIns="94094" bIns="94094" numCol="1" spcCol="1270" anchor="ctr" anchorCtr="0">
              <a:noAutofit/>
            </a:bodyPr>
            <a:lstStyle/>
            <a:p>
              <a:pPr marL="0" lvl="0" indent="0" algn="l" defTabSz="844550">
                <a:lnSpc>
                  <a:spcPct val="90000"/>
                </a:lnSpc>
                <a:spcBef>
                  <a:spcPct val="0"/>
                </a:spcBef>
                <a:spcAft>
                  <a:spcPct val="35000"/>
                </a:spcAft>
                <a:buNone/>
              </a:pPr>
              <a:r>
                <a:rPr lang="en-CA" sz="1900" kern="1200" dirty="0"/>
                <a:t>Risk Culture</a:t>
              </a:r>
            </a:p>
          </p:txBody>
        </p:sp>
        <p:sp>
          <p:nvSpPr>
            <p:cNvPr id="9" name="Freeform: Shape 8">
              <a:extLst>
                <a:ext uri="{FF2B5EF4-FFF2-40B4-BE49-F238E27FC236}">
                  <a16:creationId xmlns:a16="http://schemas.microsoft.com/office/drawing/2014/main" id="{93614062-3D39-E004-4255-5802ACBC4896}"/>
                </a:ext>
              </a:extLst>
            </p:cNvPr>
            <p:cNvSpPr/>
            <p:nvPr/>
          </p:nvSpPr>
          <p:spPr>
            <a:xfrm>
              <a:off x="365400" y="3692258"/>
              <a:ext cx="8413200" cy="943920"/>
            </a:xfrm>
            <a:custGeom>
              <a:avLst/>
              <a:gdLst>
                <a:gd name="connsiteX0" fmla="*/ 0 w 8413200"/>
                <a:gd name="connsiteY0" fmla="*/ 0 h 943920"/>
                <a:gd name="connsiteX1" fmla="*/ 8413200 w 8413200"/>
                <a:gd name="connsiteY1" fmla="*/ 0 h 943920"/>
                <a:gd name="connsiteX2" fmla="*/ 8413200 w 8413200"/>
                <a:gd name="connsiteY2" fmla="*/ 943920 h 943920"/>
                <a:gd name="connsiteX3" fmla="*/ 0 w 8413200"/>
                <a:gd name="connsiteY3" fmla="*/ 943920 h 943920"/>
                <a:gd name="connsiteX4" fmla="*/ 0 w 841320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200" h="943920">
                  <a:moveTo>
                    <a:pt x="0" y="0"/>
                  </a:moveTo>
                  <a:lnTo>
                    <a:pt x="8413200" y="0"/>
                  </a:lnTo>
                  <a:lnTo>
                    <a:pt x="841320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711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Lead by example in prioritizing risk management.
Encourage open communication about risks and integrate risk considerations into evaluations and incentives.
Promote risk management training and education.</a:t>
              </a:r>
              <a:endParaRPr lang="en-CA" sz="1500" kern="12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651828" cy="811800"/>
          </a:xfrm>
          <a:prstGeom prst="rect">
            <a:avLst/>
          </a:prstGeom>
        </p:spPr>
        <p:txBody>
          <a:bodyPr spcFirstLastPara="1" wrap="square" lIns="91425" tIns="91425" rIns="91425" bIns="91425" anchor="t" anchorCtr="0">
            <a:noAutofit/>
          </a:bodyPr>
          <a:lstStyle/>
          <a:p>
            <a:r>
              <a:rPr lang="en-US" b="1" dirty="0">
                <a:latin typeface="+mj-lt"/>
              </a:rPr>
              <a:t>7.1 Risk Management Oversight and Reporting</a:t>
            </a:r>
            <a:endParaRPr lang="en-CA" b="1" dirty="0">
              <a:latin typeface="Arial"/>
            </a:endParaRPr>
          </a:p>
        </p:txBody>
      </p:sp>
      <p:grpSp>
        <p:nvGrpSpPr>
          <p:cNvPr id="10" name="Group 9" descr="Monitoring and Reporting:&#10;- Implement systematic risk assessment and review effectiveness of strategies.&#10;- Identify and monitor Key Risk Indicators (KRIs) aligned with strategic objectives.&#10;- Establish a clear reporting structure and ensure comprehensive risk reporting.&#10;&#10;Committee Involvement:&#10;- Audit and Risk Committees should review risk areas, internal controls, and audit plans.&#10;- Coordinate among committees with clear charters and regular updates to the full board.&#10;&#10;Strategic Risk Management:&#10;- Discuss strategic risks in board meetings and challenge management’s assumptions.&#10;- Engage in scenario planning and stress testing; ensure alignment with strategic planning.&#10;&#10;Cyber Risks:&#10;- Oversee cybersecurity posture, investments, and incident response plans.&#10;- Stay informed about cyber threats and regulatory requirements.&#10;&#10;Accountability and Transparency&#10;- Define risk management responsibilities and include them in performance evaluations.&#10;- Promote transparency in risk disclosures and communication with stakeholders.">
            <a:extLst>
              <a:ext uri="{FF2B5EF4-FFF2-40B4-BE49-F238E27FC236}">
                <a16:creationId xmlns:a16="http://schemas.microsoft.com/office/drawing/2014/main" id="{841B84EE-4FE1-FA64-C47B-8E29FB487DE0}"/>
              </a:ext>
            </a:extLst>
          </p:cNvPr>
          <p:cNvGrpSpPr/>
          <p:nvPr/>
        </p:nvGrpSpPr>
        <p:grpSpPr>
          <a:xfrm>
            <a:off x="176356" y="768158"/>
            <a:ext cx="8791288" cy="4048940"/>
            <a:chOff x="249152" y="702169"/>
            <a:chExt cx="8791288" cy="4086646"/>
          </a:xfrm>
        </p:grpSpPr>
        <p:sp>
          <p:nvSpPr>
            <p:cNvPr id="11" name="Freeform: Shape 10">
              <a:extLst>
                <a:ext uri="{FF2B5EF4-FFF2-40B4-BE49-F238E27FC236}">
                  <a16:creationId xmlns:a16="http://schemas.microsoft.com/office/drawing/2014/main" id="{BFFB0B50-99A7-CFCA-E196-4C6D382DBE74}"/>
                </a:ext>
              </a:extLst>
            </p:cNvPr>
            <p:cNvSpPr/>
            <p:nvPr/>
          </p:nvSpPr>
          <p:spPr>
            <a:xfrm>
              <a:off x="249152" y="702169"/>
              <a:ext cx="1702196" cy="451728"/>
            </a:xfrm>
            <a:custGeom>
              <a:avLst/>
              <a:gdLst>
                <a:gd name="connsiteX0" fmla="*/ 0 w 1554625"/>
                <a:gd name="connsiteY0" fmla="*/ 0 h 451728"/>
                <a:gd name="connsiteX1" fmla="*/ 1554625 w 1554625"/>
                <a:gd name="connsiteY1" fmla="*/ 0 h 451728"/>
                <a:gd name="connsiteX2" fmla="*/ 1554625 w 1554625"/>
                <a:gd name="connsiteY2" fmla="*/ 451728 h 451728"/>
                <a:gd name="connsiteX3" fmla="*/ 0 w 1554625"/>
                <a:gd name="connsiteY3" fmla="*/ 451728 h 451728"/>
                <a:gd name="connsiteX4" fmla="*/ 0 w 1554625"/>
                <a:gd name="connsiteY4" fmla="*/ 0 h 45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451728">
                  <a:moveTo>
                    <a:pt x="0" y="0"/>
                  </a:moveTo>
                  <a:lnTo>
                    <a:pt x="1554625" y="0"/>
                  </a:lnTo>
                  <a:lnTo>
                    <a:pt x="1554625" y="451728"/>
                  </a:lnTo>
                  <a:lnTo>
                    <a:pt x="0" y="45172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CA" b="1" kern="1200" dirty="0"/>
                <a:t>Monitoring and Reporting</a:t>
              </a:r>
            </a:p>
          </p:txBody>
        </p:sp>
        <p:sp>
          <p:nvSpPr>
            <p:cNvPr id="12" name="Freeform: Shape 11">
              <a:extLst>
                <a:ext uri="{FF2B5EF4-FFF2-40B4-BE49-F238E27FC236}">
                  <a16:creationId xmlns:a16="http://schemas.microsoft.com/office/drawing/2014/main" id="{CACAF9AB-B48C-1D6A-2AB2-009CA25C4923}"/>
                </a:ext>
              </a:extLst>
            </p:cNvPr>
            <p:cNvSpPr/>
            <p:nvPr/>
          </p:nvSpPr>
          <p:spPr>
            <a:xfrm>
              <a:off x="249152" y="1153896"/>
              <a:ext cx="1702196" cy="3634919"/>
            </a:xfrm>
            <a:custGeom>
              <a:avLst/>
              <a:gdLst>
                <a:gd name="connsiteX0" fmla="*/ 0 w 1554625"/>
                <a:gd name="connsiteY0" fmla="*/ 0 h 3568500"/>
                <a:gd name="connsiteX1" fmla="*/ 1554625 w 1554625"/>
                <a:gd name="connsiteY1" fmla="*/ 0 h 3568500"/>
                <a:gd name="connsiteX2" fmla="*/ 1554625 w 1554625"/>
                <a:gd name="connsiteY2" fmla="*/ 3568500 h 3568500"/>
                <a:gd name="connsiteX3" fmla="*/ 0 w 1554625"/>
                <a:gd name="connsiteY3" fmla="*/ 3568500 h 3568500"/>
                <a:gd name="connsiteX4" fmla="*/ 0 w 1554625"/>
                <a:gd name="connsiteY4" fmla="*/ 0 h 35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3568500">
                  <a:moveTo>
                    <a:pt x="0" y="0"/>
                  </a:moveTo>
                  <a:lnTo>
                    <a:pt x="1554625" y="0"/>
                  </a:lnTo>
                  <a:lnTo>
                    <a:pt x="1554625" y="3568500"/>
                  </a:lnTo>
                  <a:lnTo>
                    <a:pt x="0" y="35685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Implement systematic risk assessment and review effectiveness of strategies.
Identify and monitor Key Risk Indicators (KRIs) aligned with strategic objectives.
Establish a clear reporting structure and ensure comprehensive risk reporting.</a:t>
              </a:r>
              <a:endParaRPr lang="en-CA" sz="1400" kern="1200" dirty="0"/>
            </a:p>
          </p:txBody>
        </p:sp>
        <p:sp>
          <p:nvSpPr>
            <p:cNvPr id="13" name="Freeform: Shape 12">
              <a:extLst>
                <a:ext uri="{FF2B5EF4-FFF2-40B4-BE49-F238E27FC236}">
                  <a16:creationId xmlns:a16="http://schemas.microsoft.com/office/drawing/2014/main" id="{3A41470A-F9FC-CB98-05CF-B3FE3F756056}"/>
                </a:ext>
              </a:extLst>
            </p:cNvPr>
            <p:cNvSpPr/>
            <p:nvPr/>
          </p:nvSpPr>
          <p:spPr>
            <a:xfrm>
              <a:off x="2021425" y="702169"/>
              <a:ext cx="1702196" cy="451728"/>
            </a:xfrm>
            <a:custGeom>
              <a:avLst/>
              <a:gdLst>
                <a:gd name="connsiteX0" fmla="*/ 0 w 1554625"/>
                <a:gd name="connsiteY0" fmla="*/ 0 h 451728"/>
                <a:gd name="connsiteX1" fmla="*/ 1554625 w 1554625"/>
                <a:gd name="connsiteY1" fmla="*/ 0 h 451728"/>
                <a:gd name="connsiteX2" fmla="*/ 1554625 w 1554625"/>
                <a:gd name="connsiteY2" fmla="*/ 451728 h 451728"/>
                <a:gd name="connsiteX3" fmla="*/ 0 w 1554625"/>
                <a:gd name="connsiteY3" fmla="*/ 451728 h 451728"/>
                <a:gd name="connsiteX4" fmla="*/ 0 w 1554625"/>
                <a:gd name="connsiteY4" fmla="*/ 0 h 45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451728">
                  <a:moveTo>
                    <a:pt x="0" y="0"/>
                  </a:moveTo>
                  <a:lnTo>
                    <a:pt x="1554625" y="0"/>
                  </a:lnTo>
                  <a:lnTo>
                    <a:pt x="1554625" y="451728"/>
                  </a:lnTo>
                  <a:lnTo>
                    <a:pt x="0" y="451728"/>
                  </a:lnTo>
                  <a:lnTo>
                    <a:pt x="0" y="0"/>
                  </a:lnTo>
                  <a:close/>
                </a:path>
              </a:pathLst>
            </a:custGeom>
          </p:spPr>
          <p:style>
            <a:lnRef idx="2">
              <a:schemeClr val="accent2">
                <a:hueOff val="1623800"/>
                <a:satOff val="2915"/>
                <a:lumOff val="-1716"/>
                <a:alphaOff val="0"/>
              </a:schemeClr>
            </a:lnRef>
            <a:fillRef idx="1">
              <a:schemeClr val="accent2">
                <a:hueOff val="1623800"/>
                <a:satOff val="2915"/>
                <a:lumOff val="-1716"/>
                <a:alphaOff val="0"/>
              </a:schemeClr>
            </a:fillRef>
            <a:effectRef idx="0">
              <a:schemeClr val="accent2">
                <a:hueOff val="1623800"/>
                <a:satOff val="2915"/>
                <a:lumOff val="-1716"/>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CA" b="1" kern="1200" dirty="0"/>
                <a:t>Committee Involvement</a:t>
              </a:r>
            </a:p>
          </p:txBody>
        </p:sp>
        <p:sp>
          <p:nvSpPr>
            <p:cNvPr id="14" name="Freeform: Shape 13">
              <a:extLst>
                <a:ext uri="{FF2B5EF4-FFF2-40B4-BE49-F238E27FC236}">
                  <a16:creationId xmlns:a16="http://schemas.microsoft.com/office/drawing/2014/main" id="{FB3B8720-DFEF-AF45-6767-0F7E54CF5E32}"/>
                </a:ext>
              </a:extLst>
            </p:cNvPr>
            <p:cNvSpPr/>
            <p:nvPr/>
          </p:nvSpPr>
          <p:spPr>
            <a:xfrm>
              <a:off x="2021425" y="1153896"/>
              <a:ext cx="1702196" cy="3634919"/>
            </a:xfrm>
            <a:custGeom>
              <a:avLst/>
              <a:gdLst>
                <a:gd name="connsiteX0" fmla="*/ 0 w 1554625"/>
                <a:gd name="connsiteY0" fmla="*/ 0 h 3568500"/>
                <a:gd name="connsiteX1" fmla="*/ 1554625 w 1554625"/>
                <a:gd name="connsiteY1" fmla="*/ 0 h 3568500"/>
                <a:gd name="connsiteX2" fmla="*/ 1554625 w 1554625"/>
                <a:gd name="connsiteY2" fmla="*/ 3568500 h 3568500"/>
                <a:gd name="connsiteX3" fmla="*/ 0 w 1554625"/>
                <a:gd name="connsiteY3" fmla="*/ 3568500 h 3568500"/>
                <a:gd name="connsiteX4" fmla="*/ 0 w 1554625"/>
                <a:gd name="connsiteY4" fmla="*/ 0 h 35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3568500">
                  <a:moveTo>
                    <a:pt x="0" y="0"/>
                  </a:moveTo>
                  <a:lnTo>
                    <a:pt x="1554625" y="0"/>
                  </a:lnTo>
                  <a:lnTo>
                    <a:pt x="1554625" y="3568500"/>
                  </a:lnTo>
                  <a:lnTo>
                    <a:pt x="0" y="3568500"/>
                  </a:lnTo>
                  <a:lnTo>
                    <a:pt x="0" y="0"/>
                  </a:lnTo>
                  <a:close/>
                </a:path>
              </a:pathLst>
            </a:custGeom>
          </p:spPr>
          <p:style>
            <a:lnRef idx="2">
              <a:schemeClr val="accent2">
                <a:tint val="40000"/>
                <a:alpha val="90000"/>
                <a:hueOff val="1699870"/>
                <a:satOff val="-1212"/>
                <a:lumOff val="-260"/>
                <a:alphaOff val="0"/>
              </a:schemeClr>
            </a:lnRef>
            <a:fillRef idx="1">
              <a:schemeClr val="accent2">
                <a:tint val="40000"/>
                <a:alpha val="90000"/>
                <a:hueOff val="1699870"/>
                <a:satOff val="-1212"/>
                <a:lumOff val="-260"/>
                <a:alphaOff val="0"/>
              </a:schemeClr>
            </a:fillRef>
            <a:effectRef idx="0">
              <a:schemeClr val="accent2">
                <a:tint val="40000"/>
                <a:alpha val="90000"/>
                <a:hueOff val="1699870"/>
                <a:satOff val="-1212"/>
                <a:lumOff val="-26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Audit and Risk Committees should review risk areas, internal controls, and audit plans.
Coordinate among committees with clear charters and regular updates to the full board.</a:t>
              </a:r>
              <a:endParaRPr lang="en-CA" sz="1400" kern="1200" dirty="0"/>
            </a:p>
          </p:txBody>
        </p:sp>
        <p:sp>
          <p:nvSpPr>
            <p:cNvPr id="15" name="Freeform: Shape 14">
              <a:extLst>
                <a:ext uri="{FF2B5EF4-FFF2-40B4-BE49-F238E27FC236}">
                  <a16:creationId xmlns:a16="http://schemas.microsoft.com/office/drawing/2014/main" id="{0249B0DA-A7B7-56F0-CB62-E1C116BF15A5}"/>
                </a:ext>
              </a:extLst>
            </p:cNvPr>
            <p:cNvSpPr/>
            <p:nvPr/>
          </p:nvSpPr>
          <p:spPr>
            <a:xfrm>
              <a:off x="3793698" y="702169"/>
              <a:ext cx="1702196" cy="451728"/>
            </a:xfrm>
            <a:custGeom>
              <a:avLst/>
              <a:gdLst>
                <a:gd name="connsiteX0" fmla="*/ 0 w 1554625"/>
                <a:gd name="connsiteY0" fmla="*/ 0 h 451728"/>
                <a:gd name="connsiteX1" fmla="*/ 1554625 w 1554625"/>
                <a:gd name="connsiteY1" fmla="*/ 0 h 451728"/>
                <a:gd name="connsiteX2" fmla="*/ 1554625 w 1554625"/>
                <a:gd name="connsiteY2" fmla="*/ 451728 h 451728"/>
                <a:gd name="connsiteX3" fmla="*/ 0 w 1554625"/>
                <a:gd name="connsiteY3" fmla="*/ 451728 h 451728"/>
                <a:gd name="connsiteX4" fmla="*/ 0 w 1554625"/>
                <a:gd name="connsiteY4" fmla="*/ 0 h 45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451728">
                  <a:moveTo>
                    <a:pt x="0" y="0"/>
                  </a:moveTo>
                  <a:lnTo>
                    <a:pt x="1554625" y="0"/>
                  </a:lnTo>
                  <a:lnTo>
                    <a:pt x="1554625" y="451728"/>
                  </a:lnTo>
                  <a:lnTo>
                    <a:pt x="0" y="451728"/>
                  </a:lnTo>
                  <a:lnTo>
                    <a:pt x="0" y="0"/>
                  </a:lnTo>
                  <a:close/>
                </a:path>
              </a:pathLst>
            </a:custGeom>
          </p:spPr>
          <p:style>
            <a:lnRef idx="2">
              <a:schemeClr val="accent2">
                <a:hueOff val="3247601"/>
                <a:satOff val="5830"/>
                <a:lumOff val="-3432"/>
                <a:alphaOff val="0"/>
              </a:schemeClr>
            </a:lnRef>
            <a:fillRef idx="1">
              <a:schemeClr val="accent2">
                <a:hueOff val="3247601"/>
                <a:satOff val="5830"/>
                <a:lumOff val="-3432"/>
                <a:alphaOff val="0"/>
              </a:schemeClr>
            </a:fillRef>
            <a:effectRef idx="0">
              <a:schemeClr val="accent2">
                <a:hueOff val="3247601"/>
                <a:satOff val="5830"/>
                <a:lumOff val="-3432"/>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CA" b="1" kern="1200" dirty="0"/>
                <a:t>Strategic Risk Management</a:t>
              </a:r>
            </a:p>
          </p:txBody>
        </p:sp>
        <p:sp>
          <p:nvSpPr>
            <p:cNvPr id="16" name="Freeform: Shape 15">
              <a:extLst>
                <a:ext uri="{FF2B5EF4-FFF2-40B4-BE49-F238E27FC236}">
                  <a16:creationId xmlns:a16="http://schemas.microsoft.com/office/drawing/2014/main" id="{3C63CE0E-C3BF-221D-9C02-7804EC3ADF51}"/>
                </a:ext>
              </a:extLst>
            </p:cNvPr>
            <p:cNvSpPr/>
            <p:nvPr/>
          </p:nvSpPr>
          <p:spPr>
            <a:xfrm>
              <a:off x="3793698" y="1153896"/>
              <a:ext cx="1702196" cy="3634919"/>
            </a:xfrm>
            <a:custGeom>
              <a:avLst/>
              <a:gdLst>
                <a:gd name="connsiteX0" fmla="*/ 0 w 1554625"/>
                <a:gd name="connsiteY0" fmla="*/ 0 h 3568500"/>
                <a:gd name="connsiteX1" fmla="*/ 1554625 w 1554625"/>
                <a:gd name="connsiteY1" fmla="*/ 0 h 3568500"/>
                <a:gd name="connsiteX2" fmla="*/ 1554625 w 1554625"/>
                <a:gd name="connsiteY2" fmla="*/ 3568500 h 3568500"/>
                <a:gd name="connsiteX3" fmla="*/ 0 w 1554625"/>
                <a:gd name="connsiteY3" fmla="*/ 3568500 h 3568500"/>
                <a:gd name="connsiteX4" fmla="*/ 0 w 1554625"/>
                <a:gd name="connsiteY4" fmla="*/ 0 h 35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3568500">
                  <a:moveTo>
                    <a:pt x="0" y="0"/>
                  </a:moveTo>
                  <a:lnTo>
                    <a:pt x="1554625" y="0"/>
                  </a:lnTo>
                  <a:lnTo>
                    <a:pt x="1554625" y="3568500"/>
                  </a:lnTo>
                  <a:lnTo>
                    <a:pt x="0" y="3568500"/>
                  </a:lnTo>
                  <a:lnTo>
                    <a:pt x="0" y="0"/>
                  </a:lnTo>
                  <a:close/>
                </a:path>
              </a:pathLst>
            </a:custGeom>
          </p:spPr>
          <p:style>
            <a:lnRef idx="2">
              <a:schemeClr val="accent2">
                <a:tint val="40000"/>
                <a:alpha val="90000"/>
                <a:hueOff val="3399739"/>
                <a:satOff val="-2424"/>
                <a:lumOff val="-521"/>
                <a:alphaOff val="0"/>
              </a:schemeClr>
            </a:lnRef>
            <a:fillRef idx="1">
              <a:schemeClr val="accent2">
                <a:tint val="40000"/>
                <a:alpha val="90000"/>
                <a:hueOff val="3399739"/>
                <a:satOff val="-2424"/>
                <a:lumOff val="-521"/>
                <a:alphaOff val="0"/>
              </a:schemeClr>
            </a:fillRef>
            <a:effectRef idx="0">
              <a:schemeClr val="accent2">
                <a:tint val="40000"/>
                <a:alpha val="90000"/>
                <a:hueOff val="3399739"/>
                <a:satOff val="-2424"/>
                <a:lumOff val="-521"/>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Discuss strategic risks in board meetings and challenge management’s assumptions.
Engage in scenario planning and stress testing; ensure alignment with strategic planning.</a:t>
              </a:r>
              <a:endParaRPr lang="en-CA" sz="1400" kern="1200" dirty="0"/>
            </a:p>
          </p:txBody>
        </p:sp>
        <p:sp>
          <p:nvSpPr>
            <p:cNvPr id="17" name="Freeform: Shape 16">
              <a:extLst>
                <a:ext uri="{FF2B5EF4-FFF2-40B4-BE49-F238E27FC236}">
                  <a16:creationId xmlns:a16="http://schemas.microsoft.com/office/drawing/2014/main" id="{C48E65C7-36D5-9592-83B7-04C85ED362B7}"/>
                </a:ext>
              </a:extLst>
            </p:cNvPr>
            <p:cNvSpPr/>
            <p:nvPr/>
          </p:nvSpPr>
          <p:spPr>
            <a:xfrm>
              <a:off x="5565971" y="702169"/>
              <a:ext cx="1702196" cy="451728"/>
            </a:xfrm>
            <a:custGeom>
              <a:avLst/>
              <a:gdLst>
                <a:gd name="connsiteX0" fmla="*/ 0 w 1554625"/>
                <a:gd name="connsiteY0" fmla="*/ 0 h 451728"/>
                <a:gd name="connsiteX1" fmla="*/ 1554625 w 1554625"/>
                <a:gd name="connsiteY1" fmla="*/ 0 h 451728"/>
                <a:gd name="connsiteX2" fmla="*/ 1554625 w 1554625"/>
                <a:gd name="connsiteY2" fmla="*/ 451728 h 451728"/>
                <a:gd name="connsiteX3" fmla="*/ 0 w 1554625"/>
                <a:gd name="connsiteY3" fmla="*/ 451728 h 451728"/>
                <a:gd name="connsiteX4" fmla="*/ 0 w 1554625"/>
                <a:gd name="connsiteY4" fmla="*/ 0 h 45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451728">
                  <a:moveTo>
                    <a:pt x="0" y="0"/>
                  </a:moveTo>
                  <a:lnTo>
                    <a:pt x="1554625" y="0"/>
                  </a:lnTo>
                  <a:lnTo>
                    <a:pt x="1554625" y="451728"/>
                  </a:lnTo>
                  <a:lnTo>
                    <a:pt x="0" y="451728"/>
                  </a:lnTo>
                  <a:lnTo>
                    <a:pt x="0" y="0"/>
                  </a:lnTo>
                  <a:close/>
                </a:path>
              </a:pathLst>
            </a:custGeom>
          </p:spPr>
          <p:style>
            <a:lnRef idx="2">
              <a:schemeClr val="accent2">
                <a:hueOff val="4871401"/>
                <a:satOff val="8745"/>
                <a:lumOff val="-5148"/>
                <a:alphaOff val="0"/>
              </a:schemeClr>
            </a:lnRef>
            <a:fillRef idx="1">
              <a:schemeClr val="accent2">
                <a:hueOff val="4871401"/>
                <a:satOff val="8745"/>
                <a:lumOff val="-5148"/>
                <a:alphaOff val="0"/>
              </a:schemeClr>
            </a:fillRef>
            <a:effectRef idx="0">
              <a:schemeClr val="accent2">
                <a:hueOff val="4871401"/>
                <a:satOff val="8745"/>
                <a:lumOff val="-5148"/>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CA" b="1" kern="1200" dirty="0"/>
                <a:t>Cyber Risks</a:t>
              </a:r>
            </a:p>
          </p:txBody>
        </p:sp>
        <p:sp>
          <p:nvSpPr>
            <p:cNvPr id="18" name="Freeform: Shape 17">
              <a:extLst>
                <a:ext uri="{FF2B5EF4-FFF2-40B4-BE49-F238E27FC236}">
                  <a16:creationId xmlns:a16="http://schemas.microsoft.com/office/drawing/2014/main" id="{6BC7323D-2201-E938-5EB2-66A53BFC7196}"/>
                </a:ext>
              </a:extLst>
            </p:cNvPr>
            <p:cNvSpPr/>
            <p:nvPr/>
          </p:nvSpPr>
          <p:spPr>
            <a:xfrm>
              <a:off x="5565971" y="1153896"/>
              <a:ext cx="1702196" cy="3634919"/>
            </a:xfrm>
            <a:custGeom>
              <a:avLst/>
              <a:gdLst>
                <a:gd name="connsiteX0" fmla="*/ 0 w 1554625"/>
                <a:gd name="connsiteY0" fmla="*/ 0 h 3568500"/>
                <a:gd name="connsiteX1" fmla="*/ 1554625 w 1554625"/>
                <a:gd name="connsiteY1" fmla="*/ 0 h 3568500"/>
                <a:gd name="connsiteX2" fmla="*/ 1554625 w 1554625"/>
                <a:gd name="connsiteY2" fmla="*/ 3568500 h 3568500"/>
                <a:gd name="connsiteX3" fmla="*/ 0 w 1554625"/>
                <a:gd name="connsiteY3" fmla="*/ 3568500 h 3568500"/>
                <a:gd name="connsiteX4" fmla="*/ 0 w 1554625"/>
                <a:gd name="connsiteY4" fmla="*/ 0 h 35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3568500">
                  <a:moveTo>
                    <a:pt x="0" y="0"/>
                  </a:moveTo>
                  <a:lnTo>
                    <a:pt x="1554625" y="0"/>
                  </a:lnTo>
                  <a:lnTo>
                    <a:pt x="1554625" y="3568500"/>
                  </a:lnTo>
                  <a:lnTo>
                    <a:pt x="0" y="3568500"/>
                  </a:lnTo>
                  <a:lnTo>
                    <a:pt x="0" y="0"/>
                  </a:lnTo>
                  <a:close/>
                </a:path>
              </a:pathLst>
            </a:custGeom>
          </p:spPr>
          <p:style>
            <a:lnRef idx="2">
              <a:schemeClr val="accent2">
                <a:tint val="40000"/>
                <a:alpha val="90000"/>
                <a:hueOff val="5099609"/>
                <a:satOff val="-3636"/>
                <a:lumOff val="-781"/>
                <a:alphaOff val="0"/>
              </a:schemeClr>
            </a:lnRef>
            <a:fillRef idx="1">
              <a:schemeClr val="accent2">
                <a:tint val="40000"/>
                <a:alpha val="90000"/>
                <a:hueOff val="5099609"/>
                <a:satOff val="-3636"/>
                <a:lumOff val="-781"/>
                <a:alphaOff val="0"/>
              </a:schemeClr>
            </a:fillRef>
            <a:effectRef idx="0">
              <a:schemeClr val="accent2">
                <a:tint val="40000"/>
                <a:alpha val="90000"/>
                <a:hueOff val="5099609"/>
                <a:satOff val="-3636"/>
                <a:lumOff val="-781"/>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Oversee cybersecurity posture, investments, and incident response plans.
Stay informed about cyber threats and regulatory requirements.</a:t>
              </a:r>
              <a:endParaRPr lang="en-CA" sz="1400" kern="1200" dirty="0"/>
            </a:p>
          </p:txBody>
        </p:sp>
        <p:sp>
          <p:nvSpPr>
            <p:cNvPr id="19" name="Freeform: Shape 18">
              <a:extLst>
                <a:ext uri="{FF2B5EF4-FFF2-40B4-BE49-F238E27FC236}">
                  <a16:creationId xmlns:a16="http://schemas.microsoft.com/office/drawing/2014/main" id="{A7B0E8CE-7A64-B86B-CD7C-5A3DBAD304E3}"/>
                </a:ext>
              </a:extLst>
            </p:cNvPr>
            <p:cNvSpPr/>
            <p:nvPr/>
          </p:nvSpPr>
          <p:spPr>
            <a:xfrm>
              <a:off x="7338244" y="702169"/>
              <a:ext cx="1702196" cy="451728"/>
            </a:xfrm>
            <a:custGeom>
              <a:avLst/>
              <a:gdLst>
                <a:gd name="connsiteX0" fmla="*/ 0 w 1554625"/>
                <a:gd name="connsiteY0" fmla="*/ 0 h 451728"/>
                <a:gd name="connsiteX1" fmla="*/ 1554625 w 1554625"/>
                <a:gd name="connsiteY1" fmla="*/ 0 h 451728"/>
                <a:gd name="connsiteX2" fmla="*/ 1554625 w 1554625"/>
                <a:gd name="connsiteY2" fmla="*/ 451728 h 451728"/>
                <a:gd name="connsiteX3" fmla="*/ 0 w 1554625"/>
                <a:gd name="connsiteY3" fmla="*/ 451728 h 451728"/>
                <a:gd name="connsiteX4" fmla="*/ 0 w 1554625"/>
                <a:gd name="connsiteY4" fmla="*/ 0 h 451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451728">
                  <a:moveTo>
                    <a:pt x="0" y="0"/>
                  </a:moveTo>
                  <a:lnTo>
                    <a:pt x="1554625" y="0"/>
                  </a:lnTo>
                  <a:lnTo>
                    <a:pt x="1554625" y="451728"/>
                  </a:lnTo>
                  <a:lnTo>
                    <a:pt x="0" y="451728"/>
                  </a:lnTo>
                  <a:lnTo>
                    <a:pt x="0" y="0"/>
                  </a:lnTo>
                  <a:close/>
                </a:path>
              </a:pathLst>
            </a:custGeom>
          </p:spPr>
          <p:style>
            <a:lnRef idx="2">
              <a:schemeClr val="accent2">
                <a:hueOff val="6495201"/>
                <a:satOff val="11660"/>
                <a:lumOff val="-6864"/>
                <a:alphaOff val="0"/>
              </a:schemeClr>
            </a:lnRef>
            <a:fillRef idx="1">
              <a:schemeClr val="accent2">
                <a:hueOff val="6495201"/>
                <a:satOff val="11660"/>
                <a:lumOff val="-6864"/>
                <a:alphaOff val="0"/>
              </a:schemeClr>
            </a:fillRef>
            <a:effectRef idx="0">
              <a:schemeClr val="accent2">
                <a:hueOff val="6495201"/>
                <a:satOff val="11660"/>
                <a:lumOff val="-6864"/>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CA" b="1" kern="1200" dirty="0"/>
                <a:t>Accountability and Transparency</a:t>
              </a:r>
            </a:p>
          </p:txBody>
        </p:sp>
        <p:sp>
          <p:nvSpPr>
            <p:cNvPr id="20" name="Freeform: Shape 19">
              <a:extLst>
                <a:ext uri="{FF2B5EF4-FFF2-40B4-BE49-F238E27FC236}">
                  <a16:creationId xmlns:a16="http://schemas.microsoft.com/office/drawing/2014/main" id="{08F1369E-1284-3152-2D9E-B28F460B0F4E}"/>
                </a:ext>
              </a:extLst>
            </p:cNvPr>
            <p:cNvSpPr/>
            <p:nvPr/>
          </p:nvSpPr>
          <p:spPr>
            <a:xfrm>
              <a:off x="7338244" y="1153896"/>
              <a:ext cx="1702196" cy="3634919"/>
            </a:xfrm>
            <a:custGeom>
              <a:avLst/>
              <a:gdLst>
                <a:gd name="connsiteX0" fmla="*/ 0 w 1554625"/>
                <a:gd name="connsiteY0" fmla="*/ 0 h 3568500"/>
                <a:gd name="connsiteX1" fmla="*/ 1554625 w 1554625"/>
                <a:gd name="connsiteY1" fmla="*/ 0 h 3568500"/>
                <a:gd name="connsiteX2" fmla="*/ 1554625 w 1554625"/>
                <a:gd name="connsiteY2" fmla="*/ 3568500 h 3568500"/>
                <a:gd name="connsiteX3" fmla="*/ 0 w 1554625"/>
                <a:gd name="connsiteY3" fmla="*/ 3568500 h 3568500"/>
                <a:gd name="connsiteX4" fmla="*/ 0 w 1554625"/>
                <a:gd name="connsiteY4" fmla="*/ 0 h 35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5" h="3568500">
                  <a:moveTo>
                    <a:pt x="0" y="0"/>
                  </a:moveTo>
                  <a:lnTo>
                    <a:pt x="1554625" y="0"/>
                  </a:lnTo>
                  <a:lnTo>
                    <a:pt x="1554625" y="3568500"/>
                  </a:lnTo>
                  <a:lnTo>
                    <a:pt x="0" y="3568500"/>
                  </a:lnTo>
                  <a:lnTo>
                    <a:pt x="0" y="0"/>
                  </a:lnTo>
                  <a:close/>
                </a:path>
              </a:pathLst>
            </a:custGeom>
          </p:spPr>
          <p:style>
            <a:lnRef idx="2">
              <a:schemeClr val="accent2">
                <a:tint val="40000"/>
                <a:alpha val="90000"/>
                <a:hueOff val="6799479"/>
                <a:satOff val="-4848"/>
                <a:lumOff val="-1042"/>
                <a:alphaOff val="0"/>
              </a:schemeClr>
            </a:lnRef>
            <a:fillRef idx="1">
              <a:schemeClr val="accent2">
                <a:tint val="40000"/>
                <a:alpha val="90000"/>
                <a:hueOff val="6799479"/>
                <a:satOff val="-4848"/>
                <a:lumOff val="-1042"/>
                <a:alphaOff val="0"/>
              </a:schemeClr>
            </a:fillRef>
            <a:effectRef idx="0">
              <a:schemeClr val="accent2">
                <a:tint val="40000"/>
                <a:alpha val="90000"/>
                <a:hueOff val="6799479"/>
                <a:satOff val="-4848"/>
                <a:lumOff val="-1042"/>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Define risk management responsibilities and include them in performance evaluations.
Promote transparency in risk disclosures and communication with stakeholders.</a:t>
              </a:r>
              <a:endParaRPr lang="en-CA" sz="1400" kern="1200" dirty="0"/>
            </a:p>
          </p:txBody>
        </p:sp>
      </p:grpSp>
    </p:spTree>
    <p:extLst>
      <p:ext uri="{BB962C8B-B14F-4D97-AF65-F5344CB8AC3E}">
        <p14:creationId xmlns:p14="http://schemas.microsoft.com/office/powerpoint/2010/main" val="81639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7.2 Board Risk Committee</a:t>
            </a:r>
            <a:endParaRPr lang="en-CA" b="1" dirty="0">
              <a:latin typeface="Arial"/>
            </a:endParaRPr>
          </a:p>
        </p:txBody>
      </p:sp>
      <p:sp>
        <p:nvSpPr>
          <p:cNvPr id="3" name="Rectangle: Rounded Corners 2">
            <a:extLst>
              <a:ext uri="{FF2B5EF4-FFF2-40B4-BE49-F238E27FC236}">
                <a16:creationId xmlns:a16="http://schemas.microsoft.com/office/drawing/2014/main" id="{67F0169D-072E-A745-2C13-EB0C9489F69A}"/>
              </a:ext>
            </a:extLst>
          </p:cNvPr>
          <p:cNvSpPr/>
          <p:nvPr/>
        </p:nvSpPr>
        <p:spPr>
          <a:xfrm>
            <a:off x="379031" y="807171"/>
            <a:ext cx="8385937" cy="708212"/>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The Board Risk Committee is a specialized group within the board of directors focused on overseeing an organization’s risk management practices.</a:t>
            </a:r>
          </a:p>
        </p:txBody>
      </p:sp>
      <p:sp>
        <p:nvSpPr>
          <p:cNvPr id="5" name="TextBox 4">
            <a:extLst>
              <a:ext uri="{FF2B5EF4-FFF2-40B4-BE49-F238E27FC236}">
                <a16:creationId xmlns:a16="http://schemas.microsoft.com/office/drawing/2014/main" id="{A3702041-427C-37DF-BCC9-7EC8808BBC98}"/>
              </a:ext>
            </a:extLst>
          </p:cNvPr>
          <p:cNvSpPr txBox="1"/>
          <p:nvPr/>
        </p:nvSpPr>
        <p:spPr>
          <a:xfrm>
            <a:off x="379031" y="1618971"/>
            <a:ext cx="8385937"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mn-lt"/>
              </a:rPr>
              <a:t>Composition: </a:t>
            </a:r>
            <a:r>
              <a:rPr lang="en-US" sz="1600" dirty="0">
                <a:latin typeface="+mn-lt"/>
              </a:rPr>
              <a:t>Typically 3-5 members with risk management expertise, enhancing risk oversight capabilities.</a:t>
            </a:r>
          </a:p>
          <a:p>
            <a:pPr marL="285750" indent="-285750">
              <a:buFont typeface="Arial" panose="020B0604020202020204" pitchFamily="34" charset="0"/>
              <a:buChar char="•"/>
            </a:pPr>
            <a:r>
              <a:rPr lang="en-US" sz="1600" b="1" dirty="0">
                <a:latin typeface="+mn-lt"/>
              </a:rPr>
              <a:t>Responsibilities</a:t>
            </a:r>
            <a:r>
              <a:rPr lang="en-US" sz="1600" dirty="0">
                <a:latin typeface="+mn-lt"/>
              </a:rPr>
              <a:t>: Oversees the enterprise risk management framework, approves risk policies, monitors key and emerging risks, and ensures adequate reporting to the full board.</a:t>
            </a:r>
          </a:p>
          <a:p>
            <a:pPr marL="285750" indent="-285750">
              <a:buFont typeface="Arial" panose="020B0604020202020204" pitchFamily="34" charset="0"/>
              <a:buChar char="•"/>
            </a:pPr>
            <a:r>
              <a:rPr lang="en-US" sz="1600" b="1" dirty="0">
                <a:latin typeface="+mn-lt"/>
              </a:rPr>
              <a:t>Meetings: </a:t>
            </a:r>
            <a:r>
              <a:rPr lang="en-US" sz="1600" dirty="0">
                <a:latin typeface="+mn-lt"/>
              </a:rPr>
              <a:t>Regularly meets (often quarterly) and holds additional sessions as needed, including private meetings with key executives like the Chief Risk Officer.</a:t>
            </a:r>
          </a:p>
          <a:p>
            <a:pPr marL="285750" indent="-285750">
              <a:buFont typeface="Arial" panose="020B0604020202020204" pitchFamily="34" charset="0"/>
              <a:buChar char="•"/>
            </a:pPr>
            <a:r>
              <a:rPr lang="en-US" sz="1600" b="1" dirty="0">
                <a:latin typeface="+mn-lt"/>
              </a:rPr>
              <a:t>Scope: </a:t>
            </a:r>
            <a:r>
              <a:rPr lang="en-US" sz="1600" dirty="0">
                <a:latin typeface="+mn-lt"/>
              </a:rPr>
              <a:t>Covers a wide range of risks, including strategic, financial, operational, and emerging threats like cybersecurity.</a:t>
            </a:r>
          </a:p>
          <a:p>
            <a:pPr marL="285750" indent="-285750">
              <a:buFont typeface="Arial" panose="020B0604020202020204" pitchFamily="34" charset="0"/>
              <a:buChar char="•"/>
            </a:pPr>
            <a:r>
              <a:rPr lang="en-US" sz="1600" b="1" dirty="0">
                <a:latin typeface="+mn-lt"/>
              </a:rPr>
              <a:t>Value: </a:t>
            </a:r>
            <a:r>
              <a:rPr lang="en-US" sz="1600" dirty="0">
                <a:latin typeface="+mn-lt"/>
              </a:rPr>
              <a:t>Facilitates in-depth risk discussions, demonstrates strong risk governance, and supports the full board’s ultimate responsibility for risk oversight.</a:t>
            </a:r>
          </a:p>
          <a:p>
            <a:pPr marL="285750" indent="-285750">
              <a:buFont typeface="Arial" panose="020B0604020202020204" pitchFamily="34" charset="0"/>
              <a:buChar char="•"/>
            </a:pPr>
            <a:r>
              <a:rPr lang="en-US" sz="1600" b="1" dirty="0">
                <a:latin typeface="+mn-lt"/>
              </a:rPr>
              <a:t>Operations: </a:t>
            </a:r>
            <a:r>
              <a:rPr lang="en-US" sz="1600" dirty="0">
                <a:latin typeface="+mn-lt"/>
              </a:rPr>
              <a:t>Functions under a clear charter, regularly reviews its effectiveness, and engages in ongoing risk management education.</a:t>
            </a:r>
            <a:endParaRPr lang="en-CA" sz="1600" dirty="0">
              <a:latin typeface="+mn-lt"/>
            </a:endParaRPr>
          </a:p>
        </p:txBody>
      </p:sp>
    </p:spTree>
    <p:extLst>
      <p:ext uri="{BB962C8B-B14F-4D97-AF65-F5344CB8AC3E}">
        <p14:creationId xmlns:p14="http://schemas.microsoft.com/office/powerpoint/2010/main" val="111894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7.3 Role of Chief Risk Officer</a:t>
            </a:r>
            <a:endParaRPr lang="en-CA" b="1" dirty="0">
              <a:latin typeface="Arial"/>
            </a:endParaRPr>
          </a:p>
        </p:txBody>
      </p:sp>
      <p:sp>
        <p:nvSpPr>
          <p:cNvPr id="2" name="Rectangle: Rounded Corners 1">
            <a:extLst>
              <a:ext uri="{FF2B5EF4-FFF2-40B4-BE49-F238E27FC236}">
                <a16:creationId xmlns:a16="http://schemas.microsoft.com/office/drawing/2014/main" id="{AE9B8F4E-2D64-5903-4F15-C50B2390EE89}"/>
              </a:ext>
            </a:extLst>
          </p:cNvPr>
          <p:cNvSpPr/>
          <p:nvPr/>
        </p:nvSpPr>
        <p:spPr>
          <a:xfrm>
            <a:off x="379031" y="807171"/>
            <a:ext cx="8385937" cy="708212"/>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The Chief Risk Officer (CRO) is a senior executive responsible for overseeing an organization’s enterprise-wide risk management.</a:t>
            </a:r>
          </a:p>
        </p:txBody>
      </p:sp>
      <p:sp>
        <p:nvSpPr>
          <p:cNvPr id="4" name="TextBox 3">
            <a:extLst>
              <a:ext uri="{FF2B5EF4-FFF2-40B4-BE49-F238E27FC236}">
                <a16:creationId xmlns:a16="http://schemas.microsoft.com/office/drawing/2014/main" id="{7A2D4040-0A3D-36F5-E53E-7DB6D85CB95D}"/>
              </a:ext>
            </a:extLst>
          </p:cNvPr>
          <p:cNvSpPr txBox="1"/>
          <p:nvPr/>
        </p:nvSpPr>
        <p:spPr>
          <a:xfrm>
            <a:off x="351768" y="1618971"/>
            <a:ext cx="8413200" cy="3139321"/>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mn-lt"/>
              </a:rPr>
              <a:t>Leadership: </a:t>
            </a:r>
            <a:r>
              <a:rPr lang="en-US" sz="1800" dirty="0">
                <a:latin typeface="+mn-lt"/>
              </a:rPr>
              <a:t>Leads enterprise-wide risk management efforts and integrates risk considerations into strategic planning.</a:t>
            </a:r>
          </a:p>
          <a:p>
            <a:pPr marL="285750" indent="-285750">
              <a:buFont typeface="Arial" panose="020B0604020202020204" pitchFamily="34" charset="0"/>
              <a:buChar char="•"/>
            </a:pPr>
            <a:r>
              <a:rPr lang="en-US" sz="1800" b="1" dirty="0">
                <a:latin typeface="+mn-lt"/>
              </a:rPr>
              <a:t>Policy Development: </a:t>
            </a:r>
            <a:r>
              <a:rPr lang="en-US" sz="1800" dirty="0">
                <a:latin typeface="+mn-lt"/>
              </a:rPr>
              <a:t>Develops and implements risk policies and procedures, ensuring compliance with laws and regulations.</a:t>
            </a:r>
          </a:p>
          <a:p>
            <a:pPr marL="285750" indent="-285750">
              <a:buFont typeface="Arial" panose="020B0604020202020204" pitchFamily="34" charset="0"/>
              <a:buChar char="•"/>
            </a:pPr>
            <a:r>
              <a:rPr lang="en-US" sz="1800" b="1" dirty="0">
                <a:latin typeface="+mn-lt"/>
              </a:rPr>
              <a:t>Culture: </a:t>
            </a:r>
            <a:r>
              <a:rPr lang="en-US" sz="1800" dirty="0">
                <a:latin typeface="+mn-lt"/>
              </a:rPr>
              <a:t>Fosters a risk-aware culture throughout the organization.</a:t>
            </a:r>
          </a:p>
          <a:p>
            <a:pPr marL="285750" indent="-285750">
              <a:buFont typeface="Arial" panose="020B0604020202020204" pitchFamily="34" charset="0"/>
              <a:buChar char="•"/>
            </a:pPr>
            <a:r>
              <a:rPr lang="en-US" sz="1800" b="1" dirty="0">
                <a:latin typeface="+mn-lt"/>
              </a:rPr>
              <a:t>Reporting: </a:t>
            </a:r>
            <a:r>
              <a:rPr lang="en-US" sz="1800" dirty="0">
                <a:latin typeface="+mn-lt"/>
              </a:rPr>
              <a:t>Provides regular risk assessments to the board and executive management.</a:t>
            </a:r>
          </a:p>
          <a:p>
            <a:pPr marL="285750" indent="-285750">
              <a:buFont typeface="Arial" panose="020B0604020202020204" pitchFamily="34" charset="0"/>
              <a:buChar char="•"/>
            </a:pPr>
            <a:r>
              <a:rPr lang="en-US" sz="1800" b="1" dirty="0">
                <a:latin typeface="+mn-lt"/>
              </a:rPr>
              <a:t>Crisis Management: </a:t>
            </a:r>
            <a:r>
              <a:rPr lang="en-US" sz="1800" dirty="0">
                <a:latin typeface="+mn-lt"/>
              </a:rPr>
              <a:t>Manages crises and mitigates their impact, including overseeing technology and cybersecurity risks.</a:t>
            </a:r>
          </a:p>
          <a:p>
            <a:pPr marL="285750" indent="-285750">
              <a:buFont typeface="Arial" panose="020B0604020202020204" pitchFamily="34" charset="0"/>
              <a:buChar char="•"/>
            </a:pPr>
            <a:r>
              <a:rPr lang="en-US" sz="1800" b="1" dirty="0">
                <a:latin typeface="+mn-lt"/>
              </a:rPr>
              <a:t>Collaboration: </a:t>
            </a:r>
            <a:r>
              <a:rPr lang="en-US" sz="1800" dirty="0">
                <a:latin typeface="+mn-lt"/>
              </a:rPr>
              <a:t>Collaborates with other executives for comprehensive risk management and stays informed about emerging risks and best practices.</a:t>
            </a:r>
            <a:endParaRPr lang="en-CA" sz="1800" dirty="0">
              <a:latin typeface="+mn-lt"/>
            </a:endParaRPr>
          </a:p>
        </p:txBody>
      </p:sp>
    </p:spTree>
    <p:extLst>
      <p:ext uri="{BB962C8B-B14F-4D97-AF65-F5344CB8AC3E}">
        <p14:creationId xmlns:p14="http://schemas.microsoft.com/office/powerpoint/2010/main" val="235373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7.4 Role of Internal Audit</a:t>
            </a:r>
            <a:endParaRPr lang="en-CA" b="1" dirty="0">
              <a:latin typeface="Arial"/>
            </a:endParaRPr>
          </a:p>
        </p:txBody>
      </p:sp>
      <p:sp>
        <p:nvSpPr>
          <p:cNvPr id="3" name="TextBox 2">
            <a:extLst>
              <a:ext uri="{FF2B5EF4-FFF2-40B4-BE49-F238E27FC236}">
                <a16:creationId xmlns:a16="http://schemas.microsoft.com/office/drawing/2014/main" id="{2F4B95F1-2BD7-FF0B-D157-B75913C717CF}"/>
              </a:ext>
            </a:extLst>
          </p:cNvPr>
          <p:cNvSpPr txBox="1"/>
          <p:nvPr/>
        </p:nvSpPr>
        <p:spPr>
          <a:xfrm>
            <a:off x="365400" y="883244"/>
            <a:ext cx="8413200" cy="3693319"/>
          </a:xfrm>
          <a:prstGeom prst="rect">
            <a:avLst/>
          </a:prstGeom>
          <a:noFill/>
        </p:spPr>
        <p:txBody>
          <a:bodyPr wrap="square">
            <a:spAutoFit/>
          </a:bodyPr>
          <a:lstStyle/>
          <a:p>
            <a:pPr marL="285750" indent="-285750">
              <a:buFont typeface="Arial" panose="020B0604020202020204" pitchFamily="34" charset="0"/>
              <a:buChar char="•"/>
            </a:pPr>
            <a:r>
              <a:rPr lang="en-US" sz="1800" b="1" dirty="0">
                <a:latin typeface="+mn-lt"/>
              </a:rPr>
              <a:t>Independent Assurance: </a:t>
            </a:r>
            <a:r>
              <a:rPr lang="en-US" sz="1800" dirty="0">
                <a:latin typeface="+mn-lt"/>
              </a:rPr>
              <a:t>Provides objective assurance on the effectiveness of risk management processes.</a:t>
            </a:r>
          </a:p>
          <a:p>
            <a:pPr marL="285750" indent="-285750">
              <a:buFont typeface="Arial" panose="020B0604020202020204" pitchFamily="34" charset="0"/>
              <a:buChar char="•"/>
            </a:pPr>
            <a:r>
              <a:rPr lang="en-US" sz="1800" b="1" dirty="0">
                <a:latin typeface="+mn-lt"/>
              </a:rPr>
              <a:t>Evaluation: </a:t>
            </a:r>
            <a:r>
              <a:rPr lang="en-US" sz="1800" dirty="0">
                <a:latin typeface="+mn-lt"/>
              </a:rPr>
              <a:t>Assesses the design and implementation of the risk management framework and identifies emerging risks and control issues.</a:t>
            </a:r>
          </a:p>
          <a:p>
            <a:pPr marL="285750" indent="-285750">
              <a:buFont typeface="Arial" panose="020B0604020202020204" pitchFamily="34" charset="0"/>
              <a:buChar char="•"/>
            </a:pPr>
            <a:r>
              <a:rPr lang="en-US" sz="1800" b="1" dirty="0">
                <a:latin typeface="+mn-lt"/>
              </a:rPr>
              <a:t>Recommendations: </a:t>
            </a:r>
            <a:r>
              <a:rPr lang="en-US" sz="1800" dirty="0">
                <a:latin typeface="+mn-lt"/>
              </a:rPr>
              <a:t>Offers recommendations for improving risk management and control processes.</a:t>
            </a:r>
          </a:p>
          <a:p>
            <a:pPr marL="285750" indent="-285750">
              <a:buFont typeface="Arial" panose="020B0604020202020204" pitchFamily="34" charset="0"/>
              <a:buChar char="•"/>
            </a:pPr>
            <a:r>
              <a:rPr lang="en-US" sz="1800" b="1" dirty="0">
                <a:latin typeface="+mn-lt"/>
              </a:rPr>
              <a:t>Risk Awareness: </a:t>
            </a:r>
            <a:r>
              <a:rPr lang="en-US" sz="1800" dirty="0">
                <a:latin typeface="+mn-lt"/>
              </a:rPr>
              <a:t>Promotes risk management principles and educates staff to foster a risk-aware culture.</a:t>
            </a:r>
          </a:p>
          <a:p>
            <a:pPr marL="285750" indent="-285750">
              <a:buFont typeface="Arial" panose="020B0604020202020204" pitchFamily="34" charset="0"/>
              <a:buChar char="•"/>
            </a:pPr>
            <a:r>
              <a:rPr lang="en-US" sz="1800" b="1" dirty="0">
                <a:latin typeface="+mn-lt"/>
              </a:rPr>
              <a:t>Coordination: </a:t>
            </a:r>
            <a:r>
              <a:rPr lang="en-US" sz="1800" dirty="0">
                <a:latin typeface="+mn-lt"/>
              </a:rPr>
              <a:t>Coordinates with other risk and control functions to ensure comprehensive coverage and avoid duplication.</a:t>
            </a:r>
          </a:p>
          <a:p>
            <a:pPr marL="285750" indent="-285750">
              <a:buFont typeface="Arial" panose="020B0604020202020204" pitchFamily="34" charset="0"/>
              <a:buChar char="•"/>
            </a:pPr>
            <a:r>
              <a:rPr lang="en-US" sz="1800" b="1" dirty="0">
                <a:latin typeface="+mn-lt"/>
              </a:rPr>
              <a:t>Reporting: </a:t>
            </a:r>
            <a:r>
              <a:rPr lang="en-US" sz="1800" dirty="0">
                <a:latin typeface="+mn-lt"/>
              </a:rPr>
              <a:t>Regularly reports to the Audit Committee and board on significant risk exposures and control issues and offers advisory services to management.</a:t>
            </a:r>
            <a:endParaRPr lang="en-CA" sz="1800" dirty="0">
              <a:latin typeface="+mn-lt"/>
            </a:endParaRPr>
          </a:p>
        </p:txBody>
      </p:sp>
    </p:spTree>
    <p:extLst>
      <p:ext uri="{BB962C8B-B14F-4D97-AF65-F5344CB8AC3E}">
        <p14:creationId xmlns:p14="http://schemas.microsoft.com/office/powerpoint/2010/main" val="360590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4" y="180950"/>
            <a:ext cx="8689535" cy="811800"/>
          </a:xfrm>
          <a:prstGeom prst="rect">
            <a:avLst/>
          </a:prstGeom>
        </p:spPr>
        <p:txBody>
          <a:bodyPr spcFirstLastPara="1" wrap="square" lIns="91425" tIns="91425" rIns="91425" bIns="91425" anchor="t" anchorCtr="0">
            <a:noAutofit/>
          </a:bodyPr>
          <a:lstStyle/>
          <a:p>
            <a:r>
              <a:rPr lang="en-US" b="1" dirty="0">
                <a:latin typeface="+mj-lt"/>
              </a:rPr>
              <a:t>7.5 Internal Controls from a Risk Management 			Perspective</a:t>
            </a:r>
            <a:endParaRPr lang="en-CA" b="1" dirty="0">
              <a:latin typeface="Arial"/>
            </a:endParaRPr>
          </a:p>
        </p:txBody>
      </p:sp>
      <p:sp>
        <p:nvSpPr>
          <p:cNvPr id="4" name="Rectangle: Rounded Corners 3">
            <a:extLst>
              <a:ext uri="{FF2B5EF4-FFF2-40B4-BE49-F238E27FC236}">
                <a16:creationId xmlns:a16="http://schemas.microsoft.com/office/drawing/2014/main" id="{7F8DD05E-8307-FDA9-A7F2-A9A974E29813}"/>
              </a:ext>
            </a:extLst>
          </p:cNvPr>
          <p:cNvSpPr/>
          <p:nvPr/>
        </p:nvSpPr>
        <p:spPr>
          <a:xfrm>
            <a:off x="379031" y="1335072"/>
            <a:ext cx="8385937" cy="811800"/>
          </a:xfrm>
          <a:prstGeom prst="roundRect">
            <a:avLst>
              <a:gd name="adj" fmla="val 25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Internal controls are processes and measures an organization implements to provide reasonable assurance regarding achieving operations, reporting, and compliance objectives.</a:t>
            </a:r>
          </a:p>
        </p:txBody>
      </p:sp>
      <p:sp>
        <p:nvSpPr>
          <p:cNvPr id="6" name="TextBox 5">
            <a:extLst>
              <a:ext uri="{FF2B5EF4-FFF2-40B4-BE49-F238E27FC236}">
                <a16:creationId xmlns:a16="http://schemas.microsoft.com/office/drawing/2014/main" id="{35BFB63F-D40E-B023-2872-0E3782F4C22D}"/>
              </a:ext>
            </a:extLst>
          </p:cNvPr>
          <p:cNvSpPr txBox="1"/>
          <p:nvPr/>
        </p:nvSpPr>
        <p:spPr>
          <a:xfrm>
            <a:off x="379030" y="2259070"/>
            <a:ext cx="8385937" cy="2585323"/>
          </a:xfrm>
          <a:prstGeom prst="rect">
            <a:avLst/>
          </a:prstGeom>
          <a:noFill/>
        </p:spPr>
        <p:txBody>
          <a:bodyPr wrap="square">
            <a:spAutoFit/>
          </a:bodyPr>
          <a:lstStyle/>
          <a:p>
            <a:r>
              <a:rPr lang="en-US" sz="1800" dirty="0">
                <a:latin typeface="+mn-lt"/>
              </a:rPr>
              <a:t>From a Risk management perspective, these are processes and measures implemented by an organization to:</a:t>
            </a:r>
          </a:p>
          <a:p>
            <a:pPr marL="342900" indent="-342900">
              <a:buFont typeface="Arial" panose="020B0604020202020204" pitchFamily="34" charset="0"/>
              <a:buChar char="•"/>
            </a:pPr>
            <a:endParaRPr lang="en-US" sz="1800" dirty="0">
              <a:latin typeface="+mn-lt"/>
            </a:endParaRPr>
          </a:p>
          <a:p>
            <a:pPr marL="342900" indent="-342900">
              <a:buFont typeface="Arial" panose="020B0604020202020204" pitchFamily="34" charset="0"/>
              <a:buChar char="•"/>
            </a:pPr>
            <a:r>
              <a:rPr lang="en-US" sz="1800" dirty="0">
                <a:latin typeface="+mn-lt"/>
              </a:rPr>
              <a:t>Provide reasonable assurance that the organization’s objectives will be achieved</a:t>
            </a:r>
          </a:p>
          <a:p>
            <a:pPr marL="342900" indent="-342900">
              <a:buFont typeface="Arial" panose="020B0604020202020204" pitchFamily="34" charset="0"/>
              <a:buChar char="•"/>
            </a:pPr>
            <a:r>
              <a:rPr lang="en-US" sz="1800" dirty="0">
                <a:latin typeface="+mn-lt"/>
              </a:rPr>
              <a:t>Mitigate risks to acceptable levels</a:t>
            </a:r>
          </a:p>
          <a:p>
            <a:pPr marL="342900" indent="-342900">
              <a:buFont typeface="Arial" panose="020B0604020202020204" pitchFamily="34" charset="0"/>
              <a:buChar char="•"/>
            </a:pPr>
            <a:r>
              <a:rPr lang="en-US" sz="1800" dirty="0">
                <a:latin typeface="+mn-lt"/>
              </a:rPr>
              <a:t>Ensure effectiveness and efficiency of operations</a:t>
            </a:r>
          </a:p>
          <a:p>
            <a:pPr marL="342900" indent="-342900">
              <a:buFont typeface="Arial" panose="020B0604020202020204" pitchFamily="34" charset="0"/>
              <a:buChar char="•"/>
            </a:pPr>
            <a:r>
              <a:rPr lang="en-US" sz="1800" dirty="0">
                <a:latin typeface="+mn-lt"/>
              </a:rPr>
              <a:t>Promote reliability of financial reporting</a:t>
            </a:r>
          </a:p>
          <a:p>
            <a:pPr marL="342900" indent="-342900">
              <a:buFont typeface="Arial" panose="020B0604020202020204" pitchFamily="34" charset="0"/>
              <a:buChar char="•"/>
            </a:pPr>
            <a:r>
              <a:rPr lang="en-US" sz="1800" dirty="0">
                <a:latin typeface="+mn-lt"/>
              </a:rPr>
              <a:t>Ensure compliance with applicable laws and regulations</a:t>
            </a:r>
            <a:endParaRPr lang="en-CA" sz="1800" dirty="0">
              <a:latin typeface="+mn-lt"/>
            </a:endParaRPr>
          </a:p>
        </p:txBody>
      </p:sp>
    </p:spTree>
    <p:extLst>
      <p:ext uri="{BB962C8B-B14F-4D97-AF65-F5344CB8AC3E}">
        <p14:creationId xmlns:p14="http://schemas.microsoft.com/office/powerpoint/2010/main" val="207917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US" b="1" dirty="0">
                <a:latin typeface="+mj-lt"/>
              </a:rPr>
              <a:t>7.5 COSOS’s Internal Control Framework</a:t>
            </a:r>
            <a:endParaRPr lang="en-CA" b="1" dirty="0">
              <a:latin typeface="Arial"/>
            </a:endParaRPr>
          </a:p>
        </p:txBody>
      </p:sp>
      <p:sp>
        <p:nvSpPr>
          <p:cNvPr id="7" name="TextBox 6">
            <a:extLst>
              <a:ext uri="{FF2B5EF4-FFF2-40B4-BE49-F238E27FC236}">
                <a16:creationId xmlns:a16="http://schemas.microsoft.com/office/drawing/2014/main" id="{014BFF73-D556-20C9-F349-5C04277923E3}"/>
              </a:ext>
            </a:extLst>
          </p:cNvPr>
          <p:cNvSpPr txBox="1"/>
          <p:nvPr/>
        </p:nvSpPr>
        <p:spPr>
          <a:xfrm>
            <a:off x="247074" y="715650"/>
            <a:ext cx="5014783" cy="4185761"/>
          </a:xfrm>
          <a:prstGeom prst="rect">
            <a:avLst/>
          </a:prstGeom>
          <a:noFill/>
        </p:spPr>
        <p:txBody>
          <a:bodyPr wrap="square">
            <a:spAutoFit/>
          </a:bodyPr>
          <a:lstStyle/>
          <a:p>
            <a:r>
              <a:rPr lang="en-US" b="1" dirty="0"/>
              <a:t>Control Environment</a:t>
            </a:r>
          </a:p>
          <a:p>
            <a:pPr marL="285750" indent="-285750">
              <a:buFont typeface="Arial" panose="020B0604020202020204" pitchFamily="34" charset="0"/>
              <a:buChar char="•"/>
            </a:pPr>
            <a:r>
              <a:rPr lang="en-US" dirty="0"/>
              <a:t>Influences control through ethics, values, and structure.</a:t>
            </a:r>
          </a:p>
          <a:p>
            <a:pPr marL="285750" indent="-285750">
              <a:buFont typeface="Arial" panose="020B0604020202020204" pitchFamily="34" charset="0"/>
              <a:buChar char="•"/>
            </a:pPr>
            <a:r>
              <a:rPr lang="en-US" dirty="0"/>
              <a:t>Provides the basis for all internal control components.</a:t>
            </a:r>
          </a:p>
          <a:p>
            <a:r>
              <a:rPr lang="en-US" b="1" dirty="0"/>
              <a:t>Risk Assessment</a:t>
            </a:r>
          </a:p>
          <a:p>
            <a:pPr marL="285750" indent="-285750">
              <a:buFont typeface="Arial" panose="020B0604020202020204" pitchFamily="34" charset="0"/>
              <a:buChar char="•"/>
            </a:pPr>
            <a:r>
              <a:rPr lang="en-US" dirty="0"/>
              <a:t>Assesses risks and management strategies.</a:t>
            </a:r>
          </a:p>
          <a:p>
            <a:pPr marL="285750" indent="-285750">
              <a:buFont typeface="Arial" panose="020B0604020202020204" pitchFamily="34" charset="0"/>
              <a:buChar char="•"/>
            </a:pPr>
            <a:r>
              <a:rPr lang="en-US" dirty="0"/>
              <a:t>Includes internal and external risks and potential fraud.</a:t>
            </a:r>
          </a:p>
          <a:p>
            <a:r>
              <a:rPr lang="en-US" b="1" dirty="0"/>
              <a:t>Control Activities</a:t>
            </a:r>
          </a:p>
          <a:p>
            <a:pPr marL="285750" indent="-285750">
              <a:buFont typeface="Arial" panose="020B0604020202020204" pitchFamily="34" charset="0"/>
              <a:buChar char="•"/>
            </a:pPr>
            <a:r>
              <a:rPr lang="en-US" dirty="0"/>
              <a:t>Implements policies and procedures across the organization.</a:t>
            </a:r>
          </a:p>
          <a:p>
            <a:pPr marL="285750" indent="-285750">
              <a:buFont typeface="Arial" panose="020B0604020202020204" pitchFamily="34" charset="0"/>
              <a:buChar char="•"/>
            </a:pPr>
            <a:r>
              <a:rPr lang="en-US" dirty="0"/>
              <a:t>Includes approvals, reconciliations, and technology controls.</a:t>
            </a:r>
          </a:p>
          <a:p>
            <a:r>
              <a:rPr lang="en-US" b="1" dirty="0"/>
              <a:t>Information and Communication</a:t>
            </a:r>
          </a:p>
          <a:p>
            <a:pPr marL="285750" indent="-285750">
              <a:buFont typeface="Arial" panose="020B0604020202020204" pitchFamily="34" charset="0"/>
              <a:buChar char="•"/>
            </a:pPr>
            <a:r>
              <a:rPr lang="en-US" dirty="0"/>
              <a:t>Captures and communicates necessary information.</a:t>
            </a:r>
          </a:p>
          <a:p>
            <a:pPr marL="285750" indent="-285750">
              <a:buFont typeface="Arial" panose="020B0604020202020204" pitchFamily="34" charset="0"/>
              <a:buChar char="•"/>
            </a:pPr>
            <a:r>
              <a:rPr lang="en-US" dirty="0"/>
              <a:t>Ensures clarity of roles and internal relations.</a:t>
            </a:r>
          </a:p>
          <a:p>
            <a:r>
              <a:rPr lang="en-US" b="1" dirty="0"/>
              <a:t>Monitoring</a:t>
            </a:r>
          </a:p>
          <a:p>
            <a:pPr marL="285750" indent="-285750">
              <a:buFont typeface="Arial" panose="020B0604020202020204" pitchFamily="34" charset="0"/>
              <a:buChar char="•"/>
            </a:pPr>
            <a:r>
              <a:rPr lang="en-US" dirty="0"/>
              <a:t>Assesses quality through ongoing and separate evaluations.</a:t>
            </a:r>
          </a:p>
          <a:p>
            <a:pPr marL="285750" indent="-285750">
              <a:buFont typeface="Arial" panose="020B0604020202020204" pitchFamily="34" charset="0"/>
              <a:buChar char="•"/>
            </a:pPr>
            <a:r>
              <a:rPr lang="en-US" dirty="0"/>
              <a:t>Communicates issues and corrective actions to management and the board.</a:t>
            </a:r>
            <a:endParaRPr lang="en-CA" dirty="0"/>
          </a:p>
        </p:txBody>
      </p:sp>
      <p:pic>
        <p:nvPicPr>
          <p:cNvPr id="1026" name="Picture 2" descr="The image presents COSO’s Five Components of Internal Controls in a circular arrangement, visually conveying their interconnectedness within the internal control framework. Each component is represented by a coloured segment with an icon and label: Control Environment (pink segment with a lightbulb icon), Risk Assessment (yellow segment with a clock icon), Information and Communication (green segment with an information icon), Control Activities (blue segment with a gear icon), and Monitoring (purple segment with a target icon). At the center of the circle, a grey circle contains the text “COSO’s Five Components of Internal Controls,” emphasizing the core elements that comprise the internal control system.">
            <a:extLst>
              <a:ext uri="{FF2B5EF4-FFF2-40B4-BE49-F238E27FC236}">
                <a16:creationId xmlns:a16="http://schemas.microsoft.com/office/drawing/2014/main" id="{E1A75803-31F3-CB9B-E0A6-98EB87B72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59" y="715650"/>
            <a:ext cx="3635066" cy="3599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820CFE-E4E8-4881-8B94-AA871DD4BF6F}"/>
              </a:ext>
            </a:extLst>
          </p:cNvPr>
          <p:cNvSpPr txBox="1"/>
          <p:nvPr/>
        </p:nvSpPr>
        <p:spPr>
          <a:xfrm>
            <a:off x="5421125" y="4314725"/>
            <a:ext cx="3316533" cy="430887"/>
          </a:xfrm>
          <a:prstGeom prst="rect">
            <a:avLst/>
          </a:prstGeom>
          <a:noFill/>
        </p:spPr>
        <p:txBody>
          <a:bodyPr wrap="square">
            <a:spAutoFit/>
          </a:bodyPr>
          <a:lstStyle/>
          <a:p>
            <a:r>
              <a:rPr lang="en-US" sz="1100" dirty="0"/>
              <a:t>Figure 7.5.1: “COSO’s five components of Internal Control” by </a:t>
            </a:r>
            <a:r>
              <a:rPr lang="en-US" sz="1100" dirty="0" err="1"/>
              <a:t>Sanaz</a:t>
            </a:r>
            <a:r>
              <a:rPr lang="en-US" sz="1100" dirty="0"/>
              <a:t> Habibi, CC BY-NC-SA 4.0</a:t>
            </a:r>
            <a:endParaRPr lang="en-CA" sz="1100" dirty="0"/>
          </a:p>
        </p:txBody>
      </p:sp>
    </p:spTree>
    <p:extLst>
      <p:ext uri="{BB962C8B-B14F-4D97-AF65-F5344CB8AC3E}">
        <p14:creationId xmlns:p14="http://schemas.microsoft.com/office/powerpoint/2010/main" val="36104872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schemas.microsoft.com/office/2006/metadata/properties"/>
    <ds:schemaRef ds:uri="http://schemas.microsoft.com/office/infopath/2007/PartnerControls"/>
    <ds:schemaRef ds:uri="2a2e7db6-e305-423f-94e6-8efd5e6fa176"/>
  </ds:schemaRefs>
</ds:datastoreItem>
</file>

<file path=docProps/app.xml><?xml version="1.0" encoding="utf-8"?>
<Properties xmlns="http://schemas.openxmlformats.org/officeDocument/2006/extended-properties" xmlns:vt="http://schemas.openxmlformats.org/officeDocument/2006/docPropsVTypes">
  <TotalTime>4890</TotalTime>
  <Words>1505</Words>
  <Application>Microsoft Office PowerPoint</Application>
  <PresentationFormat>On-screen Show (16:9)</PresentationFormat>
  <Paragraphs>105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Roboto</vt:lpstr>
      <vt:lpstr>Calibri Light</vt:lpstr>
      <vt:lpstr>Calibri</vt:lpstr>
      <vt:lpstr>Arial</vt:lpstr>
      <vt:lpstr>Geometric</vt:lpstr>
      <vt:lpstr>Custom Design</vt:lpstr>
      <vt:lpstr>Risk Management - Supply Chain and Operations Perspective</vt:lpstr>
      <vt:lpstr>7.0 Learning Objectives</vt:lpstr>
      <vt:lpstr>7.1 Role of the Board in Risk Management</vt:lpstr>
      <vt:lpstr>7.1 Risk Management Oversight and Reporting</vt:lpstr>
      <vt:lpstr>7.2 Board Risk Committee</vt:lpstr>
      <vt:lpstr>7.3 Role of Chief Risk Officer</vt:lpstr>
      <vt:lpstr>7.4 Role of Internal Audit</vt:lpstr>
      <vt:lpstr>7.5 Internal Controls from a Risk Management    Perspective</vt:lpstr>
      <vt:lpstr>7.5 COSOS’s Internal Control Framework</vt:lpstr>
      <vt:lpstr>7.6 Role of Internal Audit in Risk Monitoring</vt:lpstr>
      <vt:lpstr>7.7 Risk Reporting</vt:lpstr>
      <vt:lpstr>7.8 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104</cp:revision>
  <cp:lastPrinted>2021-10-24T15:39:03Z</cp:lastPrinted>
  <dcterms:modified xsi:type="dcterms:W3CDTF">2024-08-08T13:44:42Z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