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  <p:sldMasterId id="2147483660" r:id="rId5"/>
  </p:sldMasterIdLst>
  <p:notesMasterIdLst>
    <p:notesMasterId r:id="rId16"/>
  </p:notesMasterIdLst>
  <p:sldIdLst>
    <p:sldId id="256" r:id="rId6"/>
    <p:sldId id="287" r:id="rId7"/>
    <p:sldId id="258" r:id="rId8"/>
    <p:sldId id="303" r:id="rId9"/>
    <p:sldId id="302" r:id="rId10"/>
    <p:sldId id="304" r:id="rId11"/>
    <p:sldId id="305" r:id="rId12"/>
    <p:sldId id="307" r:id="rId13"/>
    <p:sldId id="306" r:id="rId14"/>
    <p:sldId id="286" r:id="rId15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ienzi, Jack" initials="MJ" lastIdx="5" clrIdx="0">
    <p:extLst>
      <p:ext uri="{19B8F6BF-5375-455C-9EA6-DF929625EA0E}">
        <p15:presenceInfo xmlns:p15="http://schemas.microsoft.com/office/powerpoint/2012/main" userId="S-1-5-21-750930478-754930973-930774774-290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50" autoAdjust="0"/>
  </p:normalViewPr>
  <p:slideViewPr>
    <p:cSldViewPr snapToGrid="0">
      <p:cViewPr varScale="1">
        <p:scale>
          <a:sx n="112" d="100"/>
          <a:sy n="112" d="100"/>
        </p:scale>
        <p:origin x="120" y="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font" Target="fonts/font2.fntdata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font" Target="fonts/font1.fntdata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ebfbf62896_3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ebfbf62896_3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5427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0941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9872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47588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44882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35278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34161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  <a:latin typeface="+mj-l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74D2F-6DA6-468A-A8C0-97C4D3F9A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EBF14C-0724-486C-84D2-A9B694A3F1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55059-10B3-445C-9C17-67C1E6121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5C24A-69D3-4011-BFF5-7F0D11DBA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0CC8F-B0B5-4923-ABAF-E408507AB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5572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2BB26-4A57-4DC1-BC9F-1A811D816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3B6DA-4199-4246-B548-6DC6A414D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536FA-815C-4E88-A728-6E2A6557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9ED2C-6C10-4487-9429-BB7BAEAD7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9BB0B-74F9-4CBC-AC28-13033802C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3143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C60D8-825C-4C5B-B7BD-AC90B9A6E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116E4-CD0D-4359-85D7-0E0093ADA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89D56-56A3-46C1-9D42-A24D92D18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D9B8A-DAA8-4B20-9759-4CD18AD98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B1438-DB99-4A84-BEC5-331A9C7A6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7027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3A3F5-E938-455E-96EE-4E4D744CE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2BB7-04B1-4D4F-AE95-F6585DDE2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D3E1A-EA64-4096-8BA8-103A7EA22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FC414-46C0-4D1A-B4DB-656A040B7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EF4A1-4396-4588-90D2-1C70D48EB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E52B9-BED1-4096-AE8E-BFE938A92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6834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F151-7CA1-46BF-BB45-B9230F52B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D8BDC-6CBD-43DC-9369-9D476601B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0E32A-9DCA-4AC8-865A-DE31CC520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55957A-F2A6-44E2-BB52-5B3585098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CDDD0-03AB-4536-A865-4164609FFB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55584F-26E9-432E-A79C-415FFE8C7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B503E6-2018-48D0-A1C5-3C22BA8BD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DF1142-8A24-40AA-BB05-6FCED7FFC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8976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800B1-7774-4DB6-8998-C00A18B40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622E6F-013E-4A6F-8DF4-B99B55D52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4FCF3-50A7-4A05-B1B5-8C4C191FB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7348D0-948C-4DCA-81A0-33012250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1797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96E431-E44D-4A14-B2DE-D8DE485B0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21F2A8-68F0-4948-BB61-73C3D5996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A98E5-E979-47DC-A7D6-FE27E997D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0362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00EBB-5D0E-46A6-9E9E-F9C43F36E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3491D-E9A5-4420-92AD-256C44EF3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74A2E-E830-4F49-89D2-07EE62D1A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9797E-7879-4E25-80AD-B272FF869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74D7DC-3D52-4BD9-B6FE-906E32560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09D50-6198-44D2-9B92-0522801CA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11236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5ED9C-A3F0-41C0-93DD-0BCBBC5C0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43AEEB-2BC6-40F1-8713-36CCB04B2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7EA403-FA47-47D2-96D6-0FD097F85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228247-A39C-4A14-92B9-5A2A539D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82973-B6E8-4A0D-A701-CBD506921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A16CAD-70E6-40FA-A1AD-6943A2BFE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817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55CEB-112A-4B98-8F69-E82ABE4DD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304AF2-CCF3-4CE9-A266-4DE7F8AAF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CE4F1-553C-436E-8270-6DDE30112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156B4-7ADD-4EDE-AEB4-76B16F6E3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59D2B-48E4-4789-AB01-8EFC5FC7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635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0118AB-2849-4783-83D4-2ED48AC300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B2C76-B6C4-4095-BE16-E3EED854B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DDFEF-4362-493B-A0AA-BBD01C67D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CF25B-FF4C-488A-8211-88EC8222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C9D5A-749F-4FD8-937D-ABBB4C7BA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801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00050" lvl="0" indent="-285750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+mj-lt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0" y="4891594"/>
            <a:ext cx="9144000" cy="252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200"/>
              <a:buChar char="●"/>
              <a:defRPr sz="1200">
                <a:solidFill>
                  <a:schemeClr val="bg1"/>
                </a:solidFill>
                <a:latin typeface="+mj-lt"/>
              </a:defRPr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oogle Shape;46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47" name="Google Shape;47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48" name="Google Shape;48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49" name="Google Shape;49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50" name="Google Shape;50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51" name="Google Shape;51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</p:grp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6" name="Google Shape;56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 dirty="0"/>
          </a:p>
        </p:txBody>
      </p:sp>
      <p:sp>
        <p:nvSpPr>
          <p:cNvPr id="58" name="Google Shape;58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 dirty="0"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  <a:latin typeface="+mj-lt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66" name="Google Shape;66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" name="Google Shape;71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rPr dirty="0"/>
              <a:t>xx%</a:t>
            </a:r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  <a:latin typeface="+mj-lt"/>
              </a:defRPr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br>
              <a:rPr lang="en-CA" dirty="0">
                <a:latin typeface="+mj-lt"/>
              </a:rPr>
            </a:br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chemeClr val="bg1"/>
        </a:buClr>
        <a:buFont typeface="Arial"/>
        <a:defRPr sz="1400" b="0" i="0" u="none" strike="noStrike" cap="none">
          <a:solidFill>
            <a:schemeClr val="bg1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63621E-0796-481B-8295-1A93E42CA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DB209-8D00-4916-BA24-D2369008D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72EB-80B3-4D39-B8C7-85338FF15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98E36-DA73-4F35-A8EA-1B09B086FCED}" type="datetimeFigureOut">
              <a:rPr lang="en-CA" smtClean="0"/>
              <a:t>2024-08-08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77EB2-5278-404E-84EF-117D45FC4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38998-0DAC-4750-BAD4-5581BFC2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707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sa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algn="r"/>
            <a:r>
              <a:rPr lang="en-US" dirty="0"/>
              <a:t>Risk Management - Supply Chain and Operations Perspective</a:t>
            </a:r>
            <a:endParaRPr lang="en-CA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>
              <a:lnSpc>
                <a:spcPct val="80000"/>
              </a:lnSpc>
              <a:buSzPts val="1018"/>
            </a:pPr>
            <a:r>
              <a:rPr lang="en-US" sz="3000" dirty="0">
                <a:latin typeface="+mj-lt"/>
              </a:rPr>
              <a:t>Chapter 6: Risk Response and Risk Treatment</a:t>
            </a:r>
            <a:endParaRPr lang="en-CA" sz="3000" dirty="0">
              <a:latin typeface="+mj-lt"/>
            </a:endParaRPr>
          </a:p>
        </p:txBody>
      </p:sp>
      <p:grpSp>
        <p:nvGrpSpPr>
          <p:cNvPr id="4" name="Group 3" descr="Unless otherwise noted, this work is licensed under a Creative Commons Attribution-NonCommercial-ShareAlike 4.0 International (CC BY-NC-SA 4.0) license. Feel free to use, modify, reuse or redistribute any portion of this presentation.">
            <a:extLst>
              <a:ext uri="{FF2B5EF4-FFF2-40B4-BE49-F238E27FC236}">
                <a16:creationId xmlns:a16="http://schemas.microsoft.com/office/drawing/2014/main" id="{6062C8D7-224B-43F0-961A-744AB9D4AED9}"/>
              </a:ext>
            </a:extLst>
          </p:cNvPr>
          <p:cNvGrpSpPr/>
          <p:nvPr/>
        </p:nvGrpSpPr>
        <p:grpSpPr>
          <a:xfrm>
            <a:off x="598088" y="4514272"/>
            <a:ext cx="7947824" cy="444502"/>
            <a:chOff x="598088" y="4514272"/>
            <a:chExt cx="7947824" cy="444502"/>
          </a:xfrm>
        </p:grpSpPr>
        <p:pic>
          <p:nvPicPr>
            <p:cNvPr id="5" name="Google Shape;92;p23" descr="CC BY-NC-SA 4.0 License Logo">
              <a:extLst>
                <a:ext uri="{FF2B5EF4-FFF2-40B4-BE49-F238E27FC236}">
                  <a16:creationId xmlns:a16="http://schemas.microsoft.com/office/drawing/2014/main" id="{9C8C8945-068C-4988-8061-8FBB6A5A32A0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98088" y="4570826"/>
              <a:ext cx="947180" cy="3313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Google Shape;91;p23">
              <a:extLst>
                <a:ext uri="{FF2B5EF4-FFF2-40B4-BE49-F238E27FC236}">
                  <a16:creationId xmlns:a16="http://schemas.microsoft.com/office/drawing/2014/main" id="{3923A46C-86D9-4438-8E0E-372FAB5045D4}"/>
                </a:ext>
              </a:extLst>
            </p:cNvPr>
            <p:cNvSpPr/>
            <p:nvPr/>
          </p:nvSpPr>
          <p:spPr>
            <a:xfrm>
              <a:off x="1686732" y="4514272"/>
              <a:ext cx="6859180" cy="444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Unless otherwise noted, this work is licensed under a </a:t>
              </a: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Creative </a:t>
              </a:r>
              <a:r>
                <a:rPr lang="en" sz="1100" dirty="0">
                  <a:solidFill>
                    <a:schemeClr val="bg1"/>
                  </a:solidFill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</a:t>
              </a: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ommons </a:t>
              </a:r>
              <a:r>
                <a:rPr lang="en-US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Attribution-NonCommercial-ShareAlike 4.0 International (CC BY-NC-SA 4.0)</a:t>
              </a:r>
              <a:r>
                <a:rPr lang="en-US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 license</a:t>
              </a: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. Feel free to use, modify, reuse or redistribute </a:t>
              </a:r>
              <a:r>
                <a:rPr lang="en" sz="1100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any portion of </a:t>
              </a: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this presentation.</a:t>
              </a:r>
              <a:endParaRPr sz="1100" dirty="0">
                <a:solidFill>
                  <a:schemeClr val="bg1"/>
                </a:solidFill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>
            <a:spLocks noGrp="1"/>
          </p:cNvSpPr>
          <p:nvPr>
            <p:ph type="title"/>
          </p:nvPr>
        </p:nvSpPr>
        <p:spPr>
          <a:xfrm>
            <a:off x="272650" y="120025"/>
            <a:ext cx="8655300" cy="8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r>
              <a:rPr lang="en-CA" b="1" dirty="0">
                <a:latin typeface="+mn-lt"/>
              </a:rPr>
              <a:t>6.3 Chapter Summary</a:t>
            </a:r>
            <a:endParaRPr b="1" dirty="0"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BFE42D-F244-DC43-91AE-409D4B6D1F9A}"/>
              </a:ext>
            </a:extLst>
          </p:cNvPr>
          <p:cNvSpPr txBox="1"/>
          <p:nvPr/>
        </p:nvSpPr>
        <p:spPr>
          <a:xfrm>
            <a:off x="424014" y="719691"/>
            <a:ext cx="84473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Risk Response: Involves strategic actions and decisions to manage risks, using risk assessment processes like identification, analysis, and evaluation.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Visualization Tools: Risk registers and maps help visualize risks based on their likelihood and impact, aiding in developing a risk profile aligned with the organization’s risk appetite.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Risk Treatment Techniques: Includes risk avoidance, modifying risk likelihood or impact, risk transfer, risk retention, and risk exploitation.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Risk Avoidance and Modification: Stopping activities that generate risk or implementing preventive measures to control risk.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Risk Transfer and Retention: Shifting financial responsibilities to another party or keeping them within the organization through methods like self-insurance.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Risk Control for Hazard Risks: Techniques such as avoidance, loss prevention, loss reduction, separation, and duplication ensure comprehensive management of pure risks with only negative outcomes.</a:t>
            </a:r>
            <a:endParaRPr lang="en-CA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340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/>
              <a:t>6</a:t>
            </a:r>
            <a:r>
              <a:rPr lang="en-CA" b="1" dirty="0">
                <a:latin typeface="+mj-lt"/>
              </a:rPr>
              <a:t>.0 Learning Objectives</a:t>
            </a:r>
            <a:endParaRPr lang="en-CA" b="1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F1E19B-635D-50FD-3C3D-35005EE0AB67}"/>
              </a:ext>
            </a:extLst>
          </p:cNvPr>
          <p:cNvSpPr txBox="1"/>
          <p:nvPr/>
        </p:nvSpPr>
        <p:spPr>
          <a:xfrm>
            <a:off x="306237" y="992750"/>
            <a:ext cx="85315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latin typeface="+mn-lt"/>
              </a:rPr>
              <a:t>In this chapter, we will:</a:t>
            </a:r>
          </a:p>
          <a:p>
            <a:endParaRPr lang="en-CA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Apply Risk Treatment Techniques for risks described under the Enterprise Risk Management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Execute risk control techniques in response to Hazard of Pure Risks and accidental losses used by traditional risk management practitioners</a:t>
            </a:r>
            <a:endParaRPr lang="en-CA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868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+mj-lt"/>
              </a:rPr>
              <a:t>6.1 Introduction to Risk Response and Risk 	Treatment</a:t>
            </a:r>
            <a:endParaRPr lang="en-CA" b="1" dirty="0">
              <a:latin typeface="Arial"/>
            </a:endParaRPr>
          </a:p>
        </p:txBody>
      </p:sp>
      <p:grpSp>
        <p:nvGrpSpPr>
          <p:cNvPr id="6" name="Group 5" descr="Risk Response:&#10;- Broad term for managing risks based on information from risk assessment (identification, analysis, and evaluation).&#10;- Includes developing strategies and plans to manage risks.&#10;&#10;Risk Register &amp; Risk Map:&#10;- Use a risk register and map to develop risk responses.&#10;- Risks are plotted on a Risk Matrix by likelihood and impact, helping to create a risk profile for understanding and evaluating risks.">
            <a:extLst>
              <a:ext uri="{FF2B5EF4-FFF2-40B4-BE49-F238E27FC236}">
                <a16:creationId xmlns:a16="http://schemas.microsoft.com/office/drawing/2014/main" id="{399C8924-008B-DBA6-1D8E-DE831E8188EB}"/>
              </a:ext>
            </a:extLst>
          </p:cNvPr>
          <p:cNvGrpSpPr/>
          <p:nvPr/>
        </p:nvGrpSpPr>
        <p:grpSpPr>
          <a:xfrm>
            <a:off x="503039" y="1984701"/>
            <a:ext cx="8137921" cy="2737687"/>
            <a:chOff x="640637" y="2031835"/>
            <a:chExt cx="8137921" cy="2737687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1C56496-DE37-7F51-ED08-044518BD449E}"/>
                </a:ext>
              </a:extLst>
            </p:cNvPr>
            <p:cNvSpPr/>
            <p:nvPr/>
          </p:nvSpPr>
          <p:spPr>
            <a:xfrm>
              <a:off x="640637" y="2031835"/>
              <a:ext cx="3931363" cy="576000"/>
            </a:xfrm>
            <a:custGeom>
              <a:avLst/>
              <a:gdLst>
                <a:gd name="connsiteX0" fmla="*/ 0 w 3931363"/>
                <a:gd name="connsiteY0" fmla="*/ 0 h 576000"/>
                <a:gd name="connsiteX1" fmla="*/ 3931363 w 3931363"/>
                <a:gd name="connsiteY1" fmla="*/ 0 h 576000"/>
                <a:gd name="connsiteX2" fmla="*/ 3931363 w 3931363"/>
                <a:gd name="connsiteY2" fmla="*/ 576000 h 576000"/>
                <a:gd name="connsiteX3" fmla="*/ 0 w 3931363"/>
                <a:gd name="connsiteY3" fmla="*/ 576000 h 576000"/>
                <a:gd name="connsiteX4" fmla="*/ 0 w 3931363"/>
                <a:gd name="connsiteY4" fmla="*/ 0 h 57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1363" h="576000">
                  <a:moveTo>
                    <a:pt x="0" y="0"/>
                  </a:moveTo>
                  <a:lnTo>
                    <a:pt x="3931363" y="0"/>
                  </a:lnTo>
                  <a:lnTo>
                    <a:pt x="3931363" y="576000"/>
                  </a:lnTo>
                  <a:lnTo>
                    <a:pt x="0" y="576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sz="2000" b="1" kern="1200" dirty="0"/>
                <a:t>Risk Response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127CAA5-486C-BAED-F461-4AC1622588B8}"/>
                </a:ext>
              </a:extLst>
            </p:cNvPr>
            <p:cNvSpPr/>
            <p:nvPr/>
          </p:nvSpPr>
          <p:spPr>
            <a:xfrm>
              <a:off x="640637" y="2607835"/>
              <a:ext cx="3931363" cy="2161687"/>
            </a:xfrm>
            <a:custGeom>
              <a:avLst/>
              <a:gdLst>
                <a:gd name="connsiteX0" fmla="*/ 0 w 3931363"/>
                <a:gd name="connsiteY0" fmla="*/ 0 h 2161687"/>
                <a:gd name="connsiteX1" fmla="*/ 3931363 w 3931363"/>
                <a:gd name="connsiteY1" fmla="*/ 0 h 2161687"/>
                <a:gd name="connsiteX2" fmla="*/ 3931363 w 3931363"/>
                <a:gd name="connsiteY2" fmla="*/ 2161687 h 2161687"/>
                <a:gd name="connsiteX3" fmla="*/ 0 w 3931363"/>
                <a:gd name="connsiteY3" fmla="*/ 2161687 h 2161687"/>
                <a:gd name="connsiteX4" fmla="*/ 0 w 3931363"/>
                <a:gd name="connsiteY4" fmla="*/ 0 h 216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1363" h="2161687">
                  <a:moveTo>
                    <a:pt x="0" y="0"/>
                  </a:moveTo>
                  <a:lnTo>
                    <a:pt x="3931363" y="0"/>
                  </a:lnTo>
                  <a:lnTo>
                    <a:pt x="3931363" y="2161687"/>
                  </a:lnTo>
                  <a:lnTo>
                    <a:pt x="0" y="216168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/>
                <a:t>Broad term for managing risks based on information from risk assessment (identification, analysis, and evaluation).
Includes developing strategies and plans to manage risks.</a:t>
              </a:r>
              <a:endParaRPr lang="en-CA" sz="2000" kern="120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259C7C9-5713-1603-1082-DC727609FB8C}"/>
                </a:ext>
              </a:extLst>
            </p:cNvPr>
            <p:cNvSpPr/>
            <p:nvPr/>
          </p:nvSpPr>
          <p:spPr>
            <a:xfrm>
              <a:off x="4847195" y="2031835"/>
              <a:ext cx="3931363" cy="576000"/>
            </a:xfrm>
            <a:custGeom>
              <a:avLst/>
              <a:gdLst>
                <a:gd name="connsiteX0" fmla="*/ 0 w 3931363"/>
                <a:gd name="connsiteY0" fmla="*/ 0 h 576000"/>
                <a:gd name="connsiteX1" fmla="*/ 3931363 w 3931363"/>
                <a:gd name="connsiteY1" fmla="*/ 0 h 576000"/>
                <a:gd name="connsiteX2" fmla="*/ 3931363 w 3931363"/>
                <a:gd name="connsiteY2" fmla="*/ 576000 h 576000"/>
                <a:gd name="connsiteX3" fmla="*/ 0 w 3931363"/>
                <a:gd name="connsiteY3" fmla="*/ 576000 h 576000"/>
                <a:gd name="connsiteX4" fmla="*/ 0 w 3931363"/>
                <a:gd name="connsiteY4" fmla="*/ 0 h 57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1363" h="576000">
                  <a:moveTo>
                    <a:pt x="0" y="0"/>
                  </a:moveTo>
                  <a:lnTo>
                    <a:pt x="3931363" y="0"/>
                  </a:lnTo>
                  <a:lnTo>
                    <a:pt x="3931363" y="576000"/>
                  </a:lnTo>
                  <a:lnTo>
                    <a:pt x="0" y="576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-6999542"/>
                <a:satOff val="-36611"/>
                <a:lumOff val="-2549"/>
                <a:alphaOff val="0"/>
              </a:schemeClr>
            </a:lnRef>
            <a:fillRef idx="1">
              <a:schemeClr val="accent5">
                <a:hueOff val="-6999542"/>
                <a:satOff val="-36611"/>
                <a:lumOff val="-2549"/>
                <a:alphaOff val="0"/>
              </a:schemeClr>
            </a:fillRef>
            <a:effectRef idx="0">
              <a:schemeClr val="accent5">
                <a:hueOff val="-6999542"/>
                <a:satOff val="-36611"/>
                <a:lumOff val="-254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sz="2000" b="1" kern="1200" dirty="0"/>
                <a:t>Risk Register &amp; Risk Map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776952-71DF-49B0-E67D-BBA10A683D0A}"/>
                </a:ext>
              </a:extLst>
            </p:cNvPr>
            <p:cNvSpPr/>
            <p:nvPr/>
          </p:nvSpPr>
          <p:spPr>
            <a:xfrm>
              <a:off x="4847195" y="2607835"/>
              <a:ext cx="3931363" cy="2161687"/>
            </a:xfrm>
            <a:custGeom>
              <a:avLst/>
              <a:gdLst>
                <a:gd name="connsiteX0" fmla="*/ 0 w 3931363"/>
                <a:gd name="connsiteY0" fmla="*/ 0 h 2161687"/>
                <a:gd name="connsiteX1" fmla="*/ 3931363 w 3931363"/>
                <a:gd name="connsiteY1" fmla="*/ 0 h 2161687"/>
                <a:gd name="connsiteX2" fmla="*/ 3931363 w 3931363"/>
                <a:gd name="connsiteY2" fmla="*/ 2161687 h 2161687"/>
                <a:gd name="connsiteX3" fmla="*/ 0 w 3931363"/>
                <a:gd name="connsiteY3" fmla="*/ 2161687 h 2161687"/>
                <a:gd name="connsiteX4" fmla="*/ 0 w 3931363"/>
                <a:gd name="connsiteY4" fmla="*/ 0 h 216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1363" h="2161687">
                  <a:moveTo>
                    <a:pt x="0" y="0"/>
                  </a:moveTo>
                  <a:lnTo>
                    <a:pt x="3931363" y="0"/>
                  </a:lnTo>
                  <a:lnTo>
                    <a:pt x="3931363" y="2161687"/>
                  </a:lnTo>
                  <a:lnTo>
                    <a:pt x="0" y="216168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-7150150"/>
                <a:satOff val="-38868"/>
                <a:lumOff val="-1711"/>
                <a:alphaOff val="0"/>
              </a:schemeClr>
            </a:lnRef>
            <a:fillRef idx="1">
              <a:schemeClr val="accent5">
                <a:tint val="40000"/>
                <a:alpha val="90000"/>
                <a:hueOff val="-7150150"/>
                <a:satOff val="-38868"/>
                <a:lumOff val="-1711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7150150"/>
                <a:satOff val="-38868"/>
                <a:lumOff val="-171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/>
                <a:t>Use a risk register and map to develop risk responses.
Risks are plotted on a Risk Matrix by likelihood and impact, helping to create a risk profile for understanding and evaluating risks.</a:t>
              </a:r>
              <a:endParaRPr lang="en-CA" sz="2000" kern="1200" dirty="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CF45606B-0B9D-C8F9-6403-35223ED207C2}"/>
              </a:ext>
            </a:extLst>
          </p:cNvPr>
          <p:cNvSpPr txBox="1"/>
          <p:nvPr/>
        </p:nvSpPr>
        <p:spPr>
          <a:xfrm>
            <a:off x="365401" y="1214370"/>
            <a:ext cx="84131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</a:rPr>
              <a:t>After identifying and analyzing risks, organizations must decide how to address them through risk response and treatment.</a:t>
            </a:r>
            <a:endParaRPr lang="en-CA" sz="1800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+mj-lt"/>
              </a:rPr>
              <a:t>6.1 Risk Appetite and Risk Treatment</a:t>
            </a:r>
            <a:endParaRPr lang="en-CA" b="1" dirty="0">
              <a:latin typeface="Arial"/>
            </a:endParaRPr>
          </a:p>
        </p:txBody>
      </p:sp>
      <p:grpSp>
        <p:nvGrpSpPr>
          <p:cNvPr id="6" name="Group 5" descr="Risk Appetite:&#10;- Refers to the amount of risk an organization is willing to take to achieve its objectives.&#10;- Risk appetite varies from high-risk tolerance (risk aggressive) to low-risk tolerance (risk adverse).&#10;&#10;Risk Treatment:&#10;- Involves specific actions to modify the likelihood and impact of risks.&#10;- Risk treatment includes recommended actions, while risk controls are actions already implemented to manage risks.">
            <a:extLst>
              <a:ext uri="{FF2B5EF4-FFF2-40B4-BE49-F238E27FC236}">
                <a16:creationId xmlns:a16="http://schemas.microsoft.com/office/drawing/2014/main" id="{399C8924-008B-DBA6-1D8E-DE831E8188EB}"/>
              </a:ext>
            </a:extLst>
          </p:cNvPr>
          <p:cNvGrpSpPr/>
          <p:nvPr/>
        </p:nvGrpSpPr>
        <p:grpSpPr>
          <a:xfrm>
            <a:off x="503039" y="1112364"/>
            <a:ext cx="8137922" cy="3412062"/>
            <a:chOff x="365441" y="2031835"/>
            <a:chExt cx="8137922" cy="2737687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1C56496-DE37-7F51-ED08-044518BD449E}"/>
                </a:ext>
              </a:extLst>
            </p:cNvPr>
            <p:cNvSpPr/>
            <p:nvPr/>
          </p:nvSpPr>
          <p:spPr>
            <a:xfrm>
              <a:off x="365441" y="2031835"/>
              <a:ext cx="3931363" cy="576000"/>
            </a:xfrm>
            <a:custGeom>
              <a:avLst/>
              <a:gdLst>
                <a:gd name="connsiteX0" fmla="*/ 0 w 3931363"/>
                <a:gd name="connsiteY0" fmla="*/ 0 h 576000"/>
                <a:gd name="connsiteX1" fmla="*/ 3931363 w 3931363"/>
                <a:gd name="connsiteY1" fmla="*/ 0 h 576000"/>
                <a:gd name="connsiteX2" fmla="*/ 3931363 w 3931363"/>
                <a:gd name="connsiteY2" fmla="*/ 576000 h 576000"/>
                <a:gd name="connsiteX3" fmla="*/ 0 w 3931363"/>
                <a:gd name="connsiteY3" fmla="*/ 576000 h 576000"/>
                <a:gd name="connsiteX4" fmla="*/ 0 w 3931363"/>
                <a:gd name="connsiteY4" fmla="*/ 0 h 57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1363" h="576000">
                  <a:moveTo>
                    <a:pt x="0" y="0"/>
                  </a:moveTo>
                  <a:lnTo>
                    <a:pt x="3931363" y="0"/>
                  </a:lnTo>
                  <a:lnTo>
                    <a:pt x="3931363" y="576000"/>
                  </a:lnTo>
                  <a:lnTo>
                    <a:pt x="0" y="576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sz="2000" b="1" kern="1200" dirty="0"/>
                <a:t>Risk Appetite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127CAA5-486C-BAED-F461-4AC1622588B8}"/>
                </a:ext>
              </a:extLst>
            </p:cNvPr>
            <p:cNvSpPr/>
            <p:nvPr/>
          </p:nvSpPr>
          <p:spPr>
            <a:xfrm>
              <a:off x="365441" y="2607835"/>
              <a:ext cx="3931363" cy="2161687"/>
            </a:xfrm>
            <a:custGeom>
              <a:avLst/>
              <a:gdLst>
                <a:gd name="connsiteX0" fmla="*/ 0 w 3931363"/>
                <a:gd name="connsiteY0" fmla="*/ 0 h 2161687"/>
                <a:gd name="connsiteX1" fmla="*/ 3931363 w 3931363"/>
                <a:gd name="connsiteY1" fmla="*/ 0 h 2161687"/>
                <a:gd name="connsiteX2" fmla="*/ 3931363 w 3931363"/>
                <a:gd name="connsiteY2" fmla="*/ 2161687 h 2161687"/>
                <a:gd name="connsiteX3" fmla="*/ 0 w 3931363"/>
                <a:gd name="connsiteY3" fmla="*/ 2161687 h 2161687"/>
                <a:gd name="connsiteX4" fmla="*/ 0 w 3931363"/>
                <a:gd name="connsiteY4" fmla="*/ 0 h 216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1363" h="2161687">
                  <a:moveTo>
                    <a:pt x="0" y="0"/>
                  </a:moveTo>
                  <a:lnTo>
                    <a:pt x="3931363" y="0"/>
                  </a:lnTo>
                  <a:lnTo>
                    <a:pt x="3931363" y="2161687"/>
                  </a:lnTo>
                  <a:lnTo>
                    <a:pt x="0" y="21616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/>
                <a:t>Refers to the amount of risk an organization is willing to take to achieve its objectives.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/>
                <a:t>Risk appetite varies from high-risk tolerance (risk aggressive) to low-risk tolerance (risk adverse).</a:t>
              </a:r>
              <a:endParaRPr lang="en-CA" sz="2000" kern="120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259C7C9-5713-1603-1082-DC727609FB8C}"/>
                </a:ext>
              </a:extLst>
            </p:cNvPr>
            <p:cNvSpPr/>
            <p:nvPr/>
          </p:nvSpPr>
          <p:spPr>
            <a:xfrm>
              <a:off x="4572000" y="2031835"/>
              <a:ext cx="3931363" cy="576000"/>
            </a:xfrm>
            <a:custGeom>
              <a:avLst/>
              <a:gdLst>
                <a:gd name="connsiteX0" fmla="*/ 0 w 3931363"/>
                <a:gd name="connsiteY0" fmla="*/ 0 h 576000"/>
                <a:gd name="connsiteX1" fmla="*/ 3931363 w 3931363"/>
                <a:gd name="connsiteY1" fmla="*/ 0 h 576000"/>
                <a:gd name="connsiteX2" fmla="*/ 3931363 w 3931363"/>
                <a:gd name="connsiteY2" fmla="*/ 576000 h 576000"/>
                <a:gd name="connsiteX3" fmla="*/ 0 w 3931363"/>
                <a:gd name="connsiteY3" fmla="*/ 576000 h 576000"/>
                <a:gd name="connsiteX4" fmla="*/ 0 w 3931363"/>
                <a:gd name="connsiteY4" fmla="*/ 0 h 57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1363" h="576000">
                  <a:moveTo>
                    <a:pt x="0" y="0"/>
                  </a:moveTo>
                  <a:lnTo>
                    <a:pt x="3931363" y="0"/>
                  </a:lnTo>
                  <a:lnTo>
                    <a:pt x="3931363" y="576000"/>
                  </a:lnTo>
                  <a:lnTo>
                    <a:pt x="0" y="576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</p:spPr>
          <p:style>
            <a:lnRef idx="2">
              <a:schemeClr val="accent5">
                <a:hueOff val="-6999542"/>
                <a:satOff val="-36611"/>
                <a:lumOff val="-2549"/>
                <a:alphaOff val="0"/>
              </a:schemeClr>
            </a:lnRef>
            <a:fillRef idx="1">
              <a:schemeClr val="accent5">
                <a:hueOff val="-6999542"/>
                <a:satOff val="-36611"/>
                <a:lumOff val="-2549"/>
                <a:alphaOff val="0"/>
              </a:schemeClr>
            </a:fillRef>
            <a:effectRef idx="0">
              <a:schemeClr val="accent5">
                <a:hueOff val="-6999542"/>
                <a:satOff val="-36611"/>
                <a:lumOff val="-254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sz="2000" b="1" kern="1200" dirty="0"/>
                <a:t>Risk Treatment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776952-71DF-49B0-E67D-BBA10A683D0A}"/>
                </a:ext>
              </a:extLst>
            </p:cNvPr>
            <p:cNvSpPr/>
            <p:nvPr/>
          </p:nvSpPr>
          <p:spPr>
            <a:xfrm>
              <a:off x="4572000" y="2607835"/>
              <a:ext cx="3931363" cy="2161687"/>
            </a:xfrm>
            <a:custGeom>
              <a:avLst/>
              <a:gdLst>
                <a:gd name="connsiteX0" fmla="*/ 0 w 3931363"/>
                <a:gd name="connsiteY0" fmla="*/ 0 h 2161687"/>
                <a:gd name="connsiteX1" fmla="*/ 3931363 w 3931363"/>
                <a:gd name="connsiteY1" fmla="*/ 0 h 2161687"/>
                <a:gd name="connsiteX2" fmla="*/ 3931363 w 3931363"/>
                <a:gd name="connsiteY2" fmla="*/ 2161687 h 2161687"/>
                <a:gd name="connsiteX3" fmla="*/ 0 w 3931363"/>
                <a:gd name="connsiteY3" fmla="*/ 2161687 h 2161687"/>
                <a:gd name="connsiteX4" fmla="*/ 0 w 3931363"/>
                <a:gd name="connsiteY4" fmla="*/ 0 h 216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1363" h="2161687">
                  <a:moveTo>
                    <a:pt x="0" y="0"/>
                  </a:moveTo>
                  <a:lnTo>
                    <a:pt x="3931363" y="0"/>
                  </a:lnTo>
                  <a:lnTo>
                    <a:pt x="3931363" y="2161687"/>
                  </a:lnTo>
                  <a:lnTo>
                    <a:pt x="0" y="216168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-7150150"/>
                <a:satOff val="-38868"/>
                <a:lumOff val="-1711"/>
                <a:alphaOff val="0"/>
              </a:schemeClr>
            </a:lnRef>
            <a:fillRef idx="1">
              <a:schemeClr val="accent5">
                <a:tint val="40000"/>
                <a:alpha val="90000"/>
                <a:hueOff val="-7150150"/>
                <a:satOff val="-38868"/>
                <a:lumOff val="-1711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7150150"/>
                <a:satOff val="-38868"/>
                <a:lumOff val="-171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/>
                <a:t>Involves specific actions to modify the likelihood and impact of risks.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/>
                <a:t>Risk treatment includes recommended actions, while risk controls are actions already implemented to manage risks.</a:t>
              </a:r>
              <a:endParaRPr lang="en-CA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87954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+mj-lt"/>
              </a:rPr>
              <a:t>6.2 Risk Treatment Techniques for the Enterprise-Wide Risk Management Process</a:t>
            </a:r>
            <a:endParaRPr lang="en-CA" b="1" dirty="0">
              <a:latin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17B162-301F-F411-2994-958D9FB8BAAB}"/>
              </a:ext>
            </a:extLst>
          </p:cNvPr>
          <p:cNvSpPr txBox="1"/>
          <p:nvPr/>
        </p:nvSpPr>
        <p:spPr>
          <a:xfrm>
            <a:off x="247075" y="1376091"/>
            <a:ext cx="4811776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Enterprise-Wide Risk Management Process: </a:t>
            </a:r>
            <a:r>
              <a:rPr lang="en-US" sz="1600" dirty="0"/>
              <a:t>A five-step process that addresses both upside and downside risks across four categories.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Language and Techniques: </a:t>
            </a:r>
            <a:r>
              <a:rPr lang="en-US" sz="1600" dirty="0"/>
              <a:t>Organizations can choose how to describe risk categorization and treatment techniques.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Hazard Risks: </a:t>
            </a:r>
            <a:r>
              <a:rPr lang="en-US" sz="1600" dirty="0"/>
              <a:t>Focus on modifying potential negative outcomes only.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Speculative Risks: </a:t>
            </a:r>
            <a:r>
              <a:rPr lang="en-US" sz="1600" dirty="0"/>
              <a:t>Risk treatments address both positive and negative outcomes.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Continuous Process</a:t>
            </a:r>
            <a:r>
              <a:rPr lang="en-US" sz="1600" dirty="0"/>
              <a:t>: Risk treatment techniques must evolve with emerging risks, new technologies, and changes in processes.</a:t>
            </a:r>
            <a:endParaRPr lang="en-CA" sz="1600" dirty="0"/>
          </a:p>
        </p:txBody>
      </p:sp>
      <p:grpSp>
        <p:nvGrpSpPr>
          <p:cNvPr id="4" name="Group 3" descr="Risk Categories:&#10;Hazard Risk&#10;Operational Risk&#10;Financial Risk&#10;Strategic Risk&#10;">
            <a:extLst>
              <a:ext uri="{FF2B5EF4-FFF2-40B4-BE49-F238E27FC236}">
                <a16:creationId xmlns:a16="http://schemas.microsoft.com/office/drawing/2014/main" id="{61EEF98D-7362-92AF-3EC8-FBA5C58CE6DF}"/>
              </a:ext>
            </a:extLst>
          </p:cNvPr>
          <p:cNvGrpSpPr/>
          <p:nvPr/>
        </p:nvGrpSpPr>
        <p:grpSpPr>
          <a:xfrm>
            <a:off x="5231877" y="1376091"/>
            <a:ext cx="3544478" cy="3503595"/>
            <a:chOff x="0" y="0"/>
            <a:chExt cx="3855957" cy="4041424"/>
          </a:xfrm>
          <a:scene3d>
            <a:camera prst="orthographicFront"/>
            <a:lightRig rig="flat" dir="t"/>
          </a:scene3d>
        </p:grpSpPr>
        <p:sp>
          <p:nvSpPr>
            <p:cNvPr id="5" name="Rectangle: Top Corners Rounded 4">
              <a:extLst>
                <a:ext uri="{FF2B5EF4-FFF2-40B4-BE49-F238E27FC236}">
                  <a16:creationId xmlns:a16="http://schemas.microsoft.com/office/drawing/2014/main" id="{3A05DC81-6F96-7374-E684-8C6D8E44F45F}"/>
                </a:ext>
              </a:extLst>
            </p:cNvPr>
            <p:cNvSpPr/>
            <p:nvPr/>
          </p:nvSpPr>
          <p:spPr>
            <a:xfrm>
              <a:off x="0" y="0"/>
              <a:ext cx="3855957" cy="4041424"/>
            </a:xfrm>
            <a:prstGeom prst="round2Same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6" name="Rectangle: Top Corners Rounded 4">
              <a:extLst>
                <a:ext uri="{FF2B5EF4-FFF2-40B4-BE49-F238E27FC236}">
                  <a16:creationId xmlns:a16="http://schemas.microsoft.com/office/drawing/2014/main" id="{98D8A78A-F20E-C759-E060-F768D35022BE}"/>
                </a:ext>
              </a:extLst>
            </p:cNvPr>
            <p:cNvSpPr txBox="1"/>
            <p:nvPr/>
          </p:nvSpPr>
          <p:spPr>
            <a:xfrm>
              <a:off x="188232" y="188232"/>
              <a:ext cx="3479494" cy="38531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20320" rIns="60960" bIns="20320" numCol="1" spcCol="1270" anchor="t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sz="2800" b="1" kern="1200" dirty="0"/>
                <a:t>Risk Categories:</a:t>
              </a:r>
            </a:p>
            <a:p>
              <a:pPr marL="342900" lvl="0" indent="-3429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chemeClr val="tx1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CA" sz="2800" kern="1200" dirty="0"/>
                <a:t>Hazard Risk</a:t>
              </a:r>
            </a:p>
            <a:p>
              <a:pPr marL="342900" lvl="0" indent="-3429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chemeClr val="tx1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CA" sz="2800" kern="1200" dirty="0"/>
                <a:t>Operational Risk</a:t>
              </a:r>
            </a:p>
            <a:p>
              <a:pPr marL="342900" lvl="0" indent="-3429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chemeClr val="tx1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CA" sz="2800" kern="1200" dirty="0"/>
                <a:t>Financial Risk</a:t>
              </a:r>
            </a:p>
            <a:p>
              <a:pPr marL="342900" lvl="0" indent="-3429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chemeClr val="tx1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CA" sz="2800" kern="1200" dirty="0"/>
                <a:t>Strategic Risk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4270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+mj-lt"/>
              </a:rPr>
              <a:t>6.2 Risk Control &amp; Financing</a:t>
            </a:r>
            <a:endParaRPr lang="en-CA" b="1" dirty="0">
              <a:latin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A4E685-8265-B78F-3C83-7E91E240FBFF}"/>
              </a:ext>
            </a:extLst>
          </p:cNvPr>
          <p:cNvSpPr txBox="1"/>
          <p:nvPr/>
        </p:nvSpPr>
        <p:spPr>
          <a:xfrm>
            <a:off x="424562" y="865406"/>
            <a:ext cx="8294875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Organizations have two main options for risk treatment: Risk Control and Risk Financing.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+mn-lt"/>
              </a:rPr>
              <a:t>Risk Control </a:t>
            </a:r>
            <a:r>
              <a:rPr lang="en-US" dirty="0">
                <a:latin typeface="+mn-lt"/>
              </a:rPr>
              <a:t>involves avoiding risky activities or modifying the likelihood and/or impact of risks.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+mn-lt"/>
              </a:rPr>
              <a:t>Risk Financing </a:t>
            </a:r>
            <a:r>
              <a:rPr lang="en-US" dirty="0">
                <a:latin typeface="+mn-lt"/>
              </a:rPr>
              <a:t>focuses on generating funds to cover potential losses from risk events.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Often, organizations combine Risk Control and Risk Financing for a comprehensive risk management approach.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Five key risk treatment techniques are: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Risk Avoidance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Modifying likelihood/impact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Risk Transfer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Risk Retention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Risk Exploitation.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These techniques are used in enterprise risk management to address different categories of risk.</a:t>
            </a:r>
            <a:endParaRPr lang="en-CA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936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+mj-lt"/>
              </a:rPr>
              <a:t>6.2 </a:t>
            </a:r>
            <a:r>
              <a:rPr lang="en-US" b="1" dirty="0"/>
              <a:t>R</a:t>
            </a:r>
            <a:r>
              <a:rPr lang="en-US" b="1" dirty="0">
                <a:latin typeface="+mj-lt"/>
              </a:rPr>
              <a:t>isk </a:t>
            </a:r>
            <a:r>
              <a:rPr lang="en-US" b="1" dirty="0"/>
              <a:t>T</a:t>
            </a:r>
            <a:r>
              <a:rPr lang="en-US" b="1" dirty="0">
                <a:latin typeface="+mj-lt"/>
              </a:rPr>
              <a:t>reatment </a:t>
            </a:r>
            <a:r>
              <a:rPr lang="en-US" b="1" dirty="0"/>
              <a:t>T</a:t>
            </a:r>
            <a:r>
              <a:rPr lang="en-US" b="1" dirty="0">
                <a:latin typeface="+mj-lt"/>
              </a:rPr>
              <a:t>echniques</a:t>
            </a:r>
            <a:endParaRPr lang="en-CA" b="1" dirty="0">
              <a:latin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31062A8-5B6B-9374-8DB5-E5058B1338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216249"/>
              </p:ext>
            </p:extLst>
          </p:nvPr>
        </p:nvGraphicFramePr>
        <p:xfrm>
          <a:off x="161244" y="787059"/>
          <a:ext cx="8855805" cy="3932784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1130228">
                  <a:extLst>
                    <a:ext uri="{9D8B030D-6E8A-4147-A177-3AD203B41FA5}">
                      <a16:colId xmlns:a16="http://schemas.microsoft.com/office/drawing/2014/main" val="1548085546"/>
                    </a:ext>
                  </a:extLst>
                </a:gridCol>
                <a:gridCol w="1442598">
                  <a:extLst>
                    <a:ext uri="{9D8B030D-6E8A-4147-A177-3AD203B41FA5}">
                      <a16:colId xmlns:a16="http://schemas.microsoft.com/office/drawing/2014/main" val="315769368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943130127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582490695"/>
                    </a:ext>
                  </a:extLst>
                </a:gridCol>
                <a:gridCol w="1498862">
                  <a:extLst>
                    <a:ext uri="{9D8B030D-6E8A-4147-A177-3AD203B41FA5}">
                      <a16:colId xmlns:a16="http://schemas.microsoft.com/office/drawing/2014/main" val="2868596862"/>
                    </a:ext>
                  </a:extLst>
                </a:gridCol>
                <a:gridCol w="1724117">
                  <a:extLst>
                    <a:ext uri="{9D8B030D-6E8A-4147-A177-3AD203B41FA5}">
                      <a16:colId xmlns:a16="http://schemas.microsoft.com/office/drawing/2014/main" val="2543618363"/>
                    </a:ext>
                  </a:extLst>
                </a:gridCol>
              </a:tblGrid>
              <a:tr h="76286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Risk Avoidance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Modifying the Likelihood/Impact of the Risk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Risk Transfer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Risk Retention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Risk Exploitation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833536"/>
                  </a:ext>
                </a:extLst>
              </a:tr>
              <a:tr h="1279643"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bg1"/>
                          </a:solidFill>
                        </a:rPr>
                        <a:t>Definition</a:t>
                      </a:r>
                      <a:r>
                        <a:rPr lang="en-CA" dirty="0">
                          <a:solidFill>
                            <a:schemeClr val="bg1"/>
                          </a:solidFill>
                        </a:rPr>
                        <a:t>: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Terminates risk by stopping or never undertaking risky activities.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Decreases the probability or impact of risk through corrective actions or controls.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Shifts financial responsibilities for potential losses to another party.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organization retains financial responsibility for potential losses.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Maximizes the benefits of an opportunity by taking proactive steps.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063710"/>
                  </a:ext>
                </a:extLst>
              </a:tr>
              <a:tr h="1451903"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bg1"/>
                          </a:solidFill>
                        </a:rPr>
                        <a:t>Outcome: 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Eliminates the chance of loss but may also forfeit potential benefits.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Reduces either the likelihood or the impact of risk, or both, using quantitative and qualitative measures.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Transfers risk via insurance, contracts, or financial derivatives, minimizing the organization's exposure.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Used when it's more economical or when risks are uninsurable; may involve self-insurance or hybrid plans.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Ensures positive outcomes by reducing uncertainty and capitalizing on opportunities.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61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10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5826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+mj-lt"/>
              </a:rPr>
              <a:t>6.2 Examples of Risk Techniques</a:t>
            </a:r>
            <a:endParaRPr lang="en-CA" b="1" dirty="0">
              <a:latin typeface="Arial"/>
            </a:endParaRPr>
          </a:p>
        </p:txBody>
      </p:sp>
      <p:grpSp>
        <p:nvGrpSpPr>
          <p:cNvPr id="4" name="Group 3" descr="Risk Avoidance&#10;Examples:&#10;- Not driving to avoid car accidents.&#10;- Stopping baby furniture production to eliminate liability.&#10;- Outsourcing spray painting to avoid regulatory issues.&#10;- Switching to water-based paints to avoid hazardous materials.&#10;&#10;Modifying the Likelihood and/or Impact of the Risk&#10;Examples:&#10;- Installing sprinklers to reduce fire damage.&#10;- Using high-security locks to prevent break-ins.&#10;- Stabilizing fuel costs with futures contracts.&#10;- Strategic planning to mitigate expansion risks.&#10;&#10;Risk Transfer&#10;Examples:&#10;- Purchasing insurance to cover fire-related losses.&#10;- Using a hold-harmless agreement to shift liability to a manufacturer.&#10;- Entering a forward contract to stabilize exchange rates.&#10;&#10;Risk Retention&#10;Examples:&#10;- Self-insuring for predictable high-frequency, low-severity losses.&#10;- Forming a captive insurance company to retain and transfer risks.&#10;- Paying a deductible in an insurance policy.&#10;&#10;Risk Exploitation&#10;Examples:&#10;- A competitor offers discounts to attract customers after a rival's store is damaged by fire.">
            <a:extLst>
              <a:ext uri="{FF2B5EF4-FFF2-40B4-BE49-F238E27FC236}">
                <a16:creationId xmlns:a16="http://schemas.microsoft.com/office/drawing/2014/main" id="{8A0B98CB-020D-350B-01FB-9D41DBD1CFFD}"/>
              </a:ext>
            </a:extLst>
          </p:cNvPr>
          <p:cNvGrpSpPr/>
          <p:nvPr/>
        </p:nvGrpSpPr>
        <p:grpSpPr>
          <a:xfrm>
            <a:off x="192295" y="763569"/>
            <a:ext cx="8759410" cy="4006392"/>
            <a:chOff x="251129" y="848412"/>
            <a:chExt cx="8759410" cy="3626896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6D21BE00-B719-49FB-9837-6C4AE27CE3CF}"/>
                </a:ext>
              </a:extLst>
            </p:cNvPr>
            <p:cNvSpPr/>
            <p:nvPr/>
          </p:nvSpPr>
          <p:spPr>
            <a:xfrm>
              <a:off x="251129" y="848412"/>
              <a:ext cx="1671939" cy="662295"/>
            </a:xfrm>
            <a:custGeom>
              <a:avLst/>
              <a:gdLst>
                <a:gd name="connsiteX0" fmla="*/ 0 w 1554269"/>
                <a:gd name="connsiteY0" fmla="*/ 0 h 578566"/>
                <a:gd name="connsiteX1" fmla="*/ 1554269 w 1554269"/>
                <a:gd name="connsiteY1" fmla="*/ 0 h 578566"/>
                <a:gd name="connsiteX2" fmla="*/ 1554269 w 1554269"/>
                <a:gd name="connsiteY2" fmla="*/ 578566 h 578566"/>
                <a:gd name="connsiteX3" fmla="*/ 0 w 1554269"/>
                <a:gd name="connsiteY3" fmla="*/ 578566 h 578566"/>
                <a:gd name="connsiteX4" fmla="*/ 0 w 1554269"/>
                <a:gd name="connsiteY4" fmla="*/ 0 h 578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9" h="578566">
                  <a:moveTo>
                    <a:pt x="0" y="0"/>
                  </a:moveTo>
                  <a:lnTo>
                    <a:pt x="1554269" y="0"/>
                  </a:lnTo>
                  <a:lnTo>
                    <a:pt x="1554269" y="578566"/>
                  </a:lnTo>
                  <a:lnTo>
                    <a:pt x="0" y="5785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344" tIns="48768" rIns="85344" bIns="48768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kern="1200" dirty="0"/>
                <a:t>Risk Avoidance</a:t>
              </a: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B74FC92-64B7-DF45-A21C-4B023CE82633}"/>
                </a:ext>
              </a:extLst>
            </p:cNvPr>
            <p:cNvSpPr/>
            <p:nvPr/>
          </p:nvSpPr>
          <p:spPr>
            <a:xfrm>
              <a:off x="251129" y="1510708"/>
              <a:ext cx="1671939" cy="2964600"/>
            </a:xfrm>
            <a:custGeom>
              <a:avLst/>
              <a:gdLst>
                <a:gd name="connsiteX0" fmla="*/ 0 w 1554269"/>
                <a:gd name="connsiteY0" fmla="*/ 0 h 2964600"/>
                <a:gd name="connsiteX1" fmla="*/ 1554269 w 1554269"/>
                <a:gd name="connsiteY1" fmla="*/ 0 h 2964600"/>
                <a:gd name="connsiteX2" fmla="*/ 1554269 w 1554269"/>
                <a:gd name="connsiteY2" fmla="*/ 2964600 h 2964600"/>
                <a:gd name="connsiteX3" fmla="*/ 0 w 1554269"/>
                <a:gd name="connsiteY3" fmla="*/ 2964600 h 2964600"/>
                <a:gd name="connsiteX4" fmla="*/ 0 w 1554269"/>
                <a:gd name="connsiteY4" fmla="*/ 0 h 296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9" h="2964600">
                  <a:moveTo>
                    <a:pt x="0" y="0"/>
                  </a:moveTo>
                  <a:lnTo>
                    <a:pt x="1554269" y="0"/>
                  </a:lnTo>
                  <a:lnTo>
                    <a:pt x="1554269" y="2964600"/>
                  </a:lnTo>
                  <a:lnTo>
                    <a:pt x="0" y="29646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85344" bIns="96012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kern="1200" dirty="0"/>
                <a:t>Not driving to avoid car accidents.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kern="1200" dirty="0"/>
                <a:t>Stopping baby furniture production to eliminate liability.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kern="1200" dirty="0"/>
                <a:t>Outsourcing spray painting to avoid regulatory issues.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kern="1200" dirty="0"/>
                <a:t>Switching to water-based paints to avoid hazardous materials.</a:t>
              </a:r>
              <a:endParaRPr lang="en-CA" kern="1200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DFBFC28-DDF5-1F5E-3877-07ABDE66752F}"/>
                </a:ext>
              </a:extLst>
            </p:cNvPr>
            <p:cNvSpPr/>
            <p:nvPr/>
          </p:nvSpPr>
          <p:spPr>
            <a:xfrm>
              <a:off x="2022997" y="848412"/>
              <a:ext cx="1671939" cy="662295"/>
            </a:xfrm>
            <a:custGeom>
              <a:avLst/>
              <a:gdLst>
                <a:gd name="connsiteX0" fmla="*/ 0 w 1554269"/>
                <a:gd name="connsiteY0" fmla="*/ 0 h 578566"/>
                <a:gd name="connsiteX1" fmla="*/ 1554269 w 1554269"/>
                <a:gd name="connsiteY1" fmla="*/ 0 h 578566"/>
                <a:gd name="connsiteX2" fmla="*/ 1554269 w 1554269"/>
                <a:gd name="connsiteY2" fmla="*/ 578566 h 578566"/>
                <a:gd name="connsiteX3" fmla="*/ 0 w 1554269"/>
                <a:gd name="connsiteY3" fmla="*/ 578566 h 578566"/>
                <a:gd name="connsiteX4" fmla="*/ 0 w 1554269"/>
                <a:gd name="connsiteY4" fmla="*/ 0 h 578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9" h="578566">
                  <a:moveTo>
                    <a:pt x="0" y="0"/>
                  </a:moveTo>
                  <a:lnTo>
                    <a:pt x="1554269" y="0"/>
                  </a:lnTo>
                  <a:lnTo>
                    <a:pt x="1554269" y="578566"/>
                  </a:lnTo>
                  <a:lnTo>
                    <a:pt x="0" y="5785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1623800"/>
                <a:satOff val="2915"/>
                <a:lumOff val="-1716"/>
                <a:alphaOff val="0"/>
              </a:schemeClr>
            </a:lnRef>
            <a:fillRef idx="1">
              <a:schemeClr val="accent2">
                <a:hueOff val="1623800"/>
                <a:satOff val="2915"/>
                <a:lumOff val="-1716"/>
                <a:alphaOff val="0"/>
              </a:schemeClr>
            </a:fillRef>
            <a:effectRef idx="0">
              <a:schemeClr val="accent2">
                <a:hueOff val="1623800"/>
                <a:satOff val="2915"/>
                <a:lumOff val="-171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344" tIns="48768" rIns="85344" bIns="48768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/>
                <a:t>Modifying the Likelihood and/or Impact of the Risk</a:t>
              </a:r>
              <a:endParaRPr lang="en-CA" kern="120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0D9FA67-41D5-EFBF-C309-FAFB607B67B2}"/>
                </a:ext>
              </a:extLst>
            </p:cNvPr>
            <p:cNvSpPr/>
            <p:nvPr/>
          </p:nvSpPr>
          <p:spPr>
            <a:xfrm>
              <a:off x="2022997" y="1510708"/>
              <a:ext cx="1671939" cy="2964600"/>
            </a:xfrm>
            <a:custGeom>
              <a:avLst/>
              <a:gdLst>
                <a:gd name="connsiteX0" fmla="*/ 0 w 1554269"/>
                <a:gd name="connsiteY0" fmla="*/ 0 h 2964600"/>
                <a:gd name="connsiteX1" fmla="*/ 1554269 w 1554269"/>
                <a:gd name="connsiteY1" fmla="*/ 0 h 2964600"/>
                <a:gd name="connsiteX2" fmla="*/ 1554269 w 1554269"/>
                <a:gd name="connsiteY2" fmla="*/ 2964600 h 2964600"/>
                <a:gd name="connsiteX3" fmla="*/ 0 w 1554269"/>
                <a:gd name="connsiteY3" fmla="*/ 2964600 h 2964600"/>
                <a:gd name="connsiteX4" fmla="*/ 0 w 1554269"/>
                <a:gd name="connsiteY4" fmla="*/ 0 h 296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9" h="2964600">
                  <a:moveTo>
                    <a:pt x="0" y="0"/>
                  </a:moveTo>
                  <a:lnTo>
                    <a:pt x="1554269" y="0"/>
                  </a:lnTo>
                  <a:lnTo>
                    <a:pt x="1554269" y="2964600"/>
                  </a:lnTo>
                  <a:lnTo>
                    <a:pt x="0" y="29646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1699870"/>
                <a:satOff val="-1212"/>
                <a:lumOff val="-260"/>
                <a:alphaOff val="0"/>
              </a:schemeClr>
            </a:lnRef>
            <a:fillRef idx="1">
              <a:schemeClr val="accent2">
                <a:tint val="40000"/>
                <a:alpha val="90000"/>
                <a:hueOff val="1699870"/>
                <a:satOff val="-1212"/>
                <a:lumOff val="-26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1699870"/>
                <a:satOff val="-1212"/>
                <a:lumOff val="-26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85344" bIns="96012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kern="1200" dirty="0"/>
                <a:t>Installing sprinklers to reduce fire damage.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kern="1200" dirty="0"/>
                <a:t>Using high-security locks to prevent break-ins.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kern="1200" dirty="0"/>
                <a:t>Stabilizing fuel costs with futures contracts.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kern="1200" dirty="0"/>
                <a:t>Strategic planning to mitigate expansion risks.</a:t>
              </a:r>
              <a:endParaRPr lang="en-CA" kern="120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C139D40-E006-7F53-7CE9-132BE1768DF3}"/>
                </a:ext>
              </a:extLst>
            </p:cNvPr>
            <p:cNvSpPr/>
            <p:nvPr/>
          </p:nvSpPr>
          <p:spPr>
            <a:xfrm>
              <a:off x="3794865" y="848412"/>
              <a:ext cx="1671939" cy="662295"/>
            </a:xfrm>
            <a:custGeom>
              <a:avLst/>
              <a:gdLst>
                <a:gd name="connsiteX0" fmla="*/ 0 w 1554269"/>
                <a:gd name="connsiteY0" fmla="*/ 0 h 578566"/>
                <a:gd name="connsiteX1" fmla="*/ 1554269 w 1554269"/>
                <a:gd name="connsiteY1" fmla="*/ 0 h 578566"/>
                <a:gd name="connsiteX2" fmla="*/ 1554269 w 1554269"/>
                <a:gd name="connsiteY2" fmla="*/ 578566 h 578566"/>
                <a:gd name="connsiteX3" fmla="*/ 0 w 1554269"/>
                <a:gd name="connsiteY3" fmla="*/ 578566 h 578566"/>
                <a:gd name="connsiteX4" fmla="*/ 0 w 1554269"/>
                <a:gd name="connsiteY4" fmla="*/ 0 h 578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9" h="578566">
                  <a:moveTo>
                    <a:pt x="0" y="0"/>
                  </a:moveTo>
                  <a:lnTo>
                    <a:pt x="1554269" y="0"/>
                  </a:lnTo>
                  <a:lnTo>
                    <a:pt x="1554269" y="578566"/>
                  </a:lnTo>
                  <a:lnTo>
                    <a:pt x="0" y="5785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3247601"/>
                <a:satOff val="5830"/>
                <a:lumOff val="-3432"/>
                <a:alphaOff val="0"/>
              </a:schemeClr>
            </a:lnRef>
            <a:fillRef idx="1">
              <a:schemeClr val="accent2">
                <a:hueOff val="3247601"/>
                <a:satOff val="5830"/>
                <a:lumOff val="-3432"/>
                <a:alphaOff val="0"/>
              </a:schemeClr>
            </a:fillRef>
            <a:effectRef idx="0">
              <a:schemeClr val="accent2">
                <a:hueOff val="3247601"/>
                <a:satOff val="5830"/>
                <a:lumOff val="-343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344" tIns="48768" rIns="85344" bIns="48768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kern="1200" dirty="0"/>
                <a:t>Risk Transfer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3A72C2F-BADF-B8AE-FC9A-D70DD3617146}"/>
                </a:ext>
              </a:extLst>
            </p:cNvPr>
            <p:cNvSpPr/>
            <p:nvPr/>
          </p:nvSpPr>
          <p:spPr>
            <a:xfrm>
              <a:off x="3794865" y="1510708"/>
              <a:ext cx="1671939" cy="2964600"/>
            </a:xfrm>
            <a:custGeom>
              <a:avLst/>
              <a:gdLst>
                <a:gd name="connsiteX0" fmla="*/ 0 w 1554269"/>
                <a:gd name="connsiteY0" fmla="*/ 0 h 2964600"/>
                <a:gd name="connsiteX1" fmla="*/ 1554269 w 1554269"/>
                <a:gd name="connsiteY1" fmla="*/ 0 h 2964600"/>
                <a:gd name="connsiteX2" fmla="*/ 1554269 w 1554269"/>
                <a:gd name="connsiteY2" fmla="*/ 2964600 h 2964600"/>
                <a:gd name="connsiteX3" fmla="*/ 0 w 1554269"/>
                <a:gd name="connsiteY3" fmla="*/ 2964600 h 2964600"/>
                <a:gd name="connsiteX4" fmla="*/ 0 w 1554269"/>
                <a:gd name="connsiteY4" fmla="*/ 0 h 296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9" h="2964600">
                  <a:moveTo>
                    <a:pt x="0" y="0"/>
                  </a:moveTo>
                  <a:lnTo>
                    <a:pt x="1554269" y="0"/>
                  </a:lnTo>
                  <a:lnTo>
                    <a:pt x="1554269" y="2964600"/>
                  </a:lnTo>
                  <a:lnTo>
                    <a:pt x="0" y="29646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3399739"/>
                <a:satOff val="-2424"/>
                <a:lumOff val="-521"/>
                <a:alphaOff val="0"/>
              </a:schemeClr>
            </a:lnRef>
            <a:fillRef idx="1">
              <a:schemeClr val="accent2">
                <a:tint val="40000"/>
                <a:alpha val="90000"/>
                <a:hueOff val="3399739"/>
                <a:satOff val="-2424"/>
                <a:lumOff val="-521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3399739"/>
                <a:satOff val="-2424"/>
                <a:lumOff val="-52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85344" bIns="96012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kern="1200" dirty="0"/>
                <a:t>Purchasing insurance to cover fire-related losses.
Using a hold-harmless agreement to shift liability to a manufacturer.
Entering a forward contract to stabilize exchange rates.</a:t>
              </a:r>
              <a:endParaRPr lang="en-CA" kern="120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39D9F89-273D-2E42-13C5-8E8B44BF081F}"/>
                </a:ext>
              </a:extLst>
            </p:cNvPr>
            <p:cNvSpPr/>
            <p:nvPr/>
          </p:nvSpPr>
          <p:spPr>
            <a:xfrm>
              <a:off x="5566732" y="848412"/>
              <a:ext cx="1671939" cy="662295"/>
            </a:xfrm>
            <a:custGeom>
              <a:avLst/>
              <a:gdLst>
                <a:gd name="connsiteX0" fmla="*/ 0 w 1554269"/>
                <a:gd name="connsiteY0" fmla="*/ 0 h 578566"/>
                <a:gd name="connsiteX1" fmla="*/ 1554269 w 1554269"/>
                <a:gd name="connsiteY1" fmla="*/ 0 h 578566"/>
                <a:gd name="connsiteX2" fmla="*/ 1554269 w 1554269"/>
                <a:gd name="connsiteY2" fmla="*/ 578566 h 578566"/>
                <a:gd name="connsiteX3" fmla="*/ 0 w 1554269"/>
                <a:gd name="connsiteY3" fmla="*/ 578566 h 578566"/>
                <a:gd name="connsiteX4" fmla="*/ 0 w 1554269"/>
                <a:gd name="connsiteY4" fmla="*/ 0 h 578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9" h="578566">
                  <a:moveTo>
                    <a:pt x="0" y="0"/>
                  </a:moveTo>
                  <a:lnTo>
                    <a:pt x="1554269" y="0"/>
                  </a:lnTo>
                  <a:lnTo>
                    <a:pt x="1554269" y="578566"/>
                  </a:lnTo>
                  <a:lnTo>
                    <a:pt x="0" y="5785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4871401"/>
                <a:satOff val="8745"/>
                <a:lumOff val="-5148"/>
                <a:alphaOff val="0"/>
              </a:schemeClr>
            </a:lnRef>
            <a:fillRef idx="1">
              <a:schemeClr val="accent2">
                <a:hueOff val="4871401"/>
                <a:satOff val="8745"/>
                <a:lumOff val="-5148"/>
                <a:alphaOff val="0"/>
              </a:schemeClr>
            </a:fillRef>
            <a:effectRef idx="0">
              <a:schemeClr val="accent2">
                <a:hueOff val="4871401"/>
                <a:satOff val="8745"/>
                <a:lumOff val="-514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344" tIns="48768" rIns="85344" bIns="48768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kern="1200" dirty="0"/>
                <a:t>Risk Retention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FA949C7-C225-9BD4-1DA2-1812F0A53087}"/>
                </a:ext>
              </a:extLst>
            </p:cNvPr>
            <p:cNvSpPr/>
            <p:nvPr/>
          </p:nvSpPr>
          <p:spPr>
            <a:xfrm>
              <a:off x="5566732" y="1510708"/>
              <a:ext cx="1671939" cy="2964600"/>
            </a:xfrm>
            <a:custGeom>
              <a:avLst/>
              <a:gdLst>
                <a:gd name="connsiteX0" fmla="*/ 0 w 1554269"/>
                <a:gd name="connsiteY0" fmla="*/ 0 h 2964600"/>
                <a:gd name="connsiteX1" fmla="*/ 1554269 w 1554269"/>
                <a:gd name="connsiteY1" fmla="*/ 0 h 2964600"/>
                <a:gd name="connsiteX2" fmla="*/ 1554269 w 1554269"/>
                <a:gd name="connsiteY2" fmla="*/ 2964600 h 2964600"/>
                <a:gd name="connsiteX3" fmla="*/ 0 w 1554269"/>
                <a:gd name="connsiteY3" fmla="*/ 2964600 h 2964600"/>
                <a:gd name="connsiteX4" fmla="*/ 0 w 1554269"/>
                <a:gd name="connsiteY4" fmla="*/ 0 h 296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9" h="2964600">
                  <a:moveTo>
                    <a:pt x="0" y="0"/>
                  </a:moveTo>
                  <a:lnTo>
                    <a:pt x="1554269" y="0"/>
                  </a:lnTo>
                  <a:lnTo>
                    <a:pt x="1554269" y="2964600"/>
                  </a:lnTo>
                  <a:lnTo>
                    <a:pt x="0" y="29646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5099609"/>
                <a:satOff val="-3636"/>
                <a:lumOff val="-781"/>
                <a:alphaOff val="0"/>
              </a:schemeClr>
            </a:lnRef>
            <a:fillRef idx="1">
              <a:schemeClr val="accent2">
                <a:tint val="40000"/>
                <a:alpha val="90000"/>
                <a:hueOff val="5099609"/>
                <a:satOff val="-3636"/>
                <a:lumOff val="-781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5099609"/>
                <a:satOff val="-3636"/>
                <a:lumOff val="-78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85344" bIns="96012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kern="1200" dirty="0"/>
                <a:t>Self-insuring for predictable high-frequency, low-severity losses.
Forming a captive insurance company to retain and transfer risks.
Paying a deductible in an insurance policy.</a:t>
              </a:r>
              <a:endParaRPr lang="en-CA" kern="120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7D0FA12-7CBC-6084-9706-EF2D55ABBA95}"/>
                </a:ext>
              </a:extLst>
            </p:cNvPr>
            <p:cNvSpPr/>
            <p:nvPr/>
          </p:nvSpPr>
          <p:spPr>
            <a:xfrm>
              <a:off x="7338600" y="848412"/>
              <a:ext cx="1671939" cy="662295"/>
            </a:xfrm>
            <a:custGeom>
              <a:avLst/>
              <a:gdLst>
                <a:gd name="connsiteX0" fmla="*/ 0 w 1554269"/>
                <a:gd name="connsiteY0" fmla="*/ 0 h 578566"/>
                <a:gd name="connsiteX1" fmla="*/ 1554269 w 1554269"/>
                <a:gd name="connsiteY1" fmla="*/ 0 h 578566"/>
                <a:gd name="connsiteX2" fmla="*/ 1554269 w 1554269"/>
                <a:gd name="connsiteY2" fmla="*/ 578566 h 578566"/>
                <a:gd name="connsiteX3" fmla="*/ 0 w 1554269"/>
                <a:gd name="connsiteY3" fmla="*/ 578566 h 578566"/>
                <a:gd name="connsiteX4" fmla="*/ 0 w 1554269"/>
                <a:gd name="connsiteY4" fmla="*/ 0 h 578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9" h="578566">
                  <a:moveTo>
                    <a:pt x="0" y="0"/>
                  </a:moveTo>
                  <a:lnTo>
                    <a:pt x="1554269" y="0"/>
                  </a:lnTo>
                  <a:lnTo>
                    <a:pt x="1554269" y="578566"/>
                  </a:lnTo>
                  <a:lnTo>
                    <a:pt x="0" y="5785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6495201"/>
                <a:satOff val="11660"/>
                <a:lumOff val="-6864"/>
                <a:alphaOff val="0"/>
              </a:schemeClr>
            </a:lnRef>
            <a:fillRef idx="1">
              <a:schemeClr val="accent2">
                <a:hueOff val="6495201"/>
                <a:satOff val="11660"/>
                <a:lumOff val="-6864"/>
                <a:alphaOff val="0"/>
              </a:schemeClr>
            </a:fillRef>
            <a:effectRef idx="0">
              <a:schemeClr val="accent2">
                <a:hueOff val="6495201"/>
                <a:satOff val="11660"/>
                <a:lumOff val="-686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344" tIns="48768" rIns="85344" bIns="48768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kern="1200" dirty="0"/>
                <a:t>Risk Exploitation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53FB0BF-2394-FD60-4D08-CD7001B886D9}"/>
                </a:ext>
              </a:extLst>
            </p:cNvPr>
            <p:cNvSpPr/>
            <p:nvPr/>
          </p:nvSpPr>
          <p:spPr>
            <a:xfrm>
              <a:off x="7338600" y="1510708"/>
              <a:ext cx="1671939" cy="2964600"/>
            </a:xfrm>
            <a:custGeom>
              <a:avLst/>
              <a:gdLst>
                <a:gd name="connsiteX0" fmla="*/ 0 w 1554269"/>
                <a:gd name="connsiteY0" fmla="*/ 0 h 2964600"/>
                <a:gd name="connsiteX1" fmla="*/ 1554269 w 1554269"/>
                <a:gd name="connsiteY1" fmla="*/ 0 h 2964600"/>
                <a:gd name="connsiteX2" fmla="*/ 1554269 w 1554269"/>
                <a:gd name="connsiteY2" fmla="*/ 2964600 h 2964600"/>
                <a:gd name="connsiteX3" fmla="*/ 0 w 1554269"/>
                <a:gd name="connsiteY3" fmla="*/ 2964600 h 2964600"/>
                <a:gd name="connsiteX4" fmla="*/ 0 w 1554269"/>
                <a:gd name="connsiteY4" fmla="*/ 0 h 296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9" h="2964600">
                  <a:moveTo>
                    <a:pt x="0" y="0"/>
                  </a:moveTo>
                  <a:lnTo>
                    <a:pt x="1554269" y="0"/>
                  </a:lnTo>
                  <a:lnTo>
                    <a:pt x="1554269" y="2964600"/>
                  </a:lnTo>
                  <a:lnTo>
                    <a:pt x="0" y="29646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6799479"/>
                <a:satOff val="-4848"/>
                <a:lumOff val="-1042"/>
                <a:alphaOff val="0"/>
              </a:schemeClr>
            </a:lnRef>
            <a:fillRef idx="1">
              <a:schemeClr val="accent2">
                <a:tint val="40000"/>
                <a:alpha val="90000"/>
                <a:hueOff val="6799479"/>
                <a:satOff val="-4848"/>
                <a:lumOff val="-1042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6799479"/>
                <a:satOff val="-4848"/>
                <a:lumOff val="-104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85344" bIns="96012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kern="1200" dirty="0"/>
                <a:t>A competitor offers discounts to attract customers after a rival's store is damaged by fire.</a:t>
              </a:r>
              <a:endParaRPr lang="en-CA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40620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+mj-lt"/>
              </a:rPr>
              <a:t>6.2 </a:t>
            </a:r>
            <a:r>
              <a:rPr lang="en-US" b="1" dirty="0"/>
              <a:t>Risk Control for Hazard Risks</a:t>
            </a:r>
            <a:endParaRPr lang="en-CA" b="1" dirty="0">
              <a:latin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5404FB-8079-DA61-652C-6ECBA309DAB2}"/>
              </a:ext>
            </a:extLst>
          </p:cNvPr>
          <p:cNvSpPr txBox="1"/>
          <p:nvPr/>
        </p:nvSpPr>
        <p:spPr>
          <a:xfrm>
            <a:off x="365400" y="911524"/>
            <a:ext cx="84132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+mn-lt"/>
              </a:rPr>
              <a:t>Hazard risks </a:t>
            </a:r>
            <a:r>
              <a:rPr lang="en-US" dirty="0">
                <a:latin typeface="+mn-lt"/>
              </a:rPr>
              <a:t>are pure risks with only negative outcomes involving harm to people, property, or legal liability.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The </a:t>
            </a:r>
            <a:r>
              <a:rPr lang="en-US" b="1" dirty="0">
                <a:latin typeface="+mn-lt"/>
              </a:rPr>
              <a:t>five risk treatment techniques </a:t>
            </a:r>
            <a:r>
              <a:rPr lang="en-US" dirty="0">
                <a:latin typeface="+mn-lt"/>
              </a:rPr>
              <a:t>(Avoidance, Modifying likelihood/impact, Transfer, Retention, Exploitation) apply across all risk categories, but </a:t>
            </a:r>
            <a:r>
              <a:rPr lang="en-US" b="1" dirty="0">
                <a:latin typeface="+mn-lt"/>
              </a:rPr>
              <a:t>six risk control techniques </a:t>
            </a:r>
            <a:r>
              <a:rPr lang="en-US" dirty="0">
                <a:latin typeface="+mn-lt"/>
              </a:rPr>
              <a:t>are specific to hazard risks.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A22DEFA-0B79-2BD6-E81E-1FE29DBE67C6}"/>
              </a:ext>
            </a:extLst>
          </p:cNvPr>
          <p:cNvSpPr/>
          <p:nvPr/>
        </p:nvSpPr>
        <p:spPr>
          <a:xfrm>
            <a:off x="150828" y="2081075"/>
            <a:ext cx="2092751" cy="26700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b="1" dirty="0"/>
              <a:t>Risk Avoidance </a:t>
            </a:r>
            <a:r>
              <a:rPr lang="en-US" sz="1600" dirty="0"/>
              <a:t>eliminates the activity that causes the risk, reducing the probability of loss to zero.</a:t>
            </a:r>
            <a:endParaRPr lang="en-CA" sz="16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52FA1CD-1B3E-27AB-9DCB-38409895F9C9}"/>
              </a:ext>
            </a:extLst>
          </p:cNvPr>
          <p:cNvSpPr/>
          <p:nvPr/>
        </p:nvSpPr>
        <p:spPr>
          <a:xfrm>
            <a:off x="2395980" y="2081075"/>
            <a:ext cx="2092751" cy="26700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b="1" dirty="0"/>
              <a:t>Loss Prevention </a:t>
            </a:r>
            <a:r>
              <a:rPr lang="en-US" sz="1600" dirty="0"/>
              <a:t>reduces the likelihood of a negative event occurring but doesn't eliminate the risk entirely.</a:t>
            </a:r>
            <a:endParaRPr lang="en-CA" sz="16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63CE897-F89B-A4F3-D695-D035DACED1DE}"/>
              </a:ext>
            </a:extLst>
          </p:cNvPr>
          <p:cNvSpPr/>
          <p:nvPr/>
        </p:nvSpPr>
        <p:spPr>
          <a:xfrm>
            <a:off x="4641132" y="2081075"/>
            <a:ext cx="2092751" cy="26700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b="1" dirty="0"/>
              <a:t>Loss Reduction </a:t>
            </a:r>
            <a:r>
              <a:rPr lang="en-US" sz="1600" dirty="0"/>
              <a:t>minimizes the severity or impact of a negative event, with pre-loss and post-loss measures.</a:t>
            </a:r>
            <a:endParaRPr lang="en-CA" sz="16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98EE660-6DE2-BAF3-C3CA-BF39D0B99067}"/>
              </a:ext>
            </a:extLst>
          </p:cNvPr>
          <p:cNvSpPr/>
          <p:nvPr/>
        </p:nvSpPr>
        <p:spPr>
          <a:xfrm>
            <a:off x="6886284" y="2081075"/>
            <a:ext cx="2092751" cy="26700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b="1" dirty="0"/>
              <a:t>Separation</a:t>
            </a:r>
            <a:r>
              <a:rPr lang="en-US" sz="1600" dirty="0"/>
              <a:t> and Duplication spread or duplicate assets to reduce the impact of a loss at one location or to maintain operations if primary assets are lost.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795314468"/>
      </p:ext>
    </p:extLst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a2e7db6-e305-423f-94e6-8efd5e6fa176">
      <UserInfo>
        <DisplayName>Patterson, Debra</DisplayName>
        <AccountId>62</AccountId>
        <AccountType/>
      </UserInfo>
      <UserInfo>
        <DisplayName>Armstrong, Robert</DisplayName>
        <AccountId>48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2F0242BF8A324B92057679BABAF17B" ma:contentTypeVersion="10" ma:contentTypeDescription="Create a new document." ma:contentTypeScope="" ma:versionID="c98ecb37091093eaf8223493b2238d02">
  <xsd:schema xmlns:xsd="http://www.w3.org/2001/XMLSchema" xmlns:xs="http://www.w3.org/2001/XMLSchema" xmlns:p="http://schemas.microsoft.com/office/2006/metadata/properties" xmlns:ns2="994b5876-6cd9-4c79-8e46-d4c16b01c114" xmlns:ns3="2a2e7db6-e305-423f-94e6-8efd5e6fa176" targetNamespace="http://schemas.microsoft.com/office/2006/metadata/properties" ma:root="true" ma:fieldsID="e0082d3d966dcecfb4abfb13fbb6b06a" ns2:_="" ns3:_="">
    <xsd:import namespace="994b5876-6cd9-4c79-8e46-d4c16b01c114"/>
    <xsd:import namespace="2a2e7db6-e305-423f-94e6-8efd5e6fa1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b5876-6cd9-4c79-8e46-d4c16b01c1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2e7db6-e305-423f-94e6-8efd5e6fa17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D928B5-2415-41A4-8404-9F146EBB67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15BBAD-F7F2-401E-AF05-5688830EE446}">
  <ds:schemaRefs>
    <ds:schemaRef ds:uri="http://schemas.microsoft.com/office/2006/metadata/properties"/>
    <ds:schemaRef ds:uri="http://schemas.microsoft.com/office/infopath/2007/PartnerControls"/>
    <ds:schemaRef ds:uri="2a2e7db6-e305-423f-94e6-8efd5e6fa176"/>
  </ds:schemaRefs>
</ds:datastoreItem>
</file>

<file path=customXml/itemProps3.xml><?xml version="1.0" encoding="utf-8"?>
<ds:datastoreItem xmlns:ds="http://schemas.openxmlformats.org/officeDocument/2006/customXml" ds:itemID="{D6CF3A5E-F80B-4874-B676-CCA7A364ED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4b5876-6cd9-4c79-8e46-d4c16b01c114"/>
    <ds:schemaRef ds:uri="2a2e7db6-e305-423f-94e6-8efd5e6fa1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5039</TotalTime>
  <Words>1076</Words>
  <Application>Microsoft Office PowerPoint</Application>
  <PresentationFormat>On-screen Show (16:9)</PresentationFormat>
  <Paragraphs>96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 Light</vt:lpstr>
      <vt:lpstr>Roboto</vt:lpstr>
      <vt:lpstr>Calibri</vt:lpstr>
      <vt:lpstr>Arial</vt:lpstr>
      <vt:lpstr>Geometric</vt:lpstr>
      <vt:lpstr>Custom Design</vt:lpstr>
      <vt:lpstr>Risk Management - Supply Chain and Operations Perspective</vt:lpstr>
      <vt:lpstr>6.0 Learning Objectives</vt:lpstr>
      <vt:lpstr>6.1 Introduction to Risk Response and Risk  Treatment</vt:lpstr>
      <vt:lpstr>6.1 Risk Appetite and Risk Treatment</vt:lpstr>
      <vt:lpstr>6.2 Risk Treatment Techniques for the Enterprise-Wide Risk Management Process</vt:lpstr>
      <vt:lpstr>6.2 Risk Control &amp; Financing</vt:lpstr>
      <vt:lpstr>6.2 Risk Treatment Techniques</vt:lpstr>
      <vt:lpstr>6.2 Examples of Risk Techniques</vt:lpstr>
      <vt:lpstr>6.2 Risk Control for Hazard Risks</vt:lpstr>
      <vt:lpstr>6.3 Chapter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Marketing</dc:title>
  <dc:creator>HOME-USER</dc:creator>
  <cp:lastModifiedBy>Steeves, Catherine</cp:lastModifiedBy>
  <cp:revision>138</cp:revision>
  <cp:lastPrinted>2021-10-24T15:39:03Z</cp:lastPrinted>
  <dcterms:modified xsi:type="dcterms:W3CDTF">2024-08-08T19:24:33Z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0x0101002A2F0242BF8A324B92057679BABAF17B</vt:lpwstr>
  </property>
</Properties>
</file>