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  <p:sldMasterId id="2147483660" r:id="rId5"/>
  </p:sldMasterIdLst>
  <p:notesMasterIdLst>
    <p:notesMasterId r:id="rId22"/>
  </p:notesMasterIdLst>
  <p:sldIdLst>
    <p:sldId id="256" r:id="rId6"/>
    <p:sldId id="287" r:id="rId7"/>
    <p:sldId id="258" r:id="rId8"/>
    <p:sldId id="299" r:id="rId9"/>
    <p:sldId id="288" r:id="rId10"/>
    <p:sldId id="300" r:id="rId11"/>
    <p:sldId id="315" r:id="rId12"/>
    <p:sldId id="323" r:id="rId13"/>
    <p:sldId id="316" r:id="rId14"/>
    <p:sldId id="317" r:id="rId15"/>
    <p:sldId id="318" r:id="rId16"/>
    <p:sldId id="319" r:id="rId17"/>
    <p:sldId id="320" r:id="rId18"/>
    <p:sldId id="324" r:id="rId19"/>
    <p:sldId id="321" r:id="rId20"/>
    <p:sldId id="286" r:id="rId21"/>
  </p:sldIdLst>
  <p:sldSz cx="9144000" cy="5143500" type="screen16x9"/>
  <p:notesSz cx="6858000" cy="9144000"/>
  <p:embeddedFontLst>
    <p:embeddedFont>
      <p:font typeface="Raleway" pitchFamily="2" charset="77"/>
      <p:regular r:id="rId23"/>
      <p:bold r:id="rId24"/>
      <p:italic r:id="rId25"/>
      <p:boldItalic r:id="rId26"/>
    </p:embeddedFont>
    <p:embeddedFont>
      <p:font typeface="Roboto" panose="02000000000000000000" pitchFamily="2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ienzi, Jack" initials="MJ" lastIdx="5" clrIdx="0">
    <p:extLst>
      <p:ext uri="{19B8F6BF-5375-455C-9EA6-DF929625EA0E}">
        <p15:presenceInfo xmlns:p15="http://schemas.microsoft.com/office/powerpoint/2012/main" userId="S-1-5-21-750930478-754930973-930774774-29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67" autoAdjust="0"/>
  </p:normalViewPr>
  <p:slideViewPr>
    <p:cSldViewPr snapToGrid="0">
      <p:cViewPr varScale="1">
        <p:scale>
          <a:sx n="111" d="100"/>
          <a:sy n="111" d="100"/>
        </p:scale>
        <p:origin x="200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7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2D0F34-8036-E043-B155-2F6A8D1F82E2}">
      <dgm:prSet custT="1"/>
      <dgm:spPr/>
      <dgm:t>
        <a:bodyPr/>
        <a:lstStyle/>
        <a:p>
          <a:r>
            <a:rPr lang="en-CA" sz="2000" b="0" i="0" dirty="0"/>
            <a:t>Present Value</a:t>
          </a:r>
          <a:endParaRPr lang="en-CA" sz="2000" dirty="0"/>
        </a:p>
      </dgm:t>
    </dgm:pt>
    <dgm:pt modelId="{12EBF9B7-D238-7544-9767-6EC141639F53}" type="parTrans" cxnId="{88860EC5-FCB5-0F42-933C-8CEA40D4B55F}">
      <dgm:prSet/>
      <dgm:spPr/>
      <dgm:t>
        <a:bodyPr/>
        <a:lstStyle/>
        <a:p>
          <a:endParaRPr lang="en-US" sz="2000"/>
        </a:p>
      </dgm:t>
    </dgm:pt>
    <dgm:pt modelId="{528B7830-83A5-2345-B889-6A9D904BDFD0}" type="sibTrans" cxnId="{88860EC5-FCB5-0F42-933C-8CEA40D4B55F}">
      <dgm:prSet/>
      <dgm:spPr/>
      <dgm:t>
        <a:bodyPr/>
        <a:lstStyle/>
        <a:p>
          <a:endParaRPr lang="en-US" sz="2000"/>
        </a:p>
      </dgm:t>
    </dgm:pt>
    <dgm:pt modelId="{0AA44350-630C-244A-8DA5-9B3DFB78B78F}">
      <dgm:prSet custT="1"/>
      <dgm:spPr/>
      <dgm:t>
        <a:bodyPr/>
        <a:lstStyle/>
        <a:p>
          <a:r>
            <a:rPr lang="en-CA" sz="2000" b="0" i="0" dirty="0"/>
            <a:t>Is the current worth of a sum of money that will be received or paid in the future.</a:t>
          </a:r>
          <a:endParaRPr lang="en-CA" sz="2000" dirty="0"/>
        </a:p>
      </dgm:t>
    </dgm:pt>
    <dgm:pt modelId="{0B7F7D32-9059-4A49-BA4F-6539F11476C1}" type="parTrans" cxnId="{DB2268A5-CDC5-9049-B3BE-FF82ECD6A04E}">
      <dgm:prSet/>
      <dgm:spPr/>
      <dgm:t>
        <a:bodyPr/>
        <a:lstStyle/>
        <a:p>
          <a:endParaRPr lang="en-US" sz="2000"/>
        </a:p>
      </dgm:t>
    </dgm:pt>
    <dgm:pt modelId="{BD9CB1BB-2B64-464A-A9BE-0C7A09A57267}" type="sibTrans" cxnId="{DB2268A5-CDC5-9049-B3BE-FF82ECD6A04E}">
      <dgm:prSet/>
      <dgm:spPr/>
      <dgm:t>
        <a:bodyPr/>
        <a:lstStyle/>
        <a:p>
          <a:endParaRPr lang="en-US" sz="2000"/>
        </a:p>
      </dgm:t>
    </dgm:pt>
    <dgm:pt modelId="{0C68AACF-BF89-ED4B-A4AD-E73725D25838}">
      <dgm:prSet custT="1"/>
      <dgm:spPr/>
      <dgm:t>
        <a:bodyPr/>
        <a:lstStyle/>
        <a:p>
          <a:r>
            <a:rPr lang="en-US" sz="2000" dirty="0"/>
            <a:t>Net Present Value</a:t>
          </a:r>
        </a:p>
      </dgm:t>
    </dgm:pt>
    <dgm:pt modelId="{DED39866-CEB2-CF4B-B345-7A4AC745DB83}" type="parTrans" cxnId="{0C88D76B-A31D-394B-86A4-FD0FEF3C512A}">
      <dgm:prSet/>
      <dgm:spPr/>
      <dgm:t>
        <a:bodyPr/>
        <a:lstStyle/>
        <a:p>
          <a:endParaRPr lang="en-US" sz="2000"/>
        </a:p>
      </dgm:t>
    </dgm:pt>
    <dgm:pt modelId="{F9532869-6790-9C4A-8FD8-74FF74803345}" type="sibTrans" cxnId="{0C88D76B-A31D-394B-86A4-FD0FEF3C512A}">
      <dgm:prSet/>
      <dgm:spPr/>
      <dgm:t>
        <a:bodyPr/>
        <a:lstStyle/>
        <a:p>
          <a:endParaRPr lang="en-US" sz="2000"/>
        </a:p>
      </dgm:t>
    </dgm:pt>
    <dgm:pt modelId="{B27737BC-F92E-9B49-875D-A8AEE5D0AEF1}">
      <dgm:prSet custT="1"/>
      <dgm:spPr/>
      <dgm:t>
        <a:bodyPr/>
        <a:lstStyle/>
        <a:p>
          <a:r>
            <a:rPr lang="en-CA" sz="2000" b="0" i="0" dirty="0"/>
            <a:t>Is the difference between the present value of all future cash inflows including the salvage value of assets and the present value of cash outflows over a period.</a:t>
          </a:r>
          <a:endParaRPr lang="en-US" sz="2000" dirty="0"/>
        </a:p>
      </dgm:t>
    </dgm:pt>
    <dgm:pt modelId="{A08F709B-5C91-534B-900A-091647F13F3E}" type="parTrans" cxnId="{79B9D624-FA60-2F4B-9C94-5FA82D2955D9}">
      <dgm:prSet/>
      <dgm:spPr/>
      <dgm:t>
        <a:bodyPr/>
        <a:lstStyle/>
        <a:p>
          <a:endParaRPr lang="en-US" sz="2000"/>
        </a:p>
      </dgm:t>
    </dgm:pt>
    <dgm:pt modelId="{C01885E2-984A-414B-A704-34F8B3611B4D}" type="sibTrans" cxnId="{79B9D624-FA60-2F4B-9C94-5FA82D2955D9}">
      <dgm:prSet/>
      <dgm:spPr/>
      <dgm:t>
        <a:bodyPr/>
        <a:lstStyle/>
        <a:p>
          <a:endParaRPr lang="en-US" sz="2000"/>
        </a:p>
      </dgm:t>
    </dgm:pt>
    <dgm:pt modelId="{A17B2DA9-2F3B-F44B-9E23-F882A78998E3}">
      <dgm:prSet custT="1"/>
      <dgm:spPr/>
      <dgm:t>
        <a:bodyPr/>
        <a:lstStyle/>
        <a:p>
          <a:r>
            <a:rPr lang="en-CA" sz="2000" b="0" i="0" dirty="0"/>
            <a:t>An investment should not be made when the Net Present Value (NPV) is negative. In contrast, a positive NPV would be indicative of an investment that should be made.</a:t>
          </a:r>
          <a:endParaRPr lang="en-US" sz="2000" dirty="0"/>
        </a:p>
      </dgm:t>
    </dgm:pt>
    <dgm:pt modelId="{0C0829D8-13E0-9840-A61A-235C942DACC7}" type="parTrans" cxnId="{837F6452-0B66-D143-A72E-6DE08DB94B09}">
      <dgm:prSet/>
      <dgm:spPr/>
      <dgm:t>
        <a:bodyPr/>
        <a:lstStyle/>
        <a:p>
          <a:endParaRPr lang="en-US" sz="2000"/>
        </a:p>
      </dgm:t>
    </dgm:pt>
    <dgm:pt modelId="{FEA02CDC-DE23-8C4E-81C9-44DB369D011A}" type="sibTrans" cxnId="{837F6452-0B66-D143-A72E-6DE08DB94B09}">
      <dgm:prSet/>
      <dgm:spPr/>
      <dgm:t>
        <a:bodyPr/>
        <a:lstStyle/>
        <a:p>
          <a:endParaRPr lang="en-US" sz="2000"/>
        </a:p>
      </dgm:t>
    </dgm:pt>
    <dgm:pt modelId="{2A226814-3717-1140-BBAE-6A7D025ACDC8}" type="pres">
      <dgm:prSet presAssocID="{5B980A3D-6702-1E43-8026-E82391573525}" presName="linear" presStyleCnt="0">
        <dgm:presLayoutVars>
          <dgm:animLvl val="lvl"/>
          <dgm:resizeHandles val="exact"/>
        </dgm:presLayoutVars>
      </dgm:prSet>
      <dgm:spPr/>
    </dgm:pt>
    <dgm:pt modelId="{58141C0A-F852-4F42-A5F5-A77510D62D65}" type="pres">
      <dgm:prSet presAssocID="{0F2D0F34-8036-E043-B155-2F6A8D1F82E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17896CB-DC29-974B-99A7-885303EF98F0}" type="pres">
      <dgm:prSet presAssocID="{0F2D0F34-8036-E043-B155-2F6A8D1F82E2}" presName="childText" presStyleLbl="revTx" presStyleIdx="0" presStyleCnt="2">
        <dgm:presLayoutVars>
          <dgm:bulletEnabled val="1"/>
        </dgm:presLayoutVars>
      </dgm:prSet>
      <dgm:spPr/>
    </dgm:pt>
    <dgm:pt modelId="{79EAC941-C5EA-B84B-AD32-1EE40C3A3D64}" type="pres">
      <dgm:prSet presAssocID="{0C68AACF-BF89-ED4B-A4AD-E73725D2583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D453263-8E04-8443-A853-2DE32DBC311C}" type="pres">
      <dgm:prSet presAssocID="{0C68AACF-BF89-ED4B-A4AD-E73725D2583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9B9D624-FA60-2F4B-9C94-5FA82D2955D9}" srcId="{0C68AACF-BF89-ED4B-A4AD-E73725D25838}" destId="{B27737BC-F92E-9B49-875D-A8AEE5D0AEF1}" srcOrd="0" destOrd="0" parTransId="{A08F709B-5C91-534B-900A-091647F13F3E}" sibTransId="{C01885E2-984A-414B-A704-34F8B3611B4D}"/>
    <dgm:cxn modelId="{4F55E14E-27DD-BD45-BE4E-29A0AB19C9BD}" type="presOf" srcId="{5B980A3D-6702-1E43-8026-E82391573525}" destId="{2A226814-3717-1140-BBAE-6A7D025ACDC8}" srcOrd="0" destOrd="0" presId="urn:microsoft.com/office/officeart/2005/8/layout/vList2"/>
    <dgm:cxn modelId="{837F6452-0B66-D143-A72E-6DE08DB94B09}" srcId="{0C68AACF-BF89-ED4B-A4AD-E73725D25838}" destId="{A17B2DA9-2F3B-F44B-9E23-F882A78998E3}" srcOrd="1" destOrd="0" parTransId="{0C0829D8-13E0-9840-A61A-235C942DACC7}" sibTransId="{FEA02CDC-DE23-8C4E-81C9-44DB369D011A}"/>
    <dgm:cxn modelId="{D57B0361-D8BB-994D-B780-AA8F82E296EE}" type="presOf" srcId="{0C68AACF-BF89-ED4B-A4AD-E73725D25838}" destId="{79EAC941-C5EA-B84B-AD32-1EE40C3A3D64}" srcOrd="0" destOrd="0" presId="urn:microsoft.com/office/officeart/2005/8/layout/vList2"/>
    <dgm:cxn modelId="{0C88D76B-A31D-394B-86A4-FD0FEF3C512A}" srcId="{5B980A3D-6702-1E43-8026-E82391573525}" destId="{0C68AACF-BF89-ED4B-A4AD-E73725D25838}" srcOrd="1" destOrd="0" parTransId="{DED39866-CEB2-CF4B-B345-7A4AC745DB83}" sibTransId="{F9532869-6790-9C4A-8FD8-74FF74803345}"/>
    <dgm:cxn modelId="{D9B2918E-2611-3947-AA9D-B2B271399C5B}" type="presOf" srcId="{0F2D0F34-8036-E043-B155-2F6A8D1F82E2}" destId="{58141C0A-F852-4F42-A5F5-A77510D62D65}" srcOrd="0" destOrd="0" presId="urn:microsoft.com/office/officeart/2005/8/layout/vList2"/>
    <dgm:cxn modelId="{DB2268A5-CDC5-9049-B3BE-FF82ECD6A04E}" srcId="{0F2D0F34-8036-E043-B155-2F6A8D1F82E2}" destId="{0AA44350-630C-244A-8DA5-9B3DFB78B78F}" srcOrd="0" destOrd="0" parTransId="{0B7F7D32-9059-4A49-BA4F-6539F11476C1}" sibTransId="{BD9CB1BB-2B64-464A-A9BE-0C7A09A57267}"/>
    <dgm:cxn modelId="{88860EC5-FCB5-0F42-933C-8CEA40D4B55F}" srcId="{5B980A3D-6702-1E43-8026-E82391573525}" destId="{0F2D0F34-8036-E043-B155-2F6A8D1F82E2}" srcOrd="0" destOrd="0" parTransId="{12EBF9B7-D238-7544-9767-6EC141639F53}" sibTransId="{528B7830-83A5-2345-B889-6A9D904BDFD0}"/>
    <dgm:cxn modelId="{BCFBB5E1-B179-FA4D-B372-90CCAC9B1179}" type="presOf" srcId="{B27737BC-F92E-9B49-875D-A8AEE5D0AEF1}" destId="{3D453263-8E04-8443-A853-2DE32DBC311C}" srcOrd="0" destOrd="0" presId="urn:microsoft.com/office/officeart/2005/8/layout/vList2"/>
    <dgm:cxn modelId="{6B8C49E7-3610-4F4B-B07E-E1249E966E70}" type="presOf" srcId="{A17B2DA9-2F3B-F44B-9E23-F882A78998E3}" destId="{3D453263-8E04-8443-A853-2DE32DBC311C}" srcOrd="0" destOrd="1" presId="urn:microsoft.com/office/officeart/2005/8/layout/vList2"/>
    <dgm:cxn modelId="{DDDBD0F1-95CC-CE42-98BD-CADEE3AA1641}" type="presOf" srcId="{0AA44350-630C-244A-8DA5-9B3DFB78B78F}" destId="{717896CB-DC29-974B-99A7-885303EF98F0}" srcOrd="0" destOrd="0" presId="urn:microsoft.com/office/officeart/2005/8/layout/vList2"/>
    <dgm:cxn modelId="{874A2F95-B974-734E-8899-179802B61BEE}" type="presParOf" srcId="{2A226814-3717-1140-BBAE-6A7D025ACDC8}" destId="{58141C0A-F852-4F42-A5F5-A77510D62D65}" srcOrd="0" destOrd="0" presId="urn:microsoft.com/office/officeart/2005/8/layout/vList2"/>
    <dgm:cxn modelId="{7B6F436C-3575-9043-8F58-5B163851D7CC}" type="presParOf" srcId="{2A226814-3717-1140-BBAE-6A7D025ACDC8}" destId="{717896CB-DC29-974B-99A7-885303EF98F0}" srcOrd="1" destOrd="0" presId="urn:microsoft.com/office/officeart/2005/8/layout/vList2"/>
    <dgm:cxn modelId="{F62392CD-AB90-E646-A42D-A1FF460D9F52}" type="presParOf" srcId="{2A226814-3717-1140-BBAE-6A7D025ACDC8}" destId="{79EAC941-C5EA-B84B-AD32-1EE40C3A3D64}" srcOrd="2" destOrd="0" presId="urn:microsoft.com/office/officeart/2005/8/layout/vList2"/>
    <dgm:cxn modelId="{36EB70B0-AC87-5B4E-98B7-9CD39C2AC291}" type="presParOf" srcId="{2A226814-3717-1140-BBAE-6A7D025ACDC8}" destId="{3D453263-8E04-8443-A853-2DE32DBC311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C52AC0C-5FA8-774D-BCC9-CB1FBB4D023C}">
      <dgm:prSet custT="1"/>
      <dgm:spPr/>
      <dgm:t>
        <a:bodyPr/>
        <a:lstStyle/>
        <a:p>
          <a:r>
            <a:rPr lang="en-CA" sz="1800" b="0" i="0" dirty="0"/>
            <a:t>Involves quantifying uncertainties associated with various events or scenarios.</a:t>
          </a:r>
          <a:endParaRPr lang="en-CA" sz="1800" dirty="0"/>
        </a:p>
      </dgm:t>
    </dgm:pt>
    <dgm:pt modelId="{5AABE31C-B3D5-FF41-892D-88288FD4A959}" type="parTrans" cxnId="{D771F440-6594-C142-8125-EE3074FC34AF}">
      <dgm:prSet/>
      <dgm:spPr/>
      <dgm:t>
        <a:bodyPr/>
        <a:lstStyle/>
        <a:p>
          <a:endParaRPr lang="en-US" sz="1800"/>
        </a:p>
      </dgm:t>
    </dgm:pt>
    <dgm:pt modelId="{AD665C3A-4579-F648-88DA-545A982A1A42}" type="sibTrans" cxnId="{D771F440-6594-C142-8125-EE3074FC34AF}">
      <dgm:prSet/>
      <dgm:spPr/>
      <dgm:t>
        <a:bodyPr/>
        <a:lstStyle/>
        <a:p>
          <a:endParaRPr lang="en-US" sz="1800"/>
        </a:p>
      </dgm:t>
    </dgm:pt>
    <dgm:pt modelId="{84FF87B1-9CC9-A749-A953-26BB1FD3D624}">
      <dgm:prSet custT="1"/>
      <dgm:spPr/>
      <dgm:t>
        <a:bodyPr/>
        <a:lstStyle/>
        <a:p>
          <a:r>
            <a:rPr lang="en-CA" sz="1800" b="0" i="0"/>
            <a:t>Regression Analysis</a:t>
          </a:r>
          <a:endParaRPr lang="en-CA" sz="1800"/>
        </a:p>
      </dgm:t>
    </dgm:pt>
    <dgm:pt modelId="{70789EAC-BE84-0B40-B188-80FFEF835DE0}" type="parTrans" cxnId="{2E3ED1B9-EF99-E84C-B3AC-C7E2D263875E}">
      <dgm:prSet/>
      <dgm:spPr/>
      <dgm:t>
        <a:bodyPr/>
        <a:lstStyle/>
        <a:p>
          <a:endParaRPr lang="en-US" sz="1800"/>
        </a:p>
      </dgm:t>
    </dgm:pt>
    <dgm:pt modelId="{5A58AB4A-0768-DA40-8A5A-6A82DFBECFFC}" type="sibTrans" cxnId="{2E3ED1B9-EF99-E84C-B3AC-C7E2D263875E}">
      <dgm:prSet/>
      <dgm:spPr/>
      <dgm:t>
        <a:bodyPr/>
        <a:lstStyle/>
        <a:p>
          <a:endParaRPr lang="en-US" sz="1800"/>
        </a:p>
      </dgm:t>
    </dgm:pt>
    <dgm:pt modelId="{2AF8666F-A3B0-C747-834D-98D16060CBEE}">
      <dgm:prSet custT="1"/>
      <dgm:spPr/>
      <dgm:t>
        <a:bodyPr/>
        <a:lstStyle/>
        <a:p>
          <a:r>
            <a:rPr lang="en-CA" sz="1800" b="0" i="0" dirty="0"/>
            <a:t>Is a statistical technique employed in risk assessment to identify relationships between variables and ultimately predict the potential severity of loss events.</a:t>
          </a:r>
          <a:endParaRPr lang="en-CA" sz="1800" dirty="0"/>
        </a:p>
      </dgm:t>
    </dgm:pt>
    <dgm:pt modelId="{19D73B4C-B748-3741-BA31-7A6715804208}" type="parTrans" cxnId="{1B70A99A-35E1-194D-9FDE-A9674A5D94E2}">
      <dgm:prSet/>
      <dgm:spPr/>
      <dgm:t>
        <a:bodyPr/>
        <a:lstStyle/>
        <a:p>
          <a:endParaRPr lang="en-US" sz="1800"/>
        </a:p>
      </dgm:t>
    </dgm:pt>
    <dgm:pt modelId="{91DB7B30-F05C-4948-AF57-522991373BD8}" type="sibTrans" cxnId="{1B70A99A-35E1-194D-9FDE-A9674A5D94E2}">
      <dgm:prSet/>
      <dgm:spPr/>
      <dgm:t>
        <a:bodyPr/>
        <a:lstStyle/>
        <a:p>
          <a:endParaRPr lang="en-US" sz="1800"/>
        </a:p>
      </dgm:t>
    </dgm:pt>
    <dgm:pt modelId="{AF4723C3-5F11-3646-8B88-2CCA71E212E6}">
      <dgm:prSet custT="1"/>
      <dgm:spPr/>
      <dgm:t>
        <a:bodyPr/>
        <a:lstStyle/>
        <a:p>
          <a:r>
            <a:rPr lang="en-CA" sz="1800" b="0" i="0" dirty="0"/>
            <a:t>There are two main ways to do this: the empirical approach and the theoretical approach.</a:t>
          </a:r>
          <a:endParaRPr lang="en-CA" sz="1800" dirty="0"/>
        </a:p>
      </dgm:t>
    </dgm:pt>
    <dgm:pt modelId="{C0955480-B15B-2545-87C3-EA97CDE713B7}" type="parTrans" cxnId="{618FC439-6C46-A14F-863E-512CD0B3DF35}">
      <dgm:prSet/>
      <dgm:spPr/>
      <dgm:t>
        <a:bodyPr/>
        <a:lstStyle/>
        <a:p>
          <a:endParaRPr lang="en-US" sz="1800"/>
        </a:p>
      </dgm:t>
    </dgm:pt>
    <dgm:pt modelId="{02912E4D-7DCF-CE4C-9D41-2ACC109F5A54}" type="sibTrans" cxnId="{618FC439-6C46-A14F-863E-512CD0B3DF35}">
      <dgm:prSet/>
      <dgm:spPr/>
      <dgm:t>
        <a:bodyPr/>
        <a:lstStyle/>
        <a:p>
          <a:endParaRPr lang="en-US" sz="1800"/>
        </a:p>
      </dgm:t>
    </dgm:pt>
    <dgm:pt modelId="{37BBE4B0-53A3-5047-AB0D-6D675C915A1A}">
      <dgm:prSet custT="1"/>
      <dgm:spPr/>
      <dgm:t>
        <a:bodyPr/>
        <a:lstStyle/>
        <a:p>
          <a:r>
            <a:rPr lang="en-CA" sz="1800" b="0" i="0" dirty="0"/>
            <a:t>The </a:t>
          </a:r>
          <a:r>
            <a:rPr lang="en-CA" sz="1800" b="1" i="0" dirty="0"/>
            <a:t>Empirical Approach</a:t>
          </a:r>
          <a:r>
            <a:rPr lang="en-CA" sz="1800" b="0" i="0" dirty="0"/>
            <a:t> uses real-world data and past experiences. </a:t>
          </a:r>
          <a:endParaRPr lang="en-CA" sz="1800" dirty="0"/>
        </a:p>
      </dgm:t>
    </dgm:pt>
    <dgm:pt modelId="{6A99BCC9-2B72-7A4A-A4F4-5C6122D27686}" type="parTrans" cxnId="{B894DE86-3D2E-EC4C-A657-A863A300E445}">
      <dgm:prSet/>
      <dgm:spPr/>
      <dgm:t>
        <a:bodyPr/>
        <a:lstStyle/>
        <a:p>
          <a:endParaRPr lang="en-US" sz="1800"/>
        </a:p>
      </dgm:t>
    </dgm:pt>
    <dgm:pt modelId="{17E5828C-D3E6-2D42-97BF-62226A046E3C}" type="sibTrans" cxnId="{B894DE86-3D2E-EC4C-A657-A863A300E445}">
      <dgm:prSet/>
      <dgm:spPr/>
      <dgm:t>
        <a:bodyPr/>
        <a:lstStyle/>
        <a:p>
          <a:endParaRPr lang="en-US" sz="1800"/>
        </a:p>
      </dgm:t>
    </dgm:pt>
    <dgm:pt modelId="{7D0485C4-EFF4-944B-A7CD-9469C5445FD5}">
      <dgm:prSet custT="1"/>
      <dgm:spPr/>
      <dgm:t>
        <a:bodyPr/>
        <a:lstStyle/>
        <a:p>
          <a:r>
            <a:rPr lang="en-CA" sz="1800" b="0" i="0" dirty="0"/>
            <a:t>The </a:t>
          </a:r>
          <a:r>
            <a:rPr lang="en-CA" sz="1800" b="1" i="0" dirty="0"/>
            <a:t>Theoretical approach</a:t>
          </a:r>
          <a:r>
            <a:rPr lang="en-CA" sz="1800" b="0" i="0" dirty="0"/>
            <a:t> uses math and models to calculate probabilities.</a:t>
          </a:r>
          <a:endParaRPr lang="en-CA" sz="1800" dirty="0"/>
        </a:p>
      </dgm:t>
    </dgm:pt>
    <dgm:pt modelId="{9E7CD2BE-6D80-DC49-9EEB-EA40F0D72285}" type="parTrans" cxnId="{99113B0B-F423-8441-A709-E5EC8BEB3BCD}">
      <dgm:prSet/>
      <dgm:spPr/>
      <dgm:t>
        <a:bodyPr/>
        <a:lstStyle/>
        <a:p>
          <a:endParaRPr lang="en-US" sz="1800"/>
        </a:p>
      </dgm:t>
    </dgm:pt>
    <dgm:pt modelId="{FD1D08ED-0AEE-EB48-B481-1DD8462C687E}" type="sibTrans" cxnId="{99113B0B-F423-8441-A709-E5EC8BEB3BCD}">
      <dgm:prSet/>
      <dgm:spPr/>
      <dgm:t>
        <a:bodyPr/>
        <a:lstStyle/>
        <a:p>
          <a:endParaRPr lang="en-US" sz="1800"/>
        </a:p>
      </dgm:t>
    </dgm:pt>
    <dgm:pt modelId="{21C13D9F-5FDD-1C4E-8AAE-7BA9A743E758}">
      <dgm:prSet custT="1"/>
      <dgm:spPr/>
      <dgm:t>
        <a:bodyPr/>
        <a:lstStyle/>
        <a:p>
          <a:r>
            <a:rPr lang="en-CA" sz="1800" b="0" i="0" dirty="0"/>
            <a:t>Probability Analysis</a:t>
          </a:r>
          <a:endParaRPr lang="en-CA" sz="1800" dirty="0"/>
        </a:p>
      </dgm:t>
    </dgm:pt>
    <dgm:pt modelId="{44080120-E960-7041-B7E4-EC9D0647D443}" type="sibTrans" cxnId="{8D2E29EB-EBE1-3944-B1ED-36B19B11A799}">
      <dgm:prSet/>
      <dgm:spPr/>
      <dgm:t>
        <a:bodyPr/>
        <a:lstStyle/>
        <a:p>
          <a:endParaRPr lang="en-US" sz="1800"/>
        </a:p>
      </dgm:t>
    </dgm:pt>
    <dgm:pt modelId="{C146623D-0C2D-934B-B381-AE8B62AE64F2}" type="parTrans" cxnId="{8D2E29EB-EBE1-3944-B1ED-36B19B11A799}">
      <dgm:prSet/>
      <dgm:spPr/>
      <dgm:t>
        <a:bodyPr/>
        <a:lstStyle/>
        <a:p>
          <a:endParaRPr lang="en-US" sz="1800"/>
        </a:p>
      </dgm:t>
    </dgm:pt>
    <dgm:pt modelId="{E89E4908-9B33-6C44-AEEA-624534AEB1C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Benefits include quantifying multiple risk factors' influence, identifying significant risk drivers, and developing predictive models.</a:t>
          </a:r>
          <a:endParaRPr lang="en-CA" sz="1800" dirty="0"/>
        </a:p>
      </dgm:t>
    </dgm:pt>
    <dgm:pt modelId="{9B5BB8CD-04AA-364E-9229-00F2A3C590A7}" type="parTrans" cxnId="{05252F60-E497-1D4F-86B4-44614E551727}">
      <dgm:prSet/>
      <dgm:spPr/>
      <dgm:t>
        <a:bodyPr/>
        <a:lstStyle/>
        <a:p>
          <a:endParaRPr lang="en-US"/>
        </a:p>
      </dgm:t>
    </dgm:pt>
    <dgm:pt modelId="{896E6414-9B40-F145-B4DE-6BDBFB1BC226}" type="sibTrans" cxnId="{05252F60-E497-1D4F-86B4-44614E551727}">
      <dgm:prSet/>
      <dgm:spPr/>
      <dgm:t>
        <a:bodyPr/>
        <a:lstStyle/>
        <a:p>
          <a:endParaRPr lang="en-US"/>
        </a:p>
      </dgm:t>
    </dgm:pt>
    <dgm:pt modelId="{2A226814-3717-1140-BBAE-6A7D025ACDC8}" type="pres">
      <dgm:prSet presAssocID="{5B980A3D-6702-1E43-8026-E82391573525}" presName="linear" presStyleCnt="0">
        <dgm:presLayoutVars>
          <dgm:animLvl val="lvl"/>
          <dgm:resizeHandles val="exact"/>
        </dgm:presLayoutVars>
      </dgm:prSet>
      <dgm:spPr/>
    </dgm:pt>
    <dgm:pt modelId="{A792AACE-6553-6247-BFF6-58963F33E770}" type="pres">
      <dgm:prSet presAssocID="{21C13D9F-5FDD-1C4E-8AAE-7BA9A743E75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63D988B-A39E-8F41-86A9-C7F35F4A6DCA}" type="pres">
      <dgm:prSet presAssocID="{21C13D9F-5FDD-1C4E-8AAE-7BA9A743E758}" presName="childText" presStyleLbl="revTx" presStyleIdx="0" presStyleCnt="2">
        <dgm:presLayoutVars>
          <dgm:bulletEnabled val="1"/>
        </dgm:presLayoutVars>
      </dgm:prSet>
      <dgm:spPr/>
    </dgm:pt>
    <dgm:pt modelId="{303122E6-0065-BC46-9B6C-4899AA7991A3}" type="pres">
      <dgm:prSet presAssocID="{84FF87B1-9CC9-A749-A953-26BB1FD3D6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29D4C1B-960A-1F4E-BED0-8ABEF3EE3CAB}" type="pres">
      <dgm:prSet presAssocID="{84FF87B1-9CC9-A749-A953-26BB1FD3D62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9113B0B-F423-8441-A709-E5EC8BEB3BCD}" srcId="{21C13D9F-5FDD-1C4E-8AAE-7BA9A743E758}" destId="{7D0485C4-EFF4-944B-A7CD-9469C5445FD5}" srcOrd="3" destOrd="0" parTransId="{9E7CD2BE-6D80-DC49-9EEB-EA40F0D72285}" sibTransId="{FD1D08ED-0AEE-EB48-B481-1DD8462C687E}"/>
    <dgm:cxn modelId="{0B1C3F1D-892F-434B-BFAB-E2141BF25BB1}" type="presOf" srcId="{84FF87B1-9CC9-A749-A953-26BB1FD3D624}" destId="{303122E6-0065-BC46-9B6C-4899AA7991A3}" srcOrd="0" destOrd="0" presId="urn:microsoft.com/office/officeart/2005/8/layout/vList2"/>
    <dgm:cxn modelId="{DD629720-6E86-9041-A04F-360CA39BDF3D}" type="presOf" srcId="{7D0485C4-EFF4-944B-A7CD-9469C5445FD5}" destId="{F63D988B-A39E-8F41-86A9-C7F35F4A6DCA}" srcOrd="0" destOrd="3" presId="urn:microsoft.com/office/officeart/2005/8/layout/vList2"/>
    <dgm:cxn modelId="{618FC439-6C46-A14F-863E-512CD0B3DF35}" srcId="{21C13D9F-5FDD-1C4E-8AAE-7BA9A743E758}" destId="{AF4723C3-5F11-3646-8B88-2CCA71E212E6}" srcOrd="1" destOrd="0" parTransId="{C0955480-B15B-2545-87C3-EA97CDE713B7}" sibTransId="{02912E4D-7DCF-CE4C-9D41-2ACC109F5A54}"/>
    <dgm:cxn modelId="{D771F440-6594-C142-8125-EE3074FC34AF}" srcId="{21C13D9F-5FDD-1C4E-8AAE-7BA9A743E758}" destId="{3C52AC0C-5FA8-774D-BCC9-CB1FBB4D023C}" srcOrd="0" destOrd="0" parTransId="{5AABE31C-B3D5-FF41-892D-88288FD4A959}" sibTransId="{AD665C3A-4579-F648-88DA-545A982A1A42}"/>
    <dgm:cxn modelId="{4F55E14E-27DD-BD45-BE4E-29A0AB19C9BD}" type="presOf" srcId="{5B980A3D-6702-1E43-8026-E82391573525}" destId="{2A226814-3717-1140-BBAE-6A7D025ACDC8}" srcOrd="0" destOrd="0" presId="urn:microsoft.com/office/officeart/2005/8/layout/vList2"/>
    <dgm:cxn modelId="{78E41F57-70AB-2A44-9514-7A55CA67D4C2}" type="presOf" srcId="{AF4723C3-5F11-3646-8B88-2CCA71E212E6}" destId="{F63D988B-A39E-8F41-86A9-C7F35F4A6DCA}" srcOrd="0" destOrd="1" presId="urn:microsoft.com/office/officeart/2005/8/layout/vList2"/>
    <dgm:cxn modelId="{EEB4AF5B-C4FA-C24B-A0A0-73E9750D10CC}" type="presOf" srcId="{3C52AC0C-5FA8-774D-BCC9-CB1FBB4D023C}" destId="{F63D988B-A39E-8F41-86A9-C7F35F4A6DCA}" srcOrd="0" destOrd="0" presId="urn:microsoft.com/office/officeart/2005/8/layout/vList2"/>
    <dgm:cxn modelId="{05252F60-E497-1D4F-86B4-44614E551727}" srcId="{84FF87B1-9CC9-A749-A953-26BB1FD3D624}" destId="{E89E4908-9B33-6C44-AEEA-624534AEB1C8}" srcOrd="1" destOrd="0" parTransId="{9B5BB8CD-04AA-364E-9229-00F2A3C590A7}" sibTransId="{896E6414-9B40-F145-B4DE-6BDBFB1BC226}"/>
    <dgm:cxn modelId="{B894DE86-3D2E-EC4C-A657-A863A300E445}" srcId="{21C13D9F-5FDD-1C4E-8AAE-7BA9A743E758}" destId="{37BBE4B0-53A3-5047-AB0D-6D675C915A1A}" srcOrd="2" destOrd="0" parTransId="{6A99BCC9-2B72-7A4A-A4F4-5C6122D27686}" sibTransId="{17E5828C-D3E6-2D42-97BF-62226A046E3C}"/>
    <dgm:cxn modelId="{1B70A99A-35E1-194D-9FDE-A9674A5D94E2}" srcId="{84FF87B1-9CC9-A749-A953-26BB1FD3D624}" destId="{2AF8666F-A3B0-C747-834D-98D16060CBEE}" srcOrd="0" destOrd="0" parTransId="{19D73B4C-B748-3741-BA31-7A6715804208}" sibTransId="{91DB7B30-F05C-4948-AF57-522991373BD8}"/>
    <dgm:cxn modelId="{6C8BF7B7-D968-E94E-9CEF-BA5404AD2FBC}" type="presOf" srcId="{37BBE4B0-53A3-5047-AB0D-6D675C915A1A}" destId="{F63D988B-A39E-8F41-86A9-C7F35F4A6DCA}" srcOrd="0" destOrd="2" presId="urn:microsoft.com/office/officeart/2005/8/layout/vList2"/>
    <dgm:cxn modelId="{2E3ED1B9-EF99-E84C-B3AC-C7E2D263875E}" srcId="{5B980A3D-6702-1E43-8026-E82391573525}" destId="{84FF87B1-9CC9-A749-A953-26BB1FD3D624}" srcOrd="1" destOrd="0" parTransId="{70789EAC-BE84-0B40-B188-80FFEF835DE0}" sibTransId="{5A58AB4A-0768-DA40-8A5A-6A82DFBECFFC}"/>
    <dgm:cxn modelId="{0738C8C3-D1B0-2640-A82D-6FCD98EBFF2B}" type="presOf" srcId="{E89E4908-9B33-6C44-AEEA-624534AEB1C8}" destId="{429D4C1B-960A-1F4E-BED0-8ABEF3EE3CAB}" srcOrd="0" destOrd="1" presId="urn:microsoft.com/office/officeart/2005/8/layout/vList2"/>
    <dgm:cxn modelId="{E28BAED0-5815-8E43-8EE0-D88A36FB5FDE}" type="presOf" srcId="{2AF8666F-A3B0-C747-834D-98D16060CBEE}" destId="{429D4C1B-960A-1F4E-BED0-8ABEF3EE3CAB}" srcOrd="0" destOrd="0" presId="urn:microsoft.com/office/officeart/2005/8/layout/vList2"/>
    <dgm:cxn modelId="{209193DC-A23D-2D43-B24A-4AE8F4102346}" type="presOf" srcId="{21C13D9F-5FDD-1C4E-8AAE-7BA9A743E758}" destId="{A792AACE-6553-6247-BFF6-58963F33E770}" srcOrd="0" destOrd="0" presId="urn:microsoft.com/office/officeart/2005/8/layout/vList2"/>
    <dgm:cxn modelId="{8D2E29EB-EBE1-3944-B1ED-36B19B11A799}" srcId="{5B980A3D-6702-1E43-8026-E82391573525}" destId="{21C13D9F-5FDD-1C4E-8AAE-7BA9A743E758}" srcOrd="0" destOrd="0" parTransId="{C146623D-0C2D-934B-B381-AE8B62AE64F2}" sibTransId="{44080120-E960-7041-B7E4-EC9D0647D443}"/>
    <dgm:cxn modelId="{65D684F8-A5D9-D04F-9E14-00616EFB38F6}" type="presParOf" srcId="{2A226814-3717-1140-BBAE-6A7D025ACDC8}" destId="{A792AACE-6553-6247-BFF6-58963F33E770}" srcOrd="0" destOrd="0" presId="urn:microsoft.com/office/officeart/2005/8/layout/vList2"/>
    <dgm:cxn modelId="{A692B5F4-D9AF-C641-AB06-792CEF397565}" type="presParOf" srcId="{2A226814-3717-1140-BBAE-6A7D025ACDC8}" destId="{F63D988B-A39E-8F41-86A9-C7F35F4A6DCA}" srcOrd="1" destOrd="0" presId="urn:microsoft.com/office/officeart/2005/8/layout/vList2"/>
    <dgm:cxn modelId="{49BB5050-3CE9-3C40-BC20-946E5791A51F}" type="presParOf" srcId="{2A226814-3717-1140-BBAE-6A7D025ACDC8}" destId="{303122E6-0065-BC46-9B6C-4899AA7991A3}" srcOrd="2" destOrd="0" presId="urn:microsoft.com/office/officeart/2005/8/layout/vList2"/>
    <dgm:cxn modelId="{E4550F28-3131-514C-9186-E96BE8C2578F}" type="presParOf" srcId="{2A226814-3717-1140-BBAE-6A7D025ACDC8}" destId="{429D4C1B-960A-1F4E-BED0-8ABEF3EE3CA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2D0F34-8036-E043-B155-2F6A8D1F82E2}">
      <dgm:prSet custT="1"/>
      <dgm:spPr/>
      <dgm:t>
        <a:bodyPr/>
        <a:lstStyle/>
        <a:p>
          <a:r>
            <a:rPr lang="en-CA" sz="1800" b="0" i="0" dirty="0"/>
            <a:t>Loss Exposures</a:t>
          </a:r>
          <a:endParaRPr lang="en-CA" sz="1800" b="0" dirty="0"/>
        </a:p>
      </dgm:t>
    </dgm:pt>
    <dgm:pt modelId="{12EBF9B7-D238-7544-9767-6EC141639F53}" type="parTrans" cxnId="{88860EC5-FCB5-0F42-933C-8CEA40D4B55F}">
      <dgm:prSet/>
      <dgm:spPr/>
      <dgm:t>
        <a:bodyPr/>
        <a:lstStyle/>
        <a:p>
          <a:endParaRPr lang="en-US" sz="1800"/>
        </a:p>
      </dgm:t>
    </dgm:pt>
    <dgm:pt modelId="{528B7830-83A5-2345-B889-6A9D904BDFD0}" type="sibTrans" cxnId="{88860EC5-FCB5-0F42-933C-8CEA40D4B55F}">
      <dgm:prSet/>
      <dgm:spPr/>
      <dgm:t>
        <a:bodyPr/>
        <a:lstStyle/>
        <a:p>
          <a:endParaRPr lang="en-US" sz="1800"/>
        </a:p>
      </dgm:t>
    </dgm:pt>
    <dgm:pt modelId="{0AA44350-630C-244A-8DA5-9B3DFB78B78F}">
      <dgm:prSet custT="1"/>
      <dgm:spPr/>
      <dgm:t>
        <a:bodyPr/>
        <a:lstStyle/>
        <a:p>
          <a:r>
            <a:rPr lang="en-CA" sz="1800" b="0" i="0" dirty="0"/>
            <a:t>Refer to situations or circumstances that may lead to financial losses for an individual, organization, or entity</a:t>
          </a:r>
          <a:endParaRPr lang="en-CA" sz="1800" dirty="0"/>
        </a:p>
      </dgm:t>
    </dgm:pt>
    <dgm:pt modelId="{0B7F7D32-9059-4A49-BA4F-6539F11476C1}" type="parTrans" cxnId="{DB2268A5-CDC5-9049-B3BE-FF82ECD6A04E}">
      <dgm:prSet/>
      <dgm:spPr/>
      <dgm:t>
        <a:bodyPr/>
        <a:lstStyle/>
        <a:p>
          <a:endParaRPr lang="en-US" sz="1800"/>
        </a:p>
      </dgm:t>
    </dgm:pt>
    <dgm:pt modelId="{BD9CB1BB-2B64-464A-A9BE-0C7A09A57267}" type="sibTrans" cxnId="{DB2268A5-CDC5-9049-B3BE-FF82ECD6A04E}">
      <dgm:prSet/>
      <dgm:spPr/>
      <dgm:t>
        <a:bodyPr/>
        <a:lstStyle/>
        <a:p>
          <a:endParaRPr lang="en-US" sz="1800"/>
        </a:p>
      </dgm:t>
    </dgm:pt>
    <dgm:pt modelId="{21C13D9F-5FDD-1C4E-8AAE-7BA9A743E758}">
      <dgm:prSet custT="1"/>
      <dgm:spPr/>
      <dgm:t>
        <a:bodyPr/>
        <a:lstStyle/>
        <a:p>
          <a:r>
            <a:rPr lang="en-CA" sz="1800" b="0" i="0" dirty="0"/>
            <a:t>Approaches for Jointly Analyzing Loss Frequency and Severity</a:t>
          </a:r>
          <a:endParaRPr lang="en-CA" sz="1800" b="0" dirty="0"/>
        </a:p>
      </dgm:t>
    </dgm:pt>
    <dgm:pt modelId="{C146623D-0C2D-934B-B381-AE8B62AE64F2}" type="parTrans" cxnId="{8D2E29EB-EBE1-3944-B1ED-36B19B11A799}">
      <dgm:prSet/>
      <dgm:spPr/>
      <dgm:t>
        <a:bodyPr/>
        <a:lstStyle/>
        <a:p>
          <a:endParaRPr lang="en-US" sz="1800"/>
        </a:p>
      </dgm:t>
    </dgm:pt>
    <dgm:pt modelId="{44080120-E960-7041-B7E4-EC9D0647D443}" type="sibTrans" cxnId="{8D2E29EB-EBE1-3944-B1ED-36B19B11A799}">
      <dgm:prSet/>
      <dgm:spPr/>
      <dgm:t>
        <a:bodyPr/>
        <a:lstStyle/>
        <a:p>
          <a:endParaRPr lang="en-US" sz="1800"/>
        </a:p>
      </dgm:t>
    </dgm:pt>
    <dgm:pt modelId="{3C52AC0C-5FA8-774D-BCC9-CB1FBB4D023C}">
      <dgm:prSet custT="1"/>
      <dgm:spPr/>
      <dgm:t>
        <a:bodyPr/>
        <a:lstStyle/>
        <a:p>
          <a:r>
            <a:rPr lang="en-CA" sz="1800" b="0" i="0" dirty="0"/>
            <a:t>The </a:t>
          </a:r>
          <a:r>
            <a:rPr lang="en-CA" sz="1800" b="1" i="0" dirty="0"/>
            <a:t>Prouty Approach</a:t>
          </a:r>
          <a:r>
            <a:rPr lang="en-CA" sz="1800" b="0" i="0" dirty="0"/>
            <a:t> is a qualitative technique used in risk assessment to determine how to treat different risks based on their potential frequency (likelihood) and severity (impact) of loss.</a:t>
          </a:r>
          <a:endParaRPr lang="en-CA" sz="1800" dirty="0"/>
        </a:p>
      </dgm:t>
    </dgm:pt>
    <dgm:pt modelId="{5AABE31C-B3D5-FF41-892D-88288FD4A959}" type="parTrans" cxnId="{D771F440-6594-C142-8125-EE3074FC34AF}">
      <dgm:prSet/>
      <dgm:spPr/>
      <dgm:t>
        <a:bodyPr/>
        <a:lstStyle/>
        <a:p>
          <a:endParaRPr lang="en-US" sz="1800"/>
        </a:p>
      </dgm:t>
    </dgm:pt>
    <dgm:pt modelId="{AD665C3A-4579-F648-88DA-545A982A1A42}" type="sibTrans" cxnId="{D771F440-6594-C142-8125-EE3074FC34AF}">
      <dgm:prSet/>
      <dgm:spPr/>
      <dgm:t>
        <a:bodyPr/>
        <a:lstStyle/>
        <a:p>
          <a:endParaRPr lang="en-US" sz="1800"/>
        </a:p>
      </dgm:t>
    </dgm:pt>
    <dgm:pt modelId="{79EAA781-5A6F-BE4C-BC61-3DB26B40289E}">
      <dgm:prSet custT="1"/>
      <dgm:spPr/>
      <dgm:t>
        <a:bodyPr/>
        <a:lstStyle/>
        <a:p>
          <a:r>
            <a:rPr lang="en-CA" sz="1800" b="0" i="0" dirty="0"/>
            <a:t>When analyzing loss exposures, risk management professionals consider four key dimensions: loss frequency, loss severity, total dollar losses, and timing</a:t>
          </a:r>
          <a:endParaRPr lang="en-CA" sz="1800" dirty="0"/>
        </a:p>
      </dgm:t>
    </dgm:pt>
    <dgm:pt modelId="{92942064-D3FF-274A-B150-927FDCF25D0A}" type="parTrans" cxnId="{C600F7CF-2FDB-D246-B727-88C75AB028EB}">
      <dgm:prSet/>
      <dgm:spPr/>
      <dgm:t>
        <a:bodyPr/>
        <a:lstStyle/>
        <a:p>
          <a:endParaRPr lang="en-US"/>
        </a:p>
      </dgm:t>
    </dgm:pt>
    <dgm:pt modelId="{86789A86-8A28-104D-B22A-01AE8FA2F8C0}" type="sibTrans" cxnId="{C600F7CF-2FDB-D246-B727-88C75AB028EB}">
      <dgm:prSet/>
      <dgm:spPr/>
      <dgm:t>
        <a:bodyPr/>
        <a:lstStyle/>
        <a:p>
          <a:endParaRPr lang="en-US"/>
        </a:p>
      </dgm:t>
    </dgm:pt>
    <dgm:pt modelId="{257E7B14-1B28-7C49-A096-8B6C43339A42}" type="pres">
      <dgm:prSet presAssocID="{5B980A3D-6702-1E43-8026-E82391573525}" presName="Name0" presStyleCnt="0">
        <dgm:presLayoutVars>
          <dgm:dir/>
          <dgm:animLvl val="lvl"/>
          <dgm:resizeHandles val="exact"/>
        </dgm:presLayoutVars>
      </dgm:prSet>
      <dgm:spPr/>
    </dgm:pt>
    <dgm:pt modelId="{05D87CF1-7EDA-7A43-B596-F38673D7EFC0}" type="pres">
      <dgm:prSet presAssocID="{0F2D0F34-8036-E043-B155-2F6A8D1F82E2}" presName="composite" presStyleCnt="0"/>
      <dgm:spPr/>
    </dgm:pt>
    <dgm:pt modelId="{B0C43040-80E6-6A48-BD29-78942049F635}" type="pres">
      <dgm:prSet presAssocID="{0F2D0F34-8036-E043-B155-2F6A8D1F82E2}" presName="parTx" presStyleLbl="alignNode1" presStyleIdx="0" presStyleCnt="2" custScaleY="78961" custLinFactNeighborY="-11628">
        <dgm:presLayoutVars>
          <dgm:chMax val="0"/>
          <dgm:chPref val="0"/>
          <dgm:bulletEnabled val="1"/>
        </dgm:presLayoutVars>
      </dgm:prSet>
      <dgm:spPr/>
    </dgm:pt>
    <dgm:pt modelId="{7877D62F-77B4-6048-8C2F-66C57AFBD1AC}" type="pres">
      <dgm:prSet presAssocID="{0F2D0F34-8036-E043-B155-2F6A8D1F82E2}" presName="desTx" presStyleLbl="alignAccFollowNode1" presStyleIdx="0" presStyleCnt="2">
        <dgm:presLayoutVars>
          <dgm:bulletEnabled val="1"/>
        </dgm:presLayoutVars>
      </dgm:prSet>
      <dgm:spPr/>
    </dgm:pt>
    <dgm:pt modelId="{5240FBDD-8CEB-774C-9405-9FCE9D0B740A}" type="pres">
      <dgm:prSet presAssocID="{528B7830-83A5-2345-B889-6A9D904BDFD0}" presName="space" presStyleCnt="0"/>
      <dgm:spPr/>
    </dgm:pt>
    <dgm:pt modelId="{E7DFFE72-E9E6-2D47-94E3-CB7925A40990}" type="pres">
      <dgm:prSet presAssocID="{21C13D9F-5FDD-1C4E-8AAE-7BA9A743E758}" presName="composite" presStyleCnt="0"/>
      <dgm:spPr/>
    </dgm:pt>
    <dgm:pt modelId="{A99A29D9-13B0-0D4A-9E64-C9765184D013}" type="pres">
      <dgm:prSet presAssocID="{21C13D9F-5FDD-1C4E-8AAE-7BA9A743E758}" presName="parTx" presStyleLbl="alignNode1" presStyleIdx="1" presStyleCnt="2" custScaleY="78961" custLinFactNeighborY="-11628">
        <dgm:presLayoutVars>
          <dgm:chMax val="0"/>
          <dgm:chPref val="0"/>
          <dgm:bulletEnabled val="1"/>
        </dgm:presLayoutVars>
      </dgm:prSet>
      <dgm:spPr/>
    </dgm:pt>
    <dgm:pt modelId="{591D9F3F-B3CF-EA4A-9B19-A73760457B30}" type="pres">
      <dgm:prSet presAssocID="{21C13D9F-5FDD-1C4E-8AAE-7BA9A743E75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771F440-6594-C142-8125-EE3074FC34AF}" srcId="{21C13D9F-5FDD-1C4E-8AAE-7BA9A743E758}" destId="{3C52AC0C-5FA8-774D-BCC9-CB1FBB4D023C}" srcOrd="0" destOrd="0" parTransId="{5AABE31C-B3D5-FF41-892D-88288FD4A959}" sibTransId="{AD665C3A-4579-F648-88DA-545A982A1A42}"/>
    <dgm:cxn modelId="{BC3C4142-C317-4F4C-9C10-4F0E0F3B9D7B}" type="presOf" srcId="{0F2D0F34-8036-E043-B155-2F6A8D1F82E2}" destId="{B0C43040-80E6-6A48-BD29-78942049F635}" srcOrd="0" destOrd="0" presId="urn:microsoft.com/office/officeart/2005/8/layout/hList1"/>
    <dgm:cxn modelId="{5A611A4A-D09C-EE47-A4AC-66C0A9DE64ED}" type="presOf" srcId="{79EAA781-5A6F-BE4C-BC61-3DB26B40289E}" destId="{7877D62F-77B4-6048-8C2F-66C57AFBD1AC}" srcOrd="0" destOrd="1" presId="urn:microsoft.com/office/officeart/2005/8/layout/hList1"/>
    <dgm:cxn modelId="{67C6975D-AD57-964B-A71B-59194FD4FA74}" type="presOf" srcId="{3C52AC0C-5FA8-774D-BCC9-CB1FBB4D023C}" destId="{591D9F3F-B3CF-EA4A-9B19-A73760457B30}" srcOrd="0" destOrd="0" presId="urn:microsoft.com/office/officeart/2005/8/layout/hList1"/>
    <dgm:cxn modelId="{DB2268A5-CDC5-9049-B3BE-FF82ECD6A04E}" srcId="{0F2D0F34-8036-E043-B155-2F6A8D1F82E2}" destId="{0AA44350-630C-244A-8DA5-9B3DFB78B78F}" srcOrd="0" destOrd="0" parTransId="{0B7F7D32-9059-4A49-BA4F-6539F11476C1}" sibTransId="{BD9CB1BB-2B64-464A-A9BE-0C7A09A57267}"/>
    <dgm:cxn modelId="{88860EC5-FCB5-0F42-933C-8CEA40D4B55F}" srcId="{5B980A3D-6702-1E43-8026-E82391573525}" destId="{0F2D0F34-8036-E043-B155-2F6A8D1F82E2}" srcOrd="0" destOrd="0" parTransId="{12EBF9B7-D238-7544-9767-6EC141639F53}" sibTransId="{528B7830-83A5-2345-B889-6A9D904BDFD0}"/>
    <dgm:cxn modelId="{E83FF1C5-7F47-F443-8318-5861B2B8A09D}" type="presOf" srcId="{5B980A3D-6702-1E43-8026-E82391573525}" destId="{257E7B14-1B28-7C49-A096-8B6C43339A42}" srcOrd="0" destOrd="0" presId="urn:microsoft.com/office/officeart/2005/8/layout/hList1"/>
    <dgm:cxn modelId="{C600F7CF-2FDB-D246-B727-88C75AB028EB}" srcId="{0F2D0F34-8036-E043-B155-2F6A8D1F82E2}" destId="{79EAA781-5A6F-BE4C-BC61-3DB26B40289E}" srcOrd="1" destOrd="0" parTransId="{92942064-D3FF-274A-B150-927FDCF25D0A}" sibTransId="{86789A86-8A28-104D-B22A-01AE8FA2F8C0}"/>
    <dgm:cxn modelId="{0D8BF2D2-A56D-9244-9BC2-DB076E3726C8}" type="presOf" srcId="{21C13D9F-5FDD-1C4E-8AAE-7BA9A743E758}" destId="{A99A29D9-13B0-0D4A-9E64-C9765184D013}" srcOrd="0" destOrd="0" presId="urn:microsoft.com/office/officeart/2005/8/layout/hList1"/>
    <dgm:cxn modelId="{A4ED61DE-CD0B-C148-9C0C-9205ED8294D0}" type="presOf" srcId="{0AA44350-630C-244A-8DA5-9B3DFB78B78F}" destId="{7877D62F-77B4-6048-8C2F-66C57AFBD1AC}" srcOrd="0" destOrd="0" presId="urn:microsoft.com/office/officeart/2005/8/layout/hList1"/>
    <dgm:cxn modelId="{8D2E29EB-EBE1-3944-B1ED-36B19B11A799}" srcId="{5B980A3D-6702-1E43-8026-E82391573525}" destId="{21C13D9F-5FDD-1C4E-8AAE-7BA9A743E758}" srcOrd="1" destOrd="0" parTransId="{C146623D-0C2D-934B-B381-AE8B62AE64F2}" sibTransId="{44080120-E960-7041-B7E4-EC9D0647D443}"/>
    <dgm:cxn modelId="{FC65D7D3-2F81-D04B-A4C4-BE47AAB38FE0}" type="presParOf" srcId="{257E7B14-1B28-7C49-A096-8B6C43339A42}" destId="{05D87CF1-7EDA-7A43-B596-F38673D7EFC0}" srcOrd="0" destOrd="0" presId="urn:microsoft.com/office/officeart/2005/8/layout/hList1"/>
    <dgm:cxn modelId="{397E32FF-5471-A74C-BA78-3AE4C1C18643}" type="presParOf" srcId="{05D87CF1-7EDA-7A43-B596-F38673D7EFC0}" destId="{B0C43040-80E6-6A48-BD29-78942049F635}" srcOrd="0" destOrd="0" presId="urn:microsoft.com/office/officeart/2005/8/layout/hList1"/>
    <dgm:cxn modelId="{9A57FF09-7243-2641-8BCB-9F805E2CD235}" type="presParOf" srcId="{05D87CF1-7EDA-7A43-B596-F38673D7EFC0}" destId="{7877D62F-77B4-6048-8C2F-66C57AFBD1AC}" srcOrd="1" destOrd="0" presId="urn:microsoft.com/office/officeart/2005/8/layout/hList1"/>
    <dgm:cxn modelId="{825C9FB6-0B4D-5843-A48C-E358901D1EE2}" type="presParOf" srcId="{257E7B14-1B28-7C49-A096-8B6C43339A42}" destId="{5240FBDD-8CEB-774C-9405-9FCE9D0B740A}" srcOrd="1" destOrd="0" presId="urn:microsoft.com/office/officeart/2005/8/layout/hList1"/>
    <dgm:cxn modelId="{0A5154A6-A78E-5B4F-91A8-02D731820507}" type="presParOf" srcId="{257E7B14-1B28-7C49-A096-8B6C43339A42}" destId="{E7DFFE72-E9E6-2D47-94E3-CB7925A40990}" srcOrd="2" destOrd="0" presId="urn:microsoft.com/office/officeart/2005/8/layout/hList1"/>
    <dgm:cxn modelId="{71786396-6E29-3D40-B39B-197926481978}" type="presParOf" srcId="{E7DFFE72-E9E6-2D47-94E3-CB7925A40990}" destId="{A99A29D9-13B0-0D4A-9E64-C9765184D013}" srcOrd="0" destOrd="0" presId="urn:microsoft.com/office/officeart/2005/8/layout/hList1"/>
    <dgm:cxn modelId="{C8E6CA15-44C5-EE40-AA9F-16EE7967F66C}" type="presParOf" srcId="{E7DFFE72-E9E6-2D47-94E3-CB7925A40990}" destId="{591D9F3F-B3CF-EA4A-9B19-A73760457B3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AA44350-630C-244A-8DA5-9B3DFB78B78F}">
      <dgm:prSet custT="1"/>
      <dgm:spPr/>
      <dgm:t>
        <a:bodyPr/>
        <a:lstStyle/>
        <a:p>
          <a:r>
            <a:rPr lang="en-CA" sz="1800" b="0" i="0" dirty="0">
              <a:latin typeface="+mn-lt"/>
            </a:rPr>
            <a:t>Provides a graphical framework for depicting a decision-maker’s available choices (actions), potential outcomes (events), and interdependencies between these.</a:t>
          </a:r>
          <a:endParaRPr lang="en-CA" sz="1800" dirty="0">
            <a:latin typeface="+mn-lt"/>
          </a:endParaRPr>
        </a:p>
      </dgm:t>
    </dgm:pt>
    <dgm:pt modelId="{0B7F7D32-9059-4A49-BA4F-6539F11476C1}" type="parTrans" cxnId="{DB2268A5-CDC5-9049-B3BE-FF82ECD6A04E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BD9CB1BB-2B64-464A-A9BE-0C7A09A57267}" type="sibTrans" cxnId="{DB2268A5-CDC5-9049-B3BE-FF82ECD6A04E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17D4975-3C85-1948-A0D0-7DC8521875F6}">
      <dgm:prSet custT="1"/>
      <dgm:spPr/>
      <dgm:t>
        <a:bodyPr/>
        <a:lstStyle/>
        <a:p>
          <a:r>
            <a:rPr lang="en-CA" sz="1800" b="0" i="0" dirty="0">
              <a:latin typeface="+mn-lt"/>
            </a:rPr>
            <a:t>Explores the potential consequences of a single initiating event, branching out to depict various sequences of successes and failures that can culminate in different accident scenarios.</a:t>
          </a:r>
          <a:endParaRPr lang="en-CA" sz="1800" dirty="0">
            <a:latin typeface="+mn-lt"/>
          </a:endParaRPr>
        </a:p>
      </dgm:t>
    </dgm:pt>
    <dgm:pt modelId="{0D5D2BB7-D235-B548-9FD5-C7729A4C1C74}" type="parTrans" cxnId="{80D8D341-889E-504F-8BC0-2BD1C9341DC9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495B2133-3359-054B-B50D-DF760587EA29}" type="sibTrans" cxnId="{80D8D341-889E-504F-8BC0-2BD1C9341DC9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D155F73D-4121-9F4C-9068-FB30FB30C546}">
      <dgm:prSet custT="1"/>
      <dgm:spPr/>
      <dgm:t>
        <a:bodyPr/>
        <a:lstStyle/>
        <a:p>
          <a:r>
            <a:rPr lang="en-CA" sz="1800" b="0" i="0" dirty="0"/>
            <a:t>Decision Tree Analysis</a:t>
          </a:r>
          <a:endParaRPr lang="en-US" sz="1800" b="0" dirty="0"/>
        </a:p>
      </dgm:t>
    </dgm:pt>
    <dgm:pt modelId="{21C1DA36-8199-A944-9263-44EA65C5A008}" type="parTrans" cxnId="{708BE761-A13C-CD4C-B053-DE91EB1F3E0E}">
      <dgm:prSet/>
      <dgm:spPr/>
      <dgm:t>
        <a:bodyPr/>
        <a:lstStyle/>
        <a:p>
          <a:endParaRPr lang="en-US" sz="1800"/>
        </a:p>
      </dgm:t>
    </dgm:pt>
    <dgm:pt modelId="{C5A07B3E-30E8-2C40-A804-772B1603B4EB}" type="sibTrans" cxnId="{708BE761-A13C-CD4C-B053-DE91EB1F3E0E}">
      <dgm:prSet/>
      <dgm:spPr/>
      <dgm:t>
        <a:bodyPr/>
        <a:lstStyle/>
        <a:p>
          <a:endParaRPr lang="en-US" sz="1800"/>
        </a:p>
      </dgm:t>
    </dgm:pt>
    <dgm:pt modelId="{529D2277-B72A-984E-A0B5-E422BA978516}">
      <dgm:prSet custT="1"/>
      <dgm:spPr/>
      <dgm:t>
        <a:bodyPr/>
        <a:lstStyle/>
        <a:p>
          <a:r>
            <a:rPr lang="en-CA" sz="1800" b="0" i="0" dirty="0"/>
            <a:t>Event Tree Analysis</a:t>
          </a:r>
          <a:endParaRPr lang="en-US" sz="1800" b="0" dirty="0"/>
        </a:p>
      </dgm:t>
    </dgm:pt>
    <dgm:pt modelId="{27822BF7-F956-7C4A-9CDE-0585902CE38F}" type="parTrans" cxnId="{EF4301FA-E39A-4A47-8C64-F0BDA3800EE7}">
      <dgm:prSet/>
      <dgm:spPr/>
      <dgm:t>
        <a:bodyPr/>
        <a:lstStyle/>
        <a:p>
          <a:endParaRPr lang="en-US" sz="1800"/>
        </a:p>
      </dgm:t>
    </dgm:pt>
    <dgm:pt modelId="{E2455C8D-D7F1-A047-99FA-2EC8CE3A407A}" type="sibTrans" cxnId="{EF4301FA-E39A-4A47-8C64-F0BDA3800EE7}">
      <dgm:prSet/>
      <dgm:spPr/>
      <dgm:t>
        <a:bodyPr/>
        <a:lstStyle/>
        <a:p>
          <a:endParaRPr lang="en-US" sz="1800"/>
        </a:p>
      </dgm:t>
    </dgm:pt>
    <dgm:pt modelId="{FB6925B2-FD6A-0541-A7A7-6C9E12E88ED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Involves listing alternatives, identifying outcomes, determining payoffs, selecting a decision theory model, and applying it to make decisions.</a:t>
          </a:r>
          <a:endParaRPr lang="en-CA" sz="1800" dirty="0">
            <a:latin typeface="+mn-lt"/>
          </a:endParaRPr>
        </a:p>
      </dgm:t>
    </dgm:pt>
    <dgm:pt modelId="{9F984F2A-B17A-A547-BC69-41EBA581EF2E}" type="parTrans" cxnId="{33387066-99D3-4048-ADF3-092FF860CEBF}">
      <dgm:prSet/>
      <dgm:spPr/>
      <dgm:t>
        <a:bodyPr/>
        <a:lstStyle/>
        <a:p>
          <a:endParaRPr lang="en-US"/>
        </a:p>
      </dgm:t>
    </dgm:pt>
    <dgm:pt modelId="{2C784649-65F7-1C48-9197-3EDE11018C6B}" type="sibTrans" cxnId="{33387066-99D3-4048-ADF3-092FF860CEBF}">
      <dgm:prSet/>
      <dgm:spPr/>
      <dgm:t>
        <a:bodyPr/>
        <a:lstStyle/>
        <a:p>
          <a:endParaRPr lang="en-US"/>
        </a:p>
      </dgm:t>
    </dgm:pt>
    <dgm:pt modelId="{4EB8E4E4-6DD2-4B49-BC38-01C9CA8DBAA8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800" dirty="0"/>
            <a:t>Advantages include comprehensive coverage, probabilistic assessment, and identification of critical pathways.</a:t>
          </a:r>
          <a:endParaRPr lang="en-CA" sz="1800" dirty="0">
            <a:latin typeface="+mn-lt"/>
          </a:endParaRPr>
        </a:p>
      </dgm:t>
    </dgm:pt>
    <dgm:pt modelId="{579F2AC8-85C8-1B4F-B2F2-CC135DD1046D}" type="parTrans" cxnId="{B25284FF-D248-EB45-95B5-38A2C12EB9C6}">
      <dgm:prSet/>
      <dgm:spPr/>
      <dgm:t>
        <a:bodyPr/>
        <a:lstStyle/>
        <a:p>
          <a:endParaRPr lang="en-US"/>
        </a:p>
      </dgm:t>
    </dgm:pt>
    <dgm:pt modelId="{8A159BB0-0C7F-2744-AABF-13A79A7EA0D5}" type="sibTrans" cxnId="{B25284FF-D248-EB45-95B5-38A2C12EB9C6}">
      <dgm:prSet/>
      <dgm:spPr/>
      <dgm:t>
        <a:bodyPr/>
        <a:lstStyle/>
        <a:p>
          <a:endParaRPr lang="en-US"/>
        </a:p>
      </dgm:t>
    </dgm:pt>
    <dgm:pt modelId="{DED3ABFC-FA73-9A47-9FCC-3B3153DC9122}" type="pres">
      <dgm:prSet presAssocID="{5B980A3D-6702-1E43-8026-E82391573525}" presName="linear" presStyleCnt="0">
        <dgm:presLayoutVars>
          <dgm:dir/>
          <dgm:animLvl val="lvl"/>
          <dgm:resizeHandles val="exact"/>
        </dgm:presLayoutVars>
      </dgm:prSet>
      <dgm:spPr/>
    </dgm:pt>
    <dgm:pt modelId="{F0A147B2-339B-824D-89BE-62C88530456F}" type="pres">
      <dgm:prSet presAssocID="{D155F73D-4121-9F4C-9068-FB30FB30C546}" presName="parentLin" presStyleCnt="0"/>
      <dgm:spPr/>
    </dgm:pt>
    <dgm:pt modelId="{08977EAF-0AD0-B847-9031-D641109CE22A}" type="pres">
      <dgm:prSet presAssocID="{D155F73D-4121-9F4C-9068-FB30FB30C546}" presName="parentLeftMargin" presStyleLbl="node1" presStyleIdx="0" presStyleCnt="2"/>
      <dgm:spPr/>
    </dgm:pt>
    <dgm:pt modelId="{38F5DAA2-EE93-5141-A3C3-9434E4701354}" type="pres">
      <dgm:prSet presAssocID="{D155F73D-4121-9F4C-9068-FB30FB30C54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9B33314-ABFF-B646-8E74-6B9C13737555}" type="pres">
      <dgm:prSet presAssocID="{D155F73D-4121-9F4C-9068-FB30FB30C546}" presName="negativeSpace" presStyleCnt="0"/>
      <dgm:spPr/>
    </dgm:pt>
    <dgm:pt modelId="{EF9FBFE8-3212-2646-84CD-06EEA9B74374}" type="pres">
      <dgm:prSet presAssocID="{D155F73D-4121-9F4C-9068-FB30FB30C546}" presName="childText" presStyleLbl="conFgAcc1" presStyleIdx="0" presStyleCnt="2">
        <dgm:presLayoutVars>
          <dgm:bulletEnabled val="1"/>
        </dgm:presLayoutVars>
      </dgm:prSet>
      <dgm:spPr/>
    </dgm:pt>
    <dgm:pt modelId="{BF51D37C-6672-594B-B9AD-046623432422}" type="pres">
      <dgm:prSet presAssocID="{C5A07B3E-30E8-2C40-A804-772B1603B4EB}" presName="spaceBetweenRectangles" presStyleCnt="0"/>
      <dgm:spPr/>
    </dgm:pt>
    <dgm:pt modelId="{9A2D7587-89F1-C24B-B134-1B7E4A2A98B4}" type="pres">
      <dgm:prSet presAssocID="{529D2277-B72A-984E-A0B5-E422BA978516}" presName="parentLin" presStyleCnt="0"/>
      <dgm:spPr/>
    </dgm:pt>
    <dgm:pt modelId="{BBD57F27-6715-C34D-B78F-40C80B763393}" type="pres">
      <dgm:prSet presAssocID="{529D2277-B72A-984E-A0B5-E422BA978516}" presName="parentLeftMargin" presStyleLbl="node1" presStyleIdx="0" presStyleCnt="2"/>
      <dgm:spPr/>
    </dgm:pt>
    <dgm:pt modelId="{C5F8DE18-BB9F-CE43-A033-AA0651646FA7}" type="pres">
      <dgm:prSet presAssocID="{529D2277-B72A-984E-A0B5-E422BA97851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DDE63CC-4492-BD42-BD9B-B24BD22FA9FA}" type="pres">
      <dgm:prSet presAssocID="{529D2277-B72A-984E-A0B5-E422BA978516}" presName="negativeSpace" presStyleCnt="0"/>
      <dgm:spPr/>
    </dgm:pt>
    <dgm:pt modelId="{B36E2BF0-F516-CA4B-9C20-E69C203E1F16}" type="pres">
      <dgm:prSet presAssocID="{529D2277-B72A-984E-A0B5-E422BA97851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FA1BB01-197C-5C46-9476-0CA1F7F6E146}" type="presOf" srcId="{D155F73D-4121-9F4C-9068-FB30FB30C546}" destId="{08977EAF-0AD0-B847-9031-D641109CE22A}" srcOrd="0" destOrd="0" presId="urn:microsoft.com/office/officeart/2005/8/layout/list1"/>
    <dgm:cxn modelId="{C75A7717-EF3D-1842-B67C-6EEB09CD731C}" type="presOf" srcId="{017D4975-3C85-1948-A0D0-7DC8521875F6}" destId="{B36E2BF0-F516-CA4B-9C20-E69C203E1F16}" srcOrd="0" destOrd="0" presId="urn:microsoft.com/office/officeart/2005/8/layout/list1"/>
    <dgm:cxn modelId="{BE765F29-2CCC-E741-93EB-2B0D43F3E6EB}" type="presOf" srcId="{529D2277-B72A-984E-A0B5-E422BA978516}" destId="{C5F8DE18-BB9F-CE43-A033-AA0651646FA7}" srcOrd="1" destOrd="0" presId="urn:microsoft.com/office/officeart/2005/8/layout/list1"/>
    <dgm:cxn modelId="{80D8D341-889E-504F-8BC0-2BD1C9341DC9}" srcId="{529D2277-B72A-984E-A0B5-E422BA978516}" destId="{017D4975-3C85-1948-A0D0-7DC8521875F6}" srcOrd="0" destOrd="0" parTransId="{0D5D2BB7-D235-B548-9FD5-C7729A4C1C74}" sibTransId="{495B2133-3359-054B-B50D-DF760587EA29}"/>
    <dgm:cxn modelId="{C9A73F43-2462-AD4B-94BE-A9DC07D00B22}" type="presOf" srcId="{FB6925B2-FD6A-0541-A7A7-6C9E12E88EDD}" destId="{EF9FBFE8-3212-2646-84CD-06EEA9B74374}" srcOrd="0" destOrd="1" presId="urn:microsoft.com/office/officeart/2005/8/layout/list1"/>
    <dgm:cxn modelId="{708BE761-A13C-CD4C-B053-DE91EB1F3E0E}" srcId="{5B980A3D-6702-1E43-8026-E82391573525}" destId="{D155F73D-4121-9F4C-9068-FB30FB30C546}" srcOrd="0" destOrd="0" parTransId="{21C1DA36-8199-A944-9263-44EA65C5A008}" sibTransId="{C5A07B3E-30E8-2C40-A804-772B1603B4EB}"/>
    <dgm:cxn modelId="{33387066-99D3-4048-ADF3-092FF860CEBF}" srcId="{D155F73D-4121-9F4C-9068-FB30FB30C546}" destId="{FB6925B2-FD6A-0541-A7A7-6C9E12E88EDD}" srcOrd="1" destOrd="0" parTransId="{9F984F2A-B17A-A547-BC69-41EBA581EF2E}" sibTransId="{2C784649-65F7-1C48-9197-3EDE11018C6B}"/>
    <dgm:cxn modelId="{DB2268A5-CDC5-9049-B3BE-FF82ECD6A04E}" srcId="{D155F73D-4121-9F4C-9068-FB30FB30C546}" destId="{0AA44350-630C-244A-8DA5-9B3DFB78B78F}" srcOrd="0" destOrd="0" parTransId="{0B7F7D32-9059-4A49-BA4F-6539F11476C1}" sibTransId="{BD9CB1BB-2B64-464A-A9BE-0C7A09A57267}"/>
    <dgm:cxn modelId="{7101A0CA-87F8-DC4B-916A-54B80E0D70F3}" type="presOf" srcId="{529D2277-B72A-984E-A0B5-E422BA978516}" destId="{BBD57F27-6715-C34D-B78F-40C80B763393}" srcOrd="0" destOrd="0" presId="urn:microsoft.com/office/officeart/2005/8/layout/list1"/>
    <dgm:cxn modelId="{BDDEE5F5-341C-9E4B-894D-6FA88E04E86C}" type="presOf" srcId="{4EB8E4E4-6DD2-4B49-BC38-01C9CA8DBAA8}" destId="{B36E2BF0-F516-CA4B-9C20-E69C203E1F16}" srcOrd="0" destOrd="1" presId="urn:microsoft.com/office/officeart/2005/8/layout/list1"/>
    <dgm:cxn modelId="{E174B7F7-27F6-7140-AB83-5ED562BFBE04}" type="presOf" srcId="{D155F73D-4121-9F4C-9068-FB30FB30C546}" destId="{38F5DAA2-EE93-5141-A3C3-9434E4701354}" srcOrd="1" destOrd="0" presId="urn:microsoft.com/office/officeart/2005/8/layout/list1"/>
    <dgm:cxn modelId="{2885C0F8-075E-A747-A5B9-5B7CA843AED3}" type="presOf" srcId="{5B980A3D-6702-1E43-8026-E82391573525}" destId="{DED3ABFC-FA73-9A47-9FCC-3B3153DC9122}" srcOrd="0" destOrd="0" presId="urn:microsoft.com/office/officeart/2005/8/layout/list1"/>
    <dgm:cxn modelId="{EF4301FA-E39A-4A47-8C64-F0BDA3800EE7}" srcId="{5B980A3D-6702-1E43-8026-E82391573525}" destId="{529D2277-B72A-984E-A0B5-E422BA978516}" srcOrd="1" destOrd="0" parTransId="{27822BF7-F956-7C4A-9CDE-0585902CE38F}" sibTransId="{E2455C8D-D7F1-A047-99FA-2EC8CE3A407A}"/>
    <dgm:cxn modelId="{CEBBC6FA-9A23-5C49-8708-D2FAC007A72D}" type="presOf" srcId="{0AA44350-630C-244A-8DA5-9B3DFB78B78F}" destId="{EF9FBFE8-3212-2646-84CD-06EEA9B74374}" srcOrd="0" destOrd="0" presId="urn:microsoft.com/office/officeart/2005/8/layout/list1"/>
    <dgm:cxn modelId="{B25284FF-D248-EB45-95B5-38A2C12EB9C6}" srcId="{529D2277-B72A-984E-A0B5-E422BA978516}" destId="{4EB8E4E4-6DD2-4B49-BC38-01C9CA8DBAA8}" srcOrd="1" destOrd="0" parTransId="{579F2AC8-85C8-1B4F-B2F2-CC135DD1046D}" sibTransId="{8A159BB0-0C7F-2744-AABF-13A79A7EA0D5}"/>
    <dgm:cxn modelId="{264D8823-4817-DE49-BBBE-1CF9C46E619B}" type="presParOf" srcId="{DED3ABFC-FA73-9A47-9FCC-3B3153DC9122}" destId="{F0A147B2-339B-824D-89BE-62C88530456F}" srcOrd="0" destOrd="0" presId="urn:microsoft.com/office/officeart/2005/8/layout/list1"/>
    <dgm:cxn modelId="{32C5EADE-6077-9B47-8D14-53711ACE1599}" type="presParOf" srcId="{F0A147B2-339B-824D-89BE-62C88530456F}" destId="{08977EAF-0AD0-B847-9031-D641109CE22A}" srcOrd="0" destOrd="0" presId="urn:microsoft.com/office/officeart/2005/8/layout/list1"/>
    <dgm:cxn modelId="{C9E254F7-2B54-9846-8892-FB59563AE582}" type="presParOf" srcId="{F0A147B2-339B-824D-89BE-62C88530456F}" destId="{38F5DAA2-EE93-5141-A3C3-9434E4701354}" srcOrd="1" destOrd="0" presId="urn:microsoft.com/office/officeart/2005/8/layout/list1"/>
    <dgm:cxn modelId="{120FBD80-FA84-C749-9D95-91860D1E6256}" type="presParOf" srcId="{DED3ABFC-FA73-9A47-9FCC-3B3153DC9122}" destId="{99B33314-ABFF-B646-8E74-6B9C13737555}" srcOrd="1" destOrd="0" presId="urn:microsoft.com/office/officeart/2005/8/layout/list1"/>
    <dgm:cxn modelId="{736DB4F3-0732-CE43-968A-ACEB1CD64D5D}" type="presParOf" srcId="{DED3ABFC-FA73-9A47-9FCC-3B3153DC9122}" destId="{EF9FBFE8-3212-2646-84CD-06EEA9B74374}" srcOrd="2" destOrd="0" presId="urn:microsoft.com/office/officeart/2005/8/layout/list1"/>
    <dgm:cxn modelId="{B907A11C-40E5-4147-8C78-D7A39842BC48}" type="presParOf" srcId="{DED3ABFC-FA73-9A47-9FCC-3B3153DC9122}" destId="{BF51D37C-6672-594B-B9AD-046623432422}" srcOrd="3" destOrd="0" presId="urn:microsoft.com/office/officeart/2005/8/layout/list1"/>
    <dgm:cxn modelId="{07118C70-7AE3-654B-84AA-AB42D3BCC9B5}" type="presParOf" srcId="{DED3ABFC-FA73-9A47-9FCC-3B3153DC9122}" destId="{9A2D7587-89F1-C24B-B134-1B7E4A2A98B4}" srcOrd="4" destOrd="0" presId="urn:microsoft.com/office/officeart/2005/8/layout/list1"/>
    <dgm:cxn modelId="{3F808CA8-0E7A-6748-9AE2-62FD13F6FFCD}" type="presParOf" srcId="{9A2D7587-89F1-C24B-B134-1B7E4A2A98B4}" destId="{BBD57F27-6715-C34D-B78F-40C80B763393}" srcOrd="0" destOrd="0" presId="urn:microsoft.com/office/officeart/2005/8/layout/list1"/>
    <dgm:cxn modelId="{831B8D37-E295-3649-83DB-F4C44EE80E87}" type="presParOf" srcId="{9A2D7587-89F1-C24B-B134-1B7E4A2A98B4}" destId="{C5F8DE18-BB9F-CE43-A033-AA0651646FA7}" srcOrd="1" destOrd="0" presId="urn:microsoft.com/office/officeart/2005/8/layout/list1"/>
    <dgm:cxn modelId="{2E5B9A29-E304-A54B-AFD5-7C064700C836}" type="presParOf" srcId="{DED3ABFC-FA73-9A47-9FCC-3B3153DC9122}" destId="{3DDE63CC-4492-BD42-BD9B-B24BD22FA9FA}" srcOrd="5" destOrd="0" presId="urn:microsoft.com/office/officeart/2005/8/layout/list1"/>
    <dgm:cxn modelId="{28C611EC-D35B-1A4E-B3C9-9257DA0A414C}" type="presParOf" srcId="{DED3ABFC-FA73-9A47-9FCC-3B3153DC9122}" destId="{B36E2BF0-F516-CA4B-9C20-E69C203E1F1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A44350-630C-244A-8DA5-9B3DFB78B78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700" dirty="0"/>
            <a:t>A deductive approach to system reliability, decomposing an undesired event into its constituent causes.</a:t>
          </a:r>
          <a:endParaRPr lang="en-CA" sz="1700" dirty="0">
            <a:latin typeface="+mn-lt"/>
          </a:endParaRPr>
        </a:p>
      </dgm:t>
    </dgm:pt>
    <dgm:pt modelId="{0B7F7D32-9059-4A49-BA4F-6539F11476C1}" type="parTrans" cxnId="{DB2268A5-CDC5-9049-B3BE-FF82ECD6A04E}">
      <dgm:prSet/>
      <dgm:spPr/>
      <dgm:t>
        <a:bodyPr/>
        <a:lstStyle/>
        <a:p>
          <a:endParaRPr lang="en-US" sz="1700">
            <a:latin typeface="+mn-lt"/>
          </a:endParaRPr>
        </a:p>
      </dgm:t>
    </dgm:pt>
    <dgm:pt modelId="{BD9CB1BB-2B64-464A-A9BE-0C7A09A57267}" type="sibTrans" cxnId="{DB2268A5-CDC5-9049-B3BE-FF82ECD6A04E}">
      <dgm:prSet/>
      <dgm:spPr/>
      <dgm:t>
        <a:bodyPr/>
        <a:lstStyle/>
        <a:p>
          <a:endParaRPr lang="en-US" sz="1700">
            <a:latin typeface="+mn-lt"/>
          </a:endParaRPr>
        </a:p>
      </dgm:t>
    </dgm:pt>
    <dgm:pt modelId="{017D4975-3C85-1948-A0D0-7DC8521875F6}">
      <dgm:prSet custT="1"/>
      <dgm:spPr/>
      <dgm:t>
        <a:bodyPr/>
        <a:lstStyle/>
        <a:p>
          <a:r>
            <a:rPr lang="en-US" sz="1700" dirty="0"/>
            <a:t>Involves identifying potential threats, analyzing risks, performing business impact analysis, developing mitigation strategies, and creating a comprehensive plan.</a:t>
          </a:r>
          <a:endParaRPr lang="en-CA" sz="1700" dirty="0">
            <a:latin typeface="+mn-lt"/>
          </a:endParaRPr>
        </a:p>
      </dgm:t>
    </dgm:pt>
    <dgm:pt modelId="{0D5D2BB7-D235-B548-9FD5-C7729A4C1C74}" type="parTrans" cxnId="{80D8D341-889E-504F-8BC0-2BD1C9341DC9}">
      <dgm:prSet/>
      <dgm:spPr/>
      <dgm:t>
        <a:bodyPr/>
        <a:lstStyle/>
        <a:p>
          <a:endParaRPr lang="en-US" sz="1700">
            <a:latin typeface="+mn-lt"/>
          </a:endParaRPr>
        </a:p>
      </dgm:t>
    </dgm:pt>
    <dgm:pt modelId="{495B2133-3359-054B-B50D-DF760587EA29}" type="sibTrans" cxnId="{80D8D341-889E-504F-8BC0-2BD1C9341DC9}">
      <dgm:prSet/>
      <dgm:spPr/>
      <dgm:t>
        <a:bodyPr/>
        <a:lstStyle/>
        <a:p>
          <a:endParaRPr lang="en-US" sz="1700">
            <a:latin typeface="+mn-lt"/>
          </a:endParaRPr>
        </a:p>
      </dgm:t>
    </dgm:pt>
    <dgm:pt modelId="{D155F73D-4121-9F4C-9068-FB30FB30C546}">
      <dgm:prSet custT="1"/>
      <dgm:spPr/>
      <dgm:t>
        <a:bodyPr/>
        <a:lstStyle/>
        <a:p>
          <a:r>
            <a:rPr lang="en-CA" sz="1700" b="0" i="0" dirty="0"/>
            <a:t>Fault Tree Analysis – FTA</a:t>
          </a:r>
          <a:endParaRPr lang="en-US" sz="1700" b="0" dirty="0"/>
        </a:p>
      </dgm:t>
    </dgm:pt>
    <dgm:pt modelId="{21C1DA36-8199-A944-9263-44EA65C5A008}" type="parTrans" cxnId="{708BE761-A13C-CD4C-B053-DE91EB1F3E0E}">
      <dgm:prSet/>
      <dgm:spPr/>
      <dgm:t>
        <a:bodyPr/>
        <a:lstStyle/>
        <a:p>
          <a:endParaRPr lang="en-US" sz="1700"/>
        </a:p>
      </dgm:t>
    </dgm:pt>
    <dgm:pt modelId="{C5A07B3E-30E8-2C40-A804-772B1603B4EB}" type="sibTrans" cxnId="{708BE761-A13C-CD4C-B053-DE91EB1F3E0E}">
      <dgm:prSet/>
      <dgm:spPr/>
      <dgm:t>
        <a:bodyPr/>
        <a:lstStyle/>
        <a:p>
          <a:endParaRPr lang="en-US" sz="1700"/>
        </a:p>
      </dgm:t>
    </dgm:pt>
    <dgm:pt modelId="{529D2277-B72A-984E-A0B5-E422BA978516}">
      <dgm:prSet custT="1"/>
      <dgm:spPr/>
      <dgm:t>
        <a:bodyPr/>
        <a:lstStyle/>
        <a:p>
          <a:r>
            <a:rPr lang="en-CA" sz="1700" b="0" i="0" dirty="0"/>
            <a:t>Business Continuity Planning</a:t>
          </a:r>
          <a:endParaRPr lang="en-US" sz="1700" b="0" dirty="0"/>
        </a:p>
      </dgm:t>
    </dgm:pt>
    <dgm:pt modelId="{27822BF7-F956-7C4A-9CDE-0585902CE38F}" type="parTrans" cxnId="{EF4301FA-E39A-4A47-8C64-F0BDA3800EE7}">
      <dgm:prSet/>
      <dgm:spPr/>
      <dgm:t>
        <a:bodyPr/>
        <a:lstStyle/>
        <a:p>
          <a:endParaRPr lang="en-US" sz="1700"/>
        </a:p>
      </dgm:t>
    </dgm:pt>
    <dgm:pt modelId="{E2455C8D-D7F1-A047-99FA-2EC8CE3A407A}" type="sibTrans" cxnId="{EF4301FA-E39A-4A47-8C64-F0BDA3800EE7}">
      <dgm:prSet/>
      <dgm:spPr/>
      <dgm:t>
        <a:bodyPr/>
        <a:lstStyle/>
        <a:p>
          <a:endParaRPr lang="en-US" sz="1700"/>
        </a:p>
      </dgm:t>
    </dgm:pt>
    <dgm:pt modelId="{C26A8EA0-1761-6B43-A381-E9023CC85AC2}">
      <dgm:prSet custT="1"/>
      <dgm:spPr/>
      <dgm:t>
        <a:bodyPr/>
        <a:lstStyle/>
        <a:p>
          <a:r>
            <a:rPr lang="en-CA" sz="1700" b="0" i="0" dirty="0"/>
            <a:t>SWOT Analysis</a:t>
          </a:r>
          <a:endParaRPr lang="en-US" sz="1700" b="0" dirty="0"/>
        </a:p>
      </dgm:t>
    </dgm:pt>
    <dgm:pt modelId="{70D7910B-E165-E24B-9C9F-70E1AB13AC5D}" type="parTrans" cxnId="{84A47BFD-59F3-BD45-8A30-F9CB99CA1F7A}">
      <dgm:prSet/>
      <dgm:spPr/>
      <dgm:t>
        <a:bodyPr/>
        <a:lstStyle/>
        <a:p>
          <a:endParaRPr lang="en-US" sz="1700"/>
        </a:p>
      </dgm:t>
    </dgm:pt>
    <dgm:pt modelId="{C523B8FC-206D-AA46-B4F7-DF6FAF3AE1F5}" type="sibTrans" cxnId="{84A47BFD-59F3-BD45-8A30-F9CB99CA1F7A}">
      <dgm:prSet/>
      <dgm:spPr/>
      <dgm:t>
        <a:bodyPr/>
        <a:lstStyle/>
        <a:p>
          <a:endParaRPr lang="en-US" sz="1700"/>
        </a:p>
      </dgm:t>
    </dgm:pt>
    <dgm:pt modelId="{6F8674D6-932A-524F-B9FC-C8F01BD56CAE}">
      <dgm:prSet custT="1"/>
      <dgm:spPr/>
      <dgm:t>
        <a:bodyPr/>
        <a:lstStyle/>
        <a:p>
          <a:r>
            <a:rPr lang="en-CA" sz="1700" dirty="0"/>
            <a:t>Categorizes risks into Strengths, Weaknesses, Opportunities, and Threats, helping develop tailored risk management strategies.</a:t>
          </a:r>
          <a:endParaRPr lang="en-US" sz="1700" dirty="0"/>
        </a:p>
      </dgm:t>
    </dgm:pt>
    <dgm:pt modelId="{CD5D5F30-3454-BC44-A367-97AFFC34AD92}" type="parTrans" cxnId="{04063A5B-7591-3045-B993-697DEDCD6C2B}">
      <dgm:prSet/>
      <dgm:spPr/>
      <dgm:t>
        <a:bodyPr/>
        <a:lstStyle/>
        <a:p>
          <a:endParaRPr lang="en-US" sz="1700"/>
        </a:p>
      </dgm:t>
    </dgm:pt>
    <dgm:pt modelId="{046540CF-762B-B240-A838-01D1E58DF749}" type="sibTrans" cxnId="{04063A5B-7591-3045-B993-697DEDCD6C2B}">
      <dgm:prSet/>
      <dgm:spPr/>
      <dgm:t>
        <a:bodyPr/>
        <a:lstStyle/>
        <a:p>
          <a:endParaRPr lang="en-US" sz="1700"/>
        </a:p>
      </dgm:t>
    </dgm:pt>
    <dgm:pt modelId="{B707F157-A6DE-474A-B0C1-FAA23BF004A6}">
      <dgm:prSet custT="1"/>
      <dgm:spPr/>
      <dgm:t>
        <a:bodyPr/>
        <a:lstStyle/>
        <a:p>
          <a:r>
            <a:rPr lang="en-US" sz="1700" dirty="0"/>
            <a:t>Helps identify combinations of failures leading to undesired outcomes and guides system reliability improvements.</a:t>
          </a:r>
          <a:endParaRPr lang="en-CA" sz="1700" dirty="0"/>
        </a:p>
      </dgm:t>
    </dgm:pt>
    <dgm:pt modelId="{A04FEB3A-1C11-E049-8A3B-E8EE4FF290E6}" type="parTrans" cxnId="{71BEAFCE-6AC3-A742-81BF-D0AD86861AF1}">
      <dgm:prSet/>
      <dgm:spPr/>
      <dgm:t>
        <a:bodyPr/>
        <a:lstStyle/>
        <a:p>
          <a:endParaRPr lang="en-US" sz="1700"/>
        </a:p>
      </dgm:t>
    </dgm:pt>
    <dgm:pt modelId="{16008E82-7E82-E545-8159-67934BD0F6B1}" type="sibTrans" cxnId="{71BEAFCE-6AC3-A742-81BF-D0AD86861AF1}">
      <dgm:prSet/>
      <dgm:spPr/>
      <dgm:t>
        <a:bodyPr/>
        <a:lstStyle/>
        <a:p>
          <a:endParaRPr lang="en-US" sz="1700"/>
        </a:p>
      </dgm:t>
    </dgm:pt>
    <dgm:pt modelId="{CCED02DE-8C57-924A-8849-610CF6E70330}">
      <dgm:prSet custT="1"/>
      <dgm:spPr/>
      <dgm:t>
        <a:bodyPr/>
        <a:lstStyle/>
        <a:p>
          <a:r>
            <a:rPr lang="en-CA" sz="1700" dirty="0"/>
            <a:t>Steps include identifying risks, categorizing them, analyzing interactions, developing strategies, and monitoring and reviewing.</a:t>
          </a:r>
        </a:p>
      </dgm:t>
    </dgm:pt>
    <dgm:pt modelId="{2E7C6202-98EE-0C41-8982-DE58101A4E65}" type="parTrans" cxnId="{BED693B2-2867-8644-B8D8-EA09FD9D7E63}">
      <dgm:prSet/>
      <dgm:spPr/>
      <dgm:t>
        <a:bodyPr/>
        <a:lstStyle/>
        <a:p>
          <a:endParaRPr lang="en-US" sz="1700"/>
        </a:p>
      </dgm:t>
    </dgm:pt>
    <dgm:pt modelId="{D65CC502-6F0C-734A-A973-738D05B65CD7}" type="sibTrans" cxnId="{BED693B2-2867-8644-B8D8-EA09FD9D7E63}">
      <dgm:prSet/>
      <dgm:spPr/>
      <dgm:t>
        <a:bodyPr/>
        <a:lstStyle/>
        <a:p>
          <a:endParaRPr lang="en-US" sz="1700"/>
        </a:p>
      </dgm:t>
    </dgm:pt>
    <dgm:pt modelId="{3BFBFFB4-0BA6-F048-BD24-28054FC9A678}" type="pres">
      <dgm:prSet presAssocID="{5B980A3D-6702-1E43-8026-E82391573525}" presName="linear" presStyleCnt="0">
        <dgm:presLayoutVars>
          <dgm:animLvl val="lvl"/>
          <dgm:resizeHandles val="exact"/>
        </dgm:presLayoutVars>
      </dgm:prSet>
      <dgm:spPr/>
    </dgm:pt>
    <dgm:pt modelId="{987C44A1-3C6C-1B47-A563-462D765A8122}" type="pres">
      <dgm:prSet presAssocID="{D155F73D-4121-9F4C-9068-FB30FB30C5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019FE97-6FA7-4747-B175-AD4C2D3D2441}" type="pres">
      <dgm:prSet presAssocID="{D155F73D-4121-9F4C-9068-FB30FB30C546}" presName="childText" presStyleLbl="revTx" presStyleIdx="0" presStyleCnt="3">
        <dgm:presLayoutVars>
          <dgm:bulletEnabled val="1"/>
        </dgm:presLayoutVars>
      </dgm:prSet>
      <dgm:spPr/>
    </dgm:pt>
    <dgm:pt modelId="{649CDE0B-34C5-7A42-8671-A4E2FD9929D0}" type="pres">
      <dgm:prSet presAssocID="{529D2277-B72A-984E-A0B5-E422BA9785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8B86A04-F065-8740-8ABE-BD7F054F3B3B}" type="pres">
      <dgm:prSet presAssocID="{529D2277-B72A-984E-A0B5-E422BA978516}" presName="childText" presStyleLbl="revTx" presStyleIdx="1" presStyleCnt="3">
        <dgm:presLayoutVars>
          <dgm:bulletEnabled val="1"/>
        </dgm:presLayoutVars>
      </dgm:prSet>
      <dgm:spPr/>
    </dgm:pt>
    <dgm:pt modelId="{4BB0AE49-CA95-F64F-90E6-640994C932E1}" type="pres">
      <dgm:prSet presAssocID="{C26A8EA0-1761-6B43-A381-E9023CC85AC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7AC6C86-B34A-564E-A816-843BA18B9C27}" type="pres">
      <dgm:prSet presAssocID="{C26A8EA0-1761-6B43-A381-E9023CC85AC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48DAD23-B537-124B-8531-C4F8A5F99BCE}" type="presOf" srcId="{CCED02DE-8C57-924A-8849-610CF6E70330}" destId="{77AC6C86-B34A-564E-A816-843BA18B9C27}" srcOrd="0" destOrd="1" presId="urn:microsoft.com/office/officeart/2005/8/layout/vList2"/>
    <dgm:cxn modelId="{ED982125-DA25-E546-BDB8-C983DA24A019}" type="presOf" srcId="{D155F73D-4121-9F4C-9068-FB30FB30C546}" destId="{987C44A1-3C6C-1B47-A563-462D765A8122}" srcOrd="0" destOrd="0" presId="urn:microsoft.com/office/officeart/2005/8/layout/vList2"/>
    <dgm:cxn modelId="{8C5AFA2D-607D-9E4F-BEA0-3A5FCDC926C7}" type="presOf" srcId="{6F8674D6-932A-524F-B9FC-C8F01BD56CAE}" destId="{77AC6C86-B34A-564E-A816-843BA18B9C27}" srcOrd="0" destOrd="0" presId="urn:microsoft.com/office/officeart/2005/8/layout/vList2"/>
    <dgm:cxn modelId="{B4687A30-BBF7-0F48-BF49-A366658384D1}" type="presOf" srcId="{5B980A3D-6702-1E43-8026-E82391573525}" destId="{3BFBFFB4-0BA6-F048-BD24-28054FC9A678}" srcOrd="0" destOrd="0" presId="urn:microsoft.com/office/officeart/2005/8/layout/vList2"/>
    <dgm:cxn modelId="{80D8D341-889E-504F-8BC0-2BD1C9341DC9}" srcId="{529D2277-B72A-984E-A0B5-E422BA978516}" destId="{017D4975-3C85-1948-A0D0-7DC8521875F6}" srcOrd="0" destOrd="0" parTransId="{0D5D2BB7-D235-B548-9FD5-C7729A4C1C74}" sibTransId="{495B2133-3359-054B-B50D-DF760587EA29}"/>
    <dgm:cxn modelId="{1FC79647-3DD0-E144-A2B3-D356EC00E49B}" type="presOf" srcId="{529D2277-B72A-984E-A0B5-E422BA978516}" destId="{649CDE0B-34C5-7A42-8671-A4E2FD9929D0}" srcOrd="0" destOrd="0" presId="urn:microsoft.com/office/officeart/2005/8/layout/vList2"/>
    <dgm:cxn modelId="{04063A5B-7591-3045-B993-697DEDCD6C2B}" srcId="{C26A8EA0-1761-6B43-A381-E9023CC85AC2}" destId="{6F8674D6-932A-524F-B9FC-C8F01BD56CAE}" srcOrd="0" destOrd="0" parTransId="{CD5D5F30-3454-BC44-A367-97AFFC34AD92}" sibTransId="{046540CF-762B-B240-A838-01D1E58DF749}"/>
    <dgm:cxn modelId="{708BE761-A13C-CD4C-B053-DE91EB1F3E0E}" srcId="{5B980A3D-6702-1E43-8026-E82391573525}" destId="{D155F73D-4121-9F4C-9068-FB30FB30C546}" srcOrd="0" destOrd="0" parTransId="{21C1DA36-8199-A944-9263-44EA65C5A008}" sibTransId="{C5A07B3E-30E8-2C40-A804-772B1603B4EB}"/>
    <dgm:cxn modelId="{761D2E85-09A2-C14A-A162-B657E9B08A72}" type="presOf" srcId="{0AA44350-630C-244A-8DA5-9B3DFB78B78F}" destId="{E019FE97-6FA7-4747-B175-AD4C2D3D2441}" srcOrd="0" destOrd="0" presId="urn:microsoft.com/office/officeart/2005/8/layout/vList2"/>
    <dgm:cxn modelId="{36F4B096-BED0-1B49-9AFA-7B6D30FC8F4D}" type="presOf" srcId="{017D4975-3C85-1948-A0D0-7DC8521875F6}" destId="{F8B86A04-F065-8740-8ABE-BD7F054F3B3B}" srcOrd="0" destOrd="0" presId="urn:microsoft.com/office/officeart/2005/8/layout/vList2"/>
    <dgm:cxn modelId="{DB2268A5-CDC5-9049-B3BE-FF82ECD6A04E}" srcId="{D155F73D-4121-9F4C-9068-FB30FB30C546}" destId="{0AA44350-630C-244A-8DA5-9B3DFB78B78F}" srcOrd="0" destOrd="0" parTransId="{0B7F7D32-9059-4A49-BA4F-6539F11476C1}" sibTransId="{BD9CB1BB-2B64-464A-A9BE-0C7A09A57267}"/>
    <dgm:cxn modelId="{F02584AF-24AA-F34A-AA38-006F2C3C1EEE}" type="presOf" srcId="{C26A8EA0-1761-6B43-A381-E9023CC85AC2}" destId="{4BB0AE49-CA95-F64F-90E6-640994C932E1}" srcOrd="0" destOrd="0" presId="urn:microsoft.com/office/officeart/2005/8/layout/vList2"/>
    <dgm:cxn modelId="{BED693B2-2867-8644-B8D8-EA09FD9D7E63}" srcId="{C26A8EA0-1761-6B43-A381-E9023CC85AC2}" destId="{CCED02DE-8C57-924A-8849-610CF6E70330}" srcOrd="1" destOrd="0" parTransId="{2E7C6202-98EE-0C41-8982-DE58101A4E65}" sibTransId="{D65CC502-6F0C-734A-A973-738D05B65CD7}"/>
    <dgm:cxn modelId="{273DB2C4-16C1-934A-AA84-F517F085B19A}" type="presOf" srcId="{B707F157-A6DE-474A-B0C1-FAA23BF004A6}" destId="{E019FE97-6FA7-4747-B175-AD4C2D3D2441}" srcOrd="0" destOrd="1" presId="urn:microsoft.com/office/officeart/2005/8/layout/vList2"/>
    <dgm:cxn modelId="{71BEAFCE-6AC3-A742-81BF-D0AD86861AF1}" srcId="{D155F73D-4121-9F4C-9068-FB30FB30C546}" destId="{B707F157-A6DE-474A-B0C1-FAA23BF004A6}" srcOrd="1" destOrd="0" parTransId="{A04FEB3A-1C11-E049-8A3B-E8EE4FF290E6}" sibTransId="{16008E82-7E82-E545-8159-67934BD0F6B1}"/>
    <dgm:cxn modelId="{EF4301FA-E39A-4A47-8C64-F0BDA3800EE7}" srcId="{5B980A3D-6702-1E43-8026-E82391573525}" destId="{529D2277-B72A-984E-A0B5-E422BA978516}" srcOrd="1" destOrd="0" parTransId="{27822BF7-F956-7C4A-9CDE-0585902CE38F}" sibTransId="{E2455C8D-D7F1-A047-99FA-2EC8CE3A407A}"/>
    <dgm:cxn modelId="{84A47BFD-59F3-BD45-8A30-F9CB99CA1F7A}" srcId="{5B980A3D-6702-1E43-8026-E82391573525}" destId="{C26A8EA0-1761-6B43-A381-E9023CC85AC2}" srcOrd="2" destOrd="0" parTransId="{70D7910B-E165-E24B-9C9F-70E1AB13AC5D}" sibTransId="{C523B8FC-206D-AA46-B4F7-DF6FAF3AE1F5}"/>
    <dgm:cxn modelId="{05B67F5F-F27D-5049-8E02-68B474FD37B3}" type="presParOf" srcId="{3BFBFFB4-0BA6-F048-BD24-28054FC9A678}" destId="{987C44A1-3C6C-1B47-A563-462D765A8122}" srcOrd="0" destOrd="0" presId="urn:microsoft.com/office/officeart/2005/8/layout/vList2"/>
    <dgm:cxn modelId="{99CEA91D-292D-1547-8350-EC3AE9787B07}" type="presParOf" srcId="{3BFBFFB4-0BA6-F048-BD24-28054FC9A678}" destId="{E019FE97-6FA7-4747-B175-AD4C2D3D2441}" srcOrd="1" destOrd="0" presId="urn:microsoft.com/office/officeart/2005/8/layout/vList2"/>
    <dgm:cxn modelId="{D6135C92-D6B9-DA40-9DBF-BCFACFFA1F8B}" type="presParOf" srcId="{3BFBFFB4-0BA6-F048-BD24-28054FC9A678}" destId="{649CDE0B-34C5-7A42-8671-A4E2FD9929D0}" srcOrd="2" destOrd="0" presId="urn:microsoft.com/office/officeart/2005/8/layout/vList2"/>
    <dgm:cxn modelId="{F243D616-4142-F44C-9441-9BCAE00D5BBA}" type="presParOf" srcId="{3BFBFFB4-0BA6-F048-BD24-28054FC9A678}" destId="{F8B86A04-F065-8740-8ABE-BD7F054F3B3B}" srcOrd="3" destOrd="0" presId="urn:microsoft.com/office/officeart/2005/8/layout/vList2"/>
    <dgm:cxn modelId="{F4138EF6-6DD2-C94F-B745-E43942AF20F4}" type="presParOf" srcId="{3BFBFFB4-0BA6-F048-BD24-28054FC9A678}" destId="{4BB0AE49-CA95-F64F-90E6-640994C932E1}" srcOrd="4" destOrd="0" presId="urn:microsoft.com/office/officeart/2005/8/layout/vList2"/>
    <dgm:cxn modelId="{2AE55CF1-DB54-5E4A-9791-426D9ED4243A}" type="presParOf" srcId="{3BFBFFB4-0BA6-F048-BD24-28054FC9A678}" destId="{77AC6C86-B34A-564E-A816-843BA18B9C2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A44350-630C-244A-8DA5-9B3DFB78B78F}">
      <dgm:prSet custT="1"/>
      <dgm:spPr/>
      <dgm:t>
        <a:bodyPr/>
        <a:lstStyle/>
        <a:p>
          <a:r>
            <a:rPr lang="en-CA" sz="1800" b="0" i="0" dirty="0"/>
            <a:t>Also known as the </a:t>
          </a:r>
          <a:r>
            <a:rPr lang="en-CA" sz="1800" b="1" i="0" dirty="0"/>
            <a:t>Fishbone Diagram</a:t>
          </a:r>
          <a:r>
            <a:rPr lang="en-CA" sz="1800" b="0" i="0" dirty="0"/>
            <a:t> or Ishikawa Diagram, is a structured technique used to identify potential causes of a problem or risk event.</a:t>
          </a:r>
          <a:endParaRPr lang="en-CA" sz="1800" dirty="0">
            <a:latin typeface="+mn-lt"/>
          </a:endParaRPr>
        </a:p>
      </dgm:t>
    </dgm:pt>
    <dgm:pt modelId="{0B7F7D32-9059-4A49-BA4F-6539F11476C1}" type="parTrans" cxnId="{DB2268A5-CDC5-9049-B3BE-FF82ECD6A04E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BD9CB1BB-2B64-464A-A9BE-0C7A09A57267}" type="sibTrans" cxnId="{DB2268A5-CDC5-9049-B3BE-FF82ECD6A04E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17D4975-3C85-1948-A0D0-7DC8521875F6}">
      <dgm:prSet custT="1"/>
      <dgm:spPr/>
      <dgm:t>
        <a:bodyPr/>
        <a:lstStyle/>
        <a:p>
          <a:r>
            <a:rPr lang="en-CA" sz="1800" b="0" i="0" dirty="0"/>
            <a:t>Is a structured problem-solving technique used to identify the root causes of potential risks or undesirable events.</a:t>
          </a:r>
          <a:endParaRPr lang="en-CA" sz="1800" dirty="0">
            <a:latin typeface="+mn-lt"/>
          </a:endParaRPr>
        </a:p>
      </dgm:t>
    </dgm:pt>
    <dgm:pt modelId="{0D5D2BB7-D235-B548-9FD5-C7729A4C1C74}" type="parTrans" cxnId="{80D8D341-889E-504F-8BC0-2BD1C9341DC9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495B2133-3359-054B-B50D-DF760587EA29}" type="sibTrans" cxnId="{80D8D341-889E-504F-8BC0-2BD1C9341DC9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D155F73D-4121-9F4C-9068-FB30FB30C546}">
      <dgm:prSet custT="1"/>
      <dgm:spPr/>
      <dgm:t>
        <a:bodyPr/>
        <a:lstStyle/>
        <a:p>
          <a:r>
            <a:rPr lang="en-CA" sz="1800" b="0" i="0" dirty="0"/>
            <a:t>Fishbone Diagram</a:t>
          </a:r>
          <a:endParaRPr lang="en-US" sz="1800" b="0" dirty="0"/>
        </a:p>
      </dgm:t>
    </dgm:pt>
    <dgm:pt modelId="{21C1DA36-8199-A944-9263-44EA65C5A008}" type="parTrans" cxnId="{708BE761-A13C-CD4C-B053-DE91EB1F3E0E}">
      <dgm:prSet/>
      <dgm:spPr/>
      <dgm:t>
        <a:bodyPr/>
        <a:lstStyle/>
        <a:p>
          <a:endParaRPr lang="en-US" sz="1800"/>
        </a:p>
      </dgm:t>
    </dgm:pt>
    <dgm:pt modelId="{C5A07B3E-30E8-2C40-A804-772B1603B4EB}" type="sibTrans" cxnId="{708BE761-A13C-CD4C-B053-DE91EB1F3E0E}">
      <dgm:prSet/>
      <dgm:spPr/>
      <dgm:t>
        <a:bodyPr/>
        <a:lstStyle/>
        <a:p>
          <a:endParaRPr lang="en-US" sz="1800"/>
        </a:p>
      </dgm:t>
    </dgm:pt>
    <dgm:pt modelId="{DAB35A87-58A0-2F41-91B1-ADEF854FC8C3}">
      <dgm:prSet custT="1"/>
      <dgm:spPr/>
      <dgm:t>
        <a:bodyPr/>
        <a:lstStyle/>
        <a:p>
          <a:r>
            <a:rPr lang="en-CA" sz="1800" b="0" i="0" dirty="0"/>
            <a:t>It involves repeatedly asking the question “Why?” to peel back layers of symptoms and uncover the underlying root causes.</a:t>
          </a:r>
          <a:endParaRPr lang="en-CA" sz="1800" dirty="0">
            <a:latin typeface="+mn-lt"/>
          </a:endParaRPr>
        </a:p>
      </dgm:t>
    </dgm:pt>
    <dgm:pt modelId="{DDD71848-2195-AC47-9D55-76387BB084C4}" type="parTrans" cxnId="{E89DC5E2-7354-814B-ABB1-783E2D16C411}">
      <dgm:prSet/>
      <dgm:spPr/>
      <dgm:t>
        <a:bodyPr/>
        <a:lstStyle/>
        <a:p>
          <a:endParaRPr lang="en-US"/>
        </a:p>
      </dgm:t>
    </dgm:pt>
    <dgm:pt modelId="{EC4C14C3-6625-8148-BE00-385AE6AB4B28}" type="sibTrans" cxnId="{E89DC5E2-7354-814B-ABB1-783E2D16C411}">
      <dgm:prSet/>
      <dgm:spPr/>
      <dgm:t>
        <a:bodyPr/>
        <a:lstStyle/>
        <a:p>
          <a:endParaRPr lang="en-US"/>
        </a:p>
      </dgm:t>
    </dgm:pt>
    <dgm:pt modelId="{A397EAC0-9726-6845-9124-AFE604DDC1FE}">
      <dgm:prSet custT="1"/>
      <dgm:spPr/>
      <dgm:t>
        <a:bodyPr/>
        <a:lstStyle/>
        <a:p>
          <a:r>
            <a:rPr lang="en-CA" sz="1800" b="0" i="0" dirty="0"/>
            <a:t>It provides a systematic way to explore and visualize the root causes contributing to a specific effect or undesirable outcome.</a:t>
          </a:r>
          <a:endParaRPr lang="en-CA" sz="1800" dirty="0">
            <a:latin typeface="+mn-lt"/>
          </a:endParaRPr>
        </a:p>
      </dgm:t>
    </dgm:pt>
    <dgm:pt modelId="{5E35DC94-2FC7-1D46-AC42-D004AF28CDDD}" type="parTrans" cxnId="{2CB25514-22D4-D942-BB50-0C1A7FDFF59C}">
      <dgm:prSet/>
      <dgm:spPr/>
      <dgm:t>
        <a:bodyPr/>
        <a:lstStyle/>
        <a:p>
          <a:endParaRPr lang="en-US"/>
        </a:p>
      </dgm:t>
    </dgm:pt>
    <dgm:pt modelId="{DA8769EB-8690-0845-83F8-BC02AE66B624}" type="sibTrans" cxnId="{2CB25514-22D4-D942-BB50-0C1A7FDFF59C}">
      <dgm:prSet/>
      <dgm:spPr/>
      <dgm:t>
        <a:bodyPr/>
        <a:lstStyle/>
        <a:p>
          <a:endParaRPr lang="en-US"/>
        </a:p>
      </dgm:t>
    </dgm:pt>
    <dgm:pt modelId="{8DB5C481-5DCF-7C41-930E-40F6A718A8FA}">
      <dgm:prSet custT="1"/>
      <dgm:spPr/>
      <dgm:t>
        <a:bodyPr/>
        <a:lstStyle/>
        <a:p>
          <a:r>
            <a:rPr lang="en-CA" sz="1800" b="0" i="0" dirty="0"/>
            <a:t>A critical component of the Fishbone Diagram is the 5-Whys Analysis</a:t>
          </a:r>
          <a:endParaRPr lang="en-CA" sz="1800" dirty="0">
            <a:latin typeface="+mn-lt"/>
          </a:endParaRPr>
        </a:p>
      </dgm:t>
    </dgm:pt>
    <dgm:pt modelId="{0797C6A3-62AB-DF46-A654-F77B7098D3DD}" type="parTrans" cxnId="{E9DB3BE5-37AF-5243-B916-37885E1A8D83}">
      <dgm:prSet/>
      <dgm:spPr/>
      <dgm:t>
        <a:bodyPr/>
        <a:lstStyle/>
        <a:p>
          <a:endParaRPr lang="en-US"/>
        </a:p>
      </dgm:t>
    </dgm:pt>
    <dgm:pt modelId="{B151AC62-0CA3-D74E-A4B7-D35DF132C09D}" type="sibTrans" cxnId="{E9DB3BE5-37AF-5243-B916-37885E1A8D83}">
      <dgm:prSet/>
      <dgm:spPr/>
      <dgm:t>
        <a:bodyPr/>
        <a:lstStyle/>
        <a:p>
          <a:endParaRPr lang="en-US"/>
        </a:p>
      </dgm:t>
    </dgm:pt>
    <dgm:pt modelId="{6790C933-23E7-AB47-9D1D-46C41359F1A0}" type="pres">
      <dgm:prSet presAssocID="{5B980A3D-6702-1E43-8026-E82391573525}" presName="Name0" presStyleCnt="0">
        <dgm:presLayoutVars>
          <dgm:dir/>
          <dgm:animLvl val="lvl"/>
          <dgm:resizeHandles val="exact"/>
        </dgm:presLayoutVars>
      </dgm:prSet>
      <dgm:spPr/>
    </dgm:pt>
    <dgm:pt modelId="{645EDB97-03E7-344D-896A-79744A00F78E}" type="pres">
      <dgm:prSet presAssocID="{D155F73D-4121-9F4C-9068-FB30FB30C546}" presName="composite" presStyleCnt="0"/>
      <dgm:spPr/>
    </dgm:pt>
    <dgm:pt modelId="{7603C751-C1D0-2545-9CF0-79D35A519245}" type="pres">
      <dgm:prSet presAssocID="{D155F73D-4121-9F4C-9068-FB30FB30C54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F3C784EA-870C-BB4A-B838-FB41BB42004C}" type="pres">
      <dgm:prSet presAssocID="{D155F73D-4121-9F4C-9068-FB30FB30C546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2CB25514-22D4-D942-BB50-0C1A7FDFF59C}" srcId="{D155F73D-4121-9F4C-9068-FB30FB30C546}" destId="{A397EAC0-9726-6845-9124-AFE604DDC1FE}" srcOrd="1" destOrd="0" parTransId="{5E35DC94-2FC7-1D46-AC42-D004AF28CDDD}" sibTransId="{DA8769EB-8690-0845-83F8-BC02AE66B624}"/>
    <dgm:cxn modelId="{80D8D341-889E-504F-8BC0-2BD1C9341DC9}" srcId="{D155F73D-4121-9F4C-9068-FB30FB30C546}" destId="{017D4975-3C85-1948-A0D0-7DC8521875F6}" srcOrd="3" destOrd="0" parTransId="{0D5D2BB7-D235-B548-9FD5-C7729A4C1C74}" sibTransId="{495B2133-3359-054B-B50D-DF760587EA29}"/>
    <dgm:cxn modelId="{7D5DC159-E871-EB4B-B190-06020FBBEA91}" type="presOf" srcId="{8DB5C481-5DCF-7C41-930E-40F6A718A8FA}" destId="{F3C784EA-870C-BB4A-B838-FB41BB42004C}" srcOrd="0" destOrd="2" presId="urn:microsoft.com/office/officeart/2005/8/layout/hList1"/>
    <dgm:cxn modelId="{708BE761-A13C-CD4C-B053-DE91EB1F3E0E}" srcId="{5B980A3D-6702-1E43-8026-E82391573525}" destId="{D155F73D-4121-9F4C-9068-FB30FB30C546}" srcOrd="0" destOrd="0" parTransId="{21C1DA36-8199-A944-9263-44EA65C5A008}" sibTransId="{C5A07B3E-30E8-2C40-A804-772B1603B4EB}"/>
    <dgm:cxn modelId="{30019374-C2E7-C844-9DE5-F87EA496B516}" type="presOf" srcId="{A397EAC0-9726-6845-9124-AFE604DDC1FE}" destId="{F3C784EA-870C-BB4A-B838-FB41BB42004C}" srcOrd="0" destOrd="1" presId="urn:microsoft.com/office/officeart/2005/8/layout/hList1"/>
    <dgm:cxn modelId="{E44E7D79-ADC2-434E-90E4-6B82B1AFA920}" type="presOf" srcId="{DAB35A87-58A0-2F41-91B1-ADEF854FC8C3}" destId="{F3C784EA-870C-BB4A-B838-FB41BB42004C}" srcOrd="0" destOrd="4" presId="urn:microsoft.com/office/officeart/2005/8/layout/hList1"/>
    <dgm:cxn modelId="{4A8F0C80-4EC6-BE4C-A9C2-E2F656086F26}" type="presOf" srcId="{0AA44350-630C-244A-8DA5-9B3DFB78B78F}" destId="{F3C784EA-870C-BB4A-B838-FB41BB42004C}" srcOrd="0" destOrd="0" presId="urn:microsoft.com/office/officeart/2005/8/layout/hList1"/>
    <dgm:cxn modelId="{F5040994-B200-454F-88CA-18AEFDCECC33}" type="presOf" srcId="{D155F73D-4121-9F4C-9068-FB30FB30C546}" destId="{7603C751-C1D0-2545-9CF0-79D35A519245}" srcOrd="0" destOrd="0" presId="urn:microsoft.com/office/officeart/2005/8/layout/hList1"/>
    <dgm:cxn modelId="{DB2268A5-CDC5-9049-B3BE-FF82ECD6A04E}" srcId="{D155F73D-4121-9F4C-9068-FB30FB30C546}" destId="{0AA44350-630C-244A-8DA5-9B3DFB78B78F}" srcOrd="0" destOrd="0" parTransId="{0B7F7D32-9059-4A49-BA4F-6539F11476C1}" sibTransId="{BD9CB1BB-2B64-464A-A9BE-0C7A09A57267}"/>
    <dgm:cxn modelId="{0AA222DE-036C-654A-9FD6-60219A46E1C0}" type="presOf" srcId="{5B980A3D-6702-1E43-8026-E82391573525}" destId="{6790C933-23E7-AB47-9D1D-46C41359F1A0}" srcOrd="0" destOrd="0" presId="urn:microsoft.com/office/officeart/2005/8/layout/hList1"/>
    <dgm:cxn modelId="{E89DC5E2-7354-814B-ABB1-783E2D16C411}" srcId="{D155F73D-4121-9F4C-9068-FB30FB30C546}" destId="{DAB35A87-58A0-2F41-91B1-ADEF854FC8C3}" srcOrd="4" destOrd="0" parTransId="{DDD71848-2195-AC47-9D55-76387BB084C4}" sibTransId="{EC4C14C3-6625-8148-BE00-385AE6AB4B28}"/>
    <dgm:cxn modelId="{E9DB3BE5-37AF-5243-B916-37885E1A8D83}" srcId="{D155F73D-4121-9F4C-9068-FB30FB30C546}" destId="{8DB5C481-5DCF-7C41-930E-40F6A718A8FA}" srcOrd="2" destOrd="0" parTransId="{0797C6A3-62AB-DF46-A654-F77B7098D3DD}" sibTransId="{B151AC62-0CA3-D74E-A4B7-D35DF132C09D}"/>
    <dgm:cxn modelId="{78F5ECF4-535C-D642-BCE0-97CAE4FDAEA1}" type="presOf" srcId="{017D4975-3C85-1948-A0D0-7DC8521875F6}" destId="{F3C784EA-870C-BB4A-B838-FB41BB42004C}" srcOrd="0" destOrd="3" presId="urn:microsoft.com/office/officeart/2005/8/layout/hList1"/>
    <dgm:cxn modelId="{D0B0727B-0991-BE49-981A-8ED98825CEAE}" type="presParOf" srcId="{6790C933-23E7-AB47-9D1D-46C41359F1A0}" destId="{645EDB97-03E7-344D-896A-79744A00F78E}" srcOrd="0" destOrd="0" presId="urn:microsoft.com/office/officeart/2005/8/layout/hList1"/>
    <dgm:cxn modelId="{11E76EC3-08F7-1A46-8347-2EBF4025A283}" type="presParOf" srcId="{645EDB97-03E7-344D-896A-79744A00F78E}" destId="{7603C751-C1D0-2545-9CF0-79D35A519245}" srcOrd="0" destOrd="0" presId="urn:microsoft.com/office/officeart/2005/8/layout/hList1"/>
    <dgm:cxn modelId="{D6A48A2B-4B63-A74B-A38C-D998B6A5CFB3}" type="presParOf" srcId="{645EDB97-03E7-344D-896A-79744A00F78E}" destId="{F3C784EA-870C-BB4A-B838-FB41BB4200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AA44350-630C-244A-8DA5-9B3DFB78B78F}">
      <dgm:prSet custT="1"/>
      <dgm:spPr/>
      <dgm:t>
        <a:bodyPr/>
        <a:lstStyle/>
        <a:p>
          <a:r>
            <a:rPr lang="en-CA" sz="1800" b="0" i="0" dirty="0"/>
            <a:t>Is a technique used to evaluate and quantify the potential impacts of uncertainties and risks on desired outcomes or objectives.</a:t>
          </a:r>
          <a:endParaRPr lang="en-CA" sz="1800" dirty="0">
            <a:latin typeface="+mn-lt"/>
          </a:endParaRPr>
        </a:p>
      </dgm:t>
    </dgm:pt>
    <dgm:pt modelId="{0B7F7D32-9059-4A49-BA4F-6539F11476C1}" type="parTrans" cxnId="{DB2268A5-CDC5-9049-B3BE-FF82ECD6A04E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BD9CB1BB-2B64-464A-A9BE-0C7A09A57267}" type="sibTrans" cxnId="{DB2268A5-CDC5-9049-B3BE-FF82ECD6A04E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17D4975-3C85-1948-A0D0-7DC8521875F6}">
      <dgm:prSet custT="1"/>
      <dgm:spPr/>
      <dgm:t>
        <a:bodyPr/>
        <a:lstStyle/>
        <a:p>
          <a:r>
            <a:rPr lang="en-CA" sz="1800" b="0" i="0" dirty="0"/>
            <a:t>Is a technique used to quantify the potential impact of uncertainty on a project or decision.</a:t>
          </a:r>
          <a:endParaRPr lang="en-CA" sz="1800" dirty="0">
            <a:latin typeface="+mn-lt"/>
          </a:endParaRPr>
        </a:p>
      </dgm:t>
    </dgm:pt>
    <dgm:pt modelId="{0D5D2BB7-D235-B548-9FD5-C7729A4C1C74}" type="parTrans" cxnId="{80D8D341-889E-504F-8BC0-2BD1C9341DC9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495B2133-3359-054B-B50D-DF760587EA29}" type="sibTrans" cxnId="{80D8D341-889E-504F-8BC0-2BD1C9341DC9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D155F73D-4121-9F4C-9068-FB30FB30C546}">
      <dgm:prSet custT="1"/>
      <dgm:spPr/>
      <dgm:t>
        <a:bodyPr/>
        <a:lstStyle/>
        <a:p>
          <a:r>
            <a:rPr lang="en-CA" sz="1800" b="0" i="0" dirty="0"/>
            <a:t>Scenario Analysis</a:t>
          </a:r>
          <a:endParaRPr lang="en-US" sz="1800" b="0" dirty="0"/>
        </a:p>
      </dgm:t>
    </dgm:pt>
    <dgm:pt modelId="{21C1DA36-8199-A944-9263-44EA65C5A008}" type="parTrans" cxnId="{708BE761-A13C-CD4C-B053-DE91EB1F3E0E}">
      <dgm:prSet/>
      <dgm:spPr/>
      <dgm:t>
        <a:bodyPr/>
        <a:lstStyle/>
        <a:p>
          <a:endParaRPr lang="en-US" sz="1800"/>
        </a:p>
      </dgm:t>
    </dgm:pt>
    <dgm:pt modelId="{C5A07B3E-30E8-2C40-A804-772B1603B4EB}" type="sibTrans" cxnId="{708BE761-A13C-CD4C-B053-DE91EB1F3E0E}">
      <dgm:prSet/>
      <dgm:spPr/>
      <dgm:t>
        <a:bodyPr/>
        <a:lstStyle/>
        <a:p>
          <a:endParaRPr lang="en-US" sz="1800"/>
        </a:p>
      </dgm:t>
    </dgm:pt>
    <dgm:pt modelId="{529D2277-B72A-984E-A0B5-E422BA978516}">
      <dgm:prSet custT="1"/>
      <dgm:spPr/>
      <dgm:t>
        <a:bodyPr/>
        <a:lstStyle/>
        <a:p>
          <a:r>
            <a:rPr lang="en-CA" sz="1800" b="0" i="0" dirty="0"/>
            <a:t>Monte-Carlo Analysis</a:t>
          </a:r>
          <a:endParaRPr lang="en-US" sz="1800" b="0" dirty="0"/>
        </a:p>
      </dgm:t>
    </dgm:pt>
    <dgm:pt modelId="{27822BF7-F956-7C4A-9CDE-0585902CE38F}" type="parTrans" cxnId="{EF4301FA-E39A-4A47-8C64-F0BDA3800EE7}">
      <dgm:prSet/>
      <dgm:spPr/>
      <dgm:t>
        <a:bodyPr/>
        <a:lstStyle/>
        <a:p>
          <a:endParaRPr lang="en-US" sz="1800"/>
        </a:p>
      </dgm:t>
    </dgm:pt>
    <dgm:pt modelId="{E2455C8D-D7F1-A047-99FA-2EC8CE3A407A}" type="sibTrans" cxnId="{EF4301FA-E39A-4A47-8C64-F0BDA3800EE7}">
      <dgm:prSet/>
      <dgm:spPr/>
      <dgm:t>
        <a:bodyPr/>
        <a:lstStyle/>
        <a:p>
          <a:endParaRPr lang="en-US" sz="1800"/>
        </a:p>
      </dgm:t>
    </dgm:pt>
    <dgm:pt modelId="{DAB35A87-58A0-2F41-91B1-ADEF854FC8C3}">
      <dgm:prSet custT="1"/>
      <dgm:spPr/>
      <dgm:t>
        <a:bodyPr/>
        <a:lstStyle/>
        <a:p>
          <a:r>
            <a:rPr lang="en-CA" sz="1800" b="0" i="0" dirty="0"/>
            <a:t>It simulates various possible scenarios by considering the randomness or variability of different factors.</a:t>
          </a:r>
          <a:endParaRPr lang="en-CA" sz="1800" dirty="0">
            <a:latin typeface="+mn-lt"/>
          </a:endParaRPr>
        </a:p>
      </dgm:t>
    </dgm:pt>
    <dgm:pt modelId="{DDD71848-2195-AC47-9D55-76387BB084C4}" type="parTrans" cxnId="{E89DC5E2-7354-814B-ABB1-783E2D16C411}">
      <dgm:prSet/>
      <dgm:spPr/>
      <dgm:t>
        <a:bodyPr/>
        <a:lstStyle/>
        <a:p>
          <a:endParaRPr lang="en-US"/>
        </a:p>
      </dgm:t>
    </dgm:pt>
    <dgm:pt modelId="{EC4C14C3-6625-8148-BE00-385AE6AB4B28}" type="sibTrans" cxnId="{E89DC5E2-7354-814B-ABB1-783E2D16C411}">
      <dgm:prSet/>
      <dgm:spPr/>
      <dgm:t>
        <a:bodyPr/>
        <a:lstStyle/>
        <a:p>
          <a:endParaRPr lang="en-US"/>
        </a:p>
      </dgm:t>
    </dgm:pt>
    <dgm:pt modelId="{5C06E6C2-EC92-FA41-AC5F-23ABEDAB6E28}">
      <dgm:prSet custT="1"/>
      <dgm:spPr/>
      <dgm:t>
        <a:bodyPr/>
        <a:lstStyle/>
        <a:p>
          <a:r>
            <a:rPr lang="en-CA" sz="1800" b="0" i="0" dirty="0"/>
            <a:t>It involves creating and analyzing multiple plausible scenarios or future states of the world, each defined by a unique set of assumptions, trends, and events.</a:t>
          </a:r>
          <a:endParaRPr lang="en-CA" sz="1800" dirty="0">
            <a:latin typeface="+mn-lt"/>
          </a:endParaRPr>
        </a:p>
      </dgm:t>
    </dgm:pt>
    <dgm:pt modelId="{8C01FF8D-C335-4540-A74B-AA622A3EC60C}" type="parTrans" cxnId="{7282A445-002F-CD49-932B-0B1AFB4BC638}">
      <dgm:prSet/>
      <dgm:spPr/>
      <dgm:t>
        <a:bodyPr/>
        <a:lstStyle/>
        <a:p>
          <a:endParaRPr lang="en-US"/>
        </a:p>
      </dgm:t>
    </dgm:pt>
    <dgm:pt modelId="{4F3F83D7-BA4F-2948-9D7E-EF37B4972913}" type="sibTrans" cxnId="{7282A445-002F-CD49-932B-0B1AFB4BC638}">
      <dgm:prSet/>
      <dgm:spPr/>
      <dgm:t>
        <a:bodyPr/>
        <a:lstStyle/>
        <a:p>
          <a:endParaRPr lang="en-US"/>
        </a:p>
      </dgm:t>
    </dgm:pt>
    <dgm:pt modelId="{D930772E-AB8C-6F48-81A3-882F503BD9EA}" type="pres">
      <dgm:prSet presAssocID="{5B980A3D-6702-1E43-8026-E82391573525}" presName="linear" presStyleCnt="0">
        <dgm:presLayoutVars>
          <dgm:dir/>
          <dgm:animLvl val="lvl"/>
          <dgm:resizeHandles val="exact"/>
        </dgm:presLayoutVars>
      </dgm:prSet>
      <dgm:spPr/>
    </dgm:pt>
    <dgm:pt modelId="{0F804C72-4A4F-4A4B-8F18-00882D44877E}" type="pres">
      <dgm:prSet presAssocID="{D155F73D-4121-9F4C-9068-FB30FB30C546}" presName="parentLin" presStyleCnt="0"/>
      <dgm:spPr/>
    </dgm:pt>
    <dgm:pt modelId="{961453DF-610D-524B-B836-B5E03D2534E3}" type="pres">
      <dgm:prSet presAssocID="{D155F73D-4121-9F4C-9068-FB30FB30C546}" presName="parentLeftMargin" presStyleLbl="node1" presStyleIdx="0" presStyleCnt="2"/>
      <dgm:spPr/>
    </dgm:pt>
    <dgm:pt modelId="{D3D4CFC0-4AB0-CF43-8113-C8DABD810888}" type="pres">
      <dgm:prSet presAssocID="{D155F73D-4121-9F4C-9068-FB30FB30C54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C41D9E7-72EB-9D4A-A3F2-CFCE8A91B7D4}" type="pres">
      <dgm:prSet presAssocID="{D155F73D-4121-9F4C-9068-FB30FB30C546}" presName="negativeSpace" presStyleCnt="0"/>
      <dgm:spPr/>
    </dgm:pt>
    <dgm:pt modelId="{6A50EDEF-6530-B54A-BA54-9A8159A04CE4}" type="pres">
      <dgm:prSet presAssocID="{D155F73D-4121-9F4C-9068-FB30FB30C546}" presName="childText" presStyleLbl="conFgAcc1" presStyleIdx="0" presStyleCnt="2">
        <dgm:presLayoutVars>
          <dgm:bulletEnabled val="1"/>
        </dgm:presLayoutVars>
      </dgm:prSet>
      <dgm:spPr/>
    </dgm:pt>
    <dgm:pt modelId="{65CAA17A-0826-EC4E-A618-4E511D766CEE}" type="pres">
      <dgm:prSet presAssocID="{C5A07B3E-30E8-2C40-A804-772B1603B4EB}" presName="spaceBetweenRectangles" presStyleCnt="0"/>
      <dgm:spPr/>
    </dgm:pt>
    <dgm:pt modelId="{9C8B5BE5-070F-784F-96B4-9234A32B6659}" type="pres">
      <dgm:prSet presAssocID="{529D2277-B72A-984E-A0B5-E422BA978516}" presName="parentLin" presStyleCnt="0"/>
      <dgm:spPr/>
    </dgm:pt>
    <dgm:pt modelId="{63BA52C3-056A-5748-B4D9-55DF40256824}" type="pres">
      <dgm:prSet presAssocID="{529D2277-B72A-984E-A0B5-E422BA978516}" presName="parentLeftMargin" presStyleLbl="node1" presStyleIdx="0" presStyleCnt="2"/>
      <dgm:spPr/>
    </dgm:pt>
    <dgm:pt modelId="{95F8CBC8-FB02-AF49-B437-A6DABC8E34C7}" type="pres">
      <dgm:prSet presAssocID="{529D2277-B72A-984E-A0B5-E422BA97851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779FED8-5F17-9E4B-B8EB-6FFF3CFC3B7B}" type="pres">
      <dgm:prSet presAssocID="{529D2277-B72A-984E-A0B5-E422BA978516}" presName="negativeSpace" presStyleCnt="0"/>
      <dgm:spPr/>
    </dgm:pt>
    <dgm:pt modelId="{4A873C42-1CB1-5448-956F-B523C8E89DF6}" type="pres">
      <dgm:prSet presAssocID="{529D2277-B72A-984E-A0B5-E422BA97851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DC4E903-4862-AA48-8E50-7DECE3FB2C71}" type="presOf" srcId="{D155F73D-4121-9F4C-9068-FB30FB30C546}" destId="{D3D4CFC0-4AB0-CF43-8113-C8DABD810888}" srcOrd="1" destOrd="0" presId="urn:microsoft.com/office/officeart/2005/8/layout/list1"/>
    <dgm:cxn modelId="{30E7EE0E-F139-9440-9CE7-2D4ECDBCC32D}" type="presOf" srcId="{0AA44350-630C-244A-8DA5-9B3DFB78B78F}" destId="{6A50EDEF-6530-B54A-BA54-9A8159A04CE4}" srcOrd="0" destOrd="0" presId="urn:microsoft.com/office/officeart/2005/8/layout/list1"/>
    <dgm:cxn modelId="{9C650216-3301-9E4B-8CC2-1AC8FCF083BA}" type="presOf" srcId="{D155F73D-4121-9F4C-9068-FB30FB30C546}" destId="{961453DF-610D-524B-B836-B5E03D2534E3}" srcOrd="0" destOrd="0" presId="urn:microsoft.com/office/officeart/2005/8/layout/list1"/>
    <dgm:cxn modelId="{36378023-6C93-0D49-8961-EB8C7F263D7B}" type="presOf" srcId="{DAB35A87-58A0-2F41-91B1-ADEF854FC8C3}" destId="{4A873C42-1CB1-5448-956F-B523C8E89DF6}" srcOrd="0" destOrd="1" presId="urn:microsoft.com/office/officeart/2005/8/layout/list1"/>
    <dgm:cxn modelId="{80D8D341-889E-504F-8BC0-2BD1C9341DC9}" srcId="{529D2277-B72A-984E-A0B5-E422BA978516}" destId="{017D4975-3C85-1948-A0D0-7DC8521875F6}" srcOrd="0" destOrd="0" parTransId="{0D5D2BB7-D235-B548-9FD5-C7729A4C1C74}" sibTransId="{495B2133-3359-054B-B50D-DF760587EA29}"/>
    <dgm:cxn modelId="{7282A445-002F-CD49-932B-0B1AFB4BC638}" srcId="{D155F73D-4121-9F4C-9068-FB30FB30C546}" destId="{5C06E6C2-EC92-FA41-AC5F-23ABEDAB6E28}" srcOrd="1" destOrd="0" parTransId="{8C01FF8D-C335-4540-A74B-AA622A3EC60C}" sibTransId="{4F3F83D7-BA4F-2948-9D7E-EF37B4972913}"/>
    <dgm:cxn modelId="{708BE761-A13C-CD4C-B053-DE91EB1F3E0E}" srcId="{5B980A3D-6702-1E43-8026-E82391573525}" destId="{D155F73D-4121-9F4C-9068-FB30FB30C546}" srcOrd="0" destOrd="0" parTransId="{21C1DA36-8199-A944-9263-44EA65C5A008}" sibTransId="{C5A07B3E-30E8-2C40-A804-772B1603B4EB}"/>
    <dgm:cxn modelId="{DCAC4B63-563A-944A-8815-8C507922B356}" type="presOf" srcId="{5B980A3D-6702-1E43-8026-E82391573525}" destId="{D930772E-AB8C-6F48-81A3-882F503BD9EA}" srcOrd="0" destOrd="0" presId="urn:microsoft.com/office/officeart/2005/8/layout/list1"/>
    <dgm:cxn modelId="{57E86872-C305-E246-A383-5C31F0A1A7D9}" type="presOf" srcId="{529D2277-B72A-984E-A0B5-E422BA978516}" destId="{95F8CBC8-FB02-AF49-B437-A6DABC8E34C7}" srcOrd="1" destOrd="0" presId="urn:microsoft.com/office/officeart/2005/8/layout/list1"/>
    <dgm:cxn modelId="{0EAFB291-509D-7542-B16F-8802201C08D5}" type="presOf" srcId="{017D4975-3C85-1948-A0D0-7DC8521875F6}" destId="{4A873C42-1CB1-5448-956F-B523C8E89DF6}" srcOrd="0" destOrd="0" presId="urn:microsoft.com/office/officeart/2005/8/layout/list1"/>
    <dgm:cxn modelId="{DB2268A5-CDC5-9049-B3BE-FF82ECD6A04E}" srcId="{D155F73D-4121-9F4C-9068-FB30FB30C546}" destId="{0AA44350-630C-244A-8DA5-9B3DFB78B78F}" srcOrd="0" destOrd="0" parTransId="{0B7F7D32-9059-4A49-BA4F-6539F11476C1}" sibTransId="{BD9CB1BB-2B64-464A-A9BE-0C7A09A57267}"/>
    <dgm:cxn modelId="{57776EB0-B840-5242-9839-44E0FE2BE16A}" type="presOf" srcId="{5C06E6C2-EC92-FA41-AC5F-23ABEDAB6E28}" destId="{6A50EDEF-6530-B54A-BA54-9A8159A04CE4}" srcOrd="0" destOrd="1" presId="urn:microsoft.com/office/officeart/2005/8/layout/list1"/>
    <dgm:cxn modelId="{897191B9-F60D-6B4E-9661-B8612F8C067F}" type="presOf" srcId="{529D2277-B72A-984E-A0B5-E422BA978516}" destId="{63BA52C3-056A-5748-B4D9-55DF40256824}" srcOrd="0" destOrd="0" presId="urn:microsoft.com/office/officeart/2005/8/layout/list1"/>
    <dgm:cxn modelId="{E89DC5E2-7354-814B-ABB1-783E2D16C411}" srcId="{529D2277-B72A-984E-A0B5-E422BA978516}" destId="{DAB35A87-58A0-2F41-91B1-ADEF854FC8C3}" srcOrd="1" destOrd="0" parTransId="{DDD71848-2195-AC47-9D55-76387BB084C4}" sibTransId="{EC4C14C3-6625-8148-BE00-385AE6AB4B28}"/>
    <dgm:cxn modelId="{EF4301FA-E39A-4A47-8C64-F0BDA3800EE7}" srcId="{5B980A3D-6702-1E43-8026-E82391573525}" destId="{529D2277-B72A-984E-A0B5-E422BA978516}" srcOrd="1" destOrd="0" parTransId="{27822BF7-F956-7C4A-9CDE-0585902CE38F}" sibTransId="{E2455C8D-D7F1-A047-99FA-2EC8CE3A407A}"/>
    <dgm:cxn modelId="{CAB475B4-A022-BC4C-BA0F-E015D1A19C44}" type="presParOf" srcId="{D930772E-AB8C-6F48-81A3-882F503BD9EA}" destId="{0F804C72-4A4F-4A4B-8F18-00882D44877E}" srcOrd="0" destOrd="0" presId="urn:microsoft.com/office/officeart/2005/8/layout/list1"/>
    <dgm:cxn modelId="{E0828D61-2845-C34C-A353-96404ECBBF57}" type="presParOf" srcId="{0F804C72-4A4F-4A4B-8F18-00882D44877E}" destId="{961453DF-610D-524B-B836-B5E03D2534E3}" srcOrd="0" destOrd="0" presId="urn:microsoft.com/office/officeart/2005/8/layout/list1"/>
    <dgm:cxn modelId="{AAD23F1B-E783-8447-9CA2-C2116CDB25B1}" type="presParOf" srcId="{0F804C72-4A4F-4A4B-8F18-00882D44877E}" destId="{D3D4CFC0-4AB0-CF43-8113-C8DABD810888}" srcOrd="1" destOrd="0" presId="urn:microsoft.com/office/officeart/2005/8/layout/list1"/>
    <dgm:cxn modelId="{91EC8409-8FBF-F248-83EF-B2729F318879}" type="presParOf" srcId="{D930772E-AB8C-6F48-81A3-882F503BD9EA}" destId="{4C41D9E7-72EB-9D4A-A3F2-CFCE8A91B7D4}" srcOrd="1" destOrd="0" presId="urn:microsoft.com/office/officeart/2005/8/layout/list1"/>
    <dgm:cxn modelId="{3ABCC06C-3C8E-FB47-9DFF-3CA254581AC0}" type="presParOf" srcId="{D930772E-AB8C-6F48-81A3-882F503BD9EA}" destId="{6A50EDEF-6530-B54A-BA54-9A8159A04CE4}" srcOrd="2" destOrd="0" presId="urn:microsoft.com/office/officeart/2005/8/layout/list1"/>
    <dgm:cxn modelId="{C20CA472-D860-4D41-92EF-96D520731F18}" type="presParOf" srcId="{D930772E-AB8C-6F48-81A3-882F503BD9EA}" destId="{65CAA17A-0826-EC4E-A618-4E511D766CEE}" srcOrd="3" destOrd="0" presId="urn:microsoft.com/office/officeart/2005/8/layout/list1"/>
    <dgm:cxn modelId="{5DBCC834-400C-414C-B936-8DC75B21E9C8}" type="presParOf" srcId="{D930772E-AB8C-6F48-81A3-882F503BD9EA}" destId="{9C8B5BE5-070F-784F-96B4-9234A32B6659}" srcOrd="4" destOrd="0" presId="urn:microsoft.com/office/officeart/2005/8/layout/list1"/>
    <dgm:cxn modelId="{F7CBF8D2-B169-C142-BA67-292E917E1C24}" type="presParOf" srcId="{9C8B5BE5-070F-784F-96B4-9234A32B6659}" destId="{63BA52C3-056A-5748-B4D9-55DF40256824}" srcOrd="0" destOrd="0" presId="urn:microsoft.com/office/officeart/2005/8/layout/list1"/>
    <dgm:cxn modelId="{DFBB564D-FBAA-AB45-9891-FB8079BBA451}" type="presParOf" srcId="{9C8B5BE5-070F-784F-96B4-9234A32B6659}" destId="{95F8CBC8-FB02-AF49-B437-A6DABC8E34C7}" srcOrd="1" destOrd="0" presId="urn:microsoft.com/office/officeart/2005/8/layout/list1"/>
    <dgm:cxn modelId="{75EA87D0-C311-B44A-80B9-F082694C1AD7}" type="presParOf" srcId="{D930772E-AB8C-6F48-81A3-882F503BD9EA}" destId="{0779FED8-5F17-9E4B-B8EB-6FFF3CFC3B7B}" srcOrd="5" destOrd="0" presId="urn:microsoft.com/office/officeart/2005/8/layout/list1"/>
    <dgm:cxn modelId="{016B6A9B-4E58-EE46-B7C4-93FA88B2DBF4}" type="presParOf" srcId="{D930772E-AB8C-6F48-81A3-882F503BD9EA}" destId="{4A873C42-1CB1-5448-956F-B523C8E89DF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980A3D-6702-1E43-8026-E823915735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55F73D-4121-9F4C-9068-FB30FB30C546}">
      <dgm:prSet custT="1"/>
      <dgm:spPr/>
      <dgm:t>
        <a:bodyPr/>
        <a:lstStyle/>
        <a:p>
          <a:r>
            <a:rPr lang="en-CA" sz="2000" b="0" i="0" dirty="0"/>
            <a:t>Human Reliability and Error Analysis</a:t>
          </a:r>
          <a:endParaRPr lang="en-US" sz="2000" b="0" dirty="0"/>
        </a:p>
      </dgm:t>
    </dgm:pt>
    <dgm:pt modelId="{21C1DA36-8199-A944-9263-44EA65C5A008}" type="parTrans" cxnId="{708BE761-A13C-CD4C-B053-DE91EB1F3E0E}">
      <dgm:prSet/>
      <dgm:spPr/>
      <dgm:t>
        <a:bodyPr/>
        <a:lstStyle/>
        <a:p>
          <a:endParaRPr lang="en-US" sz="2000"/>
        </a:p>
      </dgm:t>
    </dgm:pt>
    <dgm:pt modelId="{C5A07B3E-30E8-2C40-A804-772B1603B4EB}" type="sibTrans" cxnId="{708BE761-A13C-CD4C-B053-DE91EB1F3E0E}">
      <dgm:prSet/>
      <dgm:spPr/>
      <dgm:t>
        <a:bodyPr/>
        <a:lstStyle/>
        <a:p>
          <a:endParaRPr lang="en-US" sz="2000"/>
        </a:p>
      </dgm:t>
    </dgm:pt>
    <dgm:pt modelId="{6EDF522C-8A4F-2344-A5B3-234AA59DFEE1}">
      <dgm:prSet custT="1"/>
      <dgm:spPr/>
      <dgm:t>
        <a:bodyPr/>
        <a:lstStyle/>
        <a:p>
          <a:r>
            <a:rPr lang="en-CA" sz="2000" b="0" i="0" dirty="0"/>
            <a:t>Key steps include:</a:t>
          </a:r>
          <a:endParaRPr lang="en-CA" sz="2000" dirty="0"/>
        </a:p>
      </dgm:t>
    </dgm:pt>
    <dgm:pt modelId="{1580B3CE-3007-4944-B382-F56F5C16822D}" type="parTrans" cxnId="{CF528997-D998-2342-A040-DF5ED638A388}">
      <dgm:prSet/>
      <dgm:spPr/>
      <dgm:t>
        <a:bodyPr/>
        <a:lstStyle/>
        <a:p>
          <a:endParaRPr lang="en-US" sz="2000"/>
        </a:p>
      </dgm:t>
    </dgm:pt>
    <dgm:pt modelId="{AB6BC856-A589-9A41-B884-B0FA702880B2}" type="sibTrans" cxnId="{CF528997-D998-2342-A040-DF5ED638A388}">
      <dgm:prSet/>
      <dgm:spPr/>
      <dgm:t>
        <a:bodyPr/>
        <a:lstStyle/>
        <a:p>
          <a:endParaRPr lang="en-US" sz="2000"/>
        </a:p>
      </dgm:t>
    </dgm:pt>
    <dgm:pt modelId="{6F9CCEB0-DBBD-B945-B56F-02E64E5FB935}">
      <dgm:prSet custT="1"/>
      <dgm:spPr/>
      <dgm:t>
        <a:bodyPr/>
        <a:lstStyle/>
        <a:p>
          <a:r>
            <a:rPr lang="en-CA" sz="2000" dirty="0"/>
            <a:t>Analyzes human reliability in complex systems to identify potential errors and their impacts.</a:t>
          </a:r>
          <a:endParaRPr lang="en-CA" sz="2000" dirty="0">
            <a:latin typeface="+mn-lt"/>
          </a:endParaRPr>
        </a:p>
      </dgm:t>
    </dgm:pt>
    <dgm:pt modelId="{2B0A62F4-E756-2040-B33B-22F3F19CBEE2}" type="parTrans" cxnId="{3830FA3C-C70C-F64F-B006-E8B386F65FB6}">
      <dgm:prSet/>
      <dgm:spPr/>
      <dgm:t>
        <a:bodyPr/>
        <a:lstStyle/>
        <a:p>
          <a:endParaRPr lang="en-US"/>
        </a:p>
      </dgm:t>
    </dgm:pt>
    <dgm:pt modelId="{E1489A21-D087-FE42-86C8-99067C665674}" type="sibTrans" cxnId="{3830FA3C-C70C-F64F-B006-E8B386F65FB6}">
      <dgm:prSet/>
      <dgm:spPr/>
      <dgm:t>
        <a:bodyPr/>
        <a:lstStyle/>
        <a:p>
          <a:endParaRPr lang="en-US"/>
        </a:p>
      </dgm:t>
    </dgm:pt>
    <dgm:pt modelId="{104D1909-DA13-1849-B884-F375644396AD}">
      <dgm:prSet custT="1"/>
      <dgm:spPr/>
      <dgm:t>
        <a:bodyPr/>
        <a:lstStyle/>
        <a:p>
          <a:r>
            <a:rPr lang="en-CA" sz="2000" b="0" i="0" dirty="0"/>
            <a:t>Evaluating necessary information</a:t>
          </a:r>
          <a:endParaRPr lang="en-CA" sz="2000" dirty="0"/>
        </a:p>
      </dgm:t>
    </dgm:pt>
    <dgm:pt modelId="{4E1269B4-19D0-1C46-94EA-CDFA3D2E7EBC}" type="parTrans" cxnId="{30F2C083-C508-624D-BE04-4738288C96C8}">
      <dgm:prSet/>
      <dgm:spPr/>
      <dgm:t>
        <a:bodyPr/>
        <a:lstStyle/>
        <a:p>
          <a:endParaRPr lang="en-US"/>
        </a:p>
      </dgm:t>
    </dgm:pt>
    <dgm:pt modelId="{9C6E4102-ACD7-AC46-87FF-E4C4B062EC15}" type="sibTrans" cxnId="{30F2C083-C508-624D-BE04-4738288C96C8}">
      <dgm:prSet/>
      <dgm:spPr/>
      <dgm:t>
        <a:bodyPr/>
        <a:lstStyle/>
        <a:p>
          <a:endParaRPr lang="en-US"/>
        </a:p>
      </dgm:t>
    </dgm:pt>
    <dgm:pt modelId="{4D85A96E-6DF2-5943-8322-6D6775B0A0DC}">
      <dgm:prSet custT="1"/>
      <dgm:spPr/>
      <dgm:t>
        <a:bodyPr/>
        <a:lstStyle/>
        <a:p>
          <a:r>
            <a:rPr lang="en-CA" sz="2000" b="0" i="0" dirty="0"/>
            <a:t>Identifying pre- and post-task states</a:t>
          </a:r>
          <a:endParaRPr lang="en-CA" sz="2000" dirty="0"/>
        </a:p>
      </dgm:t>
    </dgm:pt>
    <dgm:pt modelId="{A12B93F4-02DD-0840-AF90-468A6277D7B4}" type="parTrans" cxnId="{9A43482A-28CF-4347-A153-A638DDC9B2BB}">
      <dgm:prSet/>
      <dgm:spPr/>
      <dgm:t>
        <a:bodyPr/>
        <a:lstStyle/>
        <a:p>
          <a:endParaRPr lang="en-US"/>
        </a:p>
      </dgm:t>
    </dgm:pt>
    <dgm:pt modelId="{BAD5AAC5-0FF8-C34A-82AB-33F437170EAB}" type="sibTrans" cxnId="{9A43482A-28CF-4347-A153-A638DDC9B2BB}">
      <dgm:prSet/>
      <dgm:spPr/>
      <dgm:t>
        <a:bodyPr/>
        <a:lstStyle/>
        <a:p>
          <a:endParaRPr lang="en-US"/>
        </a:p>
      </dgm:t>
    </dgm:pt>
    <dgm:pt modelId="{D9B692F5-FFCD-A447-BB19-28CBA5D76627}">
      <dgm:prSet custT="1"/>
      <dgm:spPr/>
      <dgm:t>
        <a:bodyPr/>
        <a:lstStyle/>
        <a:p>
          <a:r>
            <a:rPr lang="en-CA" sz="2000" b="0" i="0" dirty="0"/>
            <a:t>Understanding information transmission</a:t>
          </a:r>
          <a:endParaRPr lang="en-CA" sz="2000" dirty="0"/>
        </a:p>
      </dgm:t>
    </dgm:pt>
    <dgm:pt modelId="{52A1C413-4B8E-0244-A8C1-2DB601493C35}" type="parTrans" cxnId="{57FB42D5-803C-EC4E-8E97-42F73A5E7B30}">
      <dgm:prSet/>
      <dgm:spPr/>
      <dgm:t>
        <a:bodyPr/>
        <a:lstStyle/>
        <a:p>
          <a:endParaRPr lang="en-US"/>
        </a:p>
      </dgm:t>
    </dgm:pt>
    <dgm:pt modelId="{2441E0FD-67BC-B14D-A7D5-A66AB575D424}" type="sibTrans" cxnId="{57FB42D5-803C-EC4E-8E97-42F73A5E7B30}">
      <dgm:prSet/>
      <dgm:spPr/>
      <dgm:t>
        <a:bodyPr/>
        <a:lstStyle/>
        <a:p>
          <a:endParaRPr lang="en-US"/>
        </a:p>
      </dgm:t>
    </dgm:pt>
    <dgm:pt modelId="{43B0C6DF-D009-E540-807C-40D3C083C82B}">
      <dgm:prSet custT="1"/>
      <dgm:spPr/>
      <dgm:t>
        <a:bodyPr/>
        <a:lstStyle/>
        <a:p>
          <a:r>
            <a:rPr lang="en-CA" sz="2000" b="0" i="0" dirty="0"/>
            <a:t>Classifying tasks adequately</a:t>
          </a:r>
          <a:endParaRPr lang="en-CA" sz="2000" dirty="0"/>
        </a:p>
      </dgm:t>
    </dgm:pt>
    <dgm:pt modelId="{E45E9E37-3436-EA45-90E0-B5A37CF719C3}" type="parTrans" cxnId="{FA589BD2-D103-F440-9A28-B6DA23E824A0}">
      <dgm:prSet/>
      <dgm:spPr/>
      <dgm:t>
        <a:bodyPr/>
        <a:lstStyle/>
        <a:p>
          <a:endParaRPr lang="en-US"/>
        </a:p>
      </dgm:t>
    </dgm:pt>
    <dgm:pt modelId="{FF59A2DB-38F1-D14C-8F36-3A7563250EFC}" type="sibTrans" cxnId="{FA589BD2-D103-F440-9A28-B6DA23E824A0}">
      <dgm:prSet/>
      <dgm:spPr/>
      <dgm:t>
        <a:bodyPr/>
        <a:lstStyle/>
        <a:p>
          <a:endParaRPr lang="en-US"/>
        </a:p>
      </dgm:t>
    </dgm:pt>
    <dgm:pt modelId="{1EA85FD5-0EB0-9648-B778-E06ED436C4DF}">
      <dgm:prSet custT="1"/>
      <dgm:spPr/>
      <dgm:t>
        <a:bodyPr/>
        <a:lstStyle/>
        <a:p>
          <a:r>
            <a:rPr lang="en-CA" sz="2000" b="0" i="0" dirty="0"/>
            <a:t>Recognizing interconnections among staff and actions</a:t>
          </a:r>
          <a:endParaRPr lang="en-CA" sz="2000" dirty="0"/>
        </a:p>
      </dgm:t>
    </dgm:pt>
    <dgm:pt modelId="{CA206F3A-2131-CA44-B836-7B0459CE25B5}" type="parTrans" cxnId="{25A88840-2E2E-A94B-B662-6811243D3C38}">
      <dgm:prSet/>
      <dgm:spPr/>
      <dgm:t>
        <a:bodyPr/>
        <a:lstStyle/>
        <a:p>
          <a:endParaRPr lang="en-US"/>
        </a:p>
      </dgm:t>
    </dgm:pt>
    <dgm:pt modelId="{0241B25E-5D39-8547-9B46-97ACAFA78A72}" type="sibTrans" cxnId="{25A88840-2E2E-A94B-B662-6811243D3C38}">
      <dgm:prSet/>
      <dgm:spPr/>
      <dgm:t>
        <a:bodyPr/>
        <a:lstStyle/>
        <a:p>
          <a:endParaRPr lang="en-US"/>
        </a:p>
      </dgm:t>
    </dgm:pt>
    <dgm:pt modelId="{D48203AD-664D-F941-A23B-28C80E73AB37}">
      <dgm:prSet custT="1"/>
      <dgm:spPr/>
      <dgm:t>
        <a:bodyPr/>
        <a:lstStyle/>
        <a:p>
          <a:r>
            <a:rPr lang="en-CA" sz="2000" b="0" i="0" dirty="0"/>
            <a:t>Screening critical actions</a:t>
          </a:r>
          <a:endParaRPr lang="en-CA" sz="2000" dirty="0"/>
        </a:p>
      </dgm:t>
    </dgm:pt>
    <dgm:pt modelId="{5455F1F1-D33D-0248-B398-F64AE2F4A5FB}" type="parTrans" cxnId="{BE965E09-E074-6A4C-ACF9-E7EE1D2F445F}">
      <dgm:prSet/>
      <dgm:spPr/>
      <dgm:t>
        <a:bodyPr/>
        <a:lstStyle/>
        <a:p>
          <a:endParaRPr lang="en-US"/>
        </a:p>
      </dgm:t>
    </dgm:pt>
    <dgm:pt modelId="{D51545EA-2A22-0840-ABA9-4F7383ECFE78}" type="sibTrans" cxnId="{BE965E09-E074-6A4C-ACF9-E7EE1D2F445F}">
      <dgm:prSet/>
      <dgm:spPr/>
      <dgm:t>
        <a:bodyPr/>
        <a:lstStyle/>
        <a:p>
          <a:endParaRPr lang="en-US"/>
        </a:p>
      </dgm:t>
    </dgm:pt>
    <dgm:pt modelId="{DA809719-42C5-CA4D-B954-98390D237AC4}" type="pres">
      <dgm:prSet presAssocID="{5B980A3D-6702-1E43-8026-E82391573525}" presName="linear" presStyleCnt="0">
        <dgm:presLayoutVars>
          <dgm:animLvl val="lvl"/>
          <dgm:resizeHandles val="exact"/>
        </dgm:presLayoutVars>
      </dgm:prSet>
      <dgm:spPr/>
    </dgm:pt>
    <dgm:pt modelId="{02A618FE-98A4-D240-9804-BE0D32F65F42}" type="pres">
      <dgm:prSet presAssocID="{D155F73D-4121-9F4C-9068-FB30FB30C546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122B4F7-F4E1-1540-A58C-630DA97ECC76}" type="pres">
      <dgm:prSet presAssocID="{D155F73D-4121-9F4C-9068-FB30FB30C546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E965E09-E074-6A4C-ACF9-E7EE1D2F445F}" srcId="{6EDF522C-8A4F-2344-A5B3-234AA59DFEE1}" destId="{D48203AD-664D-F941-A23B-28C80E73AB37}" srcOrd="5" destOrd="0" parTransId="{5455F1F1-D33D-0248-B398-F64AE2F4A5FB}" sibTransId="{D51545EA-2A22-0840-ABA9-4F7383ECFE78}"/>
    <dgm:cxn modelId="{CB41600B-BF7B-8C4D-BF36-78380D2DF4CE}" type="presOf" srcId="{D155F73D-4121-9F4C-9068-FB30FB30C546}" destId="{02A618FE-98A4-D240-9804-BE0D32F65F42}" srcOrd="0" destOrd="0" presId="urn:microsoft.com/office/officeart/2005/8/layout/vList2"/>
    <dgm:cxn modelId="{D778A817-0F79-FE40-A723-EA2AF1C85858}" type="presOf" srcId="{D9B692F5-FFCD-A447-BB19-28CBA5D76627}" destId="{8122B4F7-F4E1-1540-A58C-630DA97ECC76}" srcOrd="0" destOrd="4" presId="urn:microsoft.com/office/officeart/2005/8/layout/vList2"/>
    <dgm:cxn modelId="{9A43482A-28CF-4347-A153-A638DDC9B2BB}" srcId="{6EDF522C-8A4F-2344-A5B3-234AA59DFEE1}" destId="{4D85A96E-6DF2-5943-8322-6D6775B0A0DC}" srcOrd="1" destOrd="0" parTransId="{A12B93F4-02DD-0840-AF90-468A6277D7B4}" sibTransId="{BAD5AAC5-0FF8-C34A-82AB-33F437170EAB}"/>
    <dgm:cxn modelId="{EDF71F39-87F3-F343-BC11-FBE9EDE8326B}" type="presOf" srcId="{4D85A96E-6DF2-5943-8322-6D6775B0A0DC}" destId="{8122B4F7-F4E1-1540-A58C-630DA97ECC76}" srcOrd="0" destOrd="3" presId="urn:microsoft.com/office/officeart/2005/8/layout/vList2"/>
    <dgm:cxn modelId="{3830FA3C-C70C-F64F-B006-E8B386F65FB6}" srcId="{D155F73D-4121-9F4C-9068-FB30FB30C546}" destId="{6F9CCEB0-DBBD-B945-B56F-02E64E5FB935}" srcOrd="0" destOrd="0" parTransId="{2B0A62F4-E756-2040-B33B-22F3F19CBEE2}" sibTransId="{E1489A21-D087-FE42-86C8-99067C665674}"/>
    <dgm:cxn modelId="{25A88840-2E2E-A94B-B662-6811243D3C38}" srcId="{6EDF522C-8A4F-2344-A5B3-234AA59DFEE1}" destId="{1EA85FD5-0EB0-9648-B778-E06ED436C4DF}" srcOrd="4" destOrd="0" parTransId="{CA206F3A-2131-CA44-B836-7B0459CE25B5}" sibTransId="{0241B25E-5D39-8547-9B46-97ACAFA78A72}"/>
    <dgm:cxn modelId="{593AA94C-B11D-634F-B594-33B654249F4F}" type="presOf" srcId="{104D1909-DA13-1849-B884-F375644396AD}" destId="{8122B4F7-F4E1-1540-A58C-630DA97ECC76}" srcOrd="0" destOrd="2" presId="urn:microsoft.com/office/officeart/2005/8/layout/vList2"/>
    <dgm:cxn modelId="{11D4AD5E-51CB-214A-BB31-769DCCD11603}" type="presOf" srcId="{1EA85FD5-0EB0-9648-B778-E06ED436C4DF}" destId="{8122B4F7-F4E1-1540-A58C-630DA97ECC76}" srcOrd="0" destOrd="6" presId="urn:microsoft.com/office/officeart/2005/8/layout/vList2"/>
    <dgm:cxn modelId="{708BE761-A13C-CD4C-B053-DE91EB1F3E0E}" srcId="{5B980A3D-6702-1E43-8026-E82391573525}" destId="{D155F73D-4121-9F4C-9068-FB30FB30C546}" srcOrd="0" destOrd="0" parTransId="{21C1DA36-8199-A944-9263-44EA65C5A008}" sibTransId="{C5A07B3E-30E8-2C40-A804-772B1603B4EB}"/>
    <dgm:cxn modelId="{30F2C083-C508-624D-BE04-4738288C96C8}" srcId="{6EDF522C-8A4F-2344-A5B3-234AA59DFEE1}" destId="{104D1909-DA13-1849-B884-F375644396AD}" srcOrd="0" destOrd="0" parTransId="{4E1269B4-19D0-1C46-94EA-CDFA3D2E7EBC}" sibTransId="{9C6E4102-ACD7-AC46-87FF-E4C4B062EC15}"/>
    <dgm:cxn modelId="{C1FD6788-0775-714D-A2C9-0884DF6A2FC7}" type="presOf" srcId="{6F9CCEB0-DBBD-B945-B56F-02E64E5FB935}" destId="{8122B4F7-F4E1-1540-A58C-630DA97ECC76}" srcOrd="0" destOrd="0" presId="urn:microsoft.com/office/officeart/2005/8/layout/vList2"/>
    <dgm:cxn modelId="{CF528997-D998-2342-A040-DF5ED638A388}" srcId="{D155F73D-4121-9F4C-9068-FB30FB30C546}" destId="{6EDF522C-8A4F-2344-A5B3-234AA59DFEE1}" srcOrd="1" destOrd="0" parTransId="{1580B3CE-3007-4944-B382-F56F5C16822D}" sibTransId="{AB6BC856-A589-9A41-B884-B0FA702880B2}"/>
    <dgm:cxn modelId="{8427469F-986E-3F46-B243-989667EEFAA6}" type="presOf" srcId="{43B0C6DF-D009-E540-807C-40D3C083C82B}" destId="{8122B4F7-F4E1-1540-A58C-630DA97ECC76}" srcOrd="0" destOrd="5" presId="urn:microsoft.com/office/officeart/2005/8/layout/vList2"/>
    <dgm:cxn modelId="{6BF80DB6-6D33-504D-B0FD-153D5C4035B1}" type="presOf" srcId="{5B980A3D-6702-1E43-8026-E82391573525}" destId="{DA809719-42C5-CA4D-B954-98390D237AC4}" srcOrd="0" destOrd="0" presId="urn:microsoft.com/office/officeart/2005/8/layout/vList2"/>
    <dgm:cxn modelId="{3DAF66B9-B6BB-FD48-85E0-80112F9BAF7C}" type="presOf" srcId="{D48203AD-664D-F941-A23B-28C80E73AB37}" destId="{8122B4F7-F4E1-1540-A58C-630DA97ECC76}" srcOrd="0" destOrd="7" presId="urn:microsoft.com/office/officeart/2005/8/layout/vList2"/>
    <dgm:cxn modelId="{3F22F1C0-A6F4-8647-BD07-0BD37B7C1904}" type="presOf" srcId="{6EDF522C-8A4F-2344-A5B3-234AA59DFEE1}" destId="{8122B4F7-F4E1-1540-A58C-630DA97ECC76}" srcOrd="0" destOrd="1" presId="urn:microsoft.com/office/officeart/2005/8/layout/vList2"/>
    <dgm:cxn modelId="{FA589BD2-D103-F440-9A28-B6DA23E824A0}" srcId="{6EDF522C-8A4F-2344-A5B3-234AA59DFEE1}" destId="{43B0C6DF-D009-E540-807C-40D3C083C82B}" srcOrd="3" destOrd="0" parTransId="{E45E9E37-3436-EA45-90E0-B5A37CF719C3}" sibTransId="{FF59A2DB-38F1-D14C-8F36-3A7563250EFC}"/>
    <dgm:cxn modelId="{57FB42D5-803C-EC4E-8E97-42F73A5E7B30}" srcId="{6EDF522C-8A4F-2344-A5B3-234AA59DFEE1}" destId="{D9B692F5-FFCD-A447-BB19-28CBA5D76627}" srcOrd="2" destOrd="0" parTransId="{52A1C413-4B8E-0244-A8C1-2DB601493C35}" sibTransId="{2441E0FD-67BC-B14D-A7D5-A66AB575D424}"/>
    <dgm:cxn modelId="{0143B06D-C4E8-6F49-8901-4DC5E2428FED}" type="presParOf" srcId="{DA809719-42C5-CA4D-B954-98390D237AC4}" destId="{02A618FE-98A4-D240-9804-BE0D32F65F42}" srcOrd="0" destOrd="0" presId="urn:microsoft.com/office/officeart/2005/8/layout/vList2"/>
    <dgm:cxn modelId="{D775E9D8-C655-C94F-B122-670DF329CE00}" type="presParOf" srcId="{DA809719-42C5-CA4D-B954-98390D237AC4}" destId="{8122B4F7-F4E1-1540-A58C-630DA97ECC7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41C0A-F852-4F42-A5F5-A77510D62D65}">
      <dsp:nvSpPr>
        <dsp:cNvPr id="0" name=""/>
        <dsp:cNvSpPr/>
      </dsp:nvSpPr>
      <dsp:spPr>
        <a:xfrm>
          <a:off x="0" y="18026"/>
          <a:ext cx="8520600" cy="599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0" i="0" kern="1200" dirty="0"/>
            <a:t>Present Value</a:t>
          </a:r>
          <a:endParaRPr lang="en-CA" sz="2000" kern="1200" dirty="0"/>
        </a:p>
      </dsp:txBody>
      <dsp:txXfrm>
        <a:off x="29243" y="47269"/>
        <a:ext cx="8462114" cy="540554"/>
      </dsp:txXfrm>
    </dsp:sp>
    <dsp:sp modelId="{717896CB-DC29-974B-99A7-885303EF98F0}">
      <dsp:nvSpPr>
        <dsp:cNvPr id="0" name=""/>
        <dsp:cNvSpPr/>
      </dsp:nvSpPr>
      <dsp:spPr>
        <a:xfrm>
          <a:off x="0" y="617066"/>
          <a:ext cx="8520600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Is the current worth of a sum of money that will be received or paid in the future.</a:t>
          </a:r>
          <a:endParaRPr lang="en-CA" sz="2000" kern="1200" dirty="0"/>
        </a:p>
      </dsp:txBody>
      <dsp:txXfrm>
        <a:off x="0" y="617066"/>
        <a:ext cx="8520600" cy="579600"/>
      </dsp:txXfrm>
    </dsp:sp>
    <dsp:sp modelId="{79EAC941-C5EA-B84B-AD32-1EE40C3A3D64}">
      <dsp:nvSpPr>
        <dsp:cNvPr id="0" name=""/>
        <dsp:cNvSpPr/>
      </dsp:nvSpPr>
      <dsp:spPr>
        <a:xfrm>
          <a:off x="0" y="1196667"/>
          <a:ext cx="8520600" cy="599040"/>
        </a:xfrm>
        <a:prstGeom prst="roundRect">
          <a:avLst/>
        </a:prstGeom>
        <a:solidFill>
          <a:schemeClr val="accent2">
            <a:hueOff val="6495200"/>
            <a:satOff val="11660"/>
            <a:lumOff val="-6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Net Present Value</a:t>
          </a:r>
        </a:p>
      </dsp:txBody>
      <dsp:txXfrm>
        <a:off x="29243" y="1225910"/>
        <a:ext cx="8462114" cy="540554"/>
      </dsp:txXfrm>
    </dsp:sp>
    <dsp:sp modelId="{3D453263-8E04-8443-A853-2DE32DBC311C}">
      <dsp:nvSpPr>
        <dsp:cNvPr id="0" name=""/>
        <dsp:cNvSpPr/>
      </dsp:nvSpPr>
      <dsp:spPr>
        <a:xfrm>
          <a:off x="0" y="1795707"/>
          <a:ext cx="8520600" cy="1689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Is the difference between the present value of all future cash inflows including the salvage value of assets and the present value of cash outflows over a period.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An investment should not be made when the Net Present Value (NPV) is negative. In contrast, a positive NPV would be indicative of an investment that should be made.</a:t>
          </a:r>
          <a:endParaRPr lang="en-US" sz="2000" kern="1200" dirty="0"/>
        </a:p>
      </dsp:txBody>
      <dsp:txXfrm>
        <a:off x="0" y="1795707"/>
        <a:ext cx="8520600" cy="1689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2AACE-6553-6247-BFF6-58963F33E770}">
      <dsp:nvSpPr>
        <dsp:cNvPr id="0" name=""/>
        <dsp:cNvSpPr/>
      </dsp:nvSpPr>
      <dsp:spPr>
        <a:xfrm>
          <a:off x="0" y="16239"/>
          <a:ext cx="8520600" cy="486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Probability Analysis</a:t>
          </a:r>
          <a:endParaRPr lang="en-CA" sz="1800" kern="1200" dirty="0"/>
        </a:p>
      </dsp:txBody>
      <dsp:txXfrm>
        <a:off x="23760" y="39999"/>
        <a:ext cx="8473080" cy="439200"/>
      </dsp:txXfrm>
    </dsp:sp>
    <dsp:sp modelId="{F63D988B-A39E-8F41-86A9-C7F35F4A6DCA}">
      <dsp:nvSpPr>
        <dsp:cNvPr id="0" name=""/>
        <dsp:cNvSpPr/>
      </dsp:nvSpPr>
      <dsp:spPr>
        <a:xfrm>
          <a:off x="0" y="502959"/>
          <a:ext cx="8520600" cy="1399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800" b="0" i="0" kern="1200" dirty="0"/>
            <a:t>Involves quantifying uncertainties associated with various events or scenarios.</a:t>
          </a:r>
          <a:endParaRPr lang="en-C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800" b="0" i="0" kern="1200" dirty="0"/>
            <a:t>There are two main ways to do this: the empirical approach and the theoretical approach.</a:t>
          </a:r>
          <a:endParaRPr lang="en-C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800" b="0" i="0" kern="1200" dirty="0"/>
            <a:t>The </a:t>
          </a:r>
          <a:r>
            <a:rPr lang="en-CA" sz="1800" b="1" i="0" kern="1200" dirty="0"/>
            <a:t>Empirical Approach</a:t>
          </a:r>
          <a:r>
            <a:rPr lang="en-CA" sz="1800" b="0" i="0" kern="1200" dirty="0"/>
            <a:t> uses real-world data and past experiences. </a:t>
          </a:r>
          <a:endParaRPr lang="en-C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800" b="0" i="0" kern="1200" dirty="0"/>
            <a:t>The </a:t>
          </a:r>
          <a:r>
            <a:rPr lang="en-CA" sz="1800" b="1" i="0" kern="1200" dirty="0"/>
            <a:t>Theoretical approach</a:t>
          </a:r>
          <a:r>
            <a:rPr lang="en-CA" sz="1800" b="0" i="0" kern="1200" dirty="0"/>
            <a:t> uses math and models to calculate probabilities.</a:t>
          </a:r>
          <a:endParaRPr lang="en-CA" sz="1800" kern="1200" dirty="0"/>
        </a:p>
      </dsp:txBody>
      <dsp:txXfrm>
        <a:off x="0" y="502959"/>
        <a:ext cx="8520600" cy="1399320"/>
      </dsp:txXfrm>
    </dsp:sp>
    <dsp:sp modelId="{303122E6-0065-BC46-9B6C-4899AA7991A3}">
      <dsp:nvSpPr>
        <dsp:cNvPr id="0" name=""/>
        <dsp:cNvSpPr/>
      </dsp:nvSpPr>
      <dsp:spPr>
        <a:xfrm>
          <a:off x="0" y="1902279"/>
          <a:ext cx="8520600" cy="486720"/>
        </a:xfrm>
        <a:prstGeom prst="roundRect">
          <a:avLst/>
        </a:prstGeom>
        <a:solidFill>
          <a:schemeClr val="accent2">
            <a:hueOff val="6495200"/>
            <a:satOff val="11660"/>
            <a:lumOff val="-68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/>
            <a:t>Regression Analysis</a:t>
          </a:r>
          <a:endParaRPr lang="en-CA" sz="1800" kern="1200"/>
        </a:p>
      </dsp:txBody>
      <dsp:txXfrm>
        <a:off x="23760" y="1926039"/>
        <a:ext cx="8473080" cy="439200"/>
      </dsp:txXfrm>
    </dsp:sp>
    <dsp:sp modelId="{429D4C1B-960A-1F4E-BED0-8ABEF3EE3CAB}">
      <dsp:nvSpPr>
        <dsp:cNvPr id="0" name=""/>
        <dsp:cNvSpPr/>
      </dsp:nvSpPr>
      <dsp:spPr>
        <a:xfrm>
          <a:off x="0" y="2388999"/>
          <a:ext cx="8520600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800" b="0" i="0" kern="1200" dirty="0"/>
            <a:t>Is a statistical technique employed in risk assessment to identify relationships between variables and ultimately predict the potential severity of loss events.</a:t>
          </a:r>
          <a:endParaRPr lang="en-C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Benefits include quantifying multiple risk factors' influence, identifying significant risk drivers, and developing predictive models.</a:t>
          </a:r>
          <a:endParaRPr lang="en-CA" sz="1800" kern="1200" dirty="0"/>
        </a:p>
      </dsp:txBody>
      <dsp:txXfrm>
        <a:off x="0" y="2388999"/>
        <a:ext cx="8520600" cy="1049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43040-80E6-6A48-BD29-78942049F635}">
      <dsp:nvSpPr>
        <dsp:cNvPr id="0" name=""/>
        <dsp:cNvSpPr/>
      </dsp:nvSpPr>
      <dsp:spPr>
        <a:xfrm>
          <a:off x="41" y="193026"/>
          <a:ext cx="3981549" cy="7840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Loss Exposures</a:t>
          </a:r>
          <a:endParaRPr lang="en-CA" sz="1800" b="0" kern="1200" dirty="0"/>
        </a:p>
      </dsp:txBody>
      <dsp:txXfrm>
        <a:off x="41" y="193026"/>
        <a:ext cx="3981549" cy="784061"/>
      </dsp:txXfrm>
    </dsp:sp>
    <dsp:sp modelId="{7877D62F-77B4-6048-8C2F-66C57AFBD1AC}">
      <dsp:nvSpPr>
        <dsp:cNvPr id="0" name=""/>
        <dsp:cNvSpPr/>
      </dsp:nvSpPr>
      <dsp:spPr>
        <a:xfrm>
          <a:off x="41" y="988095"/>
          <a:ext cx="3981549" cy="25912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Refer to situations or circumstances that may lead to financial losses for an individual, organization, or entity</a:t>
          </a:r>
          <a:endParaRPr lang="en-C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When analyzing loss exposures, risk management professionals consider four key dimensions: loss frequency, loss severity, total dollar losses, and timing</a:t>
          </a:r>
          <a:endParaRPr lang="en-CA" sz="1800" kern="1200" dirty="0"/>
        </a:p>
      </dsp:txBody>
      <dsp:txXfrm>
        <a:off x="41" y="988095"/>
        <a:ext cx="3981549" cy="2591280"/>
      </dsp:txXfrm>
    </dsp:sp>
    <dsp:sp modelId="{A99A29D9-13B0-0D4A-9E64-C9765184D013}">
      <dsp:nvSpPr>
        <dsp:cNvPr id="0" name=""/>
        <dsp:cNvSpPr/>
      </dsp:nvSpPr>
      <dsp:spPr>
        <a:xfrm>
          <a:off x="4539008" y="193026"/>
          <a:ext cx="3981549" cy="784061"/>
        </a:xfrm>
        <a:prstGeom prst="rect">
          <a:avLst/>
        </a:prstGeom>
        <a:solidFill>
          <a:schemeClr val="accent2">
            <a:hueOff val="6495200"/>
            <a:satOff val="11660"/>
            <a:lumOff val="-6864"/>
            <a:alphaOff val="0"/>
          </a:schemeClr>
        </a:solidFill>
        <a:ln w="25400" cap="flat" cmpd="sng" algn="ctr">
          <a:solidFill>
            <a:schemeClr val="accent2">
              <a:hueOff val="6495200"/>
              <a:satOff val="11660"/>
              <a:lumOff val="-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Approaches for Jointly Analyzing Loss Frequency and Severity</a:t>
          </a:r>
          <a:endParaRPr lang="en-CA" sz="1800" b="0" kern="1200" dirty="0"/>
        </a:p>
      </dsp:txBody>
      <dsp:txXfrm>
        <a:off x="4539008" y="193026"/>
        <a:ext cx="3981549" cy="784061"/>
      </dsp:txXfrm>
    </dsp:sp>
    <dsp:sp modelId="{591D9F3F-B3CF-EA4A-9B19-A73760457B30}">
      <dsp:nvSpPr>
        <dsp:cNvPr id="0" name=""/>
        <dsp:cNvSpPr/>
      </dsp:nvSpPr>
      <dsp:spPr>
        <a:xfrm>
          <a:off x="4539008" y="988095"/>
          <a:ext cx="3981549" cy="2591280"/>
        </a:xfrm>
        <a:prstGeom prst="rect">
          <a:avLst/>
        </a:prstGeom>
        <a:solidFill>
          <a:schemeClr val="accent2">
            <a:tint val="40000"/>
            <a:alpha val="90000"/>
            <a:hueOff val="6799476"/>
            <a:satOff val="-4848"/>
            <a:lumOff val="-104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6799476"/>
              <a:satOff val="-4848"/>
              <a:lumOff val="-1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The </a:t>
          </a:r>
          <a:r>
            <a:rPr lang="en-CA" sz="1800" b="1" i="0" kern="1200" dirty="0"/>
            <a:t>Prouty Approach</a:t>
          </a:r>
          <a:r>
            <a:rPr lang="en-CA" sz="1800" b="0" i="0" kern="1200" dirty="0"/>
            <a:t> is a qualitative technique used in risk assessment to determine how to treat different risks based on their potential frequency (likelihood) and severity (impact) of loss.</a:t>
          </a:r>
          <a:endParaRPr lang="en-CA" sz="1800" kern="1200" dirty="0"/>
        </a:p>
      </dsp:txBody>
      <dsp:txXfrm>
        <a:off x="4539008" y="988095"/>
        <a:ext cx="3981549" cy="2591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FBFE8-3212-2646-84CD-06EEA9B74374}">
      <dsp:nvSpPr>
        <dsp:cNvPr id="0" name=""/>
        <dsp:cNvSpPr/>
      </dsp:nvSpPr>
      <dsp:spPr>
        <a:xfrm>
          <a:off x="0" y="199057"/>
          <a:ext cx="8520600" cy="1836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293" tIns="229108" rIns="6612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>
              <a:latin typeface="+mn-lt"/>
            </a:rPr>
            <a:t>Provides a graphical framework for depicting a decision-maker’s available choices (actions), potential outcomes (events), and interdependencies between these.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Involves listing alternatives, identifying outcomes, determining payoffs, selecting a decision theory model, and applying it to make decisions.</a:t>
          </a:r>
          <a:endParaRPr lang="en-CA" sz="1800" kern="1200" dirty="0">
            <a:latin typeface="+mn-lt"/>
          </a:endParaRPr>
        </a:p>
      </dsp:txBody>
      <dsp:txXfrm>
        <a:off x="0" y="199057"/>
        <a:ext cx="8520600" cy="1836449"/>
      </dsp:txXfrm>
    </dsp:sp>
    <dsp:sp modelId="{38F5DAA2-EE93-5141-A3C3-9434E4701354}">
      <dsp:nvSpPr>
        <dsp:cNvPr id="0" name=""/>
        <dsp:cNvSpPr/>
      </dsp:nvSpPr>
      <dsp:spPr>
        <a:xfrm>
          <a:off x="426030" y="36697"/>
          <a:ext cx="5964419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441" tIns="0" rIns="22544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Decision Tree Analysis</a:t>
          </a:r>
          <a:endParaRPr lang="en-US" sz="1800" b="0" kern="1200" dirty="0"/>
        </a:p>
      </dsp:txBody>
      <dsp:txXfrm>
        <a:off x="441882" y="52549"/>
        <a:ext cx="5932715" cy="293016"/>
      </dsp:txXfrm>
    </dsp:sp>
    <dsp:sp modelId="{B36E2BF0-F516-CA4B-9C20-E69C203E1F16}">
      <dsp:nvSpPr>
        <dsp:cNvPr id="0" name=""/>
        <dsp:cNvSpPr/>
      </dsp:nvSpPr>
      <dsp:spPr>
        <a:xfrm>
          <a:off x="0" y="2257267"/>
          <a:ext cx="8520600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293" tIns="229108" rIns="6612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>
              <a:latin typeface="+mn-lt"/>
            </a:rPr>
            <a:t>Explores the potential consequences of a single initiating event, branching out to depict various sequences of successes and failures that can culminate in different accident scenarios.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/>
            <a:t>Advantages include comprehensive coverage, probabilistic assessment, and identification of critical pathways.</a:t>
          </a:r>
          <a:endParaRPr lang="en-CA" sz="1800" kern="1200" dirty="0">
            <a:latin typeface="+mn-lt"/>
          </a:endParaRPr>
        </a:p>
      </dsp:txBody>
      <dsp:txXfrm>
        <a:off x="0" y="2257267"/>
        <a:ext cx="8520600" cy="1593900"/>
      </dsp:txXfrm>
    </dsp:sp>
    <dsp:sp modelId="{C5F8DE18-BB9F-CE43-A033-AA0651646FA7}">
      <dsp:nvSpPr>
        <dsp:cNvPr id="0" name=""/>
        <dsp:cNvSpPr/>
      </dsp:nvSpPr>
      <dsp:spPr>
        <a:xfrm>
          <a:off x="426030" y="2094907"/>
          <a:ext cx="5964419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441" tIns="0" rIns="22544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Event Tree Analysis</a:t>
          </a:r>
          <a:endParaRPr lang="en-US" sz="1800" b="0" kern="1200" dirty="0"/>
        </a:p>
      </dsp:txBody>
      <dsp:txXfrm>
        <a:off x="441882" y="2110759"/>
        <a:ext cx="5932715" cy="2930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C44A1-3C6C-1B47-A563-462D765A8122}">
      <dsp:nvSpPr>
        <dsp:cNvPr id="0" name=""/>
        <dsp:cNvSpPr/>
      </dsp:nvSpPr>
      <dsp:spPr>
        <a:xfrm>
          <a:off x="0" y="28012"/>
          <a:ext cx="8520600" cy="44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0" i="0" kern="1200" dirty="0"/>
            <a:t>Fault Tree Analysis – FTA</a:t>
          </a:r>
          <a:endParaRPr lang="en-US" sz="1700" b="0" kern="1200" dirty="0"/>
        </a:p>
      </dsp:txBody>
      <dsp:txXfrm>
        <a:off x="21932" y="49944"/>
        <a:ext cx="8476736" cy="405416"/>
      </dsp:txXfrm>
    </dsp:sp>
    <dsp:sp modelId="{E019FE97-6FA7-4747-B175-AD4C2D3D2441}">
      <dsp:nvSpPr>
        <dsp:cNvPr id="0" name=""/>
        <dsp:cNvSpPr/>
      </dsp:nvSpPr>
      <dsp:spPr>
        <a:xfrm>
          <a:off x="0" y="477292"/>
          <a:ext cx="85206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Char char="•"/>
          </a:pPr>
          <a:r>
            <a:rPr lang="en-US" sz="1700" kern="1200" dirty="0"/>
            <a:t>A deductive approach to system reliability, decomposing an undesired event into its constituent causes.</a:t>
          </a:r>
          <a:endParaRPr lang="en-CA" sz="1700" kern="1200" dirty="0">
            <a:latin typeface="+mn-lt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Helps identify combinations of failures leading to undesired outcomes and guides system reliability improvements.</a:t>
          </a:r>
          <a:endParaRPr lang="en-CA" sz="1700" kern="1200" dirty="0"/>
        </a:p>
      </dsp:txBody>
      <dsp:txXfrm>
        <a:off x="0" y="477292"/>
        <a:ext cx="8520600" cy="993600"/>
      </dsp:txXfrm>
    </dsp:sp>
    <dsp:sp modelId="{649CDE0B-34C5-7A42-8671-A4E2FD9929D0}">
      <dsp:nvSpPr>
        <dsp:cNvPr id="0" name=""/>
        <dsp:cNvSpPr/>
      </dsp:nvSpPr>
      <dsp:spPr>
        <a:xfrm>
          <a:off x="0" y="1470892"/>
          <a:ext cx="8520600" cy="44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0" i="0" kern="1200" dirty="0"/>
            <a:t>Business Continuity Planning</a:t>
          </a:r>
          <a:endParaRPr lang="en-US" sz="1700" b="0" kern="1200" dirty="0"/>
        </a:p>
      </dsp:txBody>
      <dsp:txXfrm>
        <a:off x="21932" y="1492824"/>
        <a:ext cx="8476736" cy="405416"/>
      </dsp:txXfrm>
    </dsp:sp>
    <dsp:sp modelId="{F8B86A04-F065-8740-8ABE-BD7F054F3B3B}">
      <dsp:nvSpPr>
        <dsp:cNvPr id="0" name=""/>
        <dsp:cNvSpPr/>
      </dsp:nvSpPr>
      <dsp:spPr>
        <a:xfrm>
          <a:off x="0" y="1920172"/>
          <a:ext cx="8520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Involves identifying potential threats, analyzing risks, performing business impact analysis, developing mitigation strategies, and creating a comprehensive plan.</a:t>
          </a:r>
          <a:endParaRPr lang="en-CA" sz="1700" kern="1200" dirty="0">
            <a:latin typeface="+mn-lt"/>
          </a:endParaRPr>
        </a:p>
      </dsp:txBody>
      <dsp:txXfrm>
        <a:off x="0" y="1920172"/>
        <a:ext cx="8520600" cy="496800"/>
      </dsp:txXfrm>
    </dsp:sp>
    <dsp:sp modelId="{4BB0AE49-CA95-F64F-90E6-640994C932E1}">
      <dsp:nvSpPr>
        <dsp:cNvPr id="0" name=""/>
        <dsp:cNvSpPr/>
      </dsp:nvSpPr>
      <dsp:spPr>
        <a:xfrm>
          <a:off x="0" y="2416972"/>
          <a:ext cx="8520600" cy="449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700" b="0" i="0" kern="1200" dirty="0"/>
            <a:t>SWOT Analysis</a:t>
          </a:r>
          <a:endParaRPr lang="en-US" sz="1700" b="0" kern="1200" dirty="0"/>
        </a:p>
      </dsp:txBody>
      <dsp:txXfrm>
        <a:off x="21932" y="2438904"/>
        <a:ext cx="8476736" cy="405416"/>
      </dsp:txXfrm>
    </dsp:sp>
    <dsp:sp modelId="{77AC6C86-B34A-564E-A816-843BA18B9C27}">
      <dsp:nvSpPr>
        <dsp:cNvPr id="0" name=""/>
        <dsp:cNvSpPr/>
      </dsp:nvSpPr>
      <dsp:spPr>
        <a:xfrm>
          <a:off x="0" y="2866252"/>
          <a:ext cx="8520600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1590" rIns="120904" bIns="2159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Categorizes risks into Strengths, Weaknesses, Opportunities, and Threats, helping develop tailored risk management strategies.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1700" kern="1200" dirty="0"/>
            <a:t>Steps include identifying risks, categorizing them, analyzing interactions, developing strategies, and monitoring and reviewing.</a:t>
          </a:r>
        </a:p>
      </dsp:txBody>
      <dsp:txXfrm>
        <a:off x="0" y="2866252"/>
        <a:ext cx="8520600" cy="993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03C751-C1D0-2545-9CF0-79D35A519245}">
      <dsp:nvSpPr>
        <dsp:cNvPr id="0" name=""/>
        <dsp:cNvSpPr/>
      </dsp:nvSpPr>
      <dsp:spPr>
        <a:xfrm>
          <a:off x="0" y="36409"/>
          <a:ext cx="8520600" cy="6336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Fishbone Diagram</a:t>
          </a:r>
          <a:endParaRPr lang="en-US" sz="1800" b="0" kern="1200" dirty="0"/>
        </a:p>
      </dsp:txBody>
      <dsp:txXfrm>
        <a:off x="0" y="36409"/>
        <a:ext cx="8520600" cy="633600"/>
      </dsp:txXfrm>
    </dsp:sp>
    <dsp:sp modelId="{F3C784EA-870C-BB4A-B838-FB41BB42004C}">
      <dsp:nvSpPr>
        <dsp:cNvPr id="0" name=""/>
        <dsp:cNvSpPr/>
      </dsp:nvSpPr>
      <dsp:spPr>
        <a:xfrm>
          <a:off x="0" y="670009"/>
          <a:ext cx="8520600" cy="25363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Also known as the </a:t>
          </a:r>
          <a:r>
            <a:rPr lang="en-CA" sz="1800" b="1" i="0" kern="1200" dirty="0"/>
            <a:t>Fishbone Diagram</a:t>
          </a:r>
          <a:r>
            <a:rPr lang="en-CA" sz="1800" b="0" i="0" kern="1200" dirty="0"/>
            <a:t> or Ishikawa Diagram, is a structured technique used to identify potential causes of a problem or risk event.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It provides a systematic way to explore and visualize the root causes contributing to a specific effect or undesirable outcome.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A critical component of the Fishbone Diagram is the 5-Whys Analysis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Is a structured problem-solving technique used to identify the root causes of potential risks or undesirable events.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It involves repeatedly asking the question “Why?” to peel back layers of symptoms and uncover the underlying root causes.</a:t>
          </a:r>
          <a:endParaRPr lang="en-CA" sz="1800" kern="1200" dirty="0">
            <a:latin typeface="+mn-lt"/>
          </a:endParaRPr>
        </a:p>
      </dsp:txBody>
      <dsp:txXfrm>
        <a:off x="0" y="670009"/>
        <a:ext cx="8520600" cy="25363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0EDEF-6530-B54A-BA54-9A8159A04CE4}">
      <dsp:nvSpPr>
        <dsp:cNvPr id="0" name=""/>
        <dsp:cNvSpPr/>
      </dsp:nvSpPr>
      <dsp:spPr>
        <a:xfrm>
          <a:off x="0" y="246825"/>
          <a:ext cx="8520600" cy="167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293" tIns="291592" rIns="6612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Is a technique used to evaluate and quantify the potential impacts of uncertainties and risks on desired outcomes or objectives.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It involves creating and analyzing multiple plausible scenarios or future states of the world, each defined by a unique set of assumptions, trends, and events.</a:t>
          </a:r>
          <a:endParaRPr lang="en-CA" sz="1800" kern="1200" dirty="0">
            <a:latin typeface="+mn-lt"/>
          </a:endParaRPr>
        </a:p>
      </dsp:txBody>
      <dsp:txXfrm>
        <a:off x="0" y="246825"/>
        <a:ext cx="8520600" cy="1675800"/>
      </dsp:txXfrm>
    </dsp:sp>
    <dsp:sp modelId="{D3D4CFC0-4AB0-CF43-8113-C8DABD810888}">
      <dsp:nvSpPr>
        <dsp:cNvPr id="0" name=""/>
        <dsp:cNvSpPr/>
      </dsp:nvSpPr>
      <dsp:spPr>
        <a:xfrm>
          <a:off x="426030" y="40185"/>
          <a:ext cx="5964419" cy="4132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441" tIns="0" rIns="22544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Scenario Analysis</a:t>
          </a:r>
          <a:endParaRPr lang="en-US" sz="1800" b="0" kern="1200" dirty="0"/>
        </a:p>
      </dsp:txBody>
      <dsp:txXfrm>
        <a:off x="446205" y="60360"/>
        <a:ext cx="5924069" cy="372929"/>
      </dsp:txXfrm>
    </dsp:sp>
    <dsp:sp modelId="{4A873C42-1CB1-5448-956F-B523C8E89DF6}">
      <dsp:nvSpPr>
        <dsp:cNvPr id="0" name=""/>
        <dsp:cNvSpPr/>
      </dsp:nvSpPr>
      <dsp:spPr>
        <a:xfrm>
          <a:off x="0" y="2204865"/>
          <a:ext cx="8520600" cy="1411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293" tIns="291592" rIns="6612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Is a technique used to quantify the potential impact of uncertainty on a project or decision.</a:t>
          </a:r>
          <a:endParaRPr lang="en-CA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800" b="0" i="0" kern="1200" dirty="0"/>
            <a:t>It simulates various possible scenarios by considering the randomness or variability of different factors.</a:t>
          </a:r>
          <a:endParaRPr lang="en-CA" sz="1800" kern="1200" dirty="0">
            <a:latin typeface="+mn-lt"/>
          </a:endParaRPr>
        </a:p>
      </dsp:txBody>
      <dsp:txXfrm>
        <a:off x="0" y="2204865"/>
        <a:ext cx="8520600" cy="1411199"/>
      </dsp:txXfrm>
    </dsp:sp>
    <dsp:sp modelId="{95F8CBC8-FB02-AF49-B437-A6DABC8E34C7}">
      <dsp:nvSpPr>
        <dsp:cNvPr id="0" name=""/>
        <dsp:cNvSpPr/>
      </dsp:nvSpPr>
      <dsp:spPr>
        <a:xfrm>
          <a:off x="426030" y="1998225"/>
          <a:ext cx="5964419" cy="4132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441" tIns="0" rIns="22544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 dirty="0"/>
            <a:t>Monte-Carlo Analysis</a:t>
          </a:r>
          <a:endParaRPr lang="en-US" sz="1800" b="0" kern="1200" dirty="0"/>
        </a:p>
      </dsp:txBody>
      <dsp:txXfrm>
        <a:off x="446205" y="2018400"/>
        <a:ext cx="5924069" cy="3729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A618FE-98A4-D240-9804-BE0D32F65F42}">
      <dsp:nvSpPr>
        <dsp:cNvPr id="0" name=""/>
        <dsp:cNvSpPr/>
      </dsp:nvSpPr>
      <dsp:spPr>
        <a:xfrm>
          <a:off x="0" y="1485"/>
          <a:ext cx="8520600" cy="80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b="0" i="0" kern="1200" dirty="0"/>
            <a:t>Human Reliability and Error Analysis</a:t>
          </a:r>
          <a:endParaRPr lang="en-US" sz="2000" b="0" kern="1200" dirty="0"/>
        </a:p>
      </dsp:txBody>
      <dsp:txXfrm>
        <a:off x="39295" y="40780"/>
        <a:ext cx="8442010" cy="726370"/>
      </dsp:txXfrm>
    </dsp:sp>
    <dsp:sp modelId="{8122B4F7-F4E1-1540-A58C-630DA97ECC76}">
      <dsp:nvSpPr>
        <dsp:cNvPr id="0" name=""/>
        <dsp:cNvSpPr/>
      </dsp:nvSpPr>
      <dsp:spPr>
        <a:xfrm>
          <a:off x="0" y="806445"/>
          <a:ext cx="8520600" cy="284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529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kern="1200" dirty="0"/>
            <a:t>Analyzes human reliability in complex systems to identify potential errors and their impacts.</a:t>
          </a:r>
          <a:endParaRPr lang="en-CA" sz="2000" kern="1200" dirty="0">
            <a:latin typeface="+mn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Key steps include:</a:t>
          </a:r>
          <a:endParaRPr lang="en-CA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Evaluating necessary information</a:t>
          </a:r>
          <a:endParaRPr lang="en-CA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Identifying pre- and post-task states</a:t>
          </a:r>
          <a:endParaRPr lang="en-CA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Understanding information transmission</a:t>
          </a:r>
          <a:endParaRPr lang="en-CA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Classifying tasks adequately</a:t>
          </a:r>
          <a:endParaRPr lang="en-CA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Recognizing interconnections among staff and actions</a:t>
          </a:r>
          <a:endParaRPr lang="en-CA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000" b="0" i="0" kern="1200" dirty="0"/>
            <a:t>Screening critical actions</a:t>
          </a:r>
          <a:endParaRPr lang="en-CA" sz="2000" kern="1200" dirty="0"/>
        </a:p>
      </dsp:txBody>
      <dsp:txXfrm>
        <a:off x="0" y="806445"/>
        <a:ext cx="8520600" cy="284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542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661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6765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2219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bfbf62896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ebfbf62896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  <a:latin typeface="+mj-l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D2F-6DA6-468A-A8C0-97C4D3F9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BF14C-0724-486C-84D2-A9B694A3F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5059-10B3-445C-9C17-67C1E612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C24A-69D3-4011-BFF5-7F0D11DB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0CC8F-B0B5-4923-ABAF-E408507A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57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BB26-4A57-4DC1-BC9F-1A811D81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3B6DA-4199-4246-B548-6DC6A414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536FA-815C-4E88-A728-6E2A655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ED2C-6C10-4487-9429-BB7BAEAD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BB0B-74F9-4CBC-AC28-13033802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14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60D8-825C-4C5B-B7BD-AC90B9A6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116E4-CD0D-4359-85D7-0E0093A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89D56-56A3-46C1-9D42-A24D92D1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9B8A-DAA8-4B20-9759-4CD18AD9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1438-DB99-4A84-BEC5-331A9C7A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02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A3F5-E938-455E-96EE-4E4D744C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2BB7-04B1-4D4F-AE95-F6585DDE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D3E1A-EA64-4096-8BA8-103A7EA2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FC414-46C0-4D1A-B4DB-656A040B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EF4A1-4396-4588-90D2-1C70D48E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E52B9-BED1-4096-AE8E-BFE938A9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83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F151-7CA1-46BF-BB45-B9230F52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D8BDC-6CBD-43DC-9369-9D476601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0E32A-9DCA-4AC8-865A-DE31CC52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5957A-F2A6-44E2-BB52-5B3585098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CDDD0-03AB-4536-A865-4164609FF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5584F-26E9-432E-A79C-415FFE8C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503E6-2018-48D0-A1C5-3C22BA8B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F1142-8A24-40AA-BB05-6FCED7FF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97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00B1-7774-4DB6-8998-C00A18B4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22E6F-013E-4A6F-8DF4-B99B55D5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4FCF3-50A7-4A05-B1B5-8C4C191F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348D0-948C-4DCA-81A0-33012250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9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431-E44D-4A14-B2DE-D8DE485B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1F2A8-68F0-4948-BB61-73C3D599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A98E5-E979-47DC-A7D6-FE27E997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362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0EBB-5D0E-46A6-9E9E-F9C43F36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491D-E9A5-4420-92AD-256C44EF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4A2E-E830-4F49-89D2-07EE62D1A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9797E-7879-4E25-80AD-B272FF86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4D7DC-3D52-4BD9-B6FE-906E3256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09D50-6198-44D2-9B92-0522801C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123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ED9C-A3F0-41C0-93DD-0BCBBC5C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3AEEB-2BC6-40F1-8713-36CCB04B2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EA403-FA47-47D2-96D6-0FD097F8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28247-A39C-4A14-92B9-5A2A539D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82973-B6E8-4A0D-A701-CBD50692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16CAD-70E6-40FA-A1AD-6943A2BF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1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5CEB-112A-4B98-8F69-E82ABE4D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04AF2-CCF3-4CE9-A266-4DE7F8AAF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CE4F1-553C-436E-8270-6DDE3011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56B4-7ADD-4EDE-AEB4-76B16F6E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9D2B-48E4-4789-AB01-8EFC5FC7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3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118AB-2849-4783-83D4-2ED48AC30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B2C76-B6C4-4095-BE16-E3EED854B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DFEF-4362-493B-A0AA-BBD01C67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CF25B-FF4C-488A-8211-88EC8222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C9D5A-749F-4FD8-937D-ABBB4C7B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01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00050" lvl="0" indent="-28575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0" y="4891594"/>
            <a:ext cx="9144000" cy="25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Char char="●"/>
              <a:defRPr sz="1200">
                <a:solidFill>
                  <a:schemeClr val="bg1"/>
                </a:solidFill>
                <a:latin typeface="+mj-lt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47" name="Google Shape;47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Google Shape;48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9" name="Google Shape;49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6" name="Google Shape;5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6" name="Google Shape;66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br>
              <a:rPr lang="en-CA" dirty="0">
                <a:latin typeface="+mj-lt"/>
              </a:rPr>
            </a:b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chemeClr val="bg1"/>
        </a:buClr>
        <a:buFont typeface="Arial"/>
        <a:defRPr sz="1400" b="0" i="0" u="none" strike="noStrike" cap="none">
          <a:solidFill>
            <a:schemeClr val="bg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3621E-0796-481B-8295-1A93E42C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DB209-8D00-4916-BA24-D2369008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72EB-80B3-4D39-B8C7-85338FF15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8E36-DA73-4F35-A8EA-1B09B086FCED}" type="datetimeFigureOut">
              <a:rPr lang="en-CA" smtClean="0"/>
              <a:t>2024-08-14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7EB2-5278-404E-84EF-117D45FC4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8998-0DAC-4750-BAD4-5581BFC2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0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algn="r"/>
            <a:r>
              <a:rPr lang="en-US" dirty="0"/>
              <a:t>Risk Management - Supply Chain and Operations Perspective</a:t>
            </a:r>
            <a:endParaRPr lang="en-CA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lnSpc>
                <a:spcPct val="80000"/>
              </a:lnSpc>
              <a:buSzPts val="1018"/>
            </a:pPr>
            <a:r>
              <a:rPr lang="en-US" sz="3000" dirty="0">
                <a:latin typeface="+mj-lt"/>
              </a:rPr>
              <a:t>Chapter 5: Risk Analysis</a:t>
            </a:r>
            <a:endParaRPr lang="en-CA" sz="3000" dirty="0">
              <a:latin typeface="+mj-lt"/>
            </a:endParaRPr>
          </a:p>
        </p:txBody>
      </p:sp>
      <p:grpSp>
        <p:nvGrpSpPr>
          <p:cNvPr id="4" name="Group 3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6062C8D7-224B-43F0-961A-744AB9D4AED9}"/>
              </a:ext>
            </a:extLst>
          </p:cNvPr>
          <p:cNvGrpSpPr/>
          <p:nvPr/>
        </p:nvGrpSpPr>
        <p:grpSpPr>
          <a:xfrm>
            <a:off x="598088" y="4514272"/>
            <a:ext cx="7947824" cy="444502"/>
            <a:chOff x="598088" y="4514272"/>
            <a:chExt cx="7947824" cy="444502"/>
          </a:xfrm>
        </p:grpSpPr>
        <p:pic>
          <p:nvPicPr>
            <p:cNvPr id="5" name="Google Shape;92;p23" descr="CC BY-NC-SA 4.0 License Logo">
              <a:extLst>
                <a:ext uri="{FF2B5EF4-FFF2-40B4-BE49-F238E27FC236}">
                  <a16:creationId xmlns:a16="http://schemas.microsoft.com/office/drawing/2014/main" id="{9C8C8945-068C-4988-8061-8FBB6A5A32A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91;p23">
              <a:extLst>
                <a:ext uri="{FF2B5EF4-FFF2-40B4-BE49-F238E27FC236}">
                  <a16:creationId xmlns:a16="http://schemas.microsoft.com/office/drawing/2014/main" id="{3923A46C-86D9-4438-8E0E-372FAB5045D4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Attribution-NonCommercial-ShareAlike 4.0 International (CC BY-NC-SA 4.0)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license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this presentation.</a:t>
              </a:r>
              <a:endParaRPr sz="1100" dirty="0">
                <a:solidFill>
                  <a:schemeClr val="bg1"/>
                </a:solidFill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Decision Tree Analysis:&#10;- Provides a graphical framework for depicting a decision-maker’s available choices (actions), potential outcomes (events), and interdependencies between these.&#10;- Involves listing alternatives, identifying outcomes, determining payoffs, selecting a decision theory model, and applying it to make decisions.&#10;Event Tree Analysis:&#10;- Explores the potential consequences of a single initiating event, branching out to depict various sequences of successes and failures that can culminate in different accident scenarios.&#10;- Advantages include comprehensive coverage, probabilistic assessment, and identification of critical pathways.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6958577"/>
              </p:ext>
            </p:extLst>
          </p:nvPr>
        </p:nvGraphicFramePr>
        <p:xfrm>
          <a:off x="311700" y="895149"/>
          <a:ext cx="8520600" cy="3887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Events Consequences Analysis</a:t>
            </a:r>
            <a:br>
              <a:rPr lang="en-CA" b="1" dirty="0">
                <a:latin typeface="Arial"/>
              </a:rPr>
            </a:br>
            <a:endParaRPr lang="en-CA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2700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Fault Tree Analysis – FTA&#10;- A deductive approach to system reliability, decomposing an undesired event into its constituent causes.&#10;- Helps identify combinations of failures leading to undesired outcomes and guides system reliability improvements.&#10;Business Continuity Planning:&#10;- Involves identifying potential threats, analyzing risks, performing business impact analysis, developing mitigation strategies, and creating a comprehensive plan.&#10;SWOT Analysis: &#10;- Categorizes risks into Strengths, Weaknesses, Opportunities, and Threats, helping develop tailored risk management strategies.&#10;- Steps include identifying risks, categorizing them, analyzing interactions, developing strategies, and monitoring and reviewing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221246"/>
              </p:ext>
            </p:extLst>
          </p:nvPr>
        </p:nvGraphicFramePr>
        <p:xfrm>
          <a:off x="311700" y="895149"/>
          <a:ext cx="8520600" cy="3887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Business Impact &amp; Strategic Analysis</a:t>
            </a:r>
            <a:br>
              <a:rPr lang="en-CA" b="1" dirty="0">
                <a:latin typeface="Arial"/>
              </a:rPr>
            </a:br>
            <a:endParaRPr lang="en-CA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1243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Fishbone Diagram:&#10;- Also known as the Fishbone Diagram or Ishikawa Diagram, is a structured technique used to identify potential causes of a problem or risk event.&#10;- It provides a systematic way to explore and visualize the root causes contributing to a specific effect or undesirable outcome.&#10;- A critical component of the Fishbone Diagram is the 5-Whys Analysis&#10;- Is a structured problem-solving technique used to identify the root causes of potential risks or undesirable events.&#10;- It involves repeatedly asking the question “Why?” to peel back layers of symptoms and uncover the underlying root causes.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3943474"/>
              </p:ext>
            </p:extLst>
          </p:nvPr>
        </p:nvGraphicFramePr>
        <p:xfrm>
          <a:off x="311700" y="1155032"/>
          <a:ext cx="8520600" cy="3242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Cause and Effect Analysis</a:t>
            </a:r>
          </a:p>
        </p:txBody>
      </p:sp>
    </p:spTree>
    <p:extLst>
      <p:ext uri="{BB962C8B-B14F-4D97-AF65-F5344CB8AC3E}">
        <p14:creationId xmlns:p14="http://schemas.microsoft.com/office/powerpoint/2010/main" val="3440740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Scenario Analysis:&#13;&#10;- Is a technique used to evaluate and quantify the potential impacts of uncertainties and risks on desired outcomes or objectives.&#13;&#10;- It involves creating and analyzing multiple plausible scenarios or future states of the world, each defined by a unique set of assumptions, trends, and events.&#10;&#13;&#10;Monte-Carlo Analysis:&#13;&#10;- Is a technique used to quantify the potential impact of uncertainty on a project or decision.&#13;&#10;- It simulates various possible scenarios by considering the randomness or variability of different factors.&#13;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0088982"/>
              </p:ext>
            </p:extLst>
          </p:nvPr>
        </p:nvGraphicFramePr>
        <p:xfrm>
          <a:off x="311700" y="992750"/>
          <a:ext cx="8520600" cy="3656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Future State Analysis</a:t>
            </a:r>
          </a:p>
        </p:txBody>
      </p:sp>
    </p:spTree>
    <p:extLst>
      <p:ext uri="{BB962C8B-B14F-4D97-AF65-F5344CB8AC3E}">
        <p14:creationId xmlns:p14="http://schemas.microsoft.com/office/powerpoint/2010/main" val="2039701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Human Reliability and Error Analysis: Analyzes human reliability in complex systems to identify potential errors and their impacts. Key steps include:&#13;&#10;- Evaluating necessary information&#13;&#10;- Identifying pre- and post-task states&#13;&#10;- Understanding information transmission&#13;&#10;- Classifying tasks adequately&#13;&#10;- Recognizing interconnections among staff and actions&#13;&#10;- Screening critical actions&#13;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4062479"/>
              </p:ext>
            </p:extLst>
          </p:nvPr>
        </p:nvGraphicFramePr>
        <p:xfrm>
          <a:off x="311700" y="992750"/>
          <a:ext cx="8520600" cy="3656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Human Reliability Analysis</a:t>
            </a:r>
          </a:p>
        </p:txBody>
      </p:sp>
    </p:spTree>
    <p:extLst>
      <p:ext uri="{BB962C8B-B14F-4D97-AF65-F5344CB8AC3E}">
        <p14:creationId xmlns:p14="http://schemas.microsoft.com/office/powerpoint/2010/main" val="321550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Failure Modes and Effects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C4FBB-F7D1-C704-381F-989D613C0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92750"/>
            <a:ext cx="8520600" cy="3791006"/>
          </a:xfrm>
        </p:spPr>
        <p:txBody>
          <a:bodyPr>
            <a:normAutofit/>
          </a:bodyPr>
          <a:lstStyle/>
          <a:p>
            <a:pPr marL="0" indent="0">
              <a:buClr>
                <a:srgbClr val="080808"/>
              </a:buClr>
              <a:buNone/>
            </a:pPr>
            <a:r>
              <a:rPr lang="en-CA" sz="1600" b="1" dirty="0">
                <a:solidFill>
                  <a:srgbClr val="080808"/>
                </a:solidFill>
                <a:latin typeface="+mn-lt"/>
              </a:rPr>
              <a:t>Failure Modes and Effects Analysis (FMEA) </a:t>
            </a:r>
            <a:r>
              <a:rPr lang="en-CA" sz="1600" dirty="0">
                <a:solidFill>
                  <a:srgbClr val="080808"/>
                </a:solidFill>
                <a:latin typeface="+mn-lt"/>
              </a:rPr>
              <a:t>is a foundational technique for quantifying potential risks associated with a system’s design.</a:t>
            </a:r>
          </a:p>
          <a:p>
            <a:pPr marL="0" indent="0">
              <a:buClr>
                <a:srgbClr val="080808"/>
              </a:buClr>
              <a:buNone/>
            </a:pPr>
            <a:endParaRPr lang="en-CA" sz="1600" dirty="0">
              <a:solidFill>
                <a:srgbClr val="080808"/>
              </a:solidFill>
              <a:latin typeface="+mn-lt"/>
            </a:endParaRPr>
          </a:p>
          <a:p>
            <a:pPr marL="0" indent="0">
              <a:buClr>
                <a:srgbClr val="080808"/>
              </a:buClr>
              <a:buNone/>
            </a:pPr>
            <a:endParaRPr lang="en-CA" sz="1600" dirty="0">
              <a:solidFill>
                <a:srgbClr val="080808"/>
              </a:solidFill>
              <a:latin typeface="+mn-lt"/>
            </a:endParaRPr>
          </a:p>
          <a:p>
            <a:pPr marL="317500" indent="-317500">
              <a:buClr>
                <a:srgbClr val="080808"/>
              </a:buClr>
            </a:pPr>
            <a:endParaRPr lang="en-CA" sz="1600" dirty="0">
              <a:solidFill>
                <a:srgbClr val="080808"/>
              </a:solidFill>
              <a:latin typeface="+mn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438D60C-7347-4C19-9EAF-C99C44B62186}"/>
              </a:ext>
            </a:extLst>
          </p:cNvPr>
          <p:cNvSpPr/>
          <p:nvPr/>
        </p:nvSpPr>
        <p:spPr>
          <a:xfrm>
            <a:off x="311700" y="1804550"/>
            <a:ext cx="8520599" cy="2979206"/>
          </a:xfrm>
          <a:prstGeom prst="roundRect">
            <a:avLst>
              <a:gd name="adj" fmla="val 471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Clr>
                <a:srgbClr val="080808"/>
              </a:buClr>
              <a:buNone/>
            </a:pPr>
            <a:r>
              <a:rPr lang="en-CA" sz="1600" b="1" dirty="0">
                <a:solidFill>
                  <a:srgbClr val="080808"/>
                </a:solidFill>
                <a:latin typeface="+mn-lt"/>
              </a:rPr>
              <a:t>FMEA Procedure</a:t>
            </a:r>
          </a:p>
          <a:p>
            <a:pPr marL="0" indent="0">
              <a:buClr>
                <a:srgbClr val="080808"/>
              </a:buClr>
              <a:buNone/>
            </a:pPr>
            <a:endParaRPr lang="en-CA" sz="1600" b="1" dirty="0">
              <a:solidFill>
                <a:srgbClr val="080808"/>
              </a:solidFill>
              <a:latin typeface="+mn-lt"/>
            </a:endParaRP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Construct a detailed flow chart of the process.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Determine how each step could possibly fail.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Determine the “effects” of each possible failure.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Assign a Severity Rating for each effect.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Assign an Occurrence Rating for each failure.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Calculate and prioritize a Risk Priority Number (RPN) for each failure.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Review the process and conduct a root cause analysis.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Take action to eliminate or reduce the Risk Priority Number.</a:t>
            </a:r>
          </a:p>
          <a:p>
            <a:pPr marL="457200" indent="-457200">
              <a:buClr>
                <a:srgbClr val="080808"/>
              </a:buClr>
              <a:buFont typeface="+mj-lt"/>
              <a:buAutoNum type="arabicPeriod"/>
            </a:pPr>
            <a:r>
              <a:rPr lang="en-CA" sz="1600" dirty="0">
                <a:solidFill>
                  <a:srgbClr val="080808"/>
                </a:solidFill>
                <a:latin typeface="+mn-lt"/>
              </a:rPr>
              <a:t>Recalculate the resulting RPN as the failure modes are reduced or eliminated.</a:t>
            </a:r>
          </a:p>
          <a:p>
            <a:pPr algn="ctr"/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04737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272650" y="120025"/>
            <a:ext cx="8655300" cy="8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en-CA" b="1" dirty="0">
                <a:latin typeface="+mn-lt"/>
              </a:rPr>
              <a:t>5.4 Chapter Summary</a:t>
            </a:r>
            <a:endParaRPr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BFE42D-F244-DC43-91AE-409D4B6D1F9A}"/>
              </a:ext>
            </a:extLst>
          </p:cNvPr>
          <p:cNvSpPr txBox="1"/>
          <p:nvPr/>
        </p:nvSpPr>
        <p:spPr>
          <a:xfrm>
            <a:off x="272650" y="792046"/>
            <a:ext cx="8655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Chapter 5 highlights the systematic process of identifying, analyzing, and evaluating risks in risk analysis.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Emphasizes the importance of risk assessment as the cornerstone of Enterprise Risk Management (ERM).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Discusses how risk assessment involves identifying threats, prioritizing them, and making informed decisions to mitigate risks, aiding in regulatory compliance and asset protection.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Explores two primary approaches for risk assessment: top-down (strategic risks) and bottom-up (operational risks), advocating for a combined approach for comprehensive risk understanding.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Covers various risk analysis techniques: quantitative methods (mathematical models, statistical methods) and qualitative methods (subjective judgment), along with tools like the Risk Matrix.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Discusses advanced techniques such as NPV, probability analysis, regression analysis, scenario analysis, human reliability and error </a:t>
            </a:r>
            <a:r>
              <a:rPr lang="en-US" sz="1600" err="1">
                <a:latin typeface="+mn-lt"/>
              </a:rPr>
              <a:t>analysis</a:t>
            </a:r>
            <a:r>
              <a:rPr lang="en-US" sz="1600">
                <a:latin typeface="+mn-lt"/>
              </a:rPr>
              <a:t>, and </a:t>
            </a:r>
            <a:r>
              <a:rPr lang="en-US" sz="1600" dirty="0">
                <a:latin typeface="+mn-lt"/>
              </a:rPr>
              <a:t>FMEA for thorough risk identification and mitigation.</a:t>
            </a:r>
            <a:endParaRPr lang="en-CA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340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+mj-lt"/>
              </a:rPr>
              <a:t>5.0 Learning Objectives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F1E19B-635D-50FD-3C3D-35005EE0AB67}"/>
              </a:ext>
            </a:extLst>
          </p:cNvPr>
          <p:cNvSpPr txBox="1"/>
          <p:nvPr/>
        </p:nvSpPr>
        <p:spPr>
          <a:xfrm>
            <a:off x="306237" y="992750"/>
            <a:ext cx="8531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+mn-lt"/>
              </a:rPr>
              <a:t>In this chapter, we will:</a:t>
            </a:r>
          </a:p>
          <a:p>
            <a:endParaRPr lang="en-CA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Describe the importance of risk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Summarize the most common risk analysis techniques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Identify quantitative and qualitative risk analysis techniques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List traditional risk analysis techniques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Explain root cause analysis</a:t>
            </a:r>
            <a:endParaRPr lang="en-C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868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5.1 What is Risk Assessment</a:t>
            </a:r>
            <a:endParaRPr lang="en-CA" b="1" dirty="0">
              <a:latin typeface="Arial"/>
            </a:endParaRPr>
          </a:p>
        </p:txBody>
      </p:sp>
      <p:grpSp>
        <p:nvGrpSpPr>
          <p:cNvPr id="14" name="Group 13" descr="Risk Assessment:&#10;-Process of identifying, analyzing, and evaluating risks.&#10;- Systematic, iterative, and collaborative approach using stakeholders’ knowledge.&#10;- Based on the most recent information and supported by further research.&#10;&#10;Risk Identification:&#10;- Finding, recognizing, and describing potential risks that affect project objectives.&#10;- Utilizes a wide range of techniques to identify risks impacting one or more objectives.&#10;&#10;Risk Analysis:&#10;- Comprehensive examination of risks based on characteristics.&#10;- Considers sources, consequences, likelihood, triggers, contingencies, and controls.&#10;- Key focus on risk exposure, likelihood, and consequence levels.&#10;&#10;Risk Evaluation:&#10;- Supports decision-making by comparing risk analysis results to predefined criteria.&#10;- Leads to decisions to transfer, avoid, treat/mitigate, approve, or reject risks.&#10;&#10;Importance of Risk Assessment:&#10;- Foundation of a strong Enterprise Risk Management (ERM) program.&#10;- Identifies threats, supports decisions, and enables a proactive approach.&#10;- Essential for regulatory compliance and achieving organizational goals.&#10;">
            <a:extLst>
              <a:ext uri="{FF2B5EF4-FFF2-40B4-BE49-F238E27FC236}">
                <a16:creationId xmlns:a16="http://schemas.microsoft.com/office/drawing/2014/main" id="{38B963DF-8C50-5D84-92CB-11CAFA8E7546}"/>
              </a:ext>
            </a:extLst>
          </p:cNvPr>
          <p:cNvGrpSpPr/>
          <p:nvPr/>
        </p:nvGrpSpPr>
        <p:grpSpPr>
          <a:xfrm>
            <a:off x="140460" y="698291"/>
            <a:ext cx="8863080" cy="4128234"/>
            <a:chOff x="247075" y="692391"/>
            <a:chExt cx="8029839" cy="419827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D52C660-1014-5CEC-2DB7-FD15DB9EE125}"/>
                </a:ext>
              </a:extLst>
            </p:cNvPr>
            <p:cNvSpPr/>
            <p:nvPr/>
          </p:nvSpPr>
          <p:spPr>
            <a:xfrm>
              <a:off x="1727264" y="732483"/>
              <a:ext cx="6549650" cy="737322"/>
            </a:xfrm>
            <a:custGeom>
              <a:avLst/>
              <a:gdLst>
                <a:gd name="connsiteX0" fmla="*/ 107650 w 645888"/>
                <a:gd name="connsiteY0" fmla="*/ 0 h 5535904"/>
                <a:gd name="connsiteX1" fmla="*/ 538238 w 645888"/>
                <a:gd name="connsiteY1" fmla="*/ 0 h 5535904"/>
                <a:gd name="connsiteX2" fmla="*/ 645888 w 645888"/>
                <a:gd name="connsiteY2" fmla="*/ 107650 h 5535904"/>
                <a:gd name="connsiteX3" fmla="*/ 645888 w 645888"/>
                <a:gd name="connsiteY3" fmla="*/ 5535904 h 5535904"/>
                <a:gd name="connsiteX4" fmla="*/ 645888 w 645888"/>
                <a:gd name="connsiteY4" fmla="*/ 5535904 h 5535904"/>
                <a:gd name="connsiteX5" fmla="*/ 0 w 645888"/>
                <a:gd name="connsiteY5" fmla="*/ 5535904 h 5535904"/>
                <a:gd name="connsiteX6" fmla="*/ 0 w 645888"/>
                <a:gd name="connsiteY6" fmla="*/ 5535904 h 5535904"/>
                <a:gd name="connsiteX7" fmla="*/ 0 w 645888"/>
                <a:gd name="connsiteY7" fmla="*/ 107650 h 5535904"/>
                <a:gd name="connsiteX8" fmla="*/ 107650 w 645888"/>
                <a:gd name="connsiteY8" fmla="*/ 0 h 553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5888" h="5535904">
                  <a:moveTo>
                    <a:pt x="645888" y="922671"/>
                  </a:moveTo>
                  <a:lnTo>
                    <a:pt x="645888" y="4613233"/>
                  </a:lnTo>
                  <a:cubicBezTo>
                    <a:pt x="645888" y="5122804"/>
                    <a:pt x="640265" y="5535900"/>
                    <a:pt x="633328" y="5535900"/>
                  </a:cubicBezTo>
                  <a:lnTo>
                    <a:pt x="0" y="5535900"/>
                  </a:lnTo>
                  <a:lnTo>
                    <a:pt x="0" y="553590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3328" y="4"/>
                  </a:lnTo>
                  <a:cubicBezTo>
                    <a:pt x="640265" y="4"/>
                    <a:pt x="645888" y="413100"/>
                    <a:pt x="645888" y="922671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5355" rIns="279180" bIns="15535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Process of identifying, analyzing, and evaluating risks.
Systematic, iterative, and collaborative approach using stakeholders' knowledge.
Based on the most recent information and supported by further research.</a:t>
              </a:r>
              <a:endParaRPr lang="en-CA" sz="1400" kern="1200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F67FE1F-9DE0-FD9B-9030-5BD67CF14782}"/>
                </a:ext>
              </a:extLst>
            </p:cNvPr>
            <p:cNvSpPr/>
            <p:nvPr/>
          </p:nvSpPr>
          <p:spPr>
            <a:xfrm>
              <a:off x="247075" y="692391"/>
              <a:ext cx="1607444" cy="807360"/>
            </a:xfrm>
            <a:custGeom>
              <a:avLst/>
              <a:gdLst>
                <a:gd name="connsiteX0" fmla="*/ 0 w 3113946"/>
                <a:gd name="connsiteY0" fmla="*/ 134563 h 807360"/>
                <a:gd name="connsiteX1" fmla="*/ 134563 w 3113946"/>
                <a:gd name="connsiteY1" fmla="*/ 0 h 807360"/>
                <a:gd name="connsiteX2" fmla="*/ 2979383 w 3113946"/>
                <a:gd name="connsiteY2" fmla="*/ 0 h 807360"/>
                <a:gd name="connsiteX3" fmla="*/ 3113946 w 3113946"/>
                <a:gd name="connsiteY3" fmla="*/ 134563 h 807360"/>
                <a:gd name="connsiteX4" fmla="*/ 3113946 w 3113946"/>
                <a:gd name="connsiteY4" fmla="*/ 672797 h 807360"/>
                <a:gd name="connsiteX5" fmla="*/ 2979383 w 3113946"/>
                <a:gd name="connsiteY5" fmla="*/ 807360 h 807360"/>
                <a:gd name="connsiteX6" fmla="*/ 134563 w 3113946"/>
                <a:gd name="connsiteY6" fmla="*/ 807360 h 807360"/>
                <a:gd name="connsiteX7" fmla="*/ 0 w 3113946"/>
                <a:gd name="connsiteY7" fmla="*/ 672797 h 807360"/>
                <a:gd name="connsiteX8" fmla="*/ 0 w 3113946"/>
                <a:gd name="connsiteY8" fmla="*/ 134563 h 80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946" h="807360">
                  <a:moveTo>
                    <a:pt x="0" y="134563"/>
                  </a:moveTo>
                  <a:cubicBezTo>
                    <a:pt x="0" y="60246"/>
                    <a:pt x="60246" y="0"/>
                    <a:pt x="134563" y="0"/>
                  </a:cubicBezTo>
                  <a:lnTo>
                    <a:pt x="2979383" y="0"/>
                  </a:lnTo>
                  <a:cubicBezTo>
                    <a:pt x="3053700" y="0"/>
                    <a:pt x="3113946" y="60246"/>
                    <a:pt x="3113946" y="134563"/>
                  </a:cubicBezTo>
                  <a:lnTo>
                    <a:pt x="3113946" y="672797"/>
                  </a:lnTo>
                  <a:cubicBezTo>
                    <a:pt x="3113946" y="747114"/>
                    <a:pt x="3053700" y="807360"/>
                    <a:pt x="2979383" y="807360"/>
                  </a:cubicBezTo>
                  <a:lnTo>
                    <a:pt x="134563" y="807360"/>
                  </a:lnTo>
                  <a:cubicBezTo>
                    <a:pt x="60246" y="807360"/>
                    <a:pt x="0" y="747114"/>
                    <a:pt x="0" y="672797"/>
                  </a:cubicBezTo>
                  <a:lnTo>
                    <a:pt x="0" y="1345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752" tIns="66082" rIns="92752" bIns="66082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400" b="1" kern="1200" dirty="0"/>
                <a:t>Risk Assessment: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7904942-864F-5888-C640-489C06258B2B}"/>
                </a:ext>
              </a:extLst>
            </p:cNvPr>
            <p:cNvSpPr/>
            <p:nvPr/>
          </p:nvSpPr>
          <p:spPr>
            <a:xfrm>
              <a:off x="1727264" y="1580211"/>
              <a:ext cx="6549650" cy="737322"/>
            </a:xfrm>
            <a:custGeom>
              <a:avLst/>
              <a:gdLst>
                <a:gd name="connsiteX0" fmla="*/ 107650 w 645888"/>
                <a:gd name="connsiteY0" fmla="*/ 0 h 5535904"/>
                <a:gd name="connsiteX1" fmla="*/ 538238 w 645888"/>
                <a:gd name="connsiteY1" fmla="*/ 0 h 5535904"/>
                <a:gd name="connsiteX2" fmla="*/ 645888 w 645888"/>
                <a:gd name="connsiteY2" fmla="*/ 107650 h 5535904"/>
                <a:gd name="connsiteX3" fmla="*/ 645888 w 645888"/>
                <a:gd name="connsiteY3" fmla="*/ 5535904 h 5535904"/>
                <a:gd name="connsiteX4" fmla="*/ 645888 w 645888"/>
                <a:gd name="connsiteY4" fmla="*/ 5535904 h 5535904"/>
                <a:gd name="connsiteX5" fmla="*/ 0 w 645888"/>
                <a:gd name="connsiteY5" fmla="*/ 5535904 h 5535904"/>
                <a:gd name="connsiteX6" fmla="*/ 0 w 645888"/>
                <a:gd name="connsiteY6" fmla="*/ 5535904 h 5535904"/>
                <a:gd name="connsiteX7" fmla="*/ 0 w 645888"/>
                <a:gd name="connsiteY7" fmla="*/ 107650 h 5535904"/>
                <a:gd name="connsiteX8" fmla="*/ 107650 w 645888"/>
                <a:gd name="connsiteY8" fmla="*/ 0 h 553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5888" h="5535904">
                  <a:moveTo>
                    <a:pt x="645888" y="922671"/>
                  </a:moveTo>
                  <a:lnTo>
                    <a:pt x="645888" y="4613233"/>
                  </a:lnTo>
                  <a:cubicBezTo>
                    <a:pt x="645888" y="5122804"/>
                    <a:pt x="640265" y="5535900"/>
                    <a:pt x="633328" y="5535900"/>
                  </a:cubicBezTo>
                  <a:lnTo>
                    <a:pt x="0" y="5535900"/>
                  </a:lnTo>
                  <a:lnTo>
                    <a:pt x="0" y="553590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3328" y="4"/>
                  </a:lnTo>
                  <a:cubicBezTo>
                    <a:pt x="640265" y="4"/>
                    <a:pt x="645888" y="413100"/>
                    <a:pt x="645888" y="922671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1699870"/>
                <a:satOff val="-1212"/>
                <a:lumOff val="-260"/>
                <a:alphaOff val="0"/>
              </a:schemeClr>
            </a:lnRef>
            <a:fillRef idx="1">
              <a:schemeClr val="accent2">
                <a:tint val="40000"/>
                <a:alpha val="90000"/>
                <a:hueOff val="1699870"/>
                <a:satOff val="-1212"/>
                <a:lumOff val="-26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1699870"/>
                <a:satOff val="-1212"/>
                <a:lumOff val="-26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5355" rIns="279180" bIns="15535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Finding, recognizing, and describing potential risks that affect project objectives.
Utilizes a wide range of techniques to identify risks impacting one or more objectives.</a:t>
              </a:r>
              <a:endParaRPr lang="en-CA" sz="1400" kern="120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2662666-B415-792C-E2F7-A3F8AF938AFD}"/>
                </a:ext>
              </a:extLst>
            </p:cNvPr>
            <p:cNvSpPr/>
            <p:nvPr/>
          </p:nvSpPr>
          <p:spPr>
            <a:xfrm>
              <a:off x="247075" y="1540119"/>
              <a:ext cx="1607444" cy="807360"/>
            </a:xfrm>
            <a:custGeom>
              <a:avLst/>
              <a:gdLst>
                <a:gd name="connsiteX0" fmla="*/ 0 w 3113946"/>
                <a:gd name="connsiteY0" fmla="*/ 134563 h 807360"/>
                <a:gd name="connsiteX1" fmla="*/ 134563 w 3113946"/>
                <a:gd name="connsiteY1" fmla="*/ 0 h 807360"/>
                <a:gd name="connsiteX2" fmla="*/ 2979383 w 3113946"/>
                <a:gd name="connsiteY2" fmla="*/ 0 h 807360"/>
                <a:gd name="connsiteX3" fmla="*/ 3113946 w 3113946"/>
                <a:gd name="connsiteY3" fmla="*/ 134563 h 807360"/>
                <a:gd name="connsiteX4" fmla="*/ 3113946 w 3113946"/>
                <a:gd name="connsiteY4" fmla="*/ 672797 h 807360"/>
                <a:gd name="connsiteX5" fmla="*/ 2979383 w 3113946"/>
                <a:gd name="connsiteY5" fmla="*/ 807360 h 807360"/>
                <a:gd name="connsiteX6" fmla="*/ 134563 w 3113946"/>
                <a:gd name="connsiteY6" fmla="*/ 807360 h 807360"/>
                <a:gd name="connsiteX7" fmla="*/ 0 w 3113946"/>
                <a:gd name="connsiteY7" fmla="*/ 672797 h 807360"/>
                <a:gd name="connsiteX8" fmla="*/ 0 w 3113946"/>
                <a:gd name="connsiteY8" fmla="*/ 134563 h 80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946" h="807360">
                  <a:moveTo>
                    <a:pt x="0" y="134563"/>
                  </a:moveTo>
                  <a:cubicBezTo>
                    <a:pt x="0" y="60246"/>
                    <a:pt x="60246" y="0"/>
                    <a:pt x="134563" y="0"/>
                  </a:cubicBezTo>
                  <a:lnTo>
                    <a:pt x="2979383" y="0"/>
                  </a:lnTo>
                  <a:cubicBezTo>
                    <a:pt x="3053700" y="0"/>
                    <a:pt x="3113946" y="60246"/>
                    <a:pt x="3113946" y="134563"/>
                  </a:cubicBezTo>
                  <a:lnTo>
                    <a:pt x="3113946" y="672797"/>
                  </a:lnTo>
                  <a:cubicBezTo>
                    <a:pt x="3113946" y="747114"/>
                    <a:pt x="3053700" y="807360"/>
                    <a:pt x="2979383" y="807360"/>
                  </a:cubicBezTo>
                  <a:lnTo>
                    <a:pt x="134563" y="807360"/>
                  </a:lnTo>
                  <a:cubicBezTo>
                    <a:pt x="60246" y="807360"/>
                    <a:pt x="0" y="747114"/>
                    <a:pt x="0" y="672797"/>
                  </a:cubicBezTo>
                  <a:lnTo>
                    <a:pt x="0" y="1345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623800"/>
                <a:satOff val="2915"/>
                <a:lumOff val="-1716"/>
                <a:alphaOff val="0"/>
              </a:schemeClr>
            </a:fillRef>
            <a:effectRef idx="0">
              <a:schemeClr val="accent2">
                <a:hueOff val="1623800"/>
                <a:satOff val="2915"/>
                <a:lumOff val="-171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752" tIns="66082" rIns="92752" bIns="66082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400" b="1" kern="1200" dirty="0"/>
                <a:t>Risk Identification: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AE8500-9DBE-ACA7-02D8-755DCC49864D}"/>
                </a:ext>
              </a:extLst>
            </p:cNvPr>
            <p:cNvSpPr/>
            <p:nvPr/>
          </p:nvSpPr>
          <p:spPr>
            <a:xfrm>
              <a:off x="1727264" y="2427939"/>
              <a:ext cx="6549650" cy="737322"/>
            </a:xfrm>
            <a:custGeom>
              <a:avLst/>
              <a:gdLst>
                <a:gd name="connsiteX0" fmla="*/ 107650 w 645888"/>
                <a:gd name="connsiteY0" fmla="*/ 0 h 5535904"/>
                <a:gd name="connsiteX1" fmla="*/ 538238 w 645888"/>
                <a:gd name="connsiteY1" fmla="*/ 0 h 5535904"/>
                <a:gd name="connsiteX2" fmla="*/ 645888 w 645888"/>
                <a:gd name="connsiteY2" fmla="*/ 107650 h 5535904"/>
                <a:gd name="connsiteX3" fmla="*/ 645888 w 645888"/>
                <a:gd name="connsiteY3" fmla="*/ 5535904 h 5535904"/>
                <a:gd name="connsiteX4" fmla="*/ 645888 w 645888"/>
                <a:gd name="connsiteY4" fmla="*/ 5535904 h 5535904"/>
                <a:gd name="connsiteX5" fmla="*/ 0 w 645888"/>
                <a:gd name="connsiteY5" fmla="*/ 5535904 h 5535904"/>
                <a:gd name="connsiteX6" fmla="*/ 0 w 645888"/>
                <a:gd name="connsiteY6" fmla="*/ 5535904 h 5535904"/>
                <a:gd name="connsiteX7" fmla="*/ 0 w 645888"/>
                <a:gd name="connsiteY7" fmla="*/ 107650 h 5535904"/>
                <a:gd name="connsiteX8" fmla="*/ 107650 w 645888"/>
                <a:gd name="connsiteY8" fmla="*/ 0 h 553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5888" h="5535904">
                  <a:moveTo>
                    <a:pt x="645888" y="922671"/>
                  </a:moveTo>
                  <a:lnTo>
                    <a:pt x="645888" y="4613233"/>
                  </a:lnTo>
                  <a:cubicBezTo>
                    <a:pt x="645888" y="5122804"/>
                    <a:pt x="640265" y="5535900"/>
                    <a:pt x="633328" y="5535900"/>
                  </a:cubicBezTo>
                  <a:lnTo>
                    <a:pt x="0" y="5535900"/>
                  </a:lnTo>
                  <a:lnTo>
                    <a:pt x="0" y="553590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3328" y="4"/>
                  </a:lnTo>
                  <a:cubicBezTo>
                    <a:pt x="640265" y="4"/>
                    <a:pt x="645888" y="413100"/>
                    <a:pt x="645888" y="922671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3399739"/>
                <a:satOff val="-2424"/>
                <a:lumOff val="-521"/>
                <a:alphaOff val="0"/>
              </a:schemeClr>
            </a:lnRef>
            <a:fillRef idx="1">
              <a:schemeClr val="accent2">
                <a:tint val="40000"/>
                <a:alpha val="90000"/>
                <a:hueOff val="3399739"/>
                <a:satOff val="-2424"/>
                <a:lumOff val="-52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3399739"/>
                <a:satOff val="-2424"/>
                <a:lumOff val="-52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5355" rIns="279180" bIns="15535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Comprehensive examination of risks based on characteristics.
Considers sources, consequences, likelihood, triggers, contingencies, and controls.
Key focus on risk exposure, likelihood, and consequence levels.</a:t>
              </a:r>
              <a:endParaRPr lang="en-CA" sz="1400" kern="120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34E6D93-625C-02A1-6632-4284567EB7B8}"/>
                </a:ext>
              </a:extLst>
            </p:cNvPr>
            <p:cNvSpPr/>
            <p:nvPr/>
          </p:nvSpPr>
          <p:spPr>
            <a:xfrm>
              <a:off x="247075" y="2387847"/>
              <a:ext cx="1607444" cy="807360"/>
            </a:xfrm>
            <a:custGeom>
              <a:avLst/>
              <a:gdLst>
                <a:gd name="connsiteX0" fmla="*/ 0 w 3113946"/>
                <a:gd name="connsiteY0" fmla="*/ 134563 h 807360"/>
                <a:gd name="connsiteX1" fmla="*/ 134563 w 3113946"/>
                <a:gd name="connsiteY1" fmla="*/ 0 h 807360"/>
                <a:gd name="connsiteX2" fmla="*/ 2979383 w 3113946"/>
                <a:gd name="connsiteY2" fmla="*/ 0 h 807360"/>
                <a:gd name="connsiteX3" fmla="*/ 3113946 w 3113946"/>
                <a:gd name="connsiteY3" fmla="*/ 134563 h 807360"/>
                <a:gd name="connsiteX4" fmla="*/ 3113946 w 3113946"/>
                <a:gd name="connsiteY4" fmla="*/ 672797 h 807360"/>
                <a:gd name="connsiteX5" fmla="*/ 2979383 w 3113946"/>
                <a:gd name="connsiteY5" fmla="*/ 807360 h 807360"/>
                <a:gd name="connsiteX6" fmla="*/ 134563 w 3113946"/>
                <a:gd name="connsiteY6" fmla="*/ 807360 h 807360"/>
                <a:gd name="connsiteX7" fmla="*/ 0 w 3113946"/>
                <a:gd name="connsiteY7" fmla="*/ 672797 h 807360"/>
                <a:gd name="connsiteX8" fmla="*/ 0 w 3113946"/>
                <a:gd name="connsiteY8" fmla="*/ 134563 h 80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946" h="807360">
                  <a:moveTo>
                    <a:pt x="0" y="134563"/>
                  </a:moveTo>
                  <a:cubicBezTo>
                    <a:pt x="0" y="60246"/>
                    <a:pt x="60246" y="0"/>
                    <a:pt x="134563" y="0"/>
                  </a:cubicBezTo>
                  <a:lnTo>
                    <a:pt x="2979383" y="0"/>
                  </a:lnTo>
                  <a:cubicBezTo>
                    <a:pt x="3053700" y="0"/>
                    <a:pt x="3113946" y="60246"/>
                    <a:pt x="3113946" y="134563"/>
                  </a:cubicBezTo>
                  <a:lnTo>
                    <a:pt x="3113946" y="672797"/>
                  </a:lnTo>
                  <a:cubicBezTo>
                    <a:pt x="3113946" y="747114"/>
                    <a:pt x="3053700" y="807360"/>
                    <a:pt x="2979383" y="807360"/>
                  </a:cubicBezTo>
                  <a:lnTo>
                    <a:pt x="134563" y="807360"/>
                  </a:lnTo>
                  <a:cubicBezTo>
                    <a:pt x="60246" y="807360"/>
                    <a:pt x="0" y="747114"/>
                    <a:pt x="0" y="672797"/>
                  </a:cubicBezTo>
                  <a:lnTo>
                    <a:pt x="0" y="1345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247601"/>
                <a:satOff val="5830"/>
                <a:lumOff val="-3432"/>
                <a:alphaOff val="0"/>
              </a:schemeClr>
            </a:fillRef>
            <a:effectRef idx="0">
              <a:schemeClr val="accent2">
                <a:hueOff val="3247601"/>
                <a:satOff val="5830"/>
                <a:lumOff val="-343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752" tIns="66082" rIns="92752" bIns="66082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400" b="1" kern="1200" dirty="0"/>
                <a:t>Risk Analysis: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B61CD82-DD4E-BDCD-A76E-CF93B26E2C8A}"/>
                </a:ext>
              </a:extLst>
            </p:cNvPr>
            <p:cNvSpPr/>
            <p:nvPr/>
          </p:nvSpPr>
          <p:spPr>
            <a:xfrm>
              <a:off x="1727264" y="3275667"/>
              <a:ext cx="6549650" cy="737322"/>
            </a:xfrm>
            <a:custGeom>
              <a:avLst/>
              <a:gdLst>
                <a:gd name="connsiteX0" fmla="*/ 107650 w 645888"/>
                <a:gd name="connsiteY0" fmla="*/ 0 h 5535904"/>
                <a:gd name="connsiteX1" fmla="*/ 538238 w 645888"/>
                <a:gd name="connsiteY1" fmla="*/ 0 h 5535904"/>
                <a:gd name="connsiteX2" fmla="*/ 645888 w 645888"/>
                <a:gd name="connsiteY2" fmla="*/ 107650 h 5535904"/>
                <a:gd name="connsiteX3" fmla="*/ 645888 w 645888"/>
                <a:gd name="connsiteY3" fmla="*/ 5535904 h 5535904"/>
                <a:gd name="connsiteX4" fmla="*/ 645888 w 645888"/>
                <a:gd name="connsiteY4" fmla="*/ 5535904 h 5535904"/>
                <a:gd name="connsiteX5" fmla="*/ 0 w 645888"/>
                <a:gd name="connsiteY5" fmla="*/ 5535904 h 5535904"/>
                <a:gd name="connsiteX6" fmla="*/ 0 w 645888"/>
                <a:gd name="connsiteY6" fmla="*/ 5535904 h 5535904"/>
                <a:gd name="connsiteX7" fmla="*/ 0 w 645888"/>
                <a:gd name="connsiteY7" fmla="*/ 107650 h 5535904"/>
                <a:gd name="connsiteX8" fmla="*/ 107650 w 645888"/>
                <a:gd name="connsiteY8" fmla="*/ 0 h 553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5888" h="5535904">
                  <a:moveTo>
                    <a:pt x="645888" y="922671"/>
                  </a:moveTo>
                  <a:lnTo>
                    <a:pt x="645888" y="4613233"/>
                  </a:lnTo>
                  <a:cubicBezTo>
                    <a:pt x="645888" y="5122804"/>
                    <a:pt x="640265" y="5535900"/>
                    <a:pt x="633328" y="5535900"/>
                  </a:cubicBezTo>
                  <a:lnTo>
                    <a:pt x="0" y="5535900"/>
                  </a:lnTo>
                  <a:lnTo>
                    <a:pt x="0" y="553590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3328" y="4"/>
                  </a:lnTo>
                  <a:cubicBezTo>
                    <a:pt x="640265" y="4"/>
                    <a:pt x="645888" y="413100"/>
                    <a:pt x="645888" y="922671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5099609"/>
                <a:satOff val="-3636"/>
                <a:lumOff val="-781"/>
                <a:alphaOff val="0"/>
              </a:schemeClr>
            </a:lnRef>
            <a:fillRef idx="1">
              <a:schemeClr val="accent2">
                <a:tint val="40000"/>
                <a:alpha val="90000"/>
                <a:hueOff val="5099609"/>
                <a:satOff val="-3636"/>
                <a:lumOff val="-78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5099609"/>
                <a:satOff val="-3636"/>
                <a:lumOff val="-78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5355" rIns="279180" bIns="15535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Supports decision-making by comparing risk analysis results to predefined criteria.
Leads to decisions to transfer, avoid, treat/mitigate, approve, or reject risks.</a:t>
              </a:r>
              <a:endParaRPr lang="en-CA" sz="1400" kern="120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079603-0B52-09A9-8785-61662A756175}"/>
                </a:ext>
              </a:extLst>
            </p:cNvPr>
            <p:cNvSpPr/>
            <p:nvPr/>
          </p:nvSpPr>
          <p:spPr>
            <a:xfrm>
              <a:off x="247075" y="3235576"/>
              <a:ext cx="1607444" cy="807360"/>
            </a:xfrm>
            <a:custGeom>
              <a:avLst/>
              <a:gdLst>
                <a:gd name="connsiteX0" fmla="*/ 0 w 3113946"/>
                <a:gd name="connsiteY0" fmla="*/ 134563 h 807360"/>
                <a:gd name="connsiteX1" fmla="*/ 134563 w 3113946"/>
                <a:gd name="connsiteY1" fmla="*/ 0 h 807360"/>
                <a:gd name="connsiteX2" fmla="*/ 2979383 w 3113946"/>
                <a:gd name="connsiteY2" fmla="*/ 0 h 807360"/>
                <a:gd name="connsiteX3" fmla="*/ 3113946 w 3113946"/>
                <a:gd name="connsiteY3" fmla="*/ 134563 h 807360"/>
                <a:gd name="connsiteX4" fmla="*/ 3113946 w 3113946"/>
                <a:gd name="connsiteY4" fmla="*/ 672797 h 807360"/>
                <a:gd name="connsiteX5" fmla="*/ 2979383 w 3113946"/>
                <a:gd name="connsiteY5" fmla="*/ 807360 h 807360"/>
                <a:gd name="connsiteX6" fmla="*/ 134563 w 3113946"/>
                <a:gd name="connsiteY6" fmla="*/ 807360 h 807360"/>
                <a:gd name="connsiteX7" fmla="*/ 0 w 3113946"/>
                <a:gd name="connsiteY7" fmla="*/ 672797 h 807360"/>
                <a:gd name="connsiteX8" fmla="*/ 0 w 3113946"/>
                <a:gd name="connsiteY8" fmla="*/ 134563 h 80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946" h="807360">
                  <a:moveTo>
                    <a:pt x="0" y="134563"/>
                  </a:moveTo>
                  <a:cubicBezTo>
                    <a:pt x="0" y="60246"/>
                    <a:pt x="60246" y="0"/>
                    <a:pt x="134563" y="0"/>
                  </a:cubicBezTo>
                  <a:lnTo>
                    <a:pt x="2979383" y="0"/>
                  </a:lnTo>
                  <a:cubicBezTo>
                    <a:pt x="3053700" y="0"/>
                    <a:pt x="3113946" y="60246"/>
                    <a:pt x="3113946" y="134563"/>
                  </a:cubicBezTo>
                  <a:lnTo>
                    <a:pt x="3113946" y="672797"/>
                  </a:lnTo>
                  <a:cubicBezTo>
                    <a:pt x="3113946" y="747114"/>
                    <a:pt x="3053700" y="807360"/>
                    <a:pt x="2979383" y="807360"/>
                  </a:cubicBezTo>
                  <a:lnTo>
                    <a:pt x="134563" y="807360"/>
                  </a:lnTo>
                  <a:cubicBezTo>
                    <a:pt x="60246" y="807360"/>
                    <a:pt x="0" y="747114"/>
                    <a:pt x="0" y="672797"/>
                  </a:cubicBezTo>
                  <a:lnTo>
                    <a:pt x="0" y="1345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871401"/>
                <a:satOff val="8745"/>
                <a:lumOff val="-5148"/>
                <a:alphaOff val="0"/>
              </a:schemeClr>
            </a:fillRef>
            <a:effectRef idx="0">
              <a:schemeClr val="accent2">
                <a:hueOff val="4871401"/>
                <a:satOff val="8745"/>
                <a:lumOff val="-51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752" tIns="66082" rIns="92752" bIns="66082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400" b="1" kern="1200" dirty="0"/>
                <a:t>Risk Evaluation: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607C6DE-AB2D-74C2-8C21-232A8B864195}"/>
                </a:ext>
              </a:extLst>
            </p:cNvPr>
            <p:cNvSpPr/>
            <p:nvPr/>
          </p:nvSpPr>
          <p:spPr>
            <a:xfrm>
              <a:off x="1727264" y="4123395"/>
              <a:ext cx="6549650" cy="737322"/>
            </a:xfrm>
            <a:custGeom>
              <a:avLst/>
              <a:gdLst>
                <a:gd name="connsiteX0" fmla="*/ 107650 w 645888"/>
                <a:gd name="connsiteY0" fmla="*/ 0 h 5535904"/>
                <a:gd name="connsiteX1" fmla="*/ 538238 w 645888"/>
                <a:gd name="connsiteY1" fmla="*/ 0 h 5535904"/>
                <a:gd name="connsiteX2" fmla="*/ 645888 w 645888"/>
                <a:gd name="connsiteY2" fmla="*/ 107650 h 5535904"/>
                <a:gd name="connsiteX3" fmla="*/ 645888 w 645888"/>
                <a:gd name="connsiteY3" fmla="*/ 5535904 h 5535904"/>
                <a:gd name="connsiteX4" fmla="*/ 645888 w 645888"/>
                <a:gd name="connsiteY4" fmla="*/ 5535904 h 5535904"/>
                <a:gd name="connsiteX5" fmla="*/ 0 w 645888"/>
                <a:gd name="connsiteY5" fmla="*/ 5535904 h 5535904"/>
                <a:gd name="connsiteX6" fmla="*/ 0 w 645888"/>
                <a:gd name="connsiteY6" fmla="*/ 5535904 h 5535904"/>
                <a:gd name="connsiteX7" fmla="*/ 0 w 645888"/>
                <a:gd name="connsiteY7" fmla="*/ 107650 h 5535904"/>
                <a:gd name="connsiteX8" fmla="*/ 107650 w 645888"/>
                <a:gd name="connsiteY8" fmla="*/ 0 h 553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5888" h="5535904">
                  <a:moveTo>
                    <a:pt x="645888" y="922671"/>
                  </a:moveTo>
                  <a:lnTo>
                    <a:pt x="645888" y="4613233"/>
                  </a:lnTo>
                  <a:cubicBezTo>
                    <a:pt x="645888" y="5122804"/>
                    <a:pt x="640265" y="5535900"/>
                    <a:pt x="633328" y="5535900"/>
                  </a:cubicBezTo>
                  <a:lnTo>
                    <a:pt x="0" y="5535900"/>
                  </a:lnTo>
                  <a:lnTo>
                    <a:pt x="0" y="553590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3328" y="4"/>
                  </a:lnTo>
                  <a:cubicBezTo>
                    <a:pt x="640265" y="4"/>
                    <a:pt x="645888" y="413100"/>
                    <a:pt x="645888" y="922671"/>
                  </a:cubicBez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6799479"/>
                <a:satOff val="-4848"/>
                <a:lumOff val="-1042"/>
                <a:alphaOff val="0"/>
              </a:schemeClr>
            </a:lnRef>
            <a:fillRef idx="1">
              <a:schemeClr val="accent2">
                <a:tint val="40000"/>
                <a:alpha val="90000"/>
                <a:hueOff val="6799479"/>
                <a:satOff val="-4848"/>
                <a:lumOff val="-104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6799479"/>
                <a:satOff val="-4848"/>
                <a:lumOff val="-104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55355" rIns="279180" bIns="15535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400" kern="1200" dirty="0"/>
                <a:t>Foundation of a strong Enterprise Risk Management (ERM) program.
Identifies threats, supports decisions, and enables a proactive approach.
Essential for regulatory compliance and achieving organizational goals.</a:t>
              </a:r>
              <a:endParaRPr lang="en-CA" sz="1400" kern="120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3085A31-311E-A664-5B88-524864204225}"/>
                </a:ext>
              </a:extLst>
            </p:cNvPr>
            <p:cNvSpPr/>
            <p:nvPr/>
          </p:nvSpPr>
          <p:spPr>
            <a:xfrm>
              <a:off x="247075" y="4083304"/>
              <a:ext cx="1607444" cy="807360"/>
            </a:xfrm>
            <a:custGeom>
              <a:avLst/>
              <a:gdLst>
                <a:gd name="connsiteX0" fmla="*/ 0 w 3113946"/>
                <a:gd name="connsiteY0" fmla="*/ 134563 h 807360"/>
                <a:gd name="connsiteX1" fmla="*/ 134563 w 3113946"/>
                <a:gd name="connsiteY1" fmla="*/ 0 h 807360"/>
                <a:gd name="connsiteX2" fmla="*/ 2979383 w 3113946"/>
                <a:gd name="connsiteY2" fmla="*/ 0 h 807360"/>
                <a:gd name="connsiteX3" fmla="*/ 3113946 w 3113946"/>
                <a:gd name="connsiteY3" fmla="*/ 134563 h 807360"/>
                <a:gd name="connsiteX4" fmla="*/ 3113946 w 3113946"/>
                <a:gd name="connsiteY4" fmla="*/ 672797 h 807360"/>
                <a:gd name="connsiteX5" fmla="*/ 2979383 w 3113946"/>
                <a:gd name="connsiteY5" fmla="*/ 807360 h 807360"/>
                <a:gd name="connsiteX6" fmla="*/ 134563 w 3113946"/>
                <a:gd name="connsiteY6" fmla="*/ 807360 h 807360"/>
                <a:gd name="connsiteX7" fmla="*/ 0 w 3113946"/>
                <a:gd name="connsiteY7" fmla="*/ 672797 h 807360"/>
                <a:gd name="connsiteX8" fmla="*/ 0 w 3113946"/>
                <a:gd name="connsiteY8" fmla="*/ 134563 h 807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13946" h="807360">
                  <a:moveTo>
                    <a:pt x="0" y="134563"/>
                  </a:moveTo>
                  <a:cubicBezTo>
                    <a:pt x="0" y="60246"/>
                    <a:pt x="60246" y="0"/>
                    <a:pt x="134563" y="0"/>
                  </a:cubicBezTo>
                  <a:lnTo>
                    <a:pt x="2979383" y="0"/>
                  </a:lnTo>
                  <a:cubicBezTo>
                    <a:pt x="3053700" y="0"/>
                    <a:pt x="3113946" y="60246"/>
                    <a:pt x="3113946" y="134563"/>
                  </a:cubicBezTo>
                  <a:lnTo>
                    <a:pt x="3113946" y="672797"/>
                  </a:lnTo>
                  <a:cubicBezTo>
                    <a:pt x="3113946" y="747114"/>
                    <a:pt x="3053700" y="807360"/>
                    <a:pt x="2979383" y="807360"/>
                  </a:cubicBezTo>
                  <a:lnTo>
                    <a:pt x="134563" y="807360"/>
                  </a:lnTo>
                  <a:cubicBezTo>
                    <a:pt x="60246" y="807360"/>
                    <a:pt x="0" y="747114"/>
                    <a:pt x="0" y="672797"/>
                  </a:cubicBezTo>
                  <a:lnTo>
                    <a:pt x="0" y="1345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6495201"/>
                <a:satOff val="11660"/>
                <a:lumOff val="-6864"/>
                <a:alphaOff val="0"/>
              </a:schemeClr>
            </a:fillRef>
            <a:effectRef idx="0">
              <a:schemeClr val="accent2">
                <a:hueOff val="6495201"/>
                <a:satOff val="11660"/>
                <a:lumOff val="-686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752" tIns="66082" rIns="92752" bIns="66082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1400" b="1" kern="1200" dirty="0"/>
                <a:t>Importance of Risk Assessment: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Down 7">
            <a:extLst>
              <a:ext uri="{FF2B5EF4-FFF2-40B4-BE49-F238E27FC236}">
                <a16:creationId xmlns:a16="http://schemas.microsoft.com/office/drawing/2014/main" id="{892CD006-34EB-A9B8-9A17-2DBF269AD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7075" y="1121909"/>
            <a:ext cx="631596" cy="280076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5.1 Risk Assessment Approaches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FBF1F7-EF87-91E3-928A-EC3FBFD2C147}"/>
              </a:ext>
            </a:extLst>
          </p:cNvPr>
          <p:cNvSpPr txBox="1"/>
          <p:nvPr/>
        </p:nvSpPr>
        <p:spPr>
          <a:xfrm>
            <a:off x="743947" y="813640"/>
            <a:ext cx="239243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Top-Down Approach: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Starts with senior management.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Focuses on high-level, enterprise-wide risks (strategic, financial, operational, reputational).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Aligns risk management with strategic direction and priorities.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Provides a comprehensive view of significant risks.</a:t>
            </a:r>
            <a:endParaRPr lang="en-CA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3F7077-4AFC-468B-E1AA-99E1C5B13110}"/>
              </a:ext>
            </a:extLst>
          </p:cNvPr>
          <p:cNvSpPr txBox="1"/>
          <p:nvPr/>
        </p:nvSpPr>
        <p:spPr>
          <a:xfrm>
            <a:off x="3685120" y="813640"/>
            <a:ext cx="239243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Bottom-Up Approach: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Involves operational or functional levels (projects, processes, departments).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Relies on input from employees closest to day-to-day operations.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Focuses on project, process, compliance, and health and safety risks.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Captures risks not visible at higher levels.</a:t>
            </a:r>
            <a:endParaRPr lang="en-CA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89EDD7-BD76-F3FD-2413-0283702172A4}"/>
              </a:ext>
            </a:extLst>
          </p:cNvPr>
          <p:cNvSpPr txBox="1"/>
          <p:nvPr/>
        </p:nvSpPr>
        <p:spPr>
          <a:xfrm>
            <a:off x="6657302" y="863098"/>
            <a:ext cx="239243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Combining Approaches: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Provides strategic and granular views.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Encourages collaboration and information sharing.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Enhances ability to achieve strategic objectives and mitigate risks.</a:t>
            </a:r>
            <a:endParaRPr lang="en-CA" sz="1600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00E53C5C-E3B8-C456-269A-DB4E8D9D2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3145322" y="1121907"/>
            <a:ext cx="631596" cy="280076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Arrow: Up-Down 9">
            <a:extLst>
              <a:ext uri="{FF2B5EF4-FFF2-40B4-BE49-F238E27FC236}">
                <a16:creationId xmlns:a16="http://schemas.microsoft.com/office/drawing/2014/main" id="{0A5A200B-7DF6-3133-F202-563AFDCED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20734" y="1171366"/>
            <a:ext cx="641023" cy="2800767"/>
          </a:xfrm>
          <a:prstGeom prst="upDown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+mj-lt"/>
              </a:rPr>
              <a:t>5.2 Risk Analysis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71AFE-5F6C-C09B-493B-F60BF18F60DC}"/>
              </a:ext>
            </a:extLst>
          </p:cNvPr>
          <p:cNvSpPr txBox="1"/>
          <p:nvPr/>
        </p:nvSpPr>
        <p:spPr>
          <a:xfrm>
            <a:off x="632584" y="782776"/>
            <a:ext cx="764218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Objective of Risk Analysis: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Equip decision-makers with information to prioritize and manage identified risks.</a:t>
            </a:r>
          </a:p>
          <a:p>
            <a:endParaRPr lang="en-US" sz="1600" dirty="0"/>
          </a:p>
          <a:p>
            <a:r>
              <a:rPr lang="en-US" sz="1600" b="1" dirty="0"/>
              <a:t>Risk Analysis: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Evaluates likelihood and impact (consequence) of risks.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Prioritizes risks based on the formula: Risk = Likelihood × Consequence.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Uses qualitative and quantitative methods to assess risk levels.</a:t>
            </a:r>
            <a:endParaRPr lang="en-CA" sz="16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0E65BA9-2D27-2D70-F58E-25FF06857CF0}"/>
              </a:ext>
            </a:extLst>
          </p:cNvPr>
          <p:cNvSpPr/>
          <p:nvPr/>
        </p:nvSpPr>
        <p:spPr>
          <a:xfrm>
            <a:off x="247075" y="2762054"/>
            <a:ext cx="4206601" cy="20079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Quantitative Risk Analysis: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Uses mathematical models and simulations.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Assigns numerical values to risks with statistical methods.</a:t>
            </a:r>
            <a:endParaRPr lang="en-CA" sz="1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AA9AEB3-7B51-E811-E67F-28190FE08F9B}"/>
              </a:ext>
            </a:extLst>
          </p:cNvPr>
          <p:cNvSpPr/>
          <p:nvPr/>
        </p:nvSpPr>
        <p:spPr>
          <a:xfrm>
            <a:off x="4690326" y="2752628"/>
            <a:ext cx="4206601" cy="20079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Qualitative Risk Analysis: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Relies on subjective judgment and theoretical models.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 Evaluate risks based on predicted likelihood and impact.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11894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+mj-lt"/>
              </a:rPr>
              <a:t>5.2 </a:t>
            </a:r>
            <a:r>
              <a:rPr lang="en-US" b="1" dirty="0">
                <a:latin typeface="+mj-lt"/>
              </a:rPr>
              <a:t>Level of Risks and Assessing Controls</a:t>
            </a:r>
            <a:endParaRPr lang="en-CA" b="1" dirty="0"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8BB15B-D6CC-698C-09C7-59770870BA30}"/>
              </a:ext>
            </a:extLst>
          </p:cNvPr>
          <p:cNvSpPr txBox="1"/>
          <p:nvPr/>
        </p:nvSpPr>
        <p:spPr>
          <a:xfrm>
            <a:off x="247075" y="752983"/>
            <a:ext cx="391365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Level of Risks and Assessing Controls: </a:t>
            </a:r>
            <a:r>
              <a:rPr lang="en-US" sz="1600" dirty="0">
                <a:latin typeface="+mn-lt"/>
              </a:rPr>
              <a:t>Risks are evaluated using a Risk Matrix, considering inherent risk, current/residual risk, and target risk to manage them effectively.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Inherent Risk:</a:t>
            </a:r>
            <a:r>
              <a:rPr lang="en-US" sz="1600" dirty="0">
                <a:latin typeface="+mn-lt"/>
              </a:rPr>
              <a:t> Represents the level of risk before any controls or mitigating actions are implemented.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Current/Residual Risk: </a:t>
            </a:r>
            <a:r>
              <a:rPr lang="en-US" sz="1600" dirty="0">
                <a:latin typeface="+mn-lt"/>
              </a:rPr>
              <a:t>The level of risk that remains after existing controls and mitigation measures are considered.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Target Risk: </a:t>
            </a:r>
            <a:r>
              <a:rPr lang="en-US" sz="1600" dirty="0">
                <a:latin typeface="+mn-lt"/>
              </a:rPr>
              <a:t>The desired or acceptable level of risk that aligns with the organization’s risk appetite and tolerance levels.</a:t>
            </a:r>
            <a:endParaRPr lang="en-CA" sz="1600" dirty="0">
              <a:latin typeface="+mn-lt"/>
            </a:endParaRPr>
          </a:p>
        </p:txBody>
      </p:sp>
      <p:pic>
        <p:nvPicPr>
          <p:cNvPr id="1026" name="Picture 2" descr="A matrix grid with Likelihood on the vertical and Impact on the horizontal.  Segments are Very Low, Low, Medium, High, &amp; Very High.&#10;&#10;Squares noted as Likelihood-Impact.&#10;&#10;Squares Very Low-Very High, Low-Very High, Medium-Very High, Medium-High, High-Medium, High-High, High-Very High, Very High-Very Low, Very High-Low, Very High-Medium, Very High-High, Very-High-Very High coloured red.&#10;&#10;Squares Very Low-High, Low-Medium, Low-High, Medium-Low, Medium-Medium, High-Very Low, &amp; High, Low coloured yellow.&#10;&#10;Squares Very Low-Very Low, Very Low-Low, Very Low-Medium, Low-Very Low, Low-Low, Medium-Very Low coloured green.&#10;&#10;Very High-Very High noted as Inherent Risk.&#10;&#10;Medium-Medium noted as Current Risk.&#10;&#10;Low-Low noted as Residual Risk.&#10;&#10;Very Low-Very Low noted as Target Risk.">
            <a:extLst>
              <a:ext uri="{FF2B5EF4-FFF2-40B4-BE49-F238E27FC236}">
                <a16:creationId xmlns:a16="http://schemas.microsoft.com/office/drawing/2014/main" id="{8774B947-84EC-A3DE-88D4-851CEB5743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1" t="3189" r="18970" b="5841"/>
          <a:stretch/>
        </p:blipFill>
        <p:spPr bwMode="auto">
          <a:xfrm>
            <a:off x="4160730" y="750010"/>
            <a:ext cx="4499545" cy="396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FF38FD-4669-F48B-181D-D65AC2BB88D4}"/>
              </a:ext>
            </a:extLst>
          </p:cNvPr>
          <p:cNvSpPr txBox="1"/>
          <p:nvPr/>
        </p:nvSpPr>
        <p:spPr>
          <a:xfrm>
            <a:off x="4963213" y="4690976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Figure 5.2.1: “Risk Matrix” by </a:t>
            </a:r>
            <a:r>
              <a:rPr lang="en-US" sz="1000" dirty="0" err="1"/>
              <a:t>Sanaz</a:t>
            </a:r>
            <a:r>
              <a:rPr lang="en-US" sz="1000" dirty="0"/>
              <a:t> Habibi, CC BY-NC-SA 4.0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8023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Present Value:&#13;&#10;- Is the current worth of a sum of money that will be received or paid in the future.&#13;&#10;Net Present Value:&#13;&#10;- Is the difference between the present value of all future cash inflows including the salvage value of assets and the present value of cash outflows over a period.&#13;&#10;- An investment should not be made when the Net Present Value (NPV) is negative. In contrast, a positive NPV would be indicative of an investment that should be made.&#13;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5582312"/>
              </p:ext>
            </p:extLst>
          </p:nvPr>
        </p:nvGraphicFramePr>
        <p:xfrm>
          <a:off x="311700" y="1280160"/>
          <a:ext cx="8520600" cy="3502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Risk Analysis Techniques - </a:t>
            </a:r>
            <a:r>
              <a:rPr lang="en-CA" b="1" i="0" dirty="0">
                <a:solidFill>
                  <a:srgbClr val="003180"/>
                </a:solidFill>
                <a:effectLst/>
                <a:highlight>
                  <a:srgbClr val="FFFFFF"/>
                </a:highlight>
                <a:latin typeface="Raleway" pitchFamily="2" charset="77"/>
              </a:rPr>
              <a:t>Net Present Value (NPV)</a:t>
            </a:r>
            <a:br>
              <a:rPr lang="en-CA" b="0" i="0" dirty="0">
                <a:solidFill>
                  <a:srgbClr val="003180"/>
                </a:solidFill>
                <a:effectLst/>
                <a:highlight>
                  <a:srgbClr val="FFFFFF"/>
                </a:highlight>
                <a:latin typeface="Raleway" pitchFamily="2" charset="77"/>
              </a:rPr>
            </a:br>
            <a:endParaRPr lang="en-CA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466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Probability Analysis:&#10;- Involves quantifying uncertainties associated with various events or scenarios.&#10;- There are two main ways to do this: the empirical approach and the theoretical approach.&#10;- The Empirical Approach uses real-world data and past experiences. &#10;- The Theoretical approach uses math and models to calculate probabilities.&#10;Regression Analysis:&#10;- Is a statistical technique employed in risk assessment to identify relationships between variables and ultimately predict the potential severity of loss events.&#10;- Benefits include quantifying multiple risk factors' influence, identifying significant risk drivers, and developing predictive models.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4681546"/>
              </p:ext>
            </p:extLst>
          </p:nvPr>
        </p:nvGraphicFramePr>
        <p:xfrm>
          <a:off x="311700" y="1328286"/>
          <a:ext cx="8520600" cy="3454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Risk Analysis Techniques - </a:t>
            </a:r>
            <a:r>
              <a:rPr lang="en-CA" b="1" i="0" dirty="0">
                <a:solidFill>
                  <a:srgbClr val="003180"/>
                </a:solidFill>
                <a:effectLst/>
                <a:highlight>
                  <a:srgbClr val="FFFFFF"/>
                </a:highlight>
                <a:latin typeface="Raleway" pitchFamily="2" charset="77"/>
              </a:rPr>
              <a:t>Probability Analysis</a:t>
            </a:r>
            <a:endParaRPr lang="en-CA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306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 descr="Loss Exposures:&#10;- Refer to situations or circumstances that may lead to financial losses for an individual, organization, or entity&#10;- When analyzing loss exposures, risk management professionals consider four key dimensions: loss frequency, loss severity, total dollar losses, and timing&#10;&#10;Approaches for Jointly Analyzing Loss Frequency and Severity: &#10;- The Prouty Approach is a qualitative technique used in risk assessment to determine how to treat different risks based on their potential frequency (likelihood) and severity (impact) of loss.&#10;">
            <a:extLst>
              <a:ext uri="{FF2B5EF4-FFF2-40B4-BE49-F238E27FC236}">
                <a16:creationId xmlns:a16="http://schemas.microsoft.com/office/drawing/2014/main" id="{711EEAED-BD22-0147-37A8-A12B886A7E1B}"/>
              </a:ext>
            </a:extLst>
          </p:cNvPr>
          <p:cNvGraphicFramePr/>
          <p:nvPr/>
        </p:nvGraphicFramePr>
        <p:xfrm>
          <a:off x="311700" y="895149"/>
          <a:ext cx="8520600" cy="3887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Google Shape;92;p15">
            <a:extLst>
              <a:ext uri="{FF2B5EF4-FFF2-40B4-BE49-F238E27FC236}">
                <a16:creationId xmlns:a16="http://schemas.microsoft.com/office/drawing/2014/main" id="{9E2E0355-C532-9CF1-A880-DC4BB7A630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Arial"/>
              </a:rPr>
              <a:t>5.3 Risk Analysis Techniques</a:t>
            </a:r>
          </a:p>
        </p:txBody>
      </p:sp>
    </p:spTree>
    <p:extLst>
      <p:ext uri="{BB962C8B-B14F-4D97-AF65-F5344CB8AC3E}">
        <p14:creationId xmlns:p14="http://schemas.microsoft.com/office/powerpoint/2010/main" val="123919548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2e7db6-e305-423f-94e6-8efd5e6fa176">
      <UserInfo>
        <DisplayName>Patterson, Debra</DisplayName>
        <AccountId>62</AccountId>
        <AccountType/>
      </UserInfo>
      <UserInfo>
        <DisplayName>Armstrong, Robert</DisplayName>
        <AccountId>48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F0242BF8A324B92057679BABAF17B" ma:contentTypeVersion="10" ma:contentTypeDescription="Create a new document." ma:contentTypeScope="" ma:versionID="c98ecb37091093eaf8223493b2238d02">
  <xsd:schema xmlns:xsd="http://www.w3.org/2001/XMLSchema" xmlns:xs="http://www.w3.org/2001/XMLSchema" xmlns:p="http://schemas.microsoft.com/office/2006/metadata/properties" xmlns:ns2="994b5876-6cd9-4c79-8e46-d4c16b01c114" xmlns:ns3="2a2e7db6-e305-423f-94e6-8efd5e6fa176" targetNamespace="http://schemas.microsoft.com/office/2006/metadata/properties" ma:root="true" ma:fieldsID="e0082d3d966dcecfb4abfb13fbb6b06a" ns2:_="" ns3:_="">
    <xsd:import namespace="994b5876-6cd9-4c79-8e46-d4c16b01c114"/>
    <xsd:import namespace="2a2e7db6-e305-423f-94e6-8efd5e6fa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b5876-6cd9-4c79-8e46-d4c16b01c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e7db6-e305-423f-94e6-8efd5e6fa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15BBAD-F7F2-401E-AF05-5688830EE446}">
  <ds:schemaRefs>
    <ds:schemaRef ds:uri="http://schemas.microsoft.com/office/2006/metadata/properties"/>
    <ds:schemaRef ds:uri="http://schemas.microsoft.com/office/infopath/2007/PartnerControls"/>
    <ds:schemaRef ds:uri="2a2e7db6-e305-423f-94e6-8efd5e6fa176"/>
  </ds:schemaRefs>
</ds:datastoreItem>
</file>

<file path=customXml/itemProps2.xml><?xml version="1.0" encoding="utf-8"?>
<ds:datastoreItem xmlns:ds="http://schemas.openxmlformats.org/officeDocument/2006/customXml" ds:itemID="{D6CF3A5E-F80B-4874-B676-CCA7A364E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b5876-6cd9-4c79-8e46-d4c16b01c114"/>
    <ds:schemaRef ds:uri="2a2e7db6-e305-423f-94e6-8efd5e6fa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D928B5-2415-41A4-8404-9F146EBB67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4997</TotalTime>
  <Words>1621</Words>
  <Application>Microsoft Macintosh PowerPoint</Application>
  <PresentationFormat>On-screen Show (16:9)</PresentationFormat>
  <Paragraphs>142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Roboto</vt:lpstr>
      <vt:lpstr>Raleway</vt:lpstr>
      <vt:lpstr>Calibri Light</vt:lpstr>
      <vt:lpstr>Arial</vt:lpstr>
      <vt:lpstr>Geometric</vt:lpstr>
      <vt:lpstr>Custom Design</vt:lpstr>
      <vt:lpstr>Risk Management - Supply Chain and Operations Perspective</vt:lpstr>
      <vt:lpstr>5.0 Learning Objectives</vt:lpstr>
      <vt:lpstr>5.1 What is Risk Assessment</vt:lpstr>
      <vt:lpstr>5.1 Risk Assessment Approaches</vt:lpstr>
      <vt:lpstr>5.2 Risk Analysis</vt:lpstr>
      <vt:lpstr>5.2 Level of Risks and Assessing Controls</vt:lpstr>
      <vt:lpstr>5.3 Risk Analysis Techniques - Net Present Value (NPV) </vt:lpstr>
      <vt:lpstr>5.3 Risk Analysis Techniques - Probability Analysis</vt:lpstr>
      <vt:lpstr>5.3 Risk Analysis Techniques</vt:lpstr>
      <vt:lpstr>5.3 Events Consequences Analysis </vt:lpstr>
      <vt:lpstr>5.3 Business Impact &amp; Strategic Analysis </vt:lpstr>
      <vt:lpstr>5.3 Cause and Effect Analysis</vt:lpstr>
      <vt:lpstr>5.3 Future State Analysis</vt:lpstr>
      <vt:lpstr>5.3 Human Reliability Analysis</vt:lpstr>
      <vt:lpstr>5.3 Failure Modes and Effects Analysis</vt:lpstr>
      <vt:lpstr>5.4 Chapter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Marketing</dc:title>
  <dc:creator>HOME-USER</dc:creator>
  <cp:lastModifiedBy>Stephany Ceron</cp:lastModifiedBy>
  <cp:revision>105</cp:revision>
  <cp:lastPrinted>2021-10-24T15:39:03Z</cp:lastPrinted>
  <dcterms:modified xsi:type="dcterms:W3CDTF">2024-08-14T16:17:31Z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0x0101002A2F0242BF8A324B92057679BABAF17B</vt:lpwstr>
  </property>
</Properties>
</file>