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17"/>
  </p:notesMasterIdLst>
  <p:sldIdLst>
    <p:sldId id="256" r:id="rId6"/>
    <p:sldId id="287" r:id="rId7"/>
    <p:sldId id="258" r:id="rId8"/>
    <p:sldId id="305" r:id="rId9"/>
    <p:sldId id="306" r:id="rId10"/>
    <p:sldId id="303" r:id="rId11"/>
    <p:sldId id="302" r:id="rId12"/>
    <p:sldId id="308" r:id="rId13"/>
    <p:sldId id="304" r:id="rId14"/>
    <p:sldId id="307" r:id="rId15"/>
    <p:sldId id="286" r:id="rId16"/>
  </p:sldIdLst>
  <p:sldSz cx="9144000" cy="5143500" type="screen16x9"/>
  <p:notesSz cx="6858000" cy="9144000"/>
  <p:embeddedFontLst>
    <p:embeddedFont>
      <p:font typeface="Roboto" panose="02000000000000000000" pitchFamily="2"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50" autoAdjust="0"/>
  </p:normalViewPr>
  <p:slideViewPr>
    <p:cSldViewPr snapToGrid="0">
      <p:cViewPr varScale="1">
        <p:scale>
          <a:sx n="112" d="100"/>
          <a:sy n="112" d="100"/>
        </p:scale>
        <p:origin x="120" y="22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font" Target="fonts/font1.fntdata"/><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71972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5427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78473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88182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48988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19872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01936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781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dirty="0"/>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03557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1531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5702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45683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8897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73179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500362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71123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6581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25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380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00050" lvl="0" indent="-285750" rtl="0">
              <a:spcBef>
                <a:spcPts val="0"/>
              </a:spcBef>
              <a:spcAft>
                <a:spcPts val="0"/>
              </a:spcAft>
              <a:buClr>
                <a:schemeClr val="bg1"/>
              </a:buClr>
              <a:buSzPts val="1800"/>
              <a:buFont typeface="Arial" panose="020B0604020202020204" pitchFamily="34" charset="0"/>
              <a:buChar char="•"/>
              <a:defRPr>
                <a:solidFill>
                  <a:schemeClr val="bg1"/>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dirty="0"/>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atin typeface="+mj-lt"/>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bg1"/>
              </a:buClr>
              <a:buSzPts val="1200"/>
              <a:buChar char="●"/>
              <a:defRPr sz="1200">
                <a:solidFill>
                  <a:schemeClr val="bg1"/>
                </a:solidFill>
                <a:latin typeface="+mj-lt"/>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dirty="0"/>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dirty="0"/>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dirty="0"/>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endParaRPr dirty="0"/>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grpSp>
        <p:nvGrpSpPr>
          <p:cNvPr id="65" name="Google Shape;65;p11"/>
          <p:cNvGrpSpPr/>
          <p:nvPr/>
        </p:nvGrpSpPr>
        <p:grpSpPr>
          <a:xfrm>
            <a:off x="6098378" y="5"/>
            <a:ext cx="3045625" cy="2030570"/>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latin typeface="+mj-lt"/>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rPr dirty="0"/>
              <a:t>xx%</a:t>
            </a:r>
          </a:p>
        </p:txBody>
      </p:sp>
      <p:sp>
        <p:nvSpPr>
          <p:cNvPr id="72" name="Google Shape;72;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latin typeface="+mj-lt"/>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dirty="0"/>
          </a:p>
        </p:txBody>
      </p:sp>
      <p:sp>
        <p:nvSpPr>
          <p:cNvPr id="73" name="Google Shape;73;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dirty="0">
                <a:latin typeface="+mj-lt"/>
              </a:rPr>
            </a:br>
            <a:endParaRPr dirty="0"/>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fontScale="90000"/>
          </a:bodyPr>
          <a:lstStyle/>
          <a:p>
            <a:pPr algn="r"/>
            <a:r>
              <a:rPr lang="en-US" dirty="0"/>
              <a:t>Risk Management - Supply Chain and Operations Perspective</a:t>
            </a:r>
            <a:endParaRPr lang="en-CA" dirty="0"/>
          </a:p>
        </p:txBody>
      </p:sp>
      <p:sp>
        <p:nvSpPr>
          <p:cNvPr id="81" name="Google Shape;81;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r">
              <a:lnSpc>
                <a:spcPct val="80000"/>
              </a:lnSpc>
              <a:buSzPts val="1018"/>
            </a:pPr>
            <a:r>
              <a:rPr lang="en-US" sz="3000" dirty="0">
                <a:latin typeface="+mj-lt"/>
              </a:rPr>
              <a:t>Chapter 4: Identifying Risks</a:t>
            </a:r>
            <a:endParaRPr lang="en-CA" sz="3000" dirty="0">
              <a:latin typeface="+mj-lt"/>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dirty="0">
                  <a:solidFill>
                    <a:schemeClr val="bg1"/>
                  </a:solidFill>
                  <a:ea typeface="Calibri"/>
                  <a:cs typeface="Calibri"/>
                  <a:sym typeface="Calibri"/>
                </a:rPr>
                <a:t>Unless otherwise noted, this work is licensed under a </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dirty="0">
                  <a:solidFill>
                    <a:schemeClr val="bg1"/>
                  </a:solidFill>
                  <a:ea typeface="Calibri"/>
                  <a:cs typeface="Calibri"/>
                  <a:sym typeface="Calibri"/>
                </a:rPr>
                <a:t> license</a:t>
              </a:r>
              <a:r>
                <a:rPr lang="en" sz="1100" b="0" i="0" u="none" strike="noStrike" cap="none" dirty="0">
                  <a:solidFill>
                    <a:schemeClr val="bg1"/>
                  </a:solidFill>
                  <a:ea typeface="Calibri"/>
                  <a:cs typeface="Calibri"/>
                  <a:sym typeface="Calibri"/>
                </a:rPr>
                <a:t>. Feel free to use, modify, reuse or redistribute </a:t>
              </a:r>
              <a:r>
                <a:rPr lang="en" sz="1100" dirty="0">
                  <a:solidFill>
                    <a:schemeClr val="bg1"/>
                  </a:solidFill>
                  <a:ea typeface="Calibri"/>
                  <a:cs typeface="Calibri"/>
                  <a:sym typeface="Calibri"/>
                </a:rPr>
                <a:t>any portion of </a:t>
              </a:r>
              <a:r>
                <a:rPr lang="en" sz="1100" b="0" i="0" u="none" strike="noStrike" cap="none" dirty="0">
                  <a:solidFill>
                    <a:schemeClr val="bg1"/>
                  </a:solidFill>
                  <a:ea typeface="Calibri"/>
                  <a:cs typeface="Calibri"/>
                  <a:sym typeface="Calibri"/>
                </a:rPr>
                <a:t>this presentation.</a:t>
              </a:r>
              <a:endParaRPr sz="1100" dirty="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mj-lt"/>
              </a:rPr>
              <a:t>4.2 Risk Map</a:t>
            </a:r>
            <a:endParaRPr lang="en-CA" b="1" dirty="0">
              <a:latin typeface="Arial"/>
            </a:endParaRPr>
          </a:p>
        </p:txBody>
      </p:sp>
      <p:sp>
        <p:nvSpPr>
          <p:cNvPr id="7" name="TextBox 6">
            <a:extLst>
              <a:ext uri="{FF2B5EF4-FFF2-40B4-BE49-F238E27FC236}">
                <a16:creationId xmlns:a16="http://schemas.microsoft.com/office/drawing/2014/main" id="{E2907D9E-0700-D38D-A3B5-D5611FE25A4D}"/>
              </a:ext>
            </a:extLst>
          </p:cNvPr>
          <p:cNvSpPr txBox="1"/>
          <p:nvPr/>
        </p:nvSpPr>
        <p:spPr>
          <a:xfrm>
            <a:off x="247074" y="713759"/>
            <a:ext cx="8896925" cy="2246769"/>
          </a:xfrm>
          <a:prstGeom prst="rect">
            <a:avLst/>
          </a:prstGeom>
          <a:noFill/>
        </p:spPr>
        <p:txBody>
          <a:bodyPr wrap="square">
            <a:spAutoFit/>
          </a:bodyPr>
          <a:lstStyle/>
          <a:p>
            <a:r>
              <a:rPr lang="en-US" b="1" dirty="0"/>
              <a:t>Risk Map:</a:t>
            </a:r>
          </a:p>
          <a:p>
            <a:pPr marL="285750" indent="-285750">
              <a:buFont typeface="Arial" panose="020B0604020202020204" pitchFamily="34" charset="0"/>
              <a:buChar char="•"/>
            </a:pPr>
            <a:r>
              <a:rPr lang="en-US" dirty="0"/>
              <a:t>Graphically represents risks from the risk register on a heat map.</a:t>
            </a:r>
          </a:p>
          <a:p>
            <a:pPr marL="285750" indent="-285750">
              <a:buFont typeface="Arial" panose="020B0604020202020204" pitchFamily="34" charset="0"/>
              <a:buChar char="•"/>
            </a:pPr>
            <a:r>
              <a:rPr lang="en-US" dirty="0"/>
              <a:t>Plots likelihood (x-axis) against impact/consequences (y-axis).</a:t>
            </a:r>
          </a:p>
          <a:p>
            <a:r>
              <a:rPr lang="en-US" b="1" dirty="0"/>
              <a:t>Scoring and Visualization:</a:t>
            </a:r>
          </a:p>
          <a:p>
            <a:pPr marL="285750" indent="-285750">
              <a:buFont typeface="Arial" panose="020B0604020202020204" pitchFamily="34" charset="0"/>
              <a:buChar char="•"/>
            </a:pPr>
            <a:r>
              <a:rPr lang="en-US" dirty="0"/>
              <a:t>Risks are scored by adding likelihood and impact scores.</a:t>
            </a:r>
          </a:p>
          <a:p>
            <a:pPr marL="285750" indent="-285750">
              <a:buFont typeface="Arial" panose="020B0604020202020204" pitchFamily="34" charset="0"/>
              <a:buChar char="•"/>
            </a:pPr>
            <a:r>
              <a:rPr lang="en-US" dirty="0"/>
              <a:t>Heat map color-coded into green (tolerated risks), yellow (moderate risks), and red (high-risk areas).</a:t>
            </a:r>
          </a:p>
          <a:p>
            <a:r>
              <a:rPr lang="en-US" b="1" dirty="0"/>
              <a:t>Risk Placement:</a:t>
            </a:r>
          </a:p>
          <a:p>
            <a:pPr marL="285750" indent="-285750">
              <a:buFont typeface="Arial" panose="020B0604020202020204" pitchFamily="34" charset="0"/>
              <a:buChar char="•"/>
            </a:pPr>
            <a:r>
              <a:rPr lang="en-US" dirty="0"/>
              <a:t>Risks with high scores (e.g., likelihood 5, impact 5) are in the red sector, indicating unacceptable risk levels.</a:t>
            </a:r>
          </a:p>
          <a:p>
            <a:pPr marL="285750" indent="-285750">
              <a:buFont typeface="Arial" panose="020B0604020202020204" pitchFamily="34" charset="0"/>
              <a:buChar char="•"/>
            </a:pPr>
            <a:r>
              <a:rPr lang="en-US" dirty="0"/>
              <a:t>Risks with low scores (e.g., likelihood 1, impact 1) are in the green sector, typically acceptable without further action.</a:t>
            </a:r>
          </a:p>
        </p:txBody>
      </p:sp>
      <p:sp>
        <p:nvSpPr>
          <p:cNvPr id="5" name="TextBox 4">
            <a:extLst>
              <a:ext uri="{FF2B5EF4-FFF2-40B4-BE49-F238E27FC236}">
                <a16:creationId xmlns:a16="http://schemas.microsoft.com/office/drawing/2014/main" id="{49EE48A5-82AC-FD26-79FF-5EFBFE645818}"/>
              </a:ext>
            </a:extLst>
          </p:cNvPr>
          <p:cNvSpPr txBox="1"/>
          <p:nvPr/>
        </p:nvSpPr>
        <p:spPr>
          <a:xfrm>
            <a:off x="247073" y="2832685"/>
            <a:ext cx="4730278" cy="2031325"/>
          </a:xfrm>
          <a:prstGeom prst="rect">
            <a:avLst/>
          </a:prstGeom>
          <a:noFill/>
        </p:spPr>
        <p:txBody>
          <a:bodyPr wrap="square">
            <a:spAutoFit/>
          </a:bodyPr>
          <a:lstStyle/>
          <a:p>
            <a:r>
              <a:rPr lang="en-US" b="1" dirty="0"/>
              <a:t>Risk Management:</a:t>
            </a:r>
          </a:p>
          <a:p>
            <a:pPr marL="285750" indent="-285750">
              <a:buFont typeface="Arial" panose="020B0604020202020204" pitchFamily="34" charset="0"/>
              <a:buChar char="•"/>
            </a:pPr>
            <a:r>
              <a:rPr lang="en-US" dirty="0"/>
              <a:t>High-risk areas should be addressed by reducing the likelihood or impact.</a:t>
            </a:r>
          </a:p>
          <a:p>
            <a:pPr marL="285750" indent="-285750">
              <a:buFont typeface="Arial" panose="020B0604020202020204" pitchFamily="34" charset="0"/>
              <a:buChar char="•"/>
            </a:pPr>
            <a:r>
              <a:rPr lang="en-US" dirty="0"/>
              <a:t>Variation of the risk map can show inherent risks (red sector) and residual risks (yellow sector) after responses.</a:t>
            </a:r>
          </a:p>
          <a:p>
            <a:pPr marL="285750" indent="-285750">
              <a:buFont typeface="Arial" panose="020B0604020202020204" pitchFamily="34" charset="0"/>
              <a:buChar char="•"/>
            </a:pPr>
            <a:r>
              <a:rPr lang="en-US" dirty="0"/>
              <a:t>Further actions may be needed to reduce residual risks to the green sector, aligning with the organization's risk appetite.</a:t>
            </a:r>
            <a:endParaRPr lang="en-CA" dirty="0"/>
          </a:p>
        </p:txBody>
      </p:sp>
      <p:pic>
        <p:nvPicPr>
          <p:cNvPr id="3" name="Picture 2" descr="Basic risk map example.  ">
            <a:extLst>
              <a:ext uri="{FF2B5EF4-FFF2-40B4-BE49-F238E27FC236}">
                <a16:creationId xmlns:a16="http://schemas.microsoft.com/office/drawing/2014/main" id="{95C67C0B-6CEE-D673-37FA-B44553912745}"/>
              </a:ext>
            </a:extLst>
          </p:cNvPr>
          <p:cNvPicPr>
            <a:picLocks noChangeAspect="1"/>
          </p:cNvPicPr>
          <p:nvPr/>
        </p:nvPicPr>
        <p:blipFill rotWithShape="1">
          <a:blip r:embed="rId3"/>
          <a:srcRect b="16137"/>
          <a:stretch/>
        </p:blipFill>
        <p:spPr>
          <a:xfrm>
            <a:off x="5059051" y="2896981"/>
            <a:ext cx="3837874" cy="1839185"/>
          </a:xfrm>
          <a:prstGeom prst="rect">
            <a:avLst/>
          </a:prstGeom>
        </p:spPr>
      </p:pic>
      <p:sp>
        <p:nvSpPr>
          <p:cNvPr id="9" name="TextBox 8">
            <a:extLst>
              <a:ext uri="{FF2B5EF4-FFF2-40B4-BE49-F238E27FC236}">
                <a16:creationId xmlns:a16="http://schemas.microsoft.com/office/drawing/2014/main" id="{4893B68A-E5A9-18E4-0BBB-BED1BEB44C11}"/>
              </a:ext>
            </a:extLst>
          </p:cNvPr>
          <p:cNvSpPr txBox="1"/>
          <p:nvPr/>
        </p:nvSpPr>
        <p:spPr>
          <a:xfrm>
            <a:off x="7343482" y="4536111"/>
            <a:ext cx="1800518" cy="400110"/>
          </a:xfrm>
          <a:prstGeom prst="rect">
            <a:avLst/>
          </a:prstGeom>
          <a:noFill/>
        </p:spPr>
        <p:txBody>
          <a:bodyPr wrap="square">
            <a:spAutoFit/>
          </a:bodyPr>
          <a:lstStyle/>
          <a:p>
            <a:endParaRPr lang="en-US" sz="1000" dirty="0"/>
          </a:p>
          <a:p>
            <a:r>
              <a:rPr lang="en-US" sz="1000" dirty="0"/>
              <a:t>Table 4.2.2: Basic Risk Map</a:t>
            </a:r>
            <a:endParaRPr lang="en-CA" sz="1000" dirty="0"/>
          </a:p>
        </p:txBody>
      </p:sp>
    </p:spTree>
    <p:extLst>
      <p:ext uri="{BB962C8B-B14F-4D97-AF65-F5344CB8AC3E}">
        <p14:creationId xmlns:p14="http://schemas.microsoft.com/office/powerpoint/2010/main" val="3495491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CA" b="1" dirty="0">
                <a:latin typeface="+mn-lt"/>
              </a:rPr>
              <a:t>4.3 Chapter Summary</a:t>
            </a:r>
            <a:endParaRPr b="1" dirty="0">
              <a:latin typeface="+mn-lt"/>
            </a:endParaRPr>
          </a:p>
        </p:txBody>
      </p:sp>
      <p:sp>
        <p:nvSpPr>
          <p:cNvPr id="2" name="TextBox 1">
            <a:extLst>
              <a:ext uri="{FF2B5EF4-FFF2-40B4-BE49-F238E27FC236}">
                <a16:creationId xmlns:a16="http://schemas.microsoft.com/office/drawing/2014/main" id="{03BFE42D-F244-DC43-91AE-409D4B6D1F9A}"/>
              </a:ext>
            </a:extLst>
          </p:cNvPr>
          <p:cNvSpPr txBox="1"/>
          <p:nvPr/>
        </p:nvSpPr>
        <p:spPr>
          <a:xfrm>
            <a:off x="424014" y="785679"/>
            <a:ext cx="8295971" cy="3970318"/>
          </a:xfrm>
          <a:prstGeom prst="rect">
            <a:avLst/>
          </a:prstGeom>
          <a:noFill/>
        </p:spPr>
        <p:txBody>
          <a:bodyPr wrap="square" rtlCol="0">
            <a:spAutoFit/>
          </a:bodyPr>
          <a:lstStyle/>
          <a:p>
            <a:pPr marL="285750" indent="-285750">
              <a:buFont typeface="Arial" panose="020B0604020202020204" pitchFamily="34" charset="0"/>
              <a:buChar char="•"/>
            </a:pPr>
            <a:r>
              <a:rPr lang="en-US" sz="1800" dirty="0">
                <a:latin typeface="+mn-lt"/>
              </a:rPr>
              <a:t>Risk Identification Process: Identifying potential risks that could impact an organization positively or negatively is critical, following environmental scanning.</a:t>
            </a:r>
          </a:p>
          <a:p>
            <a:pPr marL="285750" indent="-285750">
              <a:buFont typeface="Arial" panose="020B0604020202020204" pitchFamily="34" charset="0"/>
              <a:buChar char="•"/>
            </a:pPr>
            <a:r>
              <a:rPr lang="en-US" sz="1800" dirty="0">
                <a:latin typeface="+mn-lt"/>
              </a:rPr>
              <a:t>Holistic Approach: Enterprise Risk Management (ERM) integrates hazard, operational, financial, and strategic risks, managing them across the organization.</a:t>
            </a:r>
          </a:p>
          <a:p>
            <a:pPr marL="285750" indent="-285750">
              <a:buFont typeface="Arial" panose="020B0604020202020204" pitchFamily="34" charset="0"/>
              <a:buChar char="•"/>
            </a:pPr>
            <a:r>
              <a:rPr lang="en-US" sz="1800" dirty="0">
                <a:latin typeface="+mn-lt"/>
              </a:rPr>
              <a:t>Types of Risks: Includes known, emerging, inherent, and residual risks.</a:t>
            </a:r>
          </a:p>
          <a:p>
            <a:pPr marL="285750" indent="-285750">
              <a:buFont typeface="Arial" panose="020B0604020202020204" pitchFamily="34" charset="0"/>
              <a:buChar char="•"/>
            </a:pPr>
            <a:r>
              <a:rPr lang="en-US" sz="1800" dirty="0">
                <a:latin typeface="+mn-lt"/>
              </a:rPr>
              <a:t>Risk Identification Approaches: Top-down and bottom-up approaches, each with unique advantages and disadvantages.</a:t>
            </a:r>
          </a:p>
          <a:p>
            <a:pPr marL="285750" indent="-285750">
              <a:buFont typeface="Arial" panose="020B0604020202020204" pitchFamily="34" charset="0"/>
              <a:buChar char="•"/>
            </a:pPr>
            <a:r>
              <a:rPr lang="en-US" sz="1800" dirty="0">
                <a:latin typeface="+mn-lt"/>
              </a:rPr>
              <a:t>Identification Strategies: Utilize brainstorming, workshops, SWOT analysis, document reviews, root cause analysis, physical inspections, and expert opinions.</a:t>
            </a:r>
          </a:p>
          <a:p>
            <a:pPr marL="285750" indent="-285750">
              <a:buFont typeface="Arial" panose="020B0604020202020204" pitchFamily="34" charset="0"/>
              <a:buChar char="•"/>
            </a:pPr>
            <a:r>
              <a:rPr lang="en-US" sz="1800" dirty="0">
                <a:latin typeface="+mn-lt"/>
              </a:rPr>
              <a:t>Tools for Risk Management: Risk register and risk map to organize, visualize, assess, prioritize, and respond to risks based on their likelihood and impact.</a:t>
            </a:r>
            <a:endParaRPr lang="en-CA" sz="1800" dirty="0">
              <a:latin typeface="+mn-lt"/>
            </a:endParaRPr>
          </a:p>
        </p:txBody>
      </p:sp>
    </p:spTree>
    <p:extLst>
      <p:ext uri="{BB962C8B-B14F-4D97-AF65-F5344CB8AC3E}">
        <p14:creationId xmlns:p14="http://schemas.microsoft.com/office/powerpoint/2010/main" val="3383407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4</a:t>
            </a:r>
            <a:r>
              <a:rPr lang="en-CA" b="1" dirty="0">
                <a:latin typeface="+mj-lt"/>
              </a:rPr>
              <a:t>.0 Learning Objectives</a:t>
            </a:r>
            <a:endParaRPr lang="en-CA" b="1" dirty="0">
              <a:latin typeface="Arial"/>
            </a:endParaRPr>
          </a:p>
        </p:txBody>
      </p:sp>
      <p:sp>
        <p:nvSpPr>
          <p:cNvPr id="2" name="TextBox 1">
            <a:extLst>
              <a:ext uri="{FF2B5EF4-FFF2-40B4-BE49-F238E27FC236}">
                <a16:creationId xmlns:a16="http://schemas.microsoft.com/office/drawing/2014/main" id="{5FF1E19B-635D-50FD-3C3D-35005EE0AB67}"/>
              </a:ext>
            </a:extLst>
          </p:cNvPr>
          <p:cNvSpPr txBox="1"/>
          <p:nvPr/>
        </p:nvSpPr>
        <p:spPr>
          <a:xfrm>
            <a:off x="306237" y="992750"/>
            <a:ext cx="8531525" cy="2246769"/>
          </a:xfrm>
          <a:prstGeom prst="rect">
            <a:avLst/>
          </a:prstGeom>
          <a:noFill/>
        </p:spPr>
        <p:txBody>
          <a:bodyPr wrap="square" rtlCol="0">
            <a:spAutoFit/>
          </a:bodyPr>
          <a:lstStyle/>
          <a:p>
            <a:r>
              <a:rPr lang="en-CA" sz="2000" dirty="0">
                <a:latin typeface="+mn-lt"/>
              </a:rPr>
              <a:t>In this chapter, we will:</a:t>
            </a:r>
          </a:p>
          <a:p>
            <a:endParaRPr lang="en-CA" sz="2000" dirty="0">
              <a:latin typeface="+mn-lt"/>
            </a:endParaRPr>
          </a:p>
          <a:p>
            <a:pPr marL="342900" indent="-342900">
              <a:buFont typeface="Arial" panose="020B0604020202020204" pitchFamily="34" charset="0"/>
              <a:buChar char="•"/>
            </a:pPr>
            <a:r>
              <a:rPr lang="en-US" sz="2000" dirty="0">
                <a:latin typeface="+mn-lt"/>
              </a:rPr>
              <a:t>Identify and describe the types of risks that can positively and negatively affect an organization.</a:t>
            </a:r>
          </a:p>
          <a:p>
            <a:pPr marL="342900" indent="-342900">
              <a:buFont typeface="Arial" panose="020B0604020202020204" pitchFamily="34" charset="0"/>
              <a:buChar char="•"/>
            </a:pPr>
            <a:r>
              <a:rPr lang="en-US" sz="2000" dirty="0">
                <a:latin typeface="+mn-lt"/>
              </a:rPr>
              <a:t>Describe the features of established risk identification strategies that can be used by organizations.</a:t>
            </a:r>
          </a:p>
          <a:p>
            <a:pPr marL="342900" indent="-342900">
              <a:buFont typeface="Arial" panose="020B0604020202020204" pitchFamily="34" charset="0"/>
              <a:buChar char="•"/>
            </a:pPr>
            <a:r>
              <a:rPr lang="en-US" sz="2000" dirty="0">
                <a:latin typeface="+mn-lt"/>
              </a:rPr>
              <a:t>Create a Risk Register and connect it to a Risk Map.</a:t>
            </a:r>
            <a:endParaRPr lang="en-CA" sz="2000" dirty="0">
              <a:latin typeface="+mn-lt"/>
            </a:endParaRPr>
          </a:p>
        </p:txBody>
      </p:sp>
    </p:spTree>
    <p:extLst>
      <p:ext uri="{BB962C8B-B14F-4D97-AF65-F5344CB8AC3E}">
        <p14:creationId xmlns:p14="http://schemas.microsoft.com/office/powerpoint/2010/main" val="153868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mj-lt"/>
              </a:rPr>
              <a:t>4.1 Risk Identification</a:t>
            </a:r>
            <a:endParaRPr lang="en-CA" b="1" dirty="0">
              <a:latin typeface="Arial"/>
            </a:endParaRPr>
          </a:p>
        </p:txBody>
      </p:sp>
      <p:sp>
        <p:nvSpPr>
          <p:cNvPr id="6" name="TextBox 5">
            <a:extLst>
              <a:ext uri="{FF2B5EF4-FFF2-40B4-BE49-F238E27FC236}">
                <a16:creationId xmlns:a16="http://schemas.microsoft.com/office/drawing/2014/main" id="{8C0F5FE4-7397-B415-6B74-05C20BF109A6}"/>
              </a:ext>
            </a:extLst>
          </p:cNvPr>
          <p:cNvSpPr txBox="1"/>
          <p:nvPr/>
        </p:nvSpPr>
        <p:spPr>
          <a:xfrm>
            <a:off x="230377" y="808477"/>
            <a:ext cx="8666548" cy="523220"/>
          </a:xfrm>
          <a:prstGeom prst="rect">
            <a:avLst/>
          </a:prstGeom>
          <a:noFill/>
        </p:spPr>
        <p:txBody>
          <a:bodyPr wrap="square">
            <a:spAutoFit/>
          </a:bodyPr>
          <a:lstStyle/>
          <a:p>
            <a:pPr marL="285750" indent="-285750">
              <a:buFont typeface="Arial" panose="020B0604020202020204" pitchFamily="34" charset="0"/>
              <a:buChar char="•"/>
            </a:pPr>
            <a:r>
              <a:rPr lang="en-US" dirty="0"/>
              <a:t>Risk Identification Process: The second step in risk management involves finding, recognizing, and describing potential risks that could impact an organization’s objectives.</a:t>
            </a:r>
          </a:p>
        </p:txBody>
      </p:sp>
      <p:sp>
        <p:nvSpPr>
          <p:cNvPr id="3" name="TextBox 2">
            <a:extLst>
              <a:ext uri="{FF2B5EF4-FFF2-40B4-BE49-F238E27FC236}">
                <a16:creationId xmlns:a16="http://schemas.microsoft.com/office/drawing/2014/main" id="{03CC95C8-B741-46B4-5196-A8789A098E03}"/>
              </a:ext>
            </a:extLst>
          </p:cNvPr>
          <p:cNvSpPr txBox="1"/>
          <p:nvPr/>
        </p:nvSpPr>
        <p:spPr>
          <a:xfrm>
            <a:off x="247075" y="1254360"/>
            <a:ext cx="4206600" cy="3539430"/>
          </a:xfrm>
          <a:prstGeom prst="rect">
            <a:avLst/>
          </a:prstGeom>
          <a:noFill/>
        </p:spPr>
        <p:txBody>
          <a:bodyPr wrap="square">
            <a:spAutoFit/>
          </a:bodyPr>
          <a:lstStyle/>
          <a:p>
            <a:pPr marL="285750" indent="-285750">
              <a:buFont typeface="Arial" panose="020B0604020202020204" pitchFamily="34" charset="0"/>
              <a:buChar char="•"/>
            </a:pPr>
            <a:r>
              <a:rPr lang="en-US" dirty="0"/>
              <a:t>Internal and External Risks: Risks can originate within or outside the organization.</a:t>
            </a:r>
          </a:p>
          <a:p>
            <a:pPr marL="285750" indent="-285750">
              <a:buFont typeface="Arial" panose="020B0604020202020204" pitchFamily="34" charset="0"/>
              <a:buChar char="•"/>
            </a:pPr>
            <a:r>
              <a:rPr lang="en-US" dirty="0"/>
              <a:t>Traditional Silo Approach: Organizations often isolate risks within departments, lacking inter-departmental communication.</a:t>
            </a:r>
          </a:p>
          <a:p>
            <a:pPr marL="285750" indent="-285750">
              <a:buFont typeface="Arial" panose="020B0604020202020204" pitchFamily="34" charset="0"/>
              <a:buChar char="•"/>
            </a:pPr>
            <a:r>
              <a:rPr lang="en-US" dirty="0"/>
              <a:t>Enterprise Risk Management (ERM): Enables holistic management of all key risks and opportunities across the organization.</a:t>
            </a:r>
          </a:p>
          <a:p>
            <a:pPr marL="285750" indent="-285750">
              <a:buFont typeface="Arial" panose="020B0604020202020204" pitchFamily="34" charset="0"/>
              <a:buChar char="•"/>
            </a:pPr>
            <a:r>
              <a:rPr lang="en-US" dirty="0"/>
              <a:t>Holistic Risk Identification: A broad, integrated approach to managing risks, recognizing how different risks influence each other.</a:t>
            </a:r>
          </a:p>
          <a:p>
            <a:pPr marL="285750" indent="-285750">
              <a:buFont typeface="Arial" panose="020B0604020202020204" pitchFamily="34" charset="0"/>
              <a:buChar char="•"/>
            </a:pPr>
            <a:r>
              <a:rPr lang="en-US" dirty="0"/>
              <a:t>Example of Interconnected Risks: A fire at a distribution center (hazard risk) can disrupt IT systems, affecting overall operations (operational risk) and highlighting the importance of communication.</a:t>
            </a:r>
            <a:endParaRPr lang="en-CA" dirty="0"/>
          </a:p>
        </p:txBody>
      </p:sp>
      <p:pic>
        <p:nvPicPr>
          <p:cNvPr id="4" name="Picture 2" descr="A circular diagram divided into four quadrants, each representing a different type of risk identification. The top left quadrant is maroon and labeled “Hazard Risk Identification.” The top right quadrant is green and labeled “Operational Risk Identification.” The bottom right quadrant is purple and labeled “Strategic Risk Identification.” The bottom left quadrant is blue and labeled “Financial Risk Identification.” An arrow in the center points clockwise, indicating the continuous process of holistic risk identification across all quadrants.">
            <a:extLst>
              <a:ext uri="{FF2B5EF4-FFF2-40B4-BE49-F238E27FC236}">
                <a16:creationId xmlns:a16="http://schemas.microsoft.com/office/drawing/2014/main" id="{FF8EA078-7409-4DA4-7AAD-4DF3CFC08F9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7709"/>
          <a:stretch/>
        </p:blipFill>
        <p:spPr bwMode="auto">
          <a:xfrm>
            <a:off x="4453675" y="1399134"/>
            <a:ext cx="4459948" cy="3155612"/>
          </a:xfrm>
          <a:prstGeom prst="rect">
            <a:avLst/>
          </a:prstGeom>
          <a:solidFill>
            <a:schemeClr val="bg1">
              <a:lumMod val="95000"/>
            </a:schemeClr>
          </a:solidFill>
        </p:spPr>
      </p:pic>
      <p:sp>
        <p:nvSpPr>
          <p:cNvPr id="7" name="TextBox 6">
            <a:extLst>
              <a:ext uri="{FF2B5EF4-FFF2-40B4-BE49-F238E27FC236}">
                <a16:creationId xmlns:a16="http://schemas.microsoft.com/office/drawing/2014/main" id="{D98D1319-FE37-A747-0E38-9342DFB97F89}"/>
              </a:ext>
            </a:extLst>
          </p:cNvPr>
          <p:cNvSpPr txBox="1"/>
          <p:nvPr/>
        </p:nvSpPr>
        <p:spPr>
          <a:xfrm>
            <a:off x="4690327" y="4515305"/>
            <a:ext cx="4383376" cy="400110"/>
          </a:xfrm>
          <a:prstGeom prst="rect">
            <a:avLst/>
          </a:prstGeom>
          <a:noFill/>
        </p:spPr>
        <p:txBody>
          <a:bodyPr wrap="square">
            <a:spAutoFit/>
          </a:bodyPr>
          <a:lstStyle/>
          <a:p>
            <a:r>
              <a:rPr lang="en-US" sz="1000" dirty="0">
                <a:latin typeface="+mn-lt"/>
              </a:rPr>
              <a:t>Figure 4.1.1: “Holistic Risk Identification Using Risk Quadrants” by </a:t>
            </a:r>
            <a:r>
              <a:rPr lang="en-US" sz="1000" dirty="0" err="1">
                <a:latin typeface="+mn-lt"/>
              </a:rPr>
              <a:t>Sanaz</a:t>
            </a:r>
            <a:r>
              <a:rPr lang="en-US" sz="1000" dirty="0">
                <a:latin typeface="+mn-lt"/>
              </a:rPr>
              <a:t> Habibi, CC BY-NC-SA 4.0. Click to enlarge</a:t>
            </a:r>
            <a:endParaRPr lang="en-CA" sz="10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mj-lt"/>
              </a:rPr>
              <a:t>4.1 Types of Risks</a:t>
            </a:r>
            <a:endParaRPr lang="en-CA" b="1" dirty="0">
              <a:latin typeface="Arial"/>
            </a:endParaRPr>
          </a:p>
        </p:txBody>
      </p:sp>
      <p:sp>
        <p:nvSpPr>
          <p:cNvPr id="3" name="TextBox 2">
            <a:extLst>
              <a:ext uri="{FF2B5EF4-FFF2-40B4-BE49-F238E27FC236}">
                <a16:creationId xmlns:a16="http://schemas.microsoft.com/office/drawing/2014/main" id="{95C2DD57-DDCD-A3B5-A906-494EA53380DB}"/>
              </a:ext>
            </a:extLst>
          </p:cNvPr>
          <p:cNvSpPr txBox="1"/>
          <p:nvPr/>
        </p:nvSpPr>
        <p:spPr>
          <a:xfrm>
            <a:off x="402394" y="823542"/>
            <a:ext cx="8257881" cy="523220"/>
          </a:xfrm>
          <a:prstGeom prst="rect">
            <a:avLst/>
          </a:prstGeom>
          <a:noFill/>
        </p:spPr>
        <p:txBody>
          <a:bodyPr wrap="square">
            <a:spAutoFit/>
          </a:bodyPr>
          <a:lstStyle/>
          <a:p>
            <a:r>
              <a:rPr lang="en-US" dirty="0">
                <a:latin typeface="+mn-lt"/>
              </a:rPr>
              <a:t>When an organization conducts a risk assessment, it should identify all its risks before analyzing and responding to them using risk treatment techniques. The types of risks that should be identified are:</a:t>
            </a:r>
          </a:p>
        </p:txBody>
      </p:sp>
      <p:sp>
        <p:nvSpPr>
          <p:cNvPr id="5" name="Rectangle: Rounded Corners 4">
            <a:extLst>
              <a:ext uri="{FF2B5EF4-FFF2-40B4-BE49-F238E27FC236}">
                <a16:creationId xmlns:a16="http://schemas.microsoft.com/office/drawing/2014/main" id="{04958601-693C-F795-ACBB-2F470AAC012B}"/>
              </a:ext>
            </a:extLst>
          </p:cNvPr>
          <p:cNvSpPr/>
          <p:nvPr/>
        </p:nvSpPr>
        <p:spPr>
          <a:xfrm>
            <a:off x="402396" y="1555423"/>
            <a:ext cx="2237111" cy="64868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sz="1800" b="1"/>
              <a:t>Known risks</a:t>
            </a:r>
          </a:p>
        </p:txBody>
      </p:sp>
      <p:sp>
        <p:nvSpPr>
          <p:cNvPr id="12" name="Rectangle: Rounded Corners 11">
            <a:extLst>
              <a:ext uri="{FF2B5EF4-FFF2-40B4-BE49-F238E27FC236}">
                <a16:creationId xmlns:a16="http://schemas.microsoft.com/office/drawing/2014/main" id="{8EF386FA-FE59-E6E5-CE05-ABB3BDE53C47}"/>
              </a:ext>
            </a:extLst>
          </p:cNvPr>
          <p:cNvSpPr/>
          <p:nvPr/>
        </p:nvSpPr>
        <p:spPr>
          <a:xfrm>
            <a:off x="3780143" y="1551801"/>
            <a:ext cx="4961461" cy="6486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b="1" dirty="0"/>
              <a:t>risks that the organization knows about or that have previously affected the organization.</a:t>
            </a:r>
            <a:endParaRPr lang="en-CA" b="1" dirty="0"/>
          </a:p>
        </p:txBody>
      </p:sp>
      <p:sp>
        <p:nvSpPr>
          <p:cNvPr id="6" name="Rectangle: Rounded Corners 5">
            <a:extLst>
              <a:ext uri="{FF2B5EF4-FFF2-40B4-BE49-F238E27FC236}">
                <a16:creationId xmlns:a16="http://schemas.microsoft.com/office/drawing/2014/main" id="{DA7AD48D-7AF7-D423-2B6C-E6888FC1400F}"/>
              </a:ext>
            </a:extLst>
          </p:cNvPr>
          <p:cNvSpPr/>
          <p:nvPr/>
        </p:nvSpPr>
        <p:spPr>
          <a:xfrm>
            <a:off x="402395" y="2356505"/>
            <a:ext cx="2237111" cy="64868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sz="1800" b="1" dirty="0"/>
              <a:t>Emerging risks</a:t>
            </a:r>
          </a:p>
        </p:txBody>
      </p:sp>
      <p:sp>
        <p:nvSpPr>
          <p:cNvPr id="13" name="Rectangle: Rounded Corners 12">
            <a:extLst>
              <a:ext uri="{FF2B5EF4-FFF2-40B4-BE49-F238E27FC236}">
                <a16:creationId xmlns:a16="http://schemas.microsoft.com/office/drawing/2014/main" id="{CF896EEA-FDEB-0C74-431A-0D43B461A55C}"/>
              </a:ext>
            </a:extLst>
          </p:cNvPr>
          <p:cNvSpPr/>
          <p:nvPr/>
        </p:nvSpPr>
        <p:spPr>
          <a:xfrm>
            <a:off x="3780143" y="2356505"/>
            <a:ext cx="4961461" cy="6486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b="1" dirty="0"/>
              <a:t>risks that are not known to the organization.</a:t>
            </a:r>
            <a:endParaRPr lang="en-CA" b="1" dirty="0"/>
          </a:p>
        </p:txBody>
      </p:sp>
      <p:sp>
        <p:nvSpPr>
          <p:cNvPr id="7" name="Rectangle: Rounded Corners 6">
            <a:extLst>
              <a:ext uri="{FF2B5EF4-FFF2-40B4-BE49-F238E27FC236}">
                <a16:creationId xmlns:a16="http://schemas.microsoft.com/office/drawing/2014/main" id="{A432CE24-06D2-0878-6517-F36F00B0D233}"/>
              </a:ext>
            </a:extLst>
          </p:cNvPr>
          <p:cNvSpPr/>
          <p:nvPr/>
        </p:nvSpPr>
        <p:spPr>
          <a:xfrm>
            <a:off x="402395" y="3157587"/>
            <a:ext cx="2237111" cy="64868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sz="1800" b="1" dirty="0"/>
              <a:t>Inherent risks</a:t>
            </a:r>
          </a:p>
        </p:txBody>
      </p:sp>
      <p:sp>
        <p:nvSpPr>
          <p:cNvPr id="14" name="Rectangle: Rounded Corners 13">
            <a:extLst>
              <a:ext uri="{FF2B5EF4-FFF2-40B4-BE49-F238E27FC236}">
                <a16:creationId xmlns:a16="http://schemas.microsoft.com/office/drawing/2014/main" id="{DF78031C-632C-AA93-2911-7A0678AD9741}"/>
              </a:ext>
            </a:extLst>
          </p:cNvPr>
          <p:cNvSpPr/>
          <p:nvPr/>
        </p:nvSpPr>
        <p:spPr>
          <a:xfrm>
            <a:off x="3780143" y="3157587"/>
            <a:ext cx="4961461" cy="6486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b="1" dirty="0"/>
              <a:t>risks that have not been managed or treated.</a:t>
            </a:r>
            <a:endParaRPr lang="en-CA" b="1" dirty="0"/>
          </a:p>
        </p:txBody>
      </p:sp>
      <p:sp>
        <p:nvSpPr>
          <p:cNvPr id="8" name="Rectangle: Rounded Corners 7">
            <a:extLst>
              <a:ext uri="{FF2B5EF4-FFF2-40B4-BE49-F238E27FC236}">
                <a16:creationId xmlns:a16="http://schemas.microsoft.com/office/drawing/2014/main" id="{CB21B701-F735-AEBE-FEB7-C68E7E850085}"/>
              </a:ext>
            </a:extLst>
          </p:cNvPr>
          <p:cNvSpPr/>
          <p:nvPr/>
        </p:nvSpPr>
        <p:spPr>
          <a:xfrm>
            <a:off x="402394" y="3958669"/>
            <a:ext cx="2237111" cy="64868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sz="1800" b="1" dirty="0"/>
              <a:t>Residual risks</a:t>
            </a:r>
          </a:p>
        </p:txBody>
      </p:sp>
      <p:sp>
        <p:nvSpPr>
          <p:cNvPr id="15" name="Rectangle: Rounded Corners 14">
            <a:extLst>
              <a:ext uri="{FF2B5EF4-FFF2-40B4-BE49-F238E27FC236}">
                <a16:creationId xmlns:a16="http://schemas.microsoft.com/office/drawing/2014/main" id="{E48751D7-E448-EB27-8162-774A49B5C75F}"/>
              </a:ext>
            </a:extLst>
          </p:cNvPr>
          <p:cNvSpPr/>
          <p:nvPr/>
        </p:nvSpPr>
        <p:spPr>
          <a:xfrm>
            <a:off x="3780143" y="3958669"/>
            <a:ext cx="4961461" cy="6486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b="1" dirty="0"/>
              <a:t>the risk that remains after the risk has been managed or treated.</a:t>
            </a:r>
            <a:endParaRPr lang="en-CA" b="1" dirty="0"/>
          </a:p>
        </p:txBody>
      </p:sp>
      <p:sp>
        <p:nvSpPr>
          <p:cNvPr id="2" name="Arrow: Right 1">
            <a:extLst>
              <a:ext uri="{FF2B5EF4-FFF2-40B4-BE49-F238E27FC236}">
                <a16:creationId xmlns:a16="http://schemas.microsoft.com/office/drawing/2014/main" id="{BFB5B4E5-8881-6A29-6704-197CC1E6E2B7}"/>
              </a:ext>
              <a:ext uri="{C183D7F6-B498-43B3-948B-1728B52AA6E4}">
                <adec:decorative xmlns:adec="http://schemas.microsoft.com/office/drawing/2017/decorative" val="1"/>
              </a:ext>
            </a:extLst>
          </p:cNvPr>
          <p:cNvSpPr/>
          <p:nvPr/>
        </p:nvSpPr>
        <p:spPr>
          <a:xfrm>
            <a:off x="2648930" y="1755210"/>
            <a:ext cx="1065229" cy="249107"/>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
        <p:nvSpPr>
          <p:cNvPr id="4" name="Arrow: Right 3">
            <a:extLst>
              <a:ext uri="{FF2B5EF4-FFF2-40B4-BE49-F238E27FC236}">
                <a16:creationId xmlns:a16="http://schemas.microsoft.com/office/drawing/2014/main" id="{B19A57A9-5D53-7EBC-3F92-51A136576B12}"/>
              </a:ext>
              <a:ext uri="{C183D7F6-B498-43B3-948B-1728B52AA6E4}">
                <adec:decorative xmlns:adec="http://schemas.microsoft.com/office/drawing/2017/decorative" val="1"/>
              </a:ext>
            </a:extLst>
          </p:cNvPr>
          <p:cNvSpPr/>
          <p:nvPr/>
        </p:nvSpPr>
        <p:spPr>
          <a:xfrm>
            <a:off x="2648931" y="2549243"/>
            <a:ext cx="1065229" cy="249107"/>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
        <p:nvSpPr>
          <p:cNvPr id="9" name="Arrow: Right 8">
            <a:extLst>
              <a:ext uri="{FF2B5EF4-FFF2-40B4-BE49-F238E27FC236}">
                <a16:creationId xmlns:a16="http://schemas.microsoft.com/office/drawing/2014/main" id="{41235572-4726-14C7-6D45-5BAF7D703F5E}"/>
              </a:ext>
              <a:ext uri="{C183D7F6-B498-43B3-948B-1728B52AA6E4}">
                <adec:decorative xmlns:adec="http://schemas.microsoft.com/office/drawing/2017/decorative" val="1"/>
              </a:ext>
            </a:extLst>
          </p:cNvPr>
          <p:cNvSpPr/>
          <p:nvPr/>
        </p:nvSpPr>
        <p:spPr>
          <a:xfrm>
            <a:off x="2648931" y="3350325"/>
            <a:ext cx="1065229" cy="249107"/>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
        <p:nvSpPr>
          <p:cNvPr id="10" name="Arrow: Right 9">
            <a:extLst>
              <a:ext uri="{FF2B5EF4-FFF2-40B4-BE49-F238E27FC236}">
                <a16:creationId xmlns:a16="http://schemas.microsoft.com/office/drawing/2014/main" id="{B90EC8C5-1761-1F66-B5F3-26583F284F24}"/>
              </a:ext>
              <a:ext uri="{C183D7F6-B498-43B3-948B-1728B52AA6E4}">
                <adec:decorative xmlns:adec="http://schemas.microsoft.com/office/drawing/2017/decorative" val="1"/>
              </a:ext>
            </a:extLst>
          </p:cNvPr>
          <p:cNvSpPr/>
          <p:nvPr/>
        </p:nvSpPr>
        <p:spPr>
          <a:xfrm>
            <a:off x="2648929" y="4151407"/>
            <a:ext cx="1065229" cy="249107"/>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924180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mj-lt"/>
              </a:rPr>
              <a:t>4.1 Approaches to Risk Identification</a:t>
            </a:r>
            <a:endParaRPr lang="en-CA" b="1" dirty="0">
              <a:latin typeface="Arial"/>
            </a:endParaRPr>
          </a:p>
        </p:txBody>
      </p:sp>
      <p:grpSp>
        <p:nvGrpSpPr>
          <p:cNvPr id="5" name="Group 4" descr="Top-Down Approach:&#10;- Senior management makes decisions on risks.&#10;- Advantage: High-level access to all relevant risk information.&#10;- Disadvantage: May lack detailed understanding of all organizational activities and depend on accurate internal information.&#10;&#10;Bottom-Up Approach:&#10;- Personnel throughout the organization provide risk information.&#10;- Advantage: Rich, detailed information from various levels of the organization.&#10;- Disadvantage: Limited access to all relevant information and challenges in compiling a comprehensive risk perspective.">
            <a:extLst>
              <a:ext uri="{FF2B5EF4-FFF2-40B4-BE49-F238E27FC236}">
                <a16:creationId xmlns:a16="http://schemas.microsoft.com/office/drawing/2014/main" id="{C8D8DCC2-A220-1B7F-5A43-5ABF9473142C}"/>
              </a:ext>
            </a:extLst>
          </p:cNvPr>
          <p:cNvGrpSpPr/>
          <p:nvPr/>
        </p:nvGrpSpPr>
        <p:grpSpPr>
          <a:xfrm>
            <a:off x="365441" y="917764"/>
            <a:ext cx="8413117" cy="2852015"/>
            <a:chOff x="365441" y="917764"/>
            <a:chExt cx="8413117" cy="2852015"/>
          </a:xfrm>
        </p:grpSpPr>
        <p:sp>
          <p:nvSpPr>
            <p:cNvPr id="6" name="Freeform: Shape 5">
              <a:extLst>
                <a:ext uri="{FF2B5EF4-FFF2-40B4-BE49-F238E27FC236}">
                  <a16:creationId xmlns:a16="http://schemas.microsoft.com/office/drawing/2014/main" id="{D93284EA-9010-CF20-2D57-CEB9BE4BC9FC}"/>
                </a:ext>
              </a:extLst>
            </p:cNvPr>
            <p:cNvSpPr/>
            <p:nvPr/>
          </p:nvSpPr>
          <p:spPr>
            <a:xfrm>
              <a:off x="365441" y="917764"/>
              <a:ext cx="3931363" cy="489600"/>
            </a:xfrm>
            <a:custGeom>
              <a:avLst/>
              <a:gdLst>
                <a:gd name="connsiteX0" fmla="*/ 0 w 3931363"/>
                <a:gd name="connsiteY0" fmla="*/ 0 h 489600"/>
                <a:gd name="connsiteX1" fmla="*/ 3931363 w 3931363"/>
                <a:gd name="connsiteY1" fmla="*/ 0 h 489600"/>
                <a:gd name="connsiteX2" fmla="*/ 3931363 w 3931363"/>
                <a:gd name="connsiteY2" fmla="*/ 489600 h 489600"/>
                <a:gd name="connsiteX3" fmla="*/ 0 w 3931363"/>
                <a:gd name="connsiteY3" fmla="*/ 489600 h 489600"/>
                <a:gd name="connsiteX4" fmla="*/ 0 w 3931363"/>
                <a:gd name="connsiteY4" fmla="*/ 0 h 48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1363" h="489600">
                  <a:moveTo>
                    <a:pt x="0" y="0"/>
                  </a:moveTo>
                  <a:lnTo>
                    <a:pt x="3931363" y="0"/>
                  </a:lnTo>
                  <a:lnTo>
                    <a:pt x="3931363" y="489600"/>
                  </a:lnTo>
                  <a:lnTo>
                    <a:pt x="0" y="489600"/>
                  </a:lnTo>
                  <a:lnTo>
                    <a:pt x="0" y="0"/>
                  </a:lnTo>
                  <a:close/>
                </a:path>
              </a:pathLst>
            </a:cu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CA" sz="2000" b="1" kern="1200" dirty="0"/>
                <a:t>Top-Down Approach:</a:t>
              </a:r>
            </a:p>
          </p:txBody>
        </p:sp>
        <p:sp>
          <p:nvSpPr>
            <p:cNvPr id="7" name="Freeform: Shape 6">
              <a:extLst>
                <a:ext uri="{FF2B5EF4-FFF2-40B4-BE49-F238E27FC236}">
                  <a16:creationId xmlns:a16="http://schemas.microsoft.com/office/drawing/2014/main" id="{3D3D3500-48F9-D035-D574-2E1AEC2A93F8}"/>
                </a:ext>
              </a:extLst>
            </p:cNvPr>
            <p:cNvSpPr/>
            <p:nvPr/>
          </p:nvSpPr>
          <p:spPr>
            <a:xfrm>
              <a:off x="365441" y="1407364"/>
              <a:ext cx="3931363" cy="2362415"/>
            </a:xfrm>
            <a:custGeom>
              <a:avLst/>
              <a:gdLst>
                <a:gd name="connsiteX0" fmla="*/ 0 w 3931363"/>
                <a:gd name="connsiteY0" fmla="*/ 0 h 2362415"/>
                <a:gd name="connsiteX1" fmla="*/ 3931363 w 3931363"/>
                <a:gd name="connsiteY1" fmla="*/ 0 h 2362415"/>
                <a:gd name="connsiteX2" fmla="*/ 3931363 w 3931363"/>
                <a:gd name="connsiteY2" fmla="*/ 2362415 h 2362415"/>
                <a:gd name="connsiteX3" fmla="*/ 0 w 3931363"/>
                <a:gd name="connsiteY3" fmla="*/ 2362415 h 2362415"/>
                <a:gd name="connsiteX4" fmla="*/ 0 w 3931363"/>
                <a:gd name="connsiteY4" fmla="*/ 0 h 23624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1363" h="2362415">
                  <a:moveTo>
                    <a:pt x="0" y="0"/>
                  </a:moveTo>
                  <a:lnTo>
                    <a:pt x="3931363" y="0"/>
                  </a:lnTo>
                  <a:lnTo>
                    <a:pt x="3931363" y="2362415"/>
                  </a:lnTo>
                  <a:lnTo>
                    <a:pt x="0" y="2362415"/>
                  </a:lnTo>
                  <a:lnTo>
                    <a:pt x="0" y="0"/>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Senior management makes decisions on risks.
Advantage: High-level access to all relevant risk information.
Disadvantage: May lack detailed understanding of all organizational activities and depend on accurate internal information.</a:t>
              </a:r>
              <a:endParaRPr lang="en-CA" sz="1700" kern="1200" dirty="0"/>
            </a:p>
          </p:txBody>
        </p:sp>
        <p:sp>
          <p:nvSpPr>
            <p:cNvPr id="8" name="Freeform: Shape 7">
              <a:extLst>
                <a:ext uri="{FF2B5EF4-FFF2-40B4-BE49-F238E27FC236}">
                  <a16:creationId xmlns:a16="http://schemas.microsoft.com/office/drawing/2014/main" id="{22F49122-41AC-4F83-A9F9-E933E076BF14}"/>
                </a:ext>
              </a:extLst>
            </p:cNvPr>
            <p:cNvSpPr/>
            <p:nvPr/>
          </p:nvSpPr>
          <p:spPr>
            <a:xfrm>
              <a:off x="4847195" y="917764"/>
              <a:ext cx="3931363" cy="489600"/>
            </a:xfrm>
            <a:custGeom>
              <a:avLst/>
              <a:gdLst>
                <a:gd name="connsiteX0" fmla="*/ 0 w 3931363"/>
                <a:gd name="connsiteY0" fmla="*/ 0 h 489600"/>
                <a:gd name="connsiteX1" fmla="*/ 3931363 w 3931363"/>
                <a:gd name="connsiteY1" fmla="*/ 0 h 489600"/>
                <a:gd name="connsiteX2" fmla="*/ 3931363 w 3931363"/>
                <a:gd name="connsiteY2" fmla="*/ 489600 h 489600"/>
                <a:gd name="connsiteX3" fmla="*/ 0 w 3931363"/>
                <a:gd name="connsiteY3" fmla="*/ 489600 h 489600"/>
                <a:gd name="connsiteX4" fmla="*/ 0 w 3931363"/>
                <a:gd name="connsiteY4" fmla="*/ 0 h 48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1363" h="489600">
                  <a:moveTo>
                    <a:pt x="0" y="0"/>
                  </a:moveTo>
                  <a:lnTo>
                    <a:pt x="3931363" y="0"/>
                  </a:lnTo>
                  <a:lnTo>
                    <a:pt x="3931363" y="489600"/>
                  </a:lnTo>
                  <a:lnTo>
                    <a:pt x="0" y="489600"/>
                  </a:lnTo>
                  <a:lnTo>
                    <a:pt x="0" y="0"/>
                  </a:lnTo>
                  <a:close/>
                </a:path>
              </a:pathLst>
            </a:cu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CA" sz="2000" b="1" kern="1200" dirty="0"/>
                <a:t>Bottom-Up Approach:</a:t>
              </a:r>
            </a:p>
          </p:txBody>
        </p:sp>
        <p:sp>
          <p:nvSpPr>
            <p:cNvPr id="9" name="Freeform: Shape 8">
              <a:extLst>
                <a:ext uri="{FF2B5EF4-FFF2-40B4-BE49-F238E27FC236}">
                  <a16:creationId xmlns:a16="http://schemas.microsoft.com/office/drawing/2014/main" id="{3265AADF-E600-7627-C768-DFD6BD2890BA}"/>
                </a:ext>
              </a:extLst>
            </p:cNvPr>
            <p:cNvSpPr/>
            <p:nvPr/>
          </p:nvSpPr>
          <p:spPr>
            <a:xfrm>
              <a:off x="4847195" y="1407364"/>
              <a:ext cx="3931363" cy="2362415"/>
            </a:xfrm>
            <a:custGeom>
              <a:avLst/>
              <a:gdLst>
                <a:gd name="connsiteX0" fmla="*/ 0 w 3931363"/>
                <a:gd name="connsiteY0" fmla="*/ 0 h 2362415"/>
                <a:gd name="connsiteX1" fmla="*/ 3931363 w 3931363"/>
                <a:gd name="connsiteY1" fmla="*/ 0 h 2362415"/>
                <a:gd name="connsiteX2" fmla="*/ 3931363 w 3931363"/>
                <a:gd name="connsiteY2" fmla="*/ 2362415 h 2362415"/>
                <a:gd name="connsiteX3" fmla="*/ 0 w 3931363"/>
                <a:gd name="connsiteY3" fmla="*/ 2362415 h 2362415"/>
                <a:gd name="connsiteX4" fmla="*/ 0 w 3931363"/>
                <a:gd name="connsiteY4" fmla="*/ 0 h 23624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1363" h="2362415">
                  <a:moveTo>
                    <a:pt x="0" y="0"/>
                  </a:moveTo>
                  <a:lnTo>
                    <a:pt x="3931363" y="0"/>
                  </a:lnTo>
                  <a:lnTo>
                    <a:pt x="3931363" y="2362415"/>
                  </a:lnTo>
                  <a:lnTo>
                    <a:pt x="0" y="2362415"/>
                  </a:lnTo>
                  <a:lnTo>
                    <a:pt x="0" y="0"/>
                  </a:ln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Personnel throughout the organization provide risk information.
Advantage: Rich, detailed information from various levels of the organization.
Disadvantage: Limited access to all relevant information and challenges in compiling a comprehensive risk perspective.</a:t>
              </a:r>
              <a:endParaRPr lang="en-CA" sz="1700" kern="1200" dirty="0"/>
            </a:p>
          </p:txBody>
        </p:sp>
      </p:grpSp>
      <p:sp>
        <p:nvSpPr>
          <p:cNvPr id="11" name="TextBox 10">
            <a:extLst>
              <a:ext uri="{FF2B5EF4-FFF2-40B4-BE49-F238E27FC236}">
                <a16:creationId xmlns:a16="http://schemas.microsoft.com/office/drawing/2014/main" id="{D00B4CC6-23CA-25C2-6823-BA8FEE7BD87C}"/>
              </a:ext>
            </a:extLst>
          </p:cNvPr>
          <p:cNvSpPr txBox="1"/>
          <p:nvPr/>
        </p:nvSpPr>
        <p:spPr>
          <a:xfrm>
            <a:off x="365358" y="3966997"/>
            <a:ext cx="8413200" cy="707886"/>
          </a:xfrm>
          <a:prstGeom prst="rect">
            <a:avLst/>
          </a:prstGeom>
          <a:noFill/>
        </p:spPr>
        <p:txBody>
          <a:bodyPr wrap="square">
            <a:spAutoFit/>
          </a:bodyPr>
          <a:lstStyle/>
          <a:p>
            <a:r>
              <a:rPr lang="en-US" sz="2000" b="1" dirty="0">
                <a:latin typeface="+mn-lt"/>
              </a:rPr>
              <a:t>Best Practice:  </a:t>
            </a:r>
            <a:r>
              <a:rPr lang="en-US" sz="2000" dirty="0">
                <a:latin typeface="+mn-lt"/>
              </a:rPr>
              <a:t>Combining both top-down and bottom-up approaches for a more comprehensive risk identification.</a:t>
            </a:r>
            <a:endParaRPr lang="en-CA" sz="2000" dirty="0">
              <a:latin typeface="+mn-lt"/>
            </a:endParaRPr>
          </a:p>
        </p:txBody>
      </p:sp>
    </p:spTree>
    <p:extLst>
      <p:ext uri="{BB962C8B-B14F-4D97-AF65-F5344CB8AC3E}">
        <p14:creationId xmlns:p14="http://schemas.microsoft.com/office/powerpoint/2010/main" val="2821345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mj-lt"/>
              </a:rPr>
              <a:t>4.2 Risk Identification Approaches</a:t>
            </a:r>
            <a:endParaRPr lang="en-CA" b="1" dirty="0">
              <a:latin typeface="Arial"/>
            </a:endParaRPr>
          </a:p>
        </p:txBody>
      </p:sp>
      <p:sp>
        <p:nvSpPr>
          <p:cNvPr id="5" name="TextBox 4">
            <a:extLst>
              <a:ext uri="{FF2B5EF4-FFF2-40B4-BE49-F238E27FC236}">
                <a16:creationId xmlns:a16="http://schemas.microsoft.com/office/drawing/2014/main" id="{16052577-1B4A-8217-521A-BF0F8EDF004B}"/>
              </a:ext>
            </a:extLst>
          </p:cNvPr>
          <p:cNvSpPr txBox="1"/>
          <p:nvPr/>
        </p:nvSpPr>
        <p:spPr>
          <a:xfrm>
            <a:off x="622169" y="849563"/>
            <a:ext cx="7899662" cy="3785652"/>
          </a:xfrm>
          <a:prstGeom prst="rect">
            <a:avLst/>
          </a:prstGeom>
          <a:noFill/>
        </p:spPr>
        <p:txBody>
          <a:bodyPr wrap="square">
            <a:spAutoFit/>
          </a:bodyPr>
          <a:lstStyle/>
          <a:p>
            <a:r>
              <a:rPr lang="en-US" sz="2000" dirty="0">
                <a:latin typeface="+mn-lt"/>
              </a:rPr>
              <a:t>There are many approaches and strategies that an organization can use to identify the potential adverse effects and opportunities that its risks present. When identifying risks, the best approach is an integrated approach, which is consistent with holistic risk management. A holistic approach to risk identification would involve individuals from senior management, middle management, risk management and personnel from all departments and sectors of the organization. In other words, it is a team approach to risk identification.</a:t>
            </a:r>
          </a:p>
          <a:p>
            <a:endParaRPr lang="en-US" sz="2000" dirty="0">
              <a:latin typeface="+mn-lt"/>
            </a:endParaRPr>
          </a:p>
          <a:p>
            <a:r>
              <a:rPr lang="en-US" sz="2000" dirty="0">
                <a:latin typeface="+mn-lt"/>
              </a:rPr>
              <a:t>The following risk identification strategies should be performed by teams or groups that are familiar with the organization.</a:t>
            </a:r>
            <a:endParaRPr lang="en-CA" sz="2000" dirty="0">
              <a:latin typeface="+mn-lt"/>
            </a:endParaRPr>
          </a:p>
        </p:txBody>
      </p:sp>
    </p:spTree>
    <p:extLst>
      <p:ext uri="{BB962C8B-B14F-4D97-AF65-F5344CB8AC3E}">
        <p14:creationId xmlns:p14="http://schemas.microsoft.com/office/powerpoint/2010/main" val="4046537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mj-lt"/>
              </a:rPr>
              <a:t>4.2 Risk Identification Strategies</a:t>
            </a:r>
            <a:endParaRPr lang="en-CA" b="1" dirty="0">
              <a:latin typeface="Arial"/>
            </a:endParaRPr>
          </a:p>
        </p:txBody>
      </p:sp>
      <p:sp>
        <p:nvSpPr>
          <p:cNvPr id="2" name="Rectangle: Rounded Corners 1">
            <a:extLst>
              <a:ext uri="{FF2B5EF4-FFF2-40B4-BE49-F238E27FC236}">
                <a16:creationId xmlns:a16="http://schemas.microsoft.com/office/drawing/2014/main" id="{362602AE-EB43-FA8E-43C0-1DFB1A9C309F}"/>
              </a:ext>
            </a:extLst>
          </p:cNvPr>
          <p:cNvSpPr/>
          <p:nvPr/>
        </p:nvSpPr>
        <p:spPr>
          <a:xfrm>
            <a:off x="380029" y="752386"/>
            <a:ext cx="4191971" cy="19890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b="1" dirty="0"/>
              <a:t>Brainstorming:</a:t>
            </a:r>
          </a:p>
          <a:p>
            <a:pPr marL="285750" indent="-285750">
              <a:buFont typeface="Arial" panose="020B0604020202020204" pitchFamily="34" charset="0"/>
              <a:buChar char="•"/>
            </a:pPr>
            <a:r>
              <a:rPr lang="en-US" sz="1600" dirty="0"/>
              <a:t>An informal discussion where all suggestions are considered.</a:t>
            </a:r>
          </a:p>
          <a:p>
            <a:pPr marL="285750" indent="-285750">
              <a:buFont typeface="Arial" panose="020B0604020202020204" pitchFamily="34" charset="0"/>
              <a:buChar char="•"/>
            </a:pPr>
            <a:r>
              <a:rPr lang="en-US" sz="1600" dirty="0"/>
              <a:t>Risks are identified through the knowledge and experience of attendees.</a:t>
            </a:r>
          </a:p>
          <a:p>
            <a:pPr marL="285750" indent="-285750">
              <a:buFont typeface="Arial" panose="020B0604020202020204" pitchFamily="34" charset="0"/>
              <a:buChar char="•"/>
            </a:pPr>
            <a:r>
              <a:rPr lang="en-US" sz="1600" dirty="0"/>
              <a:t>Identified risks are analyzed and evaluated after the session.</a:t>
            </a:r>
            <a:endParaRPr lang="en-CA" sz="1600" dirty="0"/>
          </a:p>
        </p:txBody>
      </p:sp>
      <p:sp>
        <p:nvSpPr>
          <p:cNvPr id="3" name="Rectangle: Rounded Corners 2">
            <a:extLst>
              <a:ext uri="{FF2B5EF4-FFF2-40B4-BE49-F238E27FC236}">
                <a16:creationId xmlns:a16="http://schemas.microsoft.com/office/drawing/2014/main" id="{6978180F-8379-82A1-6B6D-6EFF67E65CED}"/>
              </a:ext>
            </a:extLst>
          </p:cNvPr>
          <p:cNvSpPr/>
          <p:nvPr/>
        </p:nvSpPr>
        <p:spPr>
          <a:xfrm>
            <a:off x="4692375" y="752385"/>
            <a:ext cx="4191971" cy="19890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b="1" dirty="0"/>
              <a:t>Workshops:</a:t>
            </a:r>
          </a:p>
          <a:p>
            <a:pPr marL="285750" indent="-285750">
              <a:buFont typeface="Arial" panose="020B0604020202020204" pitchFamily="34" charset="0"/>
              <a:buChar char="•"/>
            </a:pPr>
            <a:r>
              <a:rPr lang="en-US" sz="1600" dirty="0"/>
              <a:t>Formal setting for risk identification through collaboration.</a:t>
            </a:r>
          </a:p>
          <a:p>
            <a:pPr marL="285750" indent="-285750">
              <a:buFont typeface="Arial" panose="020B0604020202020204" pitchFamily="34" charset="0"/>
              <a:buChar char="•"/>
            </a:pPr>
            <a:r>
              <a:rPr lang="en-US" sz="1600" dirty="0"/>
              <a:t>Includes internal and external stakeholders.</a:t>
            </a:r>
          </a:p>
          <a:p>
            <a:pPr marL="285750" indent="-285750">
              <a:buFont typeface="Arial" panose="020B0604020202020204" pitchFamily="34" charset="0"/>
              <a:buChar char="•"/>
            </a:pPr>
            <a:r>
              <a:rPr lang="en-US" sz="1600" dirty="0"/>
              <a:t>Facilitated by someone experienced in risk management to guide discussion and manage time.</a:t>
            </a:r>
            <a:endParaRPr lang="en-CA" sz="1600" dirty="0"/>
          </a:p>
        </p:txBody>
      </p:sp>
      <p:sp>
        <p:nvSpPr>
          <p:cNvPr id="4" name="Rectangle: Rounded Corners 3">
            <a:extLst>
              <a:ext uri="{FF2B5EF4-FFF2-40B4-BE49-F238E27FC236}">
                <a16:creationId xmlns:a16="http://schemas.microsoft.com/office/drawing/2014/main" id="{8FC865E9-4310-C680-2DE8-F31A23451EA3}"/>
              </a:ext>
            </a:extLst>
          </p:cNvPr>
          <p:cNvSpPr/>
          <p:nvPr/>
        </p:nvSpPr>
        <p:spPr>
          <a:xfrm>
            <a:off x="380029" y="2818614"/>
            <a:ext cx="4191971" cy="19890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b="1" dirty="0"/>
              <a:t>SWOT:</a:t>
            </a:r>
          </a:p>
          <a:p>
            <a:pPr marL="285750" indent="-285750">
              <a:buFont typeface="Arial" panose="020B0604020202020204" pitchFamily="34" charset="0"/>
              <a:buChar char="•"/>
            </a:pPr>
            <a:r>
              <a:rPr lang="en-US" sz="1600" dirty="0"/>
              <a:t>Identifies risks by analyzing Strengths, Weaknesses, Opportunities, and Threats.</a:t>
            </a:r>
          </a:p>
          <a:p>
            <a:pPr marL="285750" indent="-285750">
              <a:buFont typeface="Arial" panose="020B0604020202020204" pitchFamily="34" charset="0"/>
              <a:buChar char="•"/>
            </a:pPr>
            <a:r>
              <a:rPr lang="en-US" sz="1600" dirty="0"/>
              <a:t>Commonly used during workshops or brainstorming sessions for decision-making.</a:t>
            </a:r>
            <a:endParaRPr lang="en-CA" sz="1600" dirty="0"/>
          </a:p>
        </p:txBody>
      </p:sp>
      <p:sp>
        <p:nvSpPr>
          <p:cNvPr id="5" name="Rectangle: Rounded Corners 4">
            <a:extLst>
              <a:ext uri="{FF2B5EF4-FFF2-40B4-BE49-F238E27FC236}">
                <a16:creationId xmlns:a16="http://schemas.microsoft.com/office/drawing/2014/main" id="{0F8C51EB-E5C4-37EB-7E97-20E064570033}"/>
              </a:ext>
            </a:extLst>
          </p:cNvPr>
          <p:cNvSpPr/>
          <p:nvPr/>
        </p:nvSpPr>
        <p:spPr>
          <a:xfrm>
            <a:off x="4692375" y="2818614"/>
            <a:ext cx="4191971" cy="19890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b="1" dirty="0"/>
              <a:t>Documents</a:t>
            </a:r>
            <a:r>
              <a:rPr lang="en-US" dirty="0"/>
              <a:t>:</a:t>
            </a:r>
          </a:p>
          <a:p>
            <a:pPr marL="285750" indent="-285750">
              <a:buFont typeface="Arial" panose="020B0604020202020204" pitchFamily="34" charset="0"/>
              <a:buChar char="•"/>
            </a:pPr>
            <a:r>
              <a:rPr lang="en-US" sz="1600" dirty="0"/>
              <a:t>Risks are identified by examining relevant documents.</a:t>
            </a:r>
          </a:p>
          <a:p>
            <a:pPr marL="285750" indent="-285750">
              <a:buFont typeface="Arial" panose="020B0604020202020204" pitchFamily="34" charset="0"/>
              <a:buChar char="•"/>
            </a:pPr>
            <a:r>
              <a:rPr lang="en-US" sz="1600" dirty="0"/>
              <a:t>Includes surveys, compliance reviews, insurance policies, financial statements, contracts, and projects.</a:t>
            </a:r>
            <a:endParaRPr lang="en-CA" sz="1600" dirty="0"/>
          </a:p>
        </p:txBody>
      </p:sp>
    </p:spTree>
    <p:extLst>
      <p:ext uri="{BB962C8B-B14F-4D97-AF65-F5344CB8AC3E}">
        <p14:creationId xmlns:p14="http://schemas.microsoft.com/office/powerpoint/2010/main" val="2254270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mj-lt"/>
              </a:rPr>
              <a:t>4.2 Risk Identification Strategies (cont.)</a:t>
            </a:r>
            <a:endParaRPr lang="en-CA" b="1" dirty="0">
              <a:latin typeface="Arial"/>
            </a:endParaRPr>
          </a:p>
        </p:txBody>
      </p:sp>
      <p:sp>
        <p:nvSpPr>
          <p:cNvPr id="2" name="Rectangle: Rounded Corners 1">
            <a:extLst>
              <a:ext uri="{FF2B5EF4-FFF2-40B4-BE49-F238E27FC236}">
                <a16:creationId xmlns:a16="http://schemas.microsoft.com/office/drawing/2014/main" id="{362602AE-EB43-FA8E-43C0-1DFB1A9C309F}"/>
              </a:ext>
            </a:extLst>
          </p:cNvPr>
          <p:cNvSpPr/>
          <p:nvPr/>
        </p:nvSpPr>
        <p:spPr>
          <a:xfrm>
            <a:off x="483724" y="992749"/>
            <a:ext cx="2504571" cy="340307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b="1" dirty="0"/>
              <a:t>Root Cause Analysis:</a:t>
            </a:r>
          </a:p>
          <a:p>
            <a:pPr marL="285750" indent="-285750">
              <a:buFont typeface="Arial" panose="020B0604020202020204" pitchFamily="34" charset="0"/>
              <a:buChar char="•"/>
            </a:pPr>
            <a:r>
              <a:rPr lang="en-US" sz="1600" dirty="0"/>
              <a:t>Identifies risks by understanding the factors that caused past adverse events.</a:t>
            </a:r>
          </a:p>
          <a:p>
            <a:pPr marL="285750" indent="-285750">
              <a:buFont typeface="Arial" panose="020B0604020202020204" pitchFamily="34" charset="0"/>
              <a:buChar char="•"/>
            </a:pPr>
            <a:r>
              <a:rPr lang="en-US" sz="1600" dirty="0"/>
              <a:t>Focuses on implementing controls or strategies to prevent recurrence.</a:t>
            </a:r>
            <a:endParaRPr lang="en-CA" sz="1600" dirty="0"/>
          </a:p>
        </p:txBody>
      </p:sp>
      <p:sp>
        <p:nvSpPr>
          <p:cNvPr id="4" name="Rectangle: Rounded Corners 3">
            <a:extLst>
              <a:ext uri="{FF2B5EF4-FFF2-40B4-BE49-F238E27FC236}">
                <a16:creationId xmlns:a16="http://schemas.microsoft.com/office/drawing/2014/main" id="{8FC865E9-4310-C680-2DE8-F31A23451EA3}"/>
              </a:ext>
            </a:extLst>
          </p:cNvPr>
          <p:cNvSpPr/>
          <p:nvPr/>
        </p:nvSpPr>
        <p:spPr>
          <a:xfrm>
            <a:off x="3267866" y="992750"/>
            <a:ext cx="2504571" cy="340307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b="1" dirty="0"/>
              <a:t>Physical Risk Inspections:</a:t>
            </a:r>
          </a:p>
          <a:p>
            <a:pPr marL="285750" indent="-285750">
              <a:buFont typeface="Arial" panose="020B0604020202020204" pitchFamily="34" charset="0"/>
              <a:buChar char="•"/>
            </a:pPr>
            <a:r>
              <a:rPr lang="en-US" sz="1600" dirty="0"/>
              <a:t>Involves skilled risk inspectors visiting sites to identify physical hazards.</a:t>
            </a:r>
          </a:p>
          <a:p>
            <a:pPr marL="285750" indent="-285750">
              <a:buFont typeface="Arial" panose="020B0604020202020204" pitchFamily="34" charset="0"/>
              <a:buChar char="•"/>
            </a:pPr>
            <a:r>
              <a:rPr lang="en-US" sz="1600" dirty="0"/>
              <a:t>Inspectors consult with front-line employees and managers to gather additional information.</a:t>
            </a:r>
            <a:endParaRPr lang="en-CA" sz="1600" dirty="0"/>
          </a:p>
        </p:txBody>
      </p:sp>
      <p:sp>
        <p:nvSpPr>
          <p:cNvPr id="3" name="Rectangle: Rounded Corners 2">
            <a:extLst>
              <a:ext uri="{FF2B5EF4-FFF2-40B4-BE49-F238E27FC236}">
                <a16:creationId xmlns:a16="http://schemas.microsoft.com/office/drawing/2014/main" id="{6978180F-8379-82A1-6B6D-6EFF67E65CED}"/>
              </a:ext>
            </a:extLst>
          </p:cNvPr>
          <p:cNvSpPr/>
          <p:nvPr/>
        </p:nvSpPr>
        <p:spPr>
          <a:xfrm>
            <a:off x="6155704" y="992750"/>
            <a:ext cx="2504571" cy="340307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b="1" dirty="0"/>
              <a:t>Experts:</a:t>
            </a:r>
          </a:p>
          <a:p>
            <a:pPr marL="285750" indent="-285750">
              <a:buFont typeface="Arial" panose="020B0604020202020204" pitchFamily="34" charset="0"/>
              <a:buChar char="•"/>
            </a:pPr>
            <a:r>
              <a:rPr lang="en-US" sz="1600" dirty="0"/>
              <a:t>Risks are identified using the opinions of subject experts.</a:t>
            </a:r>
          </a:p>
          <a:p>
            <a:pPr marL="285750" indent="-285750">
              <a:buFont typeface="Arial" panose="020B0604020202020204" pitchFamily="34" charset="0"/>
              <a:buChar char="•"/>
            </a:pPr>
            <a:r>
              <a:rPr lang="en-US" sz="1600" dirty="0"/>
              <a:t>The Delphi technique involves anonymous responses from a panel of experts, with iterative rounds of questioning and feedback.</a:t>
            </a:r>
            <a:endParaRPr lang="en-CA" sz="1600" dirty="0"/>
          </a:p>
        </p:txBody>
      </p:sp>
    </p:spTree>
    <p:extLst>
      <p:ext uri="{BB962C8B-B14F-4D97-AF65-F5344CB8AC3E}">
        <p14:creationId xmlns:p14="http://schemas.microsoft.com/office/powerpoint/2010/main" val="5483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mj-lt"/>
              </a:rPr>
              <a:t>4.2 Risk Register</a:t>
            </a:r>
            <a:endParaRPr lang="en-CA" b="1" dirty="0">
              <a:latin typeface="Arial"/>
            </a:endParaRPr>
          </a:p>
        </p:txBody>
      </p:sp>
      <p:sp>
        <p:nvSpPr>
          <p:cNvPr id="3" name="TextBox 2">
            <a:extLst>
              <a:ext uri="{FF2B5EF4-FFF2-40B4-BE49-F238E27FC236}">
                <a16:creationId xmlns:a16="http://schemas.microsoft.com/office/drawing/2014/main" id="{2909AC46-C76E-A238-FDDB-3E21B72385A1}"/>
              </a:ext>
            </a:extLst>
          </p:cNvPr>
          <p:cNvSpPr txBox="1"/>
          <p:nvPr/>
        </p:nvSpPr>
        <p:spPr>
          <a:xfrm>
            <a:off x="483725" y="842699"/>
            <a:ext cx="8311483" cy="954107"/>
          </a:xfrm>
          <a:prstGeom prst="rect">
            <a:avLst/>
          </a:prstGeom>
          <a:noFill/>
        </p:spPr>
        <p:txBody>
          <a:bodyPr wrap="square">
            <a:spAutoFit/>
          </a:bodyPr>
          <a:lstStyle/>
          <a:p>
            <a:r>
              <a:rPr lang="en-US" dirty="0"/>
              <a:t>Overview:</a:t>
            </a:r>
          </a:p>
          <a:p>
            <a:pPr marL="285750" indent="-285750">
              <a:buFont typeface="Arial" panose="020B0604020202020204" pitchFamily="34" charset="0"/>
              <a:buChar char="•"/>
            </a:pPr>
            <a:r>
              <a:rPr lang="en-US" dirty="0"/>
              <a:t>Tool for identifying and managing risks across scenarios, processes, sectors, and locations.</a:t>
            </a:r>
          </a:p>
          <a:p>
            <a:pPr marL="285750" indent="-285750">
              <a:buFont typeface="Arial" panose="020B0604020202020204" pitchFamily="34" charset="0"/>
              <a:buChar char="•"/>
            </a:pPr>
            <a:r>
              <a:rPr lang="en-US" dirty="0"/>
              <a:t>Assesses and prioritizes risks by categorizing them into hazard, operational, financial, and strategic risks.</a:t>
            </a:r>
            <a:endParaRPr lang="en-CA" dirty="0"/>
          </a:p>
        </p:txBody>
      </p:sp>
      <p:sp>
        <p:nvSpPr>
          <p:cNvPr id="8" name="Rectangle: Rounded Corners 7">
            <a:extLst>
              <a:ext uri="{FF2B5EF4-FFF2-40B4-BE49-F238E27FC236}">
                <a16:creationId xmlns:a16="http://schemas.microsoft.com/office/drawing/2014/main" id="{5E0511D3-CF79-A020-D68E-A4F0C61B7035}"/>
              </a:ext>
            </a:extLst>
          </p:cNvPr>
          <p:cNvSpPr/>
          <p:nvPr/>
        </p:nvSpPr>
        <p:spPr>
          <a:xfrm>
            <a:off x="348793" y="1796806"/>
            <a:ext cx="8446416" cy="287888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1800" b="1" dirty="0"/>
              <a:t>Components of a Risk Register:</a:t>
            </a:r>
          </a:p>
          <a:p>
            <a:endParaRPr lang="en-US" sz="1800" b="1" dirty="0"/>
          </a:p>
          <a:p>
            <a:pPr marL="285750" indent="-285750">
              <a:buFont typeface="Arial" panose="020B0604020202020204" pitchFamily="34" charset="0"/>
              <a:buChar char="•"/>
            </a:pPr>
            <a:r>
              <a:rPr lang="en-US" b="1" dirty="0"/>
              <a:t>Risk Event/Description: </a:t>
            </a:r>
            <a:r>
              <a:rPr lang="en-US" dirty="0"/>
              <a:t>Lists risks under each category; typically focuses on negative outcomes.</a:t>
            </a:r>
          </a:p>
          <a:p>
            <a:pPr marL="285750" indent="-285750">
              <a:buFont typeface="Arial" panose="020B0604020202020204" pitchFamily="34" charset="0"/>
              <a:buChar char="•"/>
            </a:pPr>
            <a:r>
              <a:rPr lang="en-US" b="1" dirty="0"/>
              <a:t>Risk Owner: </a:t>
            </a:r>
            <a:r>
              <a:rPr lang="en-US" dirty="0"/>
              <a:t>Entity responsible for decision-making and reporting on the risk.</a:t>
            </a:r>
          </a:p>
          <a:p>
            <a:pPr marL="285750" indent="-285750">
              <a:buFont typeface="Arial" panose="020B0604020202020204" pitchFamily="34" charset="0"/>
              <a:buChar char="•"/>
            </a:pPr>
            <a:r>
              <a:rPr lang="en-US" b="1" dirty="0"/>
              <a:t>Likelihood: </a:t>
            </a:r>
            <a:r>
              <a:rPr lang="en-US" dirty="0"/>
              <a:t>Rated from 1 (unlikely) to 5 (likely), indicating the frequency of the event.</a:t>
            </a:r>
          </a:p>
          <a:p>
            <a:pPr marL="285750" indent="-285750">
              <a:buFont typeface="Arial" panose="020B0604020202020204" pitchFamily="34" charset="0"/>
              <a:buChar char="•"/>
            </a:pPr>
            <a:r>
              <a:rPr lang="en-US" b="1" dirty="0"/>
              <a:t>Impact: </a:t>
            </a:r>
            <a:r>
              <a:rPr lang="en-US" dirty="0"/>
              <a:t>Rated from 1 (minimal) to 5 (significant), indicating the severity or consequences of the event.</a:t>
            </a:r>
          </a:p>
          <a:p>
            <a:pPr marL="285750" indent="-285750">
              <a:buFont typeface="Arial" panose="020B0604020202020204" pitchFamily="34" charset="0"/>
              <a:buChar char="•"/>
            </a:pPr>
            <a:r>
              <a:rPr lang="en-US" b="1" dirty="0"/>
              <a:t>Score: </a:t>
            </a:r>
            <a:r>
              <a:rPr lang="en-US" dirty="0"/>
              <a:t>Calculated by multiplying likelihood and impact scores to quantify risk level.</a:t>
            </a:r>
          </a:p>
          <a:p>
            <a:pPr marL="285750" indent="-285750">
              <a:buFont typeface="Arial" panose="020B0604020202020204" pitchFamily="34" charset="0"/>
              <a:buChar char="•"/>
            </a:pPr>
            <a:r>
              <a:rPr lang="en-US" b="1" dirty="0"/>
              <a:t>Improvement Action: </a:t>
            </a:r>
            <a:r>
              <a:rPr lang="en-US" dirty="0"/>
              <a:t>Actions or plans in place or proposed to address and improve risk.</a:t>
            </a:r>
          </a:p>
          <a:p>
            <a:pPr marL="285750" indent="-285750">
              <a:buFont typeface="Arial" panose="020B0604020202020204" pitchFamily="34" charset="0"/>
              <a:buChar char="•"/>
            </a:pPr>
            <a:r>
              <a:rPr lang="en-US" b="1" dirty="0"/>
              <a:t>Due Date/By When: </a:t>
            </a:r>
            <a:r>
              <a:rPr lang="en-US" dirty="0"/>
              <a:t>Dates for implementing risk plans or noting when actions were taken.</a:t>
            </a:r>
          </a:p>
        </p:txBody>
      </p:sp>
    </p:spTree>
    <p:extLst>
      <p:ext uri="{BB962C8B-B14F-4D97-AF65-F5344CB8AC3E}">
        <p14:creationId xmlns:p14="http://schemas.microsoft.com/office/powerpoint/2010/main" val="3310099472"/>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2F0242BF8A324B92057679BABAF17B" ma:contentTypeVersion="10" ma:contentTypeDescription="Create a new document." ma:contentTypeScope="" ma:versionID="c98ecb37091093eaf8223493b2238d02">
  <xsd:schema xmlns:xsd="http://www.w3.org/2001/XMLSchema" xmlns:xs="http://www.w3.org/2001/XMLSchema" xmlns:p="http://schemas.microsoft.com/office/2006/metadata/properties" xmlns:ns2="994b5876-6cd9-4c79-8e46-d4c16b01c114" xmlns:ns3="2a2e7db6-e305-423f-94e6-8efd5e6fa176" targetNamespace="http://schemas.microsoft.com/office/2006/metadata/properties" ma:root="true" ma:fieldsID="e0082d3d966dcecfb4abfb13fbb6b06a" ns2:_="" ns3:_="">
    <xsd:import namespace="994b5876-6cd9-4c79-8e46-d4c16b01c114"/>
    <xsd:import namespace="2a2e7db6-e305-423f-94e6-8efd5e6fa1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4b5876-6cd9-4c79-8e46-d4c16b01c1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2e7db6-e305-423f-94e6-8efd5e6fa17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2a2e7db6-e305-423f-94e6-8efd5e6fa176">
      <UserInfo>
        <DisplayName>Patterson, Debra</DisplayName>
        <AccountId>62</AccountId>
        <AccountType/>
      </UserInfo>
      <UserInfo>
        <DisplayName>Armstrong, Robert</DisplayName>
        <AccountId>48</AccountId>
        <AccountType/>
      </UserInfo>
    </SharedWithUsers>
  </documentManagement>
</p:properties>
</file>

<file path=customXml/itemProps1.xml><?xml version="1.0" encoding="utf-8"?>
<ds:datastoreItem xmlns:ds="http://schemas.openxmlformats.org/officeDocument/2006/customXml" ds:itemID="{76D928B5-2415-41A4-8404-9F146EBB676A}">
  <ds:schemaRefs>
    <ds:schemaRef ds:uri="http://schemas.microsoft.com/sharepoint/v3/contenttype/forms"/>
  </ds:schemaRefs>
</ds:datastoreItem>
</file>

<file path=customXml/itemProps2.xml><?xml version="1.0" encoding="utf-8"?>
<ds:datastoreItem xmlns:ds="http://schemas.openxmlformats.org/officeDocument/2006/customXml" ds:itemID="{D6CF3A5E-F80B-4874-B676-CCA7A364ED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4b5876-6cd9-4c79-8e46-d4c16b01c114"/>
    <ds:schemaRef ds:uri="2a2e7db6-e305-423f-94e6-8efd5e6fa1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15BBAD-F7F2-401E-AF05-5688830EE446}">
  <ds:schemaRefs>
    <ds:schemaRef ds:uri="http://schemas.microsoft.com/office/2006/metadata/properties"/>
    <ds:schemaRef ds:uri="http://schemas.microsoft.com/office/infopath/2007/PartnerControls"/>
    <ds:schemaRef ds:uri="2a2e7db6-e305-423f-94e6-8efd5e6fa176"/>
  </ds:schemaRefs>
</ds:datastoreItem>
</file>

<file path=docProps/app.xml><?xml version="1.0" encoding="utf-8"?>
<Properties xmlns="http://schemas.openxmlformats.org/officeDocument/2006/extended-properties" xmlns:vt="http://schemas.openxmlformats.org/officeDocument/2006/docPropsVTypes">
  <TotalTime>5100</TotalTime>
  <Words>1259</Words>
  <Application>Microsoft Office PowerPoint</Application>
  <PresentationFormat>On-screen Show (16:9)</PresentationFormat>
  <Paragraphs>99</Paragraphs>
  <Slides>11</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Calibri Light</vt:lpstr>
      <vt:lpstr>Roboto</vt:lpstr>
      <vt:lpstr>Calibri</vt:lpstr>
      <vt:lpstr>Arial</vt:lpstr>
      <vt:lpstr>Geometric</vt:lpstr>
      <vt:lpstr>Custom Design</vt:lpstr>
      <vt:lpstr>Risk Management - Supply Chain and Operations Perspective</vt:lpstr>
      <vt:lpstr>4.0 Learning Objectives</vt:lpstr>
      <vt:lpstr>4.1 Risk Identification</vt:lpstr>
      <vt:lpstr>4.1 Types of Risks</vt:lpstr>
      <vt:lpstr>4.1 Approaches to Risk Identification</vt:lpstr>
      <vt:lpstr>4.2 Risk Identification Approaches</vt:lpstr>
      <vt:lpstr>4.2 Risk Identification Strategies</vt:lpstr>
      <vt:lpstr>4.2 Risk Identification Strategies (cont.)</vt:lpstr>
      <vt:lpstr>4.2 Risk Register</vt:lpstr>
      <vt:lpstr>4.2 Risk Map</vt:lpstr>
      <vt:lpstr>4.3 Chapter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HOME-USER</dc:creator>
  <cp:lastModifiedBy>Steeves, Catherine</cp:lastModifiedBy>
  <cp:revision>134</cp:revision>
  <cp:lastPrinted>2021-10-24T15:39:03Z</cp:lastPrinted>
  <dcterms:modified xsi:type="dcterms:W3CDTF">2024-08-08T13:41:52Z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0x0101002A2F0242BF8A324B92057679BABAF17B</vt:lpwstr>
  </property>
</Properties>
</file>