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  <p:sldMasterId id="2147483660" r:id="rId5"/>
  </p:sldMasterIdLst>
  <p:notesMasterIdLst>
    <p:notesMasterId r:id="rId17"/>
  </p:notesMasterIdLst>
  <p:sldIdLst>
    <p:sldId id="256" r:id="rId6"/>
    <p:sldId id="287" r:id="rId7"/>
    <p:sldId id="258" r:id="rId8"/>
    <p:sldId id="302" r:id="rId9"/>
    <p:sldId id="288" r:id="rId10"/>
    <p:sldId id="303" r:id="rId11"/>
    <p:sldId id="300" r:id="rId12"/>
    <p:sldId id="304" r:id="rId13"/>
    <p:sldId id="298" r:id="rId14"/>
    <p:sldId id="301" r:id="rId15"/>
    <p:sldId id="286" r:id="rId16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ienzi, Jack" initials="MJ" lastIdx="5" clrIdx="0">
    <p:extLst>
      <p:ext uri="{19B8F6BF-5375-455C-9EA6-DF929625EA0E}">
        <p15:presenceInfo xmlns:p15="http://schemas.microsoft.com/office/powerpoint/2012/main" userId="S-1-5-21-750930478-754930973-930774774-290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50" autoAdjust="0"/>
  </p:normalViewPr>
  <p:slideViewPr>
    <p:cSldViewPr snapToGrid="0">
      <p:cViewPr varScale="1">
        <p:scale>
          <a:sx n="112" d="100"/>
          <a:sy n="112" d="100"/>
        </p:scale>
        <p:origin x="120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744DD2-871B-438F-9840-B12756E6A588}" type="doc">
      <dgm:prSet loTypeId="urn:microsoft.com/office/officeart/2005/8/layout/chevron1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0D907959-4C0D-40B7-A0B7-26E8A11486D9}">
      <dgm:prSet phldrT="[Text]" custT="1"/>
      <dgm:spPr/>
      <dgm:t>
        <a:bodyPr/>
        <a:lstStyle/>
        <a:p>
          <a:r>
            <a:rPr lang="en-CA" sz="1400" dirty="0"/>
            <a:t>Scan the Environment</a:t>
          </a:r>
        </a:p>
      </dgm:t>
    </dgm:pt>
    <dgm:pt modelId="{7FF83B4F-EE8B-4082-82AD-4937B0FF6126}" type="parTrans" cxnId="{3D4212E6-9A84-4CDE-895E-7295BB3CB901}">
      <dgm:prSet/>
      <dgm:spPr/>
      <dgm:t>
        <a:bodyPr/>
        <a:lstStyle/>
        <a:p>
          <a:endParaRPr lang="en-CA"/>
        </a:p>
      </dgm:t>
    </dgm:pt>
    <dgm:pt modelId="{F319AD58-D0F3-49C1-A05A-F3DCF9568C63}" type="sibTrans" cxnId="{3D4212E6-9A84-4CDE-895E-7295BB3CB901}">
      <dgm:prSet/>
      <dgm:spPr/>
      <dgm:t>
        <a:bodyPr/>
        <a:lstStyle/>
        <a:p>
          <a:endParaRPr lang="en-CA"/>
        </a:p>
      </dgm:t>
    </dgm:pt>
    <dgm:pt modelId="{DC04241A-6ADD-49D9-B39E-673D9BB8DCD6}">
      <dgm:prSet phldrT="[Text]" custT="1"/>
      <dgm:spPr/>
      <dgm:t>
        <a:bodyPr/>
        <a:lstStyle/>
        <a:p>
          <a:r>
            <a:rPr lang="en-US" sz="1400" dirty="0"/>
            <a:t>Assess internal and external environments for risks and opportunities, aligning risk management with organizational objectives.</a:t>
          </a:r>
          <a:endParaRPr lang="en-CA" sz="1400" dirty="0"/>
        </a:p>
      </dgm:t>
    </dgm:pt>
    <dgm:pt modelId="{9545965C-0FA7-4DBC-99A2-8160A4A88F85}" type="parTrans" cxnId="{D7D3DE78-9F55-444A-9785-C0BECB2D0DF8}">
      <dgm:prSet/>
      <dgm:spPr/>
      <dgm:t>
        <a:bodyPr/>
        <a:lstStyle/>
        <a:p>
          <a:endParaRPr lang="en-CA"/>
        </a:p>
      </dgm:t>
    </dgm:pt>
    <dgm:pt modelId="{86CB313D-B01D-4DB1-AC21-9C5BADDF4EA5}" type="sibTrans" cxnId="{D7D3DE78-9F55-444A-9785-C0BECB2D0DF8}">
      <dgm:prSet/>
      <dgm:spPr/>
      <dgm:t>
        <a:bodyPr/>
        <a:lstStyle/>
        <a:p>
          <a:endParaRPr lang="en-CA"/>
        </a:p>
      </dgm:t>
    </dgm:pt>
    <dgm:pt modelId="{36668986-C1FA-4B35-9171-23B7B07ACE02}">
      <dgm:prSet phldrT="[Text]" custT="1"/>
      <dgm:spPr/>
      <dgm:t>
        <a:bodyPr/>
        <a:lstStyle/>
        <a:p>
          <a:r>
            <a:rPr lang="en-CA" sz="1400" dirty="0"/>
            <a:t>Identify Risks</a:t>
          </a:r>
        </a:p>
      </dgm:t>
    </dgm:pt>
    <dgm:pt modelId="{064A0774-1480-47AB-934B-92FECEBC488B}" type="parTrans" cxnId="{68CB8263-93E2-4525-BC64-45BBD25D5365}">
      <dgm:prSet/>
      <dgm:spPr/>
      <dgm:t>
        <a:bodyPr/>
        <a:lstStyle/>
        <a:p>
          <a:endParaRPr lang="en-CA"/>
        </a:p>
      </dgm:t>
    </dgm:pt>
    <dgm:pt modelId="{012FE8A1-FEEA-4189-A033-F98641001D42}" type="sibTrans" cxnId="{68CB8263-93E2-4525-BC64-45BBD25D5365}">
      <dgm:prSet/>
      <dgm:spPr/>
      <dgm:t>
        <a:bodyPr/>
        <a:lstStyle/>
        <a:p>
          <a:endParaRPr lang="en-CA"/>
        </a:p>
      </dgm:t>
    </dgm:pt>
    <dgm:pt modelId="{EA75956F-DEBB-4A59-A989-BE0741E13B52}">
      <dgm:prSet phldrT="[Text]" custT="1"/>
      <dgm:spPr/>
      <dgm:t>
        <a:bodyPr/>
        <a:lstStyle/>
        <a:p>
          <a:r>
            <a:rPr lang="en-CA" sz="1400" dirty="0"/>
            <a:t>Analyze Risks</a:t>
          </a:r>
        </a:p>
      </dgm:t>
    </dgm:pt>
    <dgm:pt modelId="{C908DC9D-96AD-4A64-A0F5-15BCF773D167}" type="parTrans" cxnId="{30F67409-6C0D-4C07-93D1-A94B36CA4612}">
      <dgm:prSet/>
      <dgm:spPr/>
      <dgm:t>
        <a:bodyPr/>
        <a:lstStyle/>
        <a:p>
          <a:endParaRPr lang="en-CA"/>
        </a:p>
      </dgm:t>
    </dgm:pt>
    <dgm:pt modelId="{4606F0A9-8485-47EF-B3BA-4AF9BFA70436}" type="sibTrans" cxnId="{30F67409-6C0D-4C07-93D1-A94B36CA4612}">
      <dgm:prSet/>
      <dgm:spPr/>
      <dgm:t>
        <a:bodyPr/>
        <a:lstStyle/>
        <a:p>
          <a:endParaRPr lang="en-CA"/>
        </a:p>
      </dgm:t>
    </dgm:pt>
    <dgm:pt modelId="{C0EFD5DA-090D-4CBE-B4D2-5FA5B4B2DD94}">
      <dgm:prSet phldrT="[Text]" custT="1"/>
      <dgm:spPr/>
      <dgm:t>
        <a:bodyPr/>
        <a:lstStyle/>
        <a:p>
          <a:r>
            <a:rPr lang="en-US" sz="1400" dirty="0"/>
            <a:t>Determine the source, cause, likelihood, and consequences of identified risks using qualitative and quantitative methods.</a:t>
          </a:r>
          <a:endParaRPr lang="en-CA" sz="1400" dirty="0"/>
        </a:p>
      </dgm:t>
    </dgm:pt>
    <dgm:pt modelId="{DBBAFC00-C870-4309-AC80-49DCA0886A23}" type="parTrans" cxnId="{9D54962E-612B-4F6A-A592-0D7230C668EA}">
      <dgm:prSet/>
      <dgm:spPr/>
      <dgm:t>
        <a:bodyPr/>
        <a:lstStyle/>
        <a:p>
          <a:endParaRPr lang="en-CA"/>
        </a:p>
      </dgm:t>
    </dgm:pt>
    <dgm:pt modelId="{72CE930A-0BF5-4F70-8E40-91BC7F0FA26E}" type="sibTrans" cxnId="{9D54962E-612B-4F6A-A592-0D7230C668EA}">
      <dgm:prSet/>
      <dgm:spPr/>
      <dgm:t>
        <a:bodyPr/>
        <a:lstStyle/>
        <a:p>
          <a:endParaRPr lang="en-CA"/>
        </a:p>
      </dgm:t>
    </dgm:pt>
    <dgm:pt modelId="{FC7DB18F-E99B-42B5-9C49-4B8320EACA21}">
      <dgm:prSet phldrT="[Text]" custT="1"/>
      <dgm:spPr/>
      <dgm:t>
        <a:bodyPr/>
        <a:lstStyle/>
        <a:p>
          <a:r>
            <a:rPr lang="en-CA" sz="1400" dirty="0"/>
            <a:t>Treat Risks</a:t>
          </a:r>
        </a:p>
      </dgm:t>
    </dgm:pt>
    <dgm:pt modelId="{D6C86507-3E86-4AA2-B67A-B126A092B39F}" type="parTrans" cxnId="{DC5E4F01-E205-4283-A007-FCBD29853DA6}">
      <dgm:prSet/>
      <dgm:spPr/>
      <dgm:t>
        <a:bodyPr/>
        <a:lstStyle/>
        <a:p>
          <a:endParaRPr lang="en-CA"/>
        </a:p>
      </dgm:t>
    </dgm:pt>
    <dgm:pt modelId="{7DB8C177-CE6F-4A86-BF6B-A4B7F33E5EBF}" type="sibTrans" cxnId="{DC5E4F01-E205-4283-A007-FCBD29853DA6}">
      <dgm:prSet/>
      <dgm:spPr/>
      <dgm:t>
        <a:bodyPr/>
        <a:lstStyle/>
        <a:p>
          <a:endParaRPr lang="en-CA"/>
        </a:p>
      </dgm:t>
    </dgm:pt>
    <dgm:pt modelId="{136D0724-B928-4E1F-91C4-A22ED6AC15D5}">
      <dgm:prSet phldrT="[Text]" custT="1"/>
      <dgm:spPr/>
      <dgm:t>
        <a:bodyPr/>
        <a:lstStyle/>
        <a:p>
          <a:r>
            <a:rPr lang="en-US" sz="1400" dirty="0"/>
            <a:t>Implement strategies, controls, and techniques to respond to risks, often using multiple methods.</a:t>
          </a:r>
          <a:endParaRPr lang="en-CA" sz="1400" dirty="0"/>
        </a:p>
      </dgm:t>
    </dgm:pt>
    <dgm:pt modelId="{E4F4A8CA-A24B-473B-A9A3-22F1049D62F1}" type="parTrans" cxnId="{EFD8BFAC-39A4-4FDA-B2D5-3E3086D0E1D8}">
      <dgm:prSet/>
      <dgm:spPr/>
      <dgm:t>
        <a:bodyPr/>
        <a:lstStyle/>
        <a:p>
          <a:endParaRPr lang="en-CA"/>
        </a:p>
      </dgm:t>
    </dgm:pt>
    <dgm:pt modelId="{B7009591-28E5-42CA-AA16-6BAD4F00F42C}" type="sibTrans" cxnId="{EFD8BFAC-39A4-4FDA-B2D5-3E3086D0E1D8}">
      <dgm:prSet/>
      <dgm:spPr/>
      <dgm:t>
        <a:bodyPr/>
        <a:lstStyle/>
        <a:p>
          <a:endParaRPr lang="en-CA"/>
        </a:p>
      </dgm:t>
    </dgm:pt>
    <dgm:pt modelId="{42DDAD43-CB24-4506-A830-13BAD6575AA5}">
      <dgm:prSet phldrT="[Text]" custT="1"/>
      <dgm:spPr/>
      <dgm:t>
        <a:bodyPr/>
        <a:lstStyle/>
        <a:p>
          <a:r>
            <a:rPr lang="en-CA" sz="1400" dirty="0"/>
            <a:t>Monitor and Assure</a:t>
          </a:r>
        </a:p>
      </dgm:t>
    </dgm:pt>
    <dgm:pt modelId="{A22915DA-4403-4499-B7C9-816558B0D2A4}" type="parTrans" cxnId="{0AB04598-4D88-4032-B34D-9DA2C8216DF3}">
      <dgm:prSet/>
      <dgm:spPr/>
      <dgm:t>
        <a:bodyPr/>
        <a:lstStyle/>
        <a:p>
          <a:endParaRPr lang="en-CA"/>
        </a:p>
      </dgm:t>
    </dgm:pt>
    <dgm:pt modelId="{06FFDA84-7ACF-4609-B53B-F58AA92C6EFA}" type="sibTrans" cxnId="{0AB04598-4D88-4032-B34D-9DA2C8216DF3}">
      <dgm:prSet/>
      <dgm:spPr/>
      <dgm:t>
        <a:bodyPr/>
        <a:lstStyle/>
        <a:p>
          <a:endParaRPr lang="en-CA"/>
        </a:p>
      </dgm:t>
    </dgm:pt>
    <dgm:pt modelId="{71C1B10A-0D70-4734-B4EC-4FCF459FFDC4}">
      <dgm:prSet phldrT="[Text]" custT="1"/>
      <dgm:spPr/>
      <dgm:t>
        <a:bodyPr/>
        <a:lstStyle/>
        <a:p>
          <a:r>
            <a:rPr lang="en-US" sz="1400" dirty="0"/>
            <a:t>Collect a list of key and emerging risks affecting organizational objectives.</a:t>
          </a:r>
          <a:endParaRPr lang="en-CA" sz="1400" dirty="0"/>
        </a:p>
      </dgm:t>
    </dgm:pt>
    <dgm:pt modelId="{D6D80EFF-9529-45EB-BFB6-80E8C9A48C2C}" type="parTrans" cxnId="{E53FA017-99EB-450F-B330-B14F147FA723}">
      <dgm:prSet/>
      <dgm:spPr/>
      <dgm:t>
        <a:bodyPr/>
        <a:lstStyle/>
        <a:p>
          <a:endParaRPr lang="en-CA"/>
        </a:p>
      </dgm:t>
    </dgm:pt>
    <dgm:pt modelId="{7EBCE30B-90F7-4541-AB83-A637E83ED538}" type="sibTrans" cxnId="{E53FA017-99EB-450F-B330-B14F147FA723}">
      <dgm:prSet/>
      <dgm:spPr/>
      <dgm:t>
        <a:bodyPr/>
        <a:lstStyle/>
        <a:p>
          <a:endParaRPr lang="en-CA"/>
        </a:p>
      </dgm:t>
    </dgm:pt>
    <dgm:pt modelId="{3A578A93-EE2A-4088-8E33-4472040774A3}">
      <dgm:prSet phldrT="[Text]" custT="1"/>
      <dgm:spPr/>
      <dgm:t>
        <a:bodyPr/>
        <a:lstStyle/>
        <a:p>
          <a:r>
            <a:rPr lang="en-US" sz="1400"/>
            <a:t>Review and monitor results, improve risk assessment, and identify emerging risks, ensuring the cyclical process continues.</a:t>
          </a:r>
          <a:endParaRPr lang="en-CA" sz="1400" dirty="0"/>
        </a:p>
      </dgm:t>
    </dgm:pt>
    <dgm:pt modelId="{4E06C935-0125-4C3C-841D-E7599A9CD688}" type="parTrans" cxnId="{3D2E57B4-50C3-4D58-A999-6F579831C46D}">
      <dgm:prSet/>
      <dgm:spPr/>
      <dgm:t>
        <a:bodyPr/>
        <a:lstStyle/>
        <a:p>
          <a:endParaRPr lang="en-CA"/>
        </a:p>
      </dgm:t>
    </dgm:pt>
    <dgm:pt modelId="{512E47A1-B45A-416C-BC3B-2640E3E3351B}" type="sibTrans" cxnId="{3D2E57B4-50C3-4D58-A999-6F579831C46D}">
      <dgm:prSet/>
      <dgm:spPr/>
      <dgm:t>
        <a:bodyPr/>
        <a:lstStyle/>
        <a:p>
          <a:endParaRPr lang="en-CA"/>
        </a:p>
      </dgm:t>
    </dgm:pt>
    <dgm:pt modelId="{C1779A8B-221E-4D06-AD36-8F629699A6C9}" type="pres">
      <dgm:prSet presAssocID="{4B744DD2-871B-438F-9840-B12756E6A588}" presName="Name0" presStyleCnt="0">
        <dgm:presLayoutVars>
          <dgm:dir/>
          <dgm:animLvl val="lvl"/>
          <dgm:resizeHandles val="exact"/>
        </dgm:presLayoutVars>
      </dgm:prSet>
      <dgm:spPr/>
    </dgm:pt>
    <dgm:pt modelId="{14C3EFB7-E744-41DB-8752-00A62CB739B9}" type="pres">
      <dgm:prSet presAssocID="{0D907959-4C0D-40B7-A0B7-26E8A11486D9}" presName="composite" presStyleCnt="0"/>
      <dgm:spPr/>
    </dgm:pt>
    <dgm:pt modelId="{B3DFE76D-CEA5-4580-9BE8-CF3C1EECC3B3}" type="pres">
      <dgm:prSet presAssocID="{0D907959-4C0D-40B7-A0B7-26E8A11486D9}" presName="par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386C6539-0B21-40BA-8EEB-62D7DDB3F5EF}" type="pres">
      <dgm:prSet presAssocID="{0D907959-4C0D-40B7-A0B7-26E8A11486D9}" presName="desTx" presStyleLbl="revTx" presStyleIdx="0" presStyleCnt="5">
        <dgm:presLayoutVars>
          <dgm:bulletEnabled val="1"/>
        </dgm:presLayoutVars>
      </dgm:prSet>
      <dgm:spPr/>
    </dgm:pt>
    <dgm:pt modelId="{361555AA-426B-4D1C-9D95-A030AF7705CA}" type="pres">
      <dgm:prSet presAssocID="{F319AD58-D0F3-49C1-A05A-F3DCF9568C63}" presName="space" presStyleCnt="0"/>
      <dgm:spPr/>
    </dgm:pt>
    <dgm:pt modelId="{EAB62CB7-FE34-4E58-AD0C-C68853847308}" type="pres">
      <dgm:prSet presAssocID="{36668986-C1FA-4B35-9171-23B7B07ACE02}" presName="composite" presStyleCnt="0"/>
      <dgm:spPr/>
    </dgm:pt>
    <dgm:pt modelId="{6439A15C-0096-4BE9-B345-1E51CF8B9620}" type="pres">
      <dgm:prSet presAssocID="{36668986-C1FA-4B35-9171-23B7B07ACE02}" presName="par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0A596125-541A-45CF-9253-F136639D969B}" type="pres">
      <dgm:prSet presAssocID="{36668986-C1FA-4B35-9171-23B7B07ACE02}" presName="desTx" presStyleLbl="revTx" presStyleIdx="1" presStyleCnt="5">
        <dgm:presLayoutVars>
          <dgm:bulletEnabled val="1"/>
        </dgm:presLayoutVars>
      </dgm:prSet>
      <dgm:spPr/>
    </dgm:pt>
    <dgm:pt modelId="{C1E44AAC-B666-432F-AFA6-8CBF068913F1}" type="pres">
      <dgm:prSet presAssocID="{012FE8A1-FEEA-4189-A033-F98641001D42}" presName="space" presStyleCnt="0"/>
      <dgm:spPr/>
    </dgm:pt>
    <dgm:pt modelId="{8EE9522F-7E7C-4682-8A09-DBD8EE048927}" type="pres">
      <dgm:prSet presAssocID="{EA75956F-DEBB-4A59-A989-BE0741E13B52}" presName="composite" presStyleCnt="0"/>
      <dgm:spPr/>
    </dgm:pt>
    <dgm:pt modelId="{6150C7C6-107E-49E2-BC82-5FD655960560}" type="pres">
      <dgm:prSet presAssocID="{EA75956F-DEBB-4A59-A989-BE0741E13B52}" presName="par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D07056D9-913B-4D95-B88E-8553660907A6}" type="pres">
      <dgm:prSet presAssocID="{EA75956F-DEBB-4A59-A989-BE0741E13B52}" presName="desTx" presStyleLbl="revTx" presStyleIdx="2" presStyleCnt="5">
        <dgm:presLayoutVars>
          <dgm:bulletEnabled val="1"/>
        </dgm:presLayoutVars>
      </dgm:prSet>
      <dgm:spPr/>
    </dgm:pt>
    <dgm:pt modelId="{AA975B03-DACC-4F9F-9E25-6CDEB6613609}" type="pres">
      <dgm:prSet presAssocID="{4606F0A9-8485-47EF-B3BA-4AF9BFA70436}" presName="space" presStyleCnt="0"/>
      <dgm:spPr/>
    </dgm:pt>
    <dgm:pt modelId="{7283C746-411B-4100-9AF5-48F0EAC2D063}" type="pres">
      <dgm:prSet presAssocID="{FC7DB18F-E99B-42B5-9C49-4B8320EACA21}" presName="composite" presStyleCnt="0"/>
      <dgm:spPr/>
    </dgm:pt>
    <dgm:pt modelId="{FE617FDB-5E5A-4D99-A843-8B7C0153B2C8}" type="pres">
      <dgm:prSet presAssocID="{FC7DB18F-E99B-42B5-9C49-4B8320EACA21}" presName="par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F15421D4-645B-459F-8942-3CE75877876D}" type="pres">
      <dgm:prSet presAssocID="{FC7DB18F-E99B-42B5-9C49-4B8320EACA21}" presName="desTx" presStyleLbl="revTx" presStyleIdx="3" presStyleCnt="5">
        <dgm:presLayoutVars>
          <dgm:bulletEnabled val="1"/>
        </dgm:presLayoutVars>
      </dgm:prSet>
      <dgm:spPr/>
    </dgm:pt>
    <dgm:pt modelId="{45EB984A-66C5-47F8-B424-7806D954530D}" type="pres">
      <dgm:prSet presAssocID="{7DB8C177-CE6F-4A86-BF6B-A4B7F33E5EBF}" presName="space" presStyleCnt="0"/>
      <dgm:spPr/>
    </dgm:pt>
    <dgm:pt modelId="{8683E7B6-8EBE-4136-844C-1E1A574A4E66}" type="pres">
      <dgm:prSet presAssocID="{42DDAD43-CB24-4506-A830-13BAD6575AA5}" presName="composite" presStyleCnt="0"/>
      <dgm:spPr/>
    </dgm:pt>
    <dgm:pt modelId="{A869ED76-D963-4362-A155-646A3259271F}" type="pres">
      <dgm:prSet presAssocID="{42DDAD43-CB24-4506-A830-13BAD6575AA5}" presName="par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D58B2FDA-39CE-4AA9-A7AD-5CEEFD7CCFCF}" type="pres">
      <dgm:prSet presAssocID="{42DDAD43-CB24-4506-A830-13BAD6575AA5}" presName="desTx" presStyleLbl="revTx" presStyleIdx="4" presStyleCnt="5">
        <dgm:presLayoutVars>
          <dgm:bulletEnabled val="1"/>
        </dgm:presLayoutVars>
      </dgm:prSet>
      <dgm:spPr/>
    </dgm:pt>
  </dgm:ptLst>
  <dgm:cxnLst>
    <dgm:cxn modelId="{DC5E4F01-E205-4283-A007-FCBD29853DA6}" srcId="{4B744DD2-871B-438F-9840-B12756E6A588}" destId="{FC7DB18F-E99B-42B5-9C49-4B8320EACA21}" srcOrd="3" destOrd="0" parTransId="{D6C86507-3E86-4AA2-B67A-B126A092B39F}" sibTransId="{7DB8C177-CE6F-4A86-BF6B-A4B7F33E5EBF}"/>
    <dgm:cxn modelId="{30F67409-6C0D-4C07-93D1-A94B36CA4612}" srcId="{4B744DD2-871B-438F-9840-B12756E6A588}" destId="{EA75956F-DEBB-4A59-A989-BE0741E13B52}" srcOrd="2" destOrd="0" parTransId="{C908DC9D-96AD-4A64-A0F5-15BCF773D167}" sibTransId="{4606F0A9-8485-47EF-B3BA-4AF9BFA70436}"/>
    <dgm:cxn modelId="{CC137A0B-33DD-46EB-A9F5-7FCFD5B9E817}" type="presOf" srcId="{4B744DD2-871B-438F-9840-B12756E6A588}" destId="{C1779A8B-221E-4D06-AD36-8F629699A6C9}" srcOrd="0" destOrd="0" presId="urn:microsoft.com/office/officeart/2005/8/layout/chevron1"/>
    <dgm:cxn modelId="{3D928D0F-FBFC-41CF-9C7F-2A6A52A536C4}" type="presOf" srcId="{EA75956F-DEBB-4A59-A989-BE0741E13B52}" destId="{6150C7C6-107E-49E2-BC82-5FD655960560}" srcOrd="0" destOrd="0" presId="urn:microsoft.com/office/officeart/2005/8/layout/chevron1"/>
    <dgm:cxn modelId="{E53FA017-99EB-450F-B330-B14F147FA723}" srcId="{36668986-C1FA-4B35-9171-23B7B07ACE02}" destId="{71C1B10A-0D70-4734-B4EC-4FCF459FFDC4}" srcOrd="0" destOrd="0" parTransId="{D6D80EFF-9529-45EB-BFB6-80E8C9A48C2C}" sibTransId="{7EBCE30B-90F7-4541-AB83-A637E83ED538}"/>
    <dgm:cxn modelId="{9D54962E-612B-4F6A-A592-0D7230C668EA}" srcId="{EA75956F-DEBB-4A59-A989-BE0741E13B52}" destId="{C0EFD5DA-090D-4CBE-B4D2-5FA5B4B2DD94}" srcOrd="0" destOrd="0" parTransId="{DBBAFC00-C870-4309-AC80-49DCA0886A23}" sibTransId="{72CE930A-0BF5-4F70-8E40-91BC7F0FA26E}"/>
    <dgm:cxn modelId="{C6968A33-FC81-4093-82FF-4944F89446C1}" type="presOf" srcId="{71C1B10A-0D70-4734-B4EC-4FCF459FFDC4}" destId="{0A596125-541A-45CF-9253-F136639D969B}" srcOrd="0" destOrd="0" presId="urn:microsoft.com/office/officeart/2005/8/layout/chevron1"/>
    <dgm:cxn modelId="{4A55E45F-A0A7-4EBC-B99F-FAF040ABDCB5}" type="presOf" srcId="{136D0724-B928-4E1F-91C4-A22ED6AC15D5}" destId="{F15421D4-645B-459F-8942-3CE75877876D}" srcOrd="0" destOrd="0" presId="urn:microsoft.com/office/officeart/2005/8/layout/chevron1"/>
    <dgm:cxn modelId="{68CB8263-93E2-4525-BC64-45BBD25D5365}" srcId="{4B744DD2-871B-438F-9840-B12756E6A588}" destId="{36668986-C1FA-4B35-9171-23B7B07ACE02}" srcOrd="1" destOrd="0" parTransId="{064A0774-1480-47AB-934B-92FECEBC488B}" sibTransId="{012FE8A1-FEEA-4189-A033-F98641001D42}"/>
    <dgm:cxn modelId="{D5649168-6D38-4D65-AAE2-339F042ABD92}" type="presOf" srcId="{DC04241A-6ADD-49D9-B39E-673D9BB8DCD6}" destId="{386C6539-0B21-40BA-8EEB-62D7DDB3F5EF}" srcOrd="0" destOrd="0" presId="urn:microsoft.com/office/officeart/2005/8/layout/chevron1"/>
    <dgm:cxn modelId="{7230BB4E-61D0-4CA2-AB69-BA3480BB871E}" type="presOf" srcId="{36668986-C1FA-4B35-9171-23B7B07ACE02}" destId="{6439A15C-0096-4BE9-B345-1E51CF8B9620}" srcOrd="0" destOrd="0" presId="urn:microsoft.com/office/officeart/2005/8/layout/chevron1"/>
    <dgm:cxn modelId="{D1FDD04E-060B-4CEC-95CD-EE10E7EF121B}" type="presOf" srcId="{C0EFD5DA-090D-4CBE-B4D2-5FA5B4B2DD94}" destId="{D07056D9-913B-4D95-B88E-8553660907A6}" srcOrd="0" destOrd="0" presId="urn:microsoft.com/office/officeart/2005/8/layout/chevron1"/>
    <dgm:cxn modelId="{D7EEB258-79AE-46ED-B3D4-292F774FF5DC}" type="presOf" srcId="{3A578A93-EE2A-4088-8E33-4472040774A3}" destId="{D58B2FDA-39CE-4AA9-A7AD-5CEEFD7CCFCF}" srcOrd="0" destOrd="0" presId="urn:microsoft.com/office/officeart/2005/8/layout/chevron1"/>
    <dgm:cxn modelId="{D7D3DE78-9F55-444A-9785-C0BECB2D0DF8}" srcId="{0D907959-4C0D-40B7-A0B7-26E8A11486D9}" destId="{DC04241A-6ADD-49D9-B39E-673D9BB8DCD6}" srcOrd="0" destOrd="0" parTransId="{9545965C-0FA7-4DBC-99A2-8160A4A88F85}" sibTransId="{86CB313D-B01D-4DB1-AC21-9C5BADDF4EA5}"/>
    <dgm:cxn modelId="{9816EB7E-3BAA-4E92-A9E4-2CD4EB11B325}" type="presOf" srcId="{FC7DB18F-E99B-42B5-9C49-4B8320EACA21}" destId="{FE617FDB-5E5A-4D99-A843-8B7C0153B2C8}" srcOrd="0" destOrd="0" presId="urn:microsoft.com/office/officeart/2005/8/layout/chevron1"/>
    <dgm:cxn modelId="{0AB04598-4D88-4032-B34D-9DA2C8216DF3}" srcId="{4B744DD2-871B-438F-9840-B12756E6A588}" destId="{42DDAD43-CB24-4506-A830-13BAD6575AA5}" srcOrd="4" destOrd="0" parTransId="{A22915DA-4403-4499-B7C9-816558B0D2A4}" sibTransId="{06FFDA84-7ACF-4609-B53B-F58AA92C6EFA}"/>
    <dgm:cxn modelId="{EFD8BFAC-39A4-4FDA-B2D5-3E3086D0E1D8}" srcId="{FC7DB18F-E99B-42B5-9C49-4B8320EACA21}" destId="{136D0724-B928-4E1F-91C4-A22ED6AC15D5}" srcOrd="0" destOrd="0" parTransId="{E4F4A8CA-A24B-473B-A9A3-22F1049D62F1}" sibTransId="{B7009591-28E5-42CA-AA16-6BAD4F00F42C}"/>
    <dgm:cxn modelId="{3D2E57B4-50C3-4D58-A999-6F579831C46D}" srcId="{42DDAD43-CB24-4506-A830-13BAD6575AA5}" destId="{3A578A93-EE2A-4088-8E33-4472040774A3}" srcOrd="0" destOrd="0" parTransId="{4E06C935-0125-4C3C-841D-E7599A9CD688}" sibTransId="{512E47A1-B45A-416C-BC3B-2640E3E3351B}"/>
    <dgm:cxn modelId="{7C2733BE-4B64-45DC-BEFA-452483457A7B}" type="presOf" srcId="{0D907959-4C0D-40B7-A0B7-26E8A11486D9}" destId="{B3DFE76D-CEA5-4580-9BE8-CF3C1EECC3B3}" srcOrd="0" destOrd="0" presId="urn:microsoft.com/office/officeart/2005/8/layout/chevron1"/>
    <dgm:cxn modelId="{F93BC5D1-8C87-4822-9138-F4E1E189837C}" type="presOf" srcId="{42DDAD43-CB24-4506-A830-13BAD6575AA5}" destId="{A869ED76-D963-4362-A155-646A3259271F}" srcOrd="0" destOrd="0" presId="urn:microsoft.com/office/officeart/2005/8/layout/chevron1"/>
    <dgm:cxn modelId="{3D4212E6-9A84-4CDE-895E-7295BB3CB901}" srcId="{4B744DD2-871B-438F-9840-B12756E6A588}" destId="{0D907959-4C0D-40B7-A0B7-26E8A11486D9}" srcOrd="0" destOrd="0" parTransId="{7FF83B4F-EE8B-4082-82AD-4937B0FF6126}" sibTransId="{F319AD58-D0F3-49C1-A05A-F3DCF9568C63}"/>
    <dgm:cxn modelId="{E65D8F3A-3A15-41B7-9769-5B7F14DEC2CA}" type="presParOf" srcId="{C1779A8B-221E-4D06-AD36-8F629699A6C9}" destId="{14C3EFB7-E744-41DB-8752-00A62CB739B9}" srcOrd="0" destOrd="0" presId="urn:microsoft.com/office/officeart/2005/8/layout/chevron1"/>
    <dgm:cxn modelId="{3FD2BEA3-6EEF-4DE1-B0D0-FEF7BA2EA13F}" type="presParOf" srcId="{14C3EFB7-E744-41DB-8752-00A62CB739B9}" destId="{B3DFE76D-CEA5-4580-9BE8-CF3C1EECC3B3}" srcOrd="0" destOrd="0" presId="urn:microsoft.com/office/officeart/2005/8/layout/chevron1"/>
    <dgm:cxn modelId="{D5E42DB7-E73D-4C45-9FD5-F6312572D020}" type="presParOf" srcId="{14C3EFB7-E744-41DB-8752-00A62CB739B9}" destId="{386C6539-0B21-40BA-8EEB-62D7DDB3F5EF}" srcOrd="1" destOrd="0" presId="urn:microsoft.com/office/officeart/2005/8/layout/chevron1"/>
    <dgm:cxn modelId="{F47D9818-EBAA-4C10-A4A6-4843C6A5CFCC}" type="presParOf" srcId="{C1779A8B-221E-4D06-AD36-8F629699A6C9}" destId="{361555AA-426B-4D1C-9D95-A030AF7705CA}" srcOrd="1" destOrd="0" presId="urn:microsoft.com/office/officeart/2005/8/layout/chevron1"/>
    <dgm:cxn modelId="{EB798B5B-43C2-4015-B569-AF6A824D2951}" type="presParOf" srcId="{C1779A8B-221E-4D06-AD36-8F629699A6C9}" destId="{EAB62CB7-FE34-4E58-AD0C-C68853847308}" srcOrd="2" destOrd="0" presId="urn:microsoft.com/office/officeart/2005/8/layout/chevron1"/>
    <dgm:cxn modelId="{DD49CEF7-3925-400E-9DA2-34C907604816}" type="presParOf" srcId="{EAB62CB7-FE34-4E58-AD0C-C68853847308}" destId="{6439A15C-0096-4BE9-B345-1E51CF8B9620}" srcOrd="0" destOrd="0" presId="urn:microsoft.com/office/officeart/2005/8/layout/chevron1"/>
    <dgm:cxn modelId="{B590F406-FD0F-406F-8E6C-6383E82E88C8}" type="presParOf" srcId="{EAB62CB7-FE34-4E58-AD0C-C68853847308}" destId="{0A596125-541A-45CF-9253-F136639D969B}" srcOrd="1" destOrd="0" presId="urn:microsoft.com/office/officeart/2005/8/layout/chevron1"/>
    <dgm:cxn modelId="{049D31E2-C20B-4D38-B072-8E14E6950140}" type="presParOf" srcId="{C1779A8B-221E-4D06-AD36-8F629699A6C9}" destId="{C1E44AAC-B666-432F-AFA6-8CBF068913F1}" srcOrd="3" destOrd="0" presId="urn:microsoft.com/office/officeart/2005/8/layout/chevron1"/>
    <dgm:cxn modelId="{29CFC41D-19D5-4C34-98FE-6F52E29266DE}" type="presParOf" srcId="{C1779A8B-221E-4D06-AD36-8F629699A6C9}" destId="{8EE9522F-7E7C-4682-8A09-DBD8EE048927}" srcOrd="4" destOrd="0" presId="urn:microsoft.com/office/officeart/2005/8/layout/chevron1"/>
    <dgm:cxn modelId="{66A65927-F36F-4C4D-AFCF-31671377606C}" type="presParOf" srcId="{8EE9522F-7E7C-4682-8A09-DBD8EE048927}" destId="{6150C7C6-107E-49E2-BC82-5FD655960560}" srcOrd="0" destOrd="0" presId="urn:microsoft.com/office/officeart/2005/8/layout/chevron1"/>
    <dgm:cxn modelId="{189FCAE4-640D-4C1A-98D5-636EA2E6F4F6}" type="presParOf" srcId="{8EE9522F-7E7C-4682-8A09-DBD8EE048927}" destId="{D07056D9-913B-4D95-B88E-8553660907A6}" srcOrd="1" destOrd="0" presId="urn:microsoft.com/office/officeart/2005/8/layout/chevron1"/>
    <dgm:cxn modelId="{3C7E0BD3-2C09-43C4-A238-FAB92041EC7B}" type="presParOf" srcId="{C1779A8B-221E-4D06-AD36-8F629699A6C9}" destId="{AA975B03-DACC-4F9F-9E25-6CDEB6613609}" srcOrd="5" destOrd="0" presId="urn:microsoft.com/office/officeart/2005/8/layout/chevron1"/>
    <dgm:cxn modelId="{E5B4F621-DE21-4F0E-B7E3-32DF7BD8643E}" type="presParOf" srcId="{C1779A8B-221E-4D06-AD36-8F629699A6C9}" destId="{7283C746-411B-4100-9AF5-48F0EAC2D063}" srcOrd="6" destOrd="0" presId="urn:microsoft.com/office/officeart/2005/8/layout/chevron1"/>
    <dgm:cxn modelId="{49E32F18-19B8-44B5-83F0-B26CBA3C5EF9}" type="presParOf" srcId="{7283C746-411B-4100-9AF5-48F0EAC2D063}" destId="{FE617FDB-5E5A-4D99-A843-8B7C0153B2C8}" srcOrd="0" destOrd="0" presId="urn:microsoft.com/office/officeart/2005/8/layout/chevron1"/>
    <dgm:cxn modelId="{70792775-D8A1-4EBB-BD12-B7DB206949C8}" type="presParOf" srcId="{7283C746-411B-4100-9AF5-48F0EAC2D063}" destId="{F15421D4-645B-459F-8942-3CE75877876D}" srcOrd="1" destOrd="0" presId="urn:microsoft.com/office/officeart/2005/8/layout/chevron1"/>
    <dgm:cxn modelId="{6DF0D656-877B-4B8E-AA3E-5F0A58542221}" type="presParOf" srcId="{C1779A8B-221E-4D06-AD36-8F629699A6C9}" destId="{45EB984A-66C5-47F8-B424-7806D954530D}" srcOrd="7" destOrd="0" presId="urn:microsoft.com/office/officeart/2005/8/layout/chevron1"/>
    <dgm:cxn modelId="{DA1C3942-ACBC-413B-B006-3BA9FA4EA97C}" type="presParOf" srcId="{C1779A8B-221E-4D06-AD36-8F629699A6C9}" destId="{8683E7B6-8EBE-4136-844C-1E1A574A4E66}" srcOrd="8" destOrd="0" presId="urn:microsoft.com/office/officeart/2005/8/layout/chevron1"/>
    <dgm:cxn modelId="{A1E708AD-0A4A-4F28-800F-A39DD9293D2B}" type="presParOf" srcId="{8683E7B6-8EBE-4136-844C-1E1A574A4E66}" destId="{A869ED76-D963-4362-A155-646A3259271F}" srcOrd="0" destOrd="0" presId="urn:microsoft.com/office/officeart/2005/8/layout/chevron1"/>
    <dgm:cxn modelId="{8166AEFA-3525-492A-A5C9-84B07641EC24}" type="presParOf" srcId="{8683E7B6-8EBE-4136-844C-1E1A574A4E66}" destId="{D58B2FDA-39CE-4AA9-A7AD-5CEEFD7CCFCF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FE76D-CEA5-4580-9BE8-CF3C1EECC3B3}">
      <dsp:nvSpPr>
        <dsp:cNvPr id="0" name=""/>
        <dsp:cNvSpPr/>
      </dsp:nvSpPr>
      <dsp:spPr>
        <a:xfrm>
          <a:off x="1431" y="15755"/>
          <a:ext cx="1876198" cy="702000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Scan the Environment</a:t>
          </a:r>
        </a:p>
      </dsp:txBody>
      <dsp:txXfrm>
        <a:off x="352431" y="15755"/>
        <a:ext cx="1174198" cy="702000"/>
      </dsp:txXfrm>
    </dsp:sp>
    <dsp:sp modelId="{386C6539-0B21-40BA-8EEB-62D7DDB3F5EF}">
      <dsp:nvSpPr>
        <dsp:cNvPr id="0" name=""/>
        <dsp:cNvSpPr/>
      </dsp:nvSpPr>
      <dsp:spPr>
        <a:xfrm>
          <a:off x="1431" y="805505"/>
          <a:ext cx="1500958" cy="1842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Assess internal and external environments for risks and opportunities, aligning risk management with organizational objectives.</a:t>
          </a:r>
          <a:endParaRPr lang="en-CA" sz="1400" kern="1200" dirty="0"/>
        </a:p>
      </dsp:txBody>
      <dsp:txXfrm>
        <a:off x="1431" y="805505"/>
        <a:ext cx="1500958" cy="1842750"/>
      </dsp:txXfrm>
    </dsp:sp>
    <dsp:sp modelId="{6439A15C-0096-4BE9-B345-1E51CF8B9620}">
      <dsp:nvSpPr>
        <dsp:cNvPr id="0" name=""/>
        <dsp:cNvSpPr/>
      </dsp:nvSpPr>
      <dsp:spPr>
        <a:xfrm>
          <a:off x="1661629" y="15755"/>
          <a:ext cx="1876198" cy="702000"/>
        </a:xfrm>
        <a:prstGeom prst="chevron">
          <a:avLst/>
        </a:prstGeom>
        <a:gradFill rotWithShape="0">
          <a:gsLst>
            <a:gs pos="0">
              <a:schemeClr val="accent2">
                <a:hueOff val="1623800"/>
                <a:satOff val="2915"/>
                <a:lumOff val="-1716"/>
                <a:alphaOff val="0"/>
                <a:tint val="50000"/>
                <a:satMod val="300000"/>
              </a:schemeClr>
            </a:gs>
            <a:gs pos="35000">
              <a:schemeClr val="accent2">
                <a:hueOff val="1623800"/>
                <a:satOff val="2915"/>
                <a:lumOff val="-1716"/>
                <a:alphaOff val="0"/>
                <a:tint val="37000"/>
                <a:satMod val="300000"/>
              </a:schemeClr>
            </a:gs>
            <a:gs pos="100000">
              <a:schemeClr val="accent2">
                <a:hueOff val="1623800"/>
                <a:satOff val="2915"/>
                <a:lumOff val="-171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Identify Risks</a:t>
          </a:r>
        </a:p>
      </dsp:txBody>
      <dsp:txXfrm>
        <a:off x="2012629" y="15755"/>
        <a:ext cx="1174198" cy="702000"/>
      </dsp:txXfrm>
    </dsp:sp>
    <dsp:sp modelId="{0A596125-541A-45CF-9253-F136639D969B}">
      <dsp:nvSpPr>
        <dsp:cNvPr id="0" name=""/>
        <dsp:cNvSpPr/>
      </dsp:nvSpPr>
      <dsp:spPr>
        <a:xfrm>
          <a:off x="1661629" y="805505"/>
          <a:ext cx="1500958" cy="1842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Collect a list of key and emerging risks affecting organizational objectives.</a:t>
          </a:r>
          <a:endParaRPr lang="en-CA" sz="1400" kern="1200" dirty="0"/>
        </a:p>
      </dsp:txBody>
      <dsp:txXfrm>
        <a:off x="1661629" y="805505"/>
        <a:ext cx="1500958" cy="1842750"/>
      </dsp:txXfrm>
    </dsp:sp>
    <dsp:sp modelId="{6150C7C6-107E-49E2-BC82-5FD655960560}">
      <dsp:nvSpPr>
        <dsp:cNvPr id="0" name=""/>
        <dsp:cNvSpPr/>
      </dsp:nvSpPr>
      <dsp:spPr>
        <a:xfrm>
          <a:off x="3321827" y="15755"/>
          <a:ext cx="1876198" cy="702000"/>
        </a:xfrm>
        <a:prstGeom prst="chevron">
          <a:avLst/>
        </a:prstGeom>
        <a:gradFill rotWithShape="0">
          <a:gsLst>
            <a:gs pos="0">
              <a:schemeClr val="accent2">
                <a:hueOff val="3247601"/>
                <a:satOff val="5830"/>
                <a:lumOff val="-3432"/>
                <a:alphaOff val="0"/>
                <a:tint val="50000"/>
                <a:satMod val="300000"/>
              </a:schemeClr>
            </a:gs>
            <a:gs pos="35000">
              <a:schemeClr val="accent2">
                <a:hueOff val="3247601"/>
                <a:satOff val="5830"/>
                <a:lumOff val="-3432"/>
                <a:alphaOff val="0"/>
                <a:tint val="37000"/>
                <a:satMod val="300000"/>
              </a:schemeClr>
            </a:gs>
            <a:gs pos="100000">
              <a:schemeClr val="accent2">
                <a:hueOff val="3247601"/>
                <a:satOff val="5830"/>
                <a:lumOff val="-343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Analyze Risks</a:t>
          </a:r>
        </a:p>
      </dsp:txBody>
      <dsp:txXfrm>
        <a:off x="3672827" y="15755"/>
        <a:ext cx="1174198" cy="702000"/>
      </dsp:txXfrm>
    </dsp:sp>
    <dsp:sp modelId="{D07056D9-913B-4D95-B88E-8553660907A6}">
      <dsp:nvSpPr>
        <dsp:cNvPr id="0" name=""/>
        <dsp:cNvSpPr/>
      </dsp:nvSpPr>
      <dsp:spPr>
        <a:xfrm>
          <a:off x="3321827" y="805505"/>
          <a:ext cx="1500958" cy="1842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Determine the source, cause, likelihood, and consequences of identified risks using qualitative and quantitative methods.</a:t>
          </a:r>
          <a:endParaRPr lang="en-CA" sz="1400" kern="1200" dirty="0"/>
        </a:p>
      </dsp:txBody>
      <dsp:txXfrm>
        <a:off x="3321827" y="805505"/>
        <a:ext cx="1500958" cy="1842750"/>
      </dsp:txXfrm>
    </dsp:sp>
    <dsp:sp modelId="{FE617FDB-5E5A-4D99-A843-8B7C0153B2C8}">
      <dsp:nvSpPr>
        <dsp:cNvPr id="0" name=""/>
        <dsp:cNvSpPr/>
      </dsp:nvSpPr>
      <dsp:spPr>
        <a:xfrm>
          <a:off x="4982026" y="15755"/>
          <a:ext cx="1876198" cy="702000"/>
        </a:xfrm>
        <a:prstGeom prst="chevron">
          <a:avLst/>
        </a:prstGeom>
        <a:gradFill rotWithShape="0">
          <a:gsLst>
            <a:gs pos="0">
              <a:schemeClr val="accent2">
                <a:hueOff val="4871401"/>
                <a:satOff val="8745"/>
                <a:lumOff val="-5148"/>
                <a:alphaOff val="0"/>
                <a:tint val="50000"/>
                <a:satMod val="300000"/>
              </a:schemeClr>
            </a:gs>
            <a:gs pos="35000">
              <a:schemeClr val="accent2">
                <a:hueOff val="4871401"/>
                <a:satOff val="8745"/>
                <a:lumOff val="-5148"/>
                <a:alphaOff val="0"/>
                <a:tint val="37000"/>
                <a:satMod val="300000"/>
              </a:schemeClr>
            </a:gs>
            <a:gs pos="100000">
              <a:schemeClr val="accent2">
                <a:hueOff val="4871401"/>
                <a:satOff val="8745"/>
                <a:lumOff val="-514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Treat Risks</a:t>
          </a:r>
        </a:p>
      </dsp:txBody>
      <dsp:txXfrm>
        <a:off x="5333026" y="15755"/>
        <a:ext cx="1174198" cy="702000"/>
      </dsp:txXfrm>
    </dsp:sp>
    <dsp:sp modelId="{F15421D4-645B-459F-8942-3CE75877876D}">
      <dsp:nvSpPr>
        <dsp:cNvPr id="0" name=""/>
        <dsp:cNvSpPr/>
      </dsp:nvSpPr>
      <dsp:spPr>
        <a:xfrm>
          <a:off x="4982026" y="805505"/>
          <a:ext cx="1500958" cy="1842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Implement strategies, controls, and techniques to respond to risks, often using multiple methods.</a:t>
          </a:r>
          <a:endParaRPr lang="en-CA" sz="1400" kern="1200" dirty="0"/>
        </a:p>
      </dsp:txBody>
      <dsp:txXfrm>
        <a:off x="4982026" y="805505"/>
        <a:ext cx="1500958" cy="1842750"/>
      </dsp:txXfrm>
    </dsp:sp>
    <dsp:sp modelId="{A869ED76-D963-4362-A155-646A3259271F}">
      <dsp:nvSpPr>
        <dsp:cNvPr id="0" name=""/>
        <dsp:cNvSpPr/>
      </dsp:nvSpPr>
      <dsp:spPr>
        <a:xfrm>
          <a:off x="6642224" y="15755"/>
          <a:ext cx="1876198" cy="702000"/>
        </a:xfrm>
        <a:prstGeom prst="chevron">
          <a:avLst/>
        </a:prstGeom>
        <a:gradFill rotWithShape="0">
          <a:gsLst>
            <a:gs pos="0">
              <a:schemeClr val="accent2">
                <a:hueOff val="6495201"/>
                <a:satOff val="11660"/>
                <a:lumOff val="-6864"/>
                <a:alphaOff val="0"/>
                <a:tint val="50000"/>
                <a:satMod val="300000"/>
              </a:schemeClr>
            </a:gs>
            <a:gs pos="35000">
              <a:schemeClr val="accent2">
                <a:hueOff val="6495201"/>
                <a:satOff val="11660"/>
                <a:lumOff val="-6864"/>
                <a:alphaOff val="0"/>
                <a:tint val="37000"/>
                <a:satMod val="300000"/>
              </a:schemeClr>
            </a:gs>
            <a:gs pos="100000">
              <a:schemeClr val="accent2">
                <a:hueOff val="6495201"/>
                <a:satOff val="11660"/>
                <a:lumOff val="-686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Monitor and Assure</a:t>
          </a:r>
        </a:p>
      </dsp:txBody>
      <dsp:txXfrm>
        <a:off x="6993224" y="15755"/>
        <a:ext cx="1174198" cy="702000"/>
      </dsp:txXfrm>
    </dsp:sp>
    <dsp:sp modelId="{D58B2FDA-39CE-4AA9-A7AD-5CEEFD7CCFCF}">
      <dsp:nvSpPr>
        <dsp:cNvPr id="0" name=""/>
        <dsp:cNvSpPr/>
      </dsp:nvSpPr>
      <dsp:spPr>
        <a:xfrm>
          <a:off x="6642224" y="805505"/>
          <a:ext cx="1500958" cy="1842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Review and monitor results, improve risk assessment, and identify emerging risks, ensuring the cyclical process continues.</a:t>
          </a:r>
          <a:endParaRPr lang="en-CA" sz="1400" kern="1200" dirty="0"/>
        </a:p>
      </dsp:txBody>
      <dsp:txXfrm>
        <a:off x="6642224" y="805505"/>
        <a:ext cx="1500958" cy="1842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9794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ebfbf62896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ebfbf62896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5427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872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6765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6452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1777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4841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41fe4cd0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941fe4cd0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48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  <a:latin typeface="+mj-l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4D2F-6DA6-468A-A8C0-97C4D3F9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EBF14C-0724-486C-84D2-A9B694A3F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55059-10B3-445C-9C17-67C1E6121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5C24A-69D3-4011-BFF5-7F0D11DB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0CC8F-B0B5-4923-ABAF-E408507A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5572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BB26-4A57-4DC1-BC9F-1A811D816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3B6DA-4199-4246-B548-6DC6A414D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536FA-815C-4E88-A728-6E2A65576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9ED2C-6C10-4487-9429-BB7BAEAD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9BB0B-74F9-4CBC-AC28-13033802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3143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C60D8-825C-4C5B-B7BD-AC90B9A6E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116E4-CD0D-4359-85D7-0E0093A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89D56-56A3-46C1-9D42-A24D92D1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D9B8A-DAA8-4B20-9759-4CD18AD98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1438-DB99-4A84-BEC5-331A9C7A6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7027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A3F5-E938-455E-96EE-4E4D744CE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2BB7-04B1-4D4F-AE95-F6585DDE2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D3E1A-EA64-4096-8BA8-103A7EA22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FC414-46C0-4D1A-B4DB-656A040B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EEF4A1-4396-4588-90D2-1C70D48E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E52B9-BED1-4096-AE8E-BFE938A9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83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F151-7CA1-46BF-BB45-B9230F52B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D8BDC-6CBD-43DC-9369-9D476601B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0E32A-9DCA-4AC8-865A-DE31CC520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55957A-F2A6-44E2-BB52-5B3585098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CDDD0-03AB-4536-A865-4164609FF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5584F-26E9-432E-A79C-415FFE8C7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503E6-2018-48D0-A1C5-3C22BA8B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DF1142-8A24-40AA-BB05-6FCED7FF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897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800B1-7774-4DB6-8998-C00A18B40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622E6F-013E-4A6F-8DF4-B99B55D52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4FCF3-50A7-4A05-B1B5-8C4C191F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7348D0-948C-4DCA-81A0-33012250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1797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96E431-E44D-4A14-B2DE-D8DE485B0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21F2A8-68F0-4948-BB61-73C3D599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A98E5-E979-47DC-A7D6-FE27E997D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0362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00EBB-5D0E-46A6-9E9E-F9C43F36E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3491D-E9A5-4420-92AD-256C44EF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74A2E-E830-4F49-89D2-07EE62D1A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9797E-7879-4E25-80AD-B272FF86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4D7DC-3D52-4BD9-B6FE-906E3256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09D50-6198-44D2-9B92-0522801C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11236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5ED9C-A3F0-41C0-93DD-0BCBBC5C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3AEEB-2BC6-40F1-8713-36CCB04B2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EA403-FA47-47D2-96D6-0FD097F85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28247-A39C-4A14-92B9-5A2A539D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82973-B6E8-4A0D-A701-CBD506921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A16CAD-70E6-40FA-A1AD-6943A2BFE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17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5CEB-112A-4B98-8F69-E82ABE4D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304AF2-CCF3-4CE9-A266-4DE7F8AAF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CE4F1-553C-436E-8270-6DDE3011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156B4-7ADD-4EDE-AEB4-76B16F6E3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59D2B-48E4-4789-AB01-8EFC5FC7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635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0118AB-2849-4783-83D4-2ED48AC30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B2C76-B6C4-4095-BE16-E3EED854B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DDFEF-4362-493B-A0AA-BBD01C67D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CF25B-FF4C-488A-8211-88EC8222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C9D5A-749F-4FD8-937D-ABBB4C7BA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801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00050" lvl="0" indent="-285750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8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+mj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0" y="4891594"/>
            <a:ext cx="9144000" cy="25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1200"/>
              <a:buChar char="●"/>
              <a:defRPr sz="1200">
                <a:solidFill>
                  <a:schemeClr val="bg1"/>
                </a:solidFill>
                <a:latin typeface="+mj-lt"/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46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47" name="Google Shape;47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8" name="Google Shape;48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49" name="Google Shape;49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0" name="Google Shape;50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1" name="Google Shape;51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bg1"/>
                </a:solidFill>
              </a:endParaRPr>
            </a:p>
          </p:txBody>
        </p:sp>
      </p:grp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6" name="Google Shape;56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latin typeface="+mj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oogle Shape;65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6" name="Google Shape;66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71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latin typeface="+mj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  <a:latin typeface="+mj-lt"/>
              </a:defRPr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br>
              <a:rPr lang="en-CA" dirty="0">
                <a:latin typeface="+mj-lt"/>
              </a:rPr>
            </a:br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chemeClr val="bg1"/>
        </a:buClr>
        <a:buFont typeface="Arial"/>
        <a:defRPr sz="1400" b="0" i="0" u="none" strike="noStrike" cap="none">
          <a:solidFill>
            <a:schemeClr val="bg1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63621E-0796-481B-8295-1A93E42CA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DB209-8D00-4916-BA24-D2369008D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72EB-80B3-4D39-B8C7-85338FF15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98E36-DA73-4F35-A8EA-1B09B086FCED}" type="datetimeFigureOut">
              <a:rPr lang="en-CA" smtClean="0"/>
              <a:t>2024-08-08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77EB2-5278-404E-84EF-117D45FC4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38998-0DAC-4750-BAD4-5581BFC2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F197-1860-4E8F-ADA3-E427FC30FD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0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4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algn="r"/>
            <a:r>
              <a:rPr lang="en-US" dirty="0"/>
              <a:t>Risk Management - Supply Chain and Operations Perspective</a:t>
            </a:r>
            <a:endParaRPr lang="en-CA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lnSpc>
                <a:spcPct val="80000"/>
              </a:lnSpc>
              <a:buSzPts val="1018"/>
            </a:pPr>
            <a:r>
              <a:rPr lang="en-US" sz="3000" dirty="0">
                <a:latin typeface="+mj-lt"/>
              </a:rPr>
              <a:t>Chapter 3: Risk Management Framework and Process</a:t>
            </a:r>
            <a:endParaRPr lang="en-CA" sz="3000" dirty="0">
              <a:latin typeface="+mj-lt"/>
            </a:endParaRPr>
          </a:p>
        </p:txBody>
      </p:sp>
      <p:grpSp>
        <p:nvGrpSpPr>
          <p:cNvPr id="4" name="Group 3" descr="Unless otherwise noted, this work is licensed under a Creative Commons Attribution-NonCommercial-ShareAlike 4.0 International (CC BY-NC-SA 4.0) license. Feel free to use, modify, reuse or redistribute any portion of this presentation.">
            <a:extLst>
              <a:ext uri="{FF2B5EF4-FFF2-40B4-BE49-F238E27FC236}">
                <a16:creationId xmlns:a16="http://schemas.microsoft.com/office/drawing/2014/main" id="{6062C8D7-224B-43F0-961A-744AB9D4AED9}"/>
              </a:ext>
            </a:extLst>
          </p:cNvPr>
          <p:cNvGrpSpPr/>
          <p:nvPr/>
        </p:nvGrpSpPr>
        <p:grpSpPr>
          <a:xfrm>
            <a:off x="598088" y="4514272"/>
            <a:ext cx="7947824" cy="444502"/>
            <a:chOff x="598088" y="4514272"/>
            <a:chExt cx="7947824" cy="444502"/>
          </a:xfrm>
        </p:grpSpPr>
        <p:pic>
          <p:nvPicPr>
            <p:cNvPr id="5" name="Google Shape;92;p23" descr="CC BY-NC-SA 4.0 License Logo">
              <a:extLst>
                <a:ext uri="{FF2B5EF4-FFF2-40B4-BE49-F238E27FC236}">
                  <a16:creationId xmlns:a16="http://schemas.microsoft.com/office/drawing/2014/main" id="{9C8C8945-068C-4988-8061-8FBB6A5A32A0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98088" y="4570826"/>
              <a:ext cx="947180" cy="3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Google Shape;91;p23">
              <a:extLst>
                <a:ext uri="{FF2B5EF4-FFF2-40B4-BE49-F238E27FC236}">
                  <a16:creationId xmlns:a16="http://schemas.microsoft.com/office/drawing/2014/main" id="{3923A46C-86D9-4438-8E0E-372FAB5045D4}"/>
                </a:ext>
              </a:extLst>
            </p:cNvPr>
            <p:cNvSpPr/>
            <p:nvPr/>
          </p:nvSpPr>
          <p:spPr>
            <a:xfrm>
              <a:off x="1686732" y="4514272"/>
              <a:ext cx="6859180" cy="4445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Unless otherwise noted, this work is licensed under a 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Creative </a:t>
              </a:r>
              <a:r>
                <a:rPr lang="en" sz="1100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ommons 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Attribution-NonCommercial-ShareAlike 4.0 International (CC BY-NC-SA 4.0)</a:t>
              </a:r>
              <a:r>
                <a:rPr lang="en-US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 license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. Feel free to use, modify, reuse or redistribute </a:t>
              </a:r>
              <a:r>
                <a:rPr lang="en" sz="1100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any portion of </a:t>
              </a:r>
              <a:r>
                <a:rPr lang="en" sz="1100" b="0" i="0" u="none" strike="noStrike" cap="none" dirty="0">
                  <a:solidFill>
                    <a:schemeClr val="bg1"/>
                  </a:solidFill>
                  <a:ea typeface="Calibri"/>
                  <a:cs typeface="Calibri"/>
                  <a:sym typeface="Calibri"/>
                </a:rPr>
                <a:t>this presentation.</a:t>
              </a:r>
              <a:endParaRPr sz="1100" dirty="0">
                <a:solidFill>
                  <a:schemeClr val="bg1"/>
                </a:solidFill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4" y="180950"/>
            <a:ext cx="8896925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3.5 Enterprise-Wide Risk Management Process</a:t>
            </a:r>
            <a:endParaRPr lang="en-CA" b="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ACD05F-A50C-0CF9-1DD5-032AD2B3A145}"/>
              </a:ext>
            </a:extLst>
          </p:cNvPr>
          <p:cNvSpPr txBox="1"/>
          <p:nvPr/>
        </p:nvSpPr>
        <p:spPr>
          <a:xfrm>
            <a:off x="312073" y="875189"/>
            <a:ext cx="851985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Enterprise-Wide Risk Management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Manages all risks with potential upside and downside effects on the organization.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Cyclical process addressing all risks with positive or negative impacts.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800" b="1" dirty="0">
                <a:latin typeface="+mn-lt"/>
              </a:rPr>
              <a:t>Five Steps of Enterprise-Wide Risk Management</a:t>
            </a:r>
          </a:p>
        </p:txBody>
      </p:sp>
      <p:graphicFrame>
        <p:nvGraphicFramePr>
          <p:cNvPr id="4" name="Diagram 3" descr="Scan the Environment: Assess internal and external environments for risks and opportunities, aligning risk management with organizational objectives.&#10;&#10;Identify Risks: Collect a list of key and emerging risks affecting organizational objectives.&#10;&#10;Analyze Risks: Determine the source, cause, likelihood, and consequences of identified risks using qualitative and quantitative methods.&#10;&#10;Treat Risks: Implement strategies, controls, and techniques to respond to risks, often using multiple methods.&#10;&#10;Monitor and Assure: Review and monitor results, improve risk assessment, and identify emerging risks, ensuring the cyclical process continues.">
            <a:extLst>
              <a:ext uri="{FF2B5EF4-FFF2-40B4-BE49-F238E27FC236}">
                <a16:creationId xmlns:a16="http://schemas.microsoft.com/office/drawing/2014/main" id="{275B69EB-E224-8390-D512-C8ECD0267B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6440155"/>
              </p:ext>
            </p:extLst>
          </p:nvPr>
        </p:nvGraphicFramePr>
        <p:xfrm>
          <a:off x="312073" y="2198628"/>
          <a:ext cx="8519854" cy="2664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381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>
            <a:spLocks noGrp="1"/>
          </p:cNvSpPr>
          <p:nvPr>
            <p:ph type="title"/>
          </p:nvPr>
        </p:nvSpPr>
        <p:spPr>
          <a:xfrm>
            <a:off x="272650" y="120025"/>
            <a:ext cx="8655300" cy="8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r>
              <a:rPr lang="en-CA" b="1" dirty="0">
                <a:latin typeface="+mn-lt"/>
              </a:rPr>
              <a:t>3.6 Chapter Summary</a:t>
            </a:r>
            <a:endParaRPr b="1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BFE42D-F244-DC43-91AE-409D4B6D1F9A}"/>
              </a:ext>
            </a:extLst>
          </p:cNvPr>
          <p:cNvSpPr txBox="1"/>
          <p:nvPr/>
        </p:nvSpPr>
        <p:spPr>
          <a:xfrm>
            <a:off x="536984" y="832812"/>
            <a:ext cx="81266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Risk Management Frameworks: The chapter introduces ISO 31000:2018 and COSO ERM Framework 2017, which guide the development of risk management processes aligned with organizational objectives.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Risk Management Process: It details the steps for managing risks: identifying, analyzing, treating (through avoidance, modification, transfer, retention, or exploitation), and continuously monitoring and reviewing.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Value of Standards: Adopting standards like ISO 31000:2018 and COSO ERM improves risk management practices, ensuring consistency and enhancing organizational resilience.</a:t>
            </a:r>
            <a:endParaRPr lang="en-CA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340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CA" b="1" dirty="0">
                <a:latin typeface="+mj-lt"/>
              </a:rPr>
              <a:t>3.0 Learning Objectives</a:t>
            </a:r>
            <a:endParaRPr lang="en-CA" b="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F1E19B-635D-50FD-3C3D-35005EE0AB67}"/>
              </a:ext>
            </a:extLst>
          </p:cNvPr>
          <p:cNvSpPr txBox="1"/>
          <p:nvPr/>
        </p:nvSpPr>
        <p:spPr>
          <a:xfrm>
            <a:off x="306237" y="992750"/>
            <a:ext cx="85315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+mn-lt"/>
              </a:rPr>
              <a:t>In this chapter, we will:</a:t>
            </a:r>
          </a:p>
          <a:p>
            <a:endParaRPr lang="en-CA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Explain the importance of a Risk Management Framework and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Outline two key risk management standards: ISO 31000:2018 and COSO ERM Framework 2017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Describe the elements of the generic risk management framework and process</a:t>
            </a:r>
            <a:endParaRPr lang="en-CA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868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3.1 Implementing Risk Management</a:t>
            </a:r>
            <a:endParaRPr lang="en-CA" b="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6B4AB1-652F-C8B2-F1B5-EE79EBB9F810}"/>
              </a:ext>
            </a:extLst>
          </p:cNvPr>
          <p:cNvSpPr txBox="1"/>
          <p:nvPr/>
        </p:nvSpPr>
        <p:spPr>
          <a:xfrm>
            <a:off x="483725" y="920950"/>
            <a:ext cx="812491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Implementing risk management varies by organization size: small businesses have in-depth internal knowledge, while large organizations need input from multiple sources.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All organizations need a coordinated approach to manage key business risks effectively.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Organizations can create their own risk management framework, but using a recognized international standard is recommended for consistency.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An international standard provides a structured approach, is regularly updated, and is globally recognized.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Compliance with risk management standards like ISO 31000:2018 and COSO ERM 2017 is advisory, not mandatory.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Standards offer guidelines for best practices, while codes of conduct are mandatory and enforceable.</a:t>
            </a:r>
            <a:endParaRPr lang="en-CA" sz="18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3.2 ISO 31000:2018</a:t>
            </a:r>
            <a:endParaRPr lang="en-CA" b="1" dirty="0">
              <a:latin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00E969-524C-3368-E033-6B56C43D8931}"/>
              </a:ext>
            </a:extLst>
          </p:cNvPr>
          <p:cNvSpPr txBox="1"/>
          <p:nvPr/>
        </p:nvSpPr>
        <p:spPr>
          <a:xfrm>
            <a:off x="247075" y="759895"/>
            <a:ext cx="389973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ISO 31000:2018 is an international risk management standard applicable to organizations of any size or complexity.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It defines risk as "the effect of uncertainty on objectives," reflecting modern thinking about both positive and negative outcomes.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The standard covers all key business risks, including hazard, operational, financial, and strategic risks.</a:t>
            </a:r>
            <a:endParaRPr lang="en-CA" sz="1800" dirty="0">
              <a:latin typeface="+mn-lt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DABA537-E516-B09F-7F4C-2F3213FC45EB}"/>
              </a:ext>
            </a:extLst>
          </p:cNvPr>
          <p:cNvSpPr/>
          <p:nvPr/>
        </p:nvSpPr>
        <p:spPr>
          <a:xfrm>
            <a:off x="4146814" y="759895"/>
            <a:ext cx="4750111" cy="4132774"/>
          </a:xfrm>
          <a:custGeom>
            <a:avLst/>
            <a:gdLst>
              <a:gd name="connsiteX0" fmla="*/ 767004 w 4601934"/>
              <a:gd name="connsiteY0" fmla="*/ 0 h 4823282"/>
              <a:gd name="connsiteX1" fmla="*/ 3834930 w 4601934"/>
              <a:gd name="connsiteY1" fmla="*/ 0 h 4823282"/>
              <a:gd name="connsiteX2" fmla="*/ 4601934 w 4601934"/>
              <a:gd name="connsiteY2" fmla="*/ 767004 h 4823282"/>
              <a:gd name="connsiteX3" fmla="*/ 4601934 w 4601934"/>
              <a:gd name="connsiteY3" fmla="*/ 4823282 h 4823282"/>
              <a:gd name="connsiteX4" fmla="*/ 4601934 w 4601934"/>
              <a:gd name="connsiteY4" fmla="*/ 4823282 h 4823282"/>
              <a:gd name="connsiteX5" fmla="*/ 0 w 4601934"/>
              <a:gd name="connsiteY5" fmla="*/ 4823282 h 4823282"/>
              <a:gd name="connsiteX6" fmla="*/ 0 w 4601934"/>
              <a:gd name="connsiteY6" fmla="*/ 4823282 h 4823282"/>
              <a:gd name="connsiteX7" fmla="*/ 0 w 4601934"/>
              <a:gd name="connsiteY7" fmla="*/ 767004 h 4823282"/>
              <a:gd name="connsiteX8" fmla="*/ 767004 w 4601934"/>
              <a:gd name="connsiteY8" fmla="*/ 0 h 4823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01934" h="4823282">
                <a:moveTo>
                  <a:pt x="767004" y="0"/>
                </a:moveTo>
                <a:lnTo>
                  <a:pt x="3834930" y="0"/>
                </a:lnTo>
                <a:cubicBezTo>
                  <a:pt x="4258535" y="0"/>
                  <a:pt x="4601934" y="343399"/>
                  <a:pt x="4601934" y="767004"/>
                </a:cubicBezTo>
                <a:lnTo>
                  <a:pt x="4601934" y="4823282"/>
                </a:lnTo>
                <a:lnTo>
                  <a:pt x="4601934" y="4823282"/>
                </a:lnTo>
                <a:lnTo>
                  <a:pt x="0" y="4823282"/>
                </a:lnTo>
                <a:lnTo>
                  <a:pt x="0" y="4823282"/>
                </a:lnTo>
                <a:lnTo>
                  <a:pt x="0" y="767004"/>
                </a:lnTo>
                <a:cubicBezTo>
                  <a:pt x="0" y="343399"/>
                  <a:pt x="343399" y="0"/>
                  <a:pt x="767004" y="0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85608" tIns="244968" rIns="285608" bIns="20320" numCol="1" spcCol="1270" anchor="t" anchorCtr="0">
            <a:noAutofit/>
          </a:bodyPr>
          <a:lstStyle/>
          <a:p>
            <a:pPr marL="0" lvl="0" indent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2200" b="1" kern="1200" dirty="0"/>
              <a:t>The 8 key principles:</a:t>
            </a:r>
          </a:p>
          <a:p>
            <a:pPr marL="342900" lvl="1" indent="-34290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1800" kern="1200" dirty="0"/>
              <a:t>Integrated risk management</a:t>
            </a:r>
          </a:p>
          <a:p>
            <a:pPr marL="342900" lvl="1" indent="-34290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1800" kern="1200" dirty="0"/>
              <a:t>Structured and comprehensive approach to risk management</a:t>
            </a:r>
          </a:p>
          <a:p>
            <a:pPr marL="342900" lvl="1" indent="-34290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1800" kern="1200" dirty="0"/>
              <a:t>Customized approach to the risk management framework and process</a:t>
            </a:r>
          </a:p>
          <a:p>
            <a:pPr marL="342900" lvl="1" indent="-34290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1800" kern="1200" dirty="0"/>
              <a:t>Involvement of all stakeholders</a:t>
            </a:r>
          </a:p>
          <a:p>
            <a:pPr marL="342900" lvl="1" indent="-34290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1800" kern="1200" dirty="0"/>
              <a:t>Ability to respond to change</a:t>
            </a:r>
          </a:p>
          <a:p>
            <a:pPr marL="342900" lvl="1" indent="-34290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1800" kern="1200" dirty="0"/>
              <a:t>Actions based on the best available data and information</a:t>
            </a:r>
          </a:p>
          <a:p>
            <a:pPr marL="342900" lvl="1" indent="-34290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1800" kern="1200" dirty="0"/>
              <a:t>Influence of human and cultural factors</a:t>
            </a:r>
          </a:p>
          <a:p>
            <a:pPr marL="342900" lvl="1" indent="-34290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1800" kern="1200" dirty="0"/>
              <a:t>Continued learning for improvement</a:t>
            </a:r>
            <a:endParaRPr lang="en-CA" sz="1800" kern="1200" dirty="0"/>
          </a:p>
        </p:txBody>
      </p:sp>
    </p:spTree>
    <p:extLst>
      <p:ext uri="{BB962C8B-B14F-4D97-AF65-F5344CB8AC3E}">
        <p14:creationId xmlns:p14="http://schemas.microsoft.com/office/powerpoint/2010/main" val="225427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3.2 ISO 31000:2018 Key Sections</a:t>
            </a:r>
            <a:endParaRPr lang="en-CA" b="1" dirty="0">
              <a:latin typeface="Arial"/>
            </a:endParaRPr>
          </a:p>
        </p:txBody>
      </p:sp>
      <p:grpSp>
        <p:nvGrpSpPr>
          <p:cNvPr id="4" name="Group 3" descr="Framework: ISO 31000:2018 guides the establishment of a risk management framework integrated into organizational objectives, starting with defining the context and creating a risk management policy, and documenting identified risks in a risk register.&#10;&#10;Process: The risk management process involves a cycle of assessing, treating, and monitoring risks, incorporating risk identification, analysis, and evaluation, with an enterprise approach to managing risks based on their significance and tolerance.&#10;&#10;Risk Assessment: Risk assessment involves identifying, analyzing, and evaluating risks by examining their likelihood and consequences, using quantitative or qualitative techniques, and prioritizing risks based on their impact and probability.&#10;&#10;Risk Treatment: Risk treatment involves implementing strategies to manage risks by avoiding, modifying, retaining, or transferring them, with a focus on embracing risks that offer positive outcomes.&#10;&#10;Risk Monitoring and Review: Risk management is cyclical, requiring regular review and adjustments based on the internal and external environments, utilizing the risk register for tracking and assessment.">
            <a:extLst>
              <a:ext uri="{FF2B5EF4-FFF2-40B4-BE49-F238E27FC236}">
                <a16:creationId xmlns:a16="http://schemas.microsoft.com/office/drawing/2014/main" id="{59C2D2A6-8132-60E1-2A57-313E6FF3EA81}"/>
              </a:ext>
            </a:extLst>
          </p:cNvPr>
          <p:cNvGrpSpPr/>
          <p:nvPr/>
        </p:nvGrpSpPr>
        <p:grpSpPr>
          <a:xfrm>
            <a:off x="247075" y="902360"/>
            <a:ext cx="8645794" cy="3598891"/>
            <a:chOff x="247075" y="902360"/>
            <a:chExt cx="8645794" cy="3850644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185A43A-8094-CE9D-F631-9B72AD5C302C}"/>
                </a:ext>
              </a:extLst>
            </p:cNvPr>
            <p:cNvSpPr/>
            <p:nvPr/>
          </p:nvSpPr>
          <p:spPr>
            <a:xfrm>
              <a:off x="251129" y="902360"/>
              <a:ext cx="1554269" cy="567624"/>
            </a:xfrm>
            <a:custGeom>
              <a:avLst/>
              <a:gdLst>
                <a:gd name="connsiteX0" fmla="*/ 0 w 1554269"/>
                <a:gd name="connsiteY0" fmla="*/ 0 h 451683"/>
                <a:gd name="connsiteX1" fmla="*/ 1554269 w 1554269"/>
                <a:gd name="connsiteY1" fmla="*/ 0 h 451683"/>
                <a:gd name="connsiteX2" fmla="*/ 1554269 w 1554269"/>
                <a:gd name="connsiteY2" fmla="*/ 451683 h 451683"/>
                <a:gd name="connsiteX3" fmla="*/ 0 w 1554269"/>
                <a:gd name="connsiteY3" fmla="*/ 451683 h 451683"/>
                <a:gd name="connsiteX4" fmla="*/ 0 w 1554269"/>
                <a:gd name="connsiteY4" fmla="*/ 0 h 45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451683">
                  <a:moveTo>
                    <a:pt x="0" y="0"/>
                  </a:moveTo>
                  <a:lnTo>
                    <a:pt x="1554269" y="0"/>
                  </a:lnTo>
                  <a:lnTo>
                    <a:pt x="1554269" y="451683"/>
                  </a:lnTo>
                  <a:lnTo>
                    <a:pt x="0" y="4516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b="1" kern="1200" dirty="0"/>
                <a:t>Framework: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3720ED4-A7DC-73EA-D181-C51DEF28162A}"/>
                </a:ext>
              </a:extLst>
            </p:cNvPr>
            <p:cNvSpPr/>
            <p:nvPr/>
          </p:nvSpPr>
          <p:spPr>
            <a:xfrm>
              <a:off x="247075" y="1469984"/>
              <a:ext cx="1554269" cy="3283020"/>
            </a:xfrm>
            <a:custGeom>
              <a:avLst/>
              <a:gdLst>
                <a:gd name="connsiteX0" fmla="*/ 0 w 1554269"/>
                <a:gd name="connsiteY0" fmla="*/ 0 h 3283019"/>
                <a:gd name="connsiteX1" fmla="*/ 1554269 w 1554269"/>
                <a:gd name="connsiteY1" fmla="*/ 0 h 3283019"/>
                <a:gd name="connsiteX2" fmla="*/ 1554269 w 1554269"/>
                <a:gd name="connsiteY2" fmla="*/ 3283019 h 3283019"/>
                <a:gd name="connsiteX3" fmla="*/ 0 w 1554269"/>
                <a:gd name="connsiteY3" fmla="*/ 3283019 h 3283019"/>
                <a:gd name="connsiteX4" fmla="*/ 0 w 1554269"/>
                <a:gd name="connsiteY4" fmla="*/ 0 h 328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3283019">
                  <a:moveTo>
                    <a:pt x="0" y="0"/>
                  </a:moveTo>
                  <a:lnTo>
                    <a:pt x="1554269" y="0"/>
                  </a:lnTo>
                  <a:lnTo>
                    <a:pt x="1554269" y="3283019"/>
                  </a:lnTo>
                  <a:lnTo>
                    <a:pt x="0" y="328301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chemeClr val="accent1"/>
                </a:buClr>
                <a:buChar char="•"/>
              </a:pPr>
              <a:r>
                <a:rPr lang="en-US" kern="1200" dirty="0"/>
                <a:t>ISO 31000:2018 helps set up a risk management framework by defining the context, creating a policy, and documenting risks in a register</a:t>
              </a:r>
              <a:endParaRPr lang="en-CA" kern="120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05D8FD2-59A9-98EB-B8F5-92DBCE61FCB8}"/>
                </a:ext>
              </a:extLst>
            </p:cNvPr>
            <p:cNvSpPr/>
            <p:nvPr/>
          </p:nvSpPr>
          <p:spPr>
            <a:xfrm>
              <a:off x="2022997" y="902360"/>
              <a:ext cx="1554269" cy="567624"/>
            </a:xfrm>
            <a:custGeom>
              <a:avLst/>
              <a:gdLst>
                <a:gd name="connsiteX0" fmla="*/ 0 w 1554269"/>
                <a:gd name="connsiteY0" fmla="*/ 0 h 451683"/>
                <a:gd name="connsiteX1" fmla="*/ 1554269 w 1554269"/>
                <a:gd name="connsiteY1" fmla="*/ 0 h 451683"/>
                <a:gd name="connsiteX2" fmla="*/ 1554269 w 1554269"/>
                <a:gd name="connsiteY2" fmla="*/ 451683 h 451683"/>
                <a:gd name="connsiteX3" fmla="*/ 0 w 1554269"/>
                <a:gd name="connsiteY3" fmla="*/ 451683 h 451683"/>
                <a:gd name="connsiteX4" fmla="*/ 0 w 1554269"/>
                <a:gd name="connsiteY4" fmla="*/ 0 h 45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451683">
                  <a:moveTo>
                    <a:pt x="0" y="0"/>
                  </a:moveTo>
                  <a:lnTo>
                    <a:pt x="1554269" y="0"/>
                  </a:lnTo>
                  <a:lnTo>
                    <a:pt x="1554269" y="451683"/>
                  </a:lnTo>
                  <a:lnTo>
                    <a:pt x="0" y="451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</p:spPr>
          <p:style>
            <a:lnRef idx="2">
              <a:schemeClr val="accent5">
                <a:hueOff val="-1749885"/>
                <a:satOff val="-9153"/>
                <a:lumOff val="-637"/>
                <a:alphaOff val="0"/>
              </a:schemeClr>
            </a:lnRef>
            <a:fillRef idx="1">
              <a:schemeClr val="accent5">
                <a:hueOff val="-1749885"/>
                <a:satOff val="-9153"/>
                <a:lumOff val="-637"/>
                <a:alphaOff val="0"/>
              </a:schemeClr>
            </a:fillRef>
            <a:effectRef idx="0">
              <a:schemeClr val="accent5">
                <a:hueOff val="-1749885"/>
                <a:satOff val="-9153"/>
                <a:lumOff val="-63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b="1" kern="1200" dirty="0"/>
                <a:t>Process: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9BACE9C-AE24-320F-3484-E666D9FAAFC2}"/>
                </a:ext>
              </a:extLst>
            </p:cNvPr>
            <p:cNvSpPr/>
            <p:nvPr/>
          </p:nvSpPr>
          <p:spPr>
            <a:xfrm>
              <a:off x="2018943" y="1469984"/>
              <a:ext cx="1554269" cy="3283019"/>
            </a:xfrm>
            <a:custGeom>
              <a:avLst/>
              <a:gdLst>
                <a:gd name="connsiteX0" fmla="*/ 0 w 1554269"/>
                <a:gd name="connsiteY0" fmla="*/ 0 h 3283019"/>
                <a:gd name="connsiteX1" fmla="*/ 1554269 w 1554269"/>
                <a:gd name="connsiteY1" fmla="*/ 0 h 3283019"/>
                <a:gd name="connsiteX2" fmla="*/ 1554269 w 1554269"/>
                <a:gd name="connsiteY2" fmla="*/ 3283019 h 3283019"/>
                <a:gd name="connsiteX3" fmla="*/ 0 w 1554269"/>
                <a:gd name="connsiteY3" fmla="*/ 3283019 h 3283019"/>
                <a:gd name="connsiteX4" fmla="*/ 0 w 1554269"/>
                <a:gd name="connsiteY4" fmla="*/ 0 h 328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3283019">
                  <a:moveTo>
                    <a:pt x="0" y="0"/>
                  </a:moveTo>
                  <a:lnTo>
                    <a:pt x="1554269" y="0"/>
                  </a:lnTo>
                  <a:lnTo>
                    <a:pt x="1554269" y="3283019"/>
                  </a:lnTo>
                  <a:lnTo>
                    <a:pt x="0" y="32830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5">
                <a:tint val="40000"/>
                <a:alpha val="90000"/>
                <a:hueOff val="-1787537"/>
                <a:satOff val="-9717"/>
                <a:lumOff val="-428"/>
                <a:alphaOff val="0"/>
              </a:schemeClr>
            </a:lnRef>
            <a:fillRef idx="1">
              <a:schemeClr val="accent5">
                <a:tint val="40000"/>
                <a:alpha val="90000"/>
                <a:hueOff val="-1787537"/>
                <a:satOff val="-9717"/>
                <a:lumOff val="-428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1787537"/>
                <a:satOff val="-9717"/>
                <a:lumOff val="-42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chemeClr val="accent1"/>
                </a:buClr>
                <a:buChar char="•"/>
              </a:pPr>
              <a:r>
                <a:rPr lang="en-US" kern="1200" dirty="0"/>
                <a:t>The risk management process involves assessing, treating, and monitoring risks with a focus on identifying, analyzing, and evaluating their significance.</a:t>
              </a:r>
              <a:endParaRPr lang="en-CA" kern="120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7E78E45-7339-2748-40F9-11CFB3ACA5B1}"/>
                </a:ext>
              </a:extLst>
            </p:cNvPr>
            <p:cNvSpPr/>
            <p:nvPr/>
          </p:nvSpPr>
          <p:spPr>
            <a:xfrm>
              <a:off x="3794865" y="902360"/>
              <a:ext cx="1554269" cy="567624"/>
            </a:xfrm>
            <a:custGeom>
              <a:avLst/>
              <a:gdLst>
                <a:gd name="connsiteX0" fmla="*/ 0 w 1554269"/>
                <a:gd name="connsiteY0" fmla="*/ 0 h 451683"/>
                <a:gd name="connsiteX1" fmla="*/ 1554269 w 1554269"/>
                <a:gd name="connsiteY1" fmla="*/ 0 h 451683"/>
                <a:gd name="connsiteX2" fmla="*/ 1554269 w 1554269"/>
                <a:gd name="connsiteY2" fmla="*/ 451683 h 451683"/>
                <a:gd name="connsiteX3" fmla="*/ 0 w 1554269"/>
                <a:gd name="connsiteY3" fmla="*/ 451683 h 451683"/>
                <a:gd name="connsiteX4" fmla="*/ 0 w 1554269"/>
                <a:gd name="connsiteY4" fmla="*/ 0 h 45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451683">
                  <a:moveTo>
                    <a:pt x="0" y="0"/>
                  </a:moveTo>
                  <a:lnTo>
                    <a:pt x="1554269" y="0"/>
                  </a:lnTo>
                  <a:lnTo>
                    <a:pt x="1554269" y="451683"/>
                  </a:lnTo>
                  <a:lnTo>
                    <a:pt x="0" y="4516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3499771"/>
                <a:satOff val="-18305"/>
                <a:lumOff val="-1274"/>
                <a:alphaOff val="0"/>
              </a:schemeClr>
            </a:lnRef>
            <a:fillRef idx="1">
              <a:schemeClr val="accent5">
                <a:hueOff val="-3499771"/>
                <a:satOff val="-18305"/>
                <a:lumOff val="-1274"/>
                <a:alphaOff val="0"/>
              </a:schemeClr>
            </a:fillRef>
            <a:effectRef idx="0">
              <a:schemeClr val="accent5">
                <a:hueOff val="-3499771"/>
                <a:satOff val="-18305"/>
                <a:lumOff val="-127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b="1" kern="1200" dirty="0"/>
                <a:t>Risk Assessment: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24EA60A-AD51-770B-C10F-566F676FB8D9}"/>
                </a:ext>
              </a:extLst>
            </p:cNvPr>
            <p:cNvSpPr/>
            <p:nvPr/>
          </p:nvSpPr>
          <p:spPr>
            <a:xfrm>
              <a:off x="3790811" y="1469984"/>
              <a:ext cx="1554269" cy="3283019"/>
            </a:xfrm>
            <a:custGeom>
              <a:avLst/>
              <a:gdLst>
                <a:gd name="connsiteX0" fmla="*/ 0 w 1554269"/>
                <a:gd name="connsiteY0" fmla="*/ 0 h 3283019"/>
                <a:gd name="connsiteX1" fmla="*/ 1554269 w 1554269"/>
                <a:gd name="connsiteY1" fmla="*/ 0 h 3283019"/>
                <a:gd name="connsiteX2" fmla="*/ 1554269 w 1554269"/>
                <a:gd name="connsiteY2" fmla="*/ 3283019 h 3283019"/>
                <a:gd name="connsiteX3" fmla="*/ 0 w 1554269"/>
                <a:gd name="connsiteY3" fmla="*/ 3283019 h 3283019"/>
                <a:gd name="connsiteX4" fmla="*/ 0 w 1554269"/>
                <a:gd name="connsiteY4" fmla="*/ 0 h 328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3283019">
                  <a:moveTo>
                    <a:pt x="0" y="0"/>
                  </a:moveTo>
                  <a:lnTo>
                    <a:pt x="1554269" y="0"/>
                  </a:lnTo>
                  <a:lnTo>
                    <a:pt x="1554269" y="3283019"/>
                  </a:lnTo>
                  <a:lnTo>
                    <a:pt x="0" y="328301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3575075"/>
                <a:satOff val="-19434"/>
                <a:lumOff val="-855"/>
                <a:alphaOff val="0"/>
              </a:schemeClr>
            </a:lnRef>
            <a:fillRef idx="1">
              <a:schemeClr val="accent5">
                <a:tint val="40000"/>
                <a:alpha val="90000"/>
                <a:hueOff val="-3575075"/>
                <a:satOff val="-19434"/>
                <a:lumOff val="-855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3575075"/>
                <a:satOff val="-19434"/>
                <a:lumOff val="-85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chemeClr val="accent1"/>
                </a:buClr>
                <a:buChar char="•"/>
              </a:pPr>
              <a:r>
                <a:rPr lang="en-US" kern="1200" dirty="0"/>
                <a:t>Risk assessment includes identifying, analyzing, and evaluating risks based on likelihood and impact, using quantitative or qualitative methods.</a:t>
              </a:r>
              <a:endParaRPr lang="en-CA" kern="1200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AAF846A-25EE-7275-FD84-9D8E17AFA06A}"/>
                </a:ext>
              </a:extLst>
            </p:cNvPr>
            <p:cNvSpPr/>
            <p:nvPr/>
          </p:nvSpPr>
          <p:spPr>
            <a:xfrm>
              <a:off x="5566732" y="902360"/>
              <a:ext cx="1554269" cy="567624"/>
            </a:xfrm>
            <a:custGeom>
              <a:avLst/>
              <a:gdLst>
                <a:gd name="connsiteX0" fmla="*/ 0 w 1554269"/>
                <a:gd name="connsiteY0" fmla="*/ 0 h 451683"/>
                <a:gd name="connsiteX1" fmla="*/ 1554269 w 1554269"/>
                <a:gd name="connsiteY1" fmla="*/ 0 h 451683"/>
                <a:gd name="connsiteX2" fmla="*/ 1554269 w 1554269"/>
                <a:gd name="connsiteY2" fmla="*/ 451683 h 451683"/>
                <a:gd name="connsiteX3" fmla="*/ 0 w 1554269"/>
                <a:gd name="connsiteY3" fmla="*/ 451683 h 451683"/>
                <a:gd name="connsiteX4" fmla="*/ 0 w 1554269"/>
                <a:gd name="connsiteY4" fmla="*/ 0 h 45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451683">
                  <a:moveTo>
                    <a:pt x="0" y="0"/>
                  </a:moveTo>
                  <a:lnTo>
                    <a:pt x="1554269" y="0"/>
                  </a:lnTo>
                  <a:lnTo>
                    <a:pt x="1554269" y="451683"/>
                  </a:lnTo>
                  <a:lnTo>
                    <a:pt x="0" y="4516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5249656"/>
                <a:satOff val="-27458"/>
                <a:lumOff val="-1912"/>
                <a:alphaOff val="0"/>
              </a:schemeClr>
            </a:lnRef>
            <a:fillRef idx="1">
              <a:schemeClr val="accent5">
                <a:hueOff val="-5249656"/>
                <a:satOff val="-27458"/>
                <a:lumOff val="-1912"/>
                <a:alphaOff val="0"/>
              </a:schemeClr>
            </a:fillRef>
            <a:effectRef idx="0">
              <a:schemeClr val="accent5">
                <a:hueOff val="-5249656"/>
                <a:satOff val="-27458"/>
                <a:lumOff val="-191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b="1" kern="1200" dirty="0"/>
                <a:t>Risk Treatment: 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C0D1B5-E498-8215-AD32-7D5F114EA00A}"/>
                </a:ext>
              </a:extLst>
            </p:cNvPr>
            <p:cNvSpPr/>
            <p:nvPr/>
          </p:nvSpPr>
          <p:spPr>
            <a:xfrm>
              <a:off x="5562678" y="1469984"/>
              <a:ext cx="1554269" cy="3283019"/>
            </a:xfrm>
            <a:custGeom>
              <a:avLst/>
              <a:gdLst>
                <a:gd name="connsiteX0" fmla="*/ 0 w 1554269"/>
                <a:gd name="connsiteY0" fmla="*/ 0 h 3283019"/>
                <a:gd name="connsiteX1" fmla="*/ 1554269 w 1554269"/>
                <a:gd name="connsiteY1" fmla="*/ 0 h 3283019"/>
                <a:gd name="connsiteX2" fmla="*/ 1554269 w 1554269"/>
                <a:gd name="connsiteY2" fmla="*/ 3283019 h 3283019"/>
                <a:gd name="connsiteX3" fmla="*/ 0 w 1554269"/>
                <a:gd name="connsiteY3" fmla="*/ 3283019 h 3283019"/>
                <a:gd name="connsiteX4" fmla="*/ 0 w 1554269"/>
                <a:gd name="connsiteY4" fmla="*/ 0 h 328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3283019">
                  <a:moveTo>
                    <a:pt x="0" y="0"/>
                  </a:moveTo>
                  <a:lnTo>
                    <a:pt x="1554269" y="0"/>
                  </a:lnTo>
                  <a:lnTo>
                    <a:pt x="1554269" y="3283019"/>
                  </a:lnTo>
                  <a:lnTo>
                    <a:pt x="0" y="328301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5362612"/>
                <a:satOff val="-29151"/>
                <a:lumOff val="-1283"/>
                <a:alphaOff val="0"/>
              </a:schemeClr>
            </a:lnRef>
            <a:fillRef idx="1">
              <a:schemeClr val="accent5">
                <a:tint val="40000"/>
                <a:alpha val="90000"/>
                <a:hueOff val="-5362612"/>
                <a:satOff val="-29151"/>
                <a:lumOff val="-1283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5362612"/>
                <a:satOff val="-29151"/>
                <a:lumOff val="-128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chemeClr val="accent1"/>
                </a:buClr>
                <a:buChar char="•"/>
              </a:pPr>
              <a:r>
                <a:rPr lang="en-US" kern="1200" dirty="0"/>
                <a:t>Risk treatment involves managing risks by avoiding, modifying, retaining, or transferring them, and embracing risks with potential benefits.</a:t>
              </a:r>
              <a:endParaRPr lang="en-CA" kern="120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037E44D-00A6-65DB-CF6B-BE9C896D96E2}"/>
                </a:ext>
              </a:extLst>
            </p:cNvPr>
            <p:cNvSpPr/>
            <p:nvPr/>
          </p:nvSpPr>
          <p:spPr>
            <a:xfrm>
              <a:off x="7338600" y="902360"/>
              <a:ext cx="1554269" cy="567624"/>
            </a:xfrm>
            <a:custGeom>
              <a:avLst/>
              <a:gdLst>
                <a:gd name="connsiteX0" fmla="*/ 0 w 1554269"/>
                <a:gd name="connsiteY0" fmla="*/ 0 h 451683"/>
                <a:gd name="connsiteX1" fmla="*/ 1554269 w 1554269"/>
                <a:gd name="connsiteY1" fmla="*/ 0 h 451683"/>
                <a:gd name="connsiteX2" fmla="*/ 1554269 w 1554269"/>
                <a:gd name="connsiteY2" fmla="*/ 451683 h 451683"/>
                <a:gd name="connsiteX3" fmla="*/ 0 w 1554269"/>
                <a:gd name="connsiteY3" fmla="*/ 451683 h 451683"/>
                <a:gd name="connsiteX4" fmla="*/ 0 w 1554269"/>
                <a:gd name="connsiteY4" fmla="*/ 0 h 451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451683">
                  <a:moveTo>
                    <a:pt x="0" y="0"/>
                  </a:moveTo>
                  <a:lnTo>
                    <a:pt x="1554269" y="0"/>
                  </a:lnTo>
                  <a:lnTo>
                    <a:pt x="1554269" y="451683"/>
                  </a:lnTo>
                  <a:lnTo>
                    <a:pt x="0" y="45168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-6999542"/>
                <a:satOff val="-36611"/>
                <a:lumOff val="-2549"/>
                <a:alphaOff val="0"/>
              </a:schemeClr>
            </a:lnRef>
            <a:fillRef idx="1">
              <a:schemeClr val="accent5">
                <a:hueOff val="-6999542"/>
                <a:satOff val="-36611"/>
                <a:lumOff val="-2549"/>
                <a:alphaOff val="0"/>
              </a:schemeClr>
            </a:fillRef>
            <a:effectRef idx="0">
              <a:schemeClr val="accent5">
                <a:hueOff val="-6999542"/>
                <a:satOff val="-36611"/>
                <a:lumOff val="-254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2456" tIns="52832" rIns="92456" bIns="52832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b="1" kern="1200" dirty="0"/>
                <a:t>Risk Monitoring and Review: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628F095-9FB6-7ACE-1F0C-5D6CB426B71D}"/>
                </a:ext>
              </a:extLst>
            </p:cNvPr>
            <p:cNvSpPr/>
            <p:nvPr/>
          </p:nvSpPr>
          <p:spPr>
            <a:xfrm>
              <a:off x="7334546" y="1469984"/>
              <a:ext cx="1554269" cy="3283019"/>
            </a:xfrm>
            <a:custGeom>
              <a:avLst/>
              <a:gdLst>
                <a:gd name="connsiteX0" fmla="*/ 0 w 1554269"/>
                <a:gd name="connsiteY0" fmla="*/ 0 h 3283019"/>
                <a:gd name="connsiteX1" fmla="*/ 1554269 w 1554269"/>
                <a:gd name="connsiteY1" fmla="*/ 0 h 3283019"/>
                <a:gd name="connsiteX2" fmla="*/ 1554269 w 1554269"/>
                <a:gd name="connsiteY2" fmla="*/ 3283019 h 3283019"/>
                <a:gd name="connsiteX3" fmla="*/ 0 w 1554269"/>
                <a:gd name="connsiteY3" fmla="*/ 3283019 h 3283019"/>
                <a:gd name="connsiteX4" fmla="*/ 0 w 1554269"/>
                <a:gd name="connsiteY4" fmla="*/ 0 h 3283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9" h="3283019">
                  <a:moveTo>
                    <a:pt x="0" y="0"/>
                  </a:moveTo>
                  <a:lnTo>
                    <a:pt x="1554269" y="0"/>
                  </a:lnTo>
                  <a:lnTo>
                    <a:pt x="1554269" y="3283019"/>
                  </a:lnTo>
                  <a:lnTo>
                    <a:pt x="0" y="328301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5">
                <a:tint val="40000"/>
                <a:alpha val="90000"/>
                <a:hueOff val="-7150150"/>
                <a:satOff val="-38868"/>
                <a:lumOff val="-1711"/>
                <a:alphaOff val="0"/>
              </a:schemeClr>
            </a:lnRef>
            <a:fillRef idx="1">
              <a:schemeClr val="accent5">
                <a:tint val="40000"/>
                <a:alpha val="90000"/>
                <a:hueOff val="-7150150"/>
                <a:satOff val="-38868"/>
                <a:lumOff val="-1711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-7150150"/>
                <a:satOff val="-38868"/>
                <a:lumOff val="-171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342" tIns="69342" rIns="92456" bIns="104013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chemeClr val="accent1"/>
                </a:buClr>
                <a:buChar char="•"/>
              </a:pPr>
              <a:r>
                <a:rPr lang="en-US" kern="1200" dirty="0"/>
                <a:t>Risk management is cyclical, requiring ongoing review and updates based on the risk register and changing conditions.</a:t>
              </a:r>
              <a:endParaRPr lang="en-CA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18944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3.3 COSO Enterprise Risk Management (ERM) Framework</a:t>
            </a:r>
            <a:endParaRPr lang="en-CA" b="1" dirty="0">
              <a:latin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603E6C-CAE1-4E0E-1909-D67CCAC43064}"/>
              </a:ext>
            </a:extLst>
          </p:cNvPr>
          <p:cNvSpPr txBox="1"/>
          <p:nvPr/>
        </p:nvSpPr>
        <p:spPr>
          <a:xfrm>
            <a:off x="483725" y="1308349"/>
            <a:ext cx="80743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COSO ERM Framework defines risk as the possibility of events affecting business objectives, emphasizing uncertainty and applicable beyond the financial sector.</a:t>
            </a:r>
            <a:endParaRPr lang="en-CA" dirty="0"/>
          </a:p>
        </p:txBody>
      </p:sp>
      <p:pic>
        <p:nvPicPr>
          <p:cNvPr id="1026" name="Picture 2" descr="An infographic titled &quot;Enterprise Risk Management&quot; displays a continuous, intertwined ribbon design flowing through five key stages:&#10;&#10;Mission, Vision, &amp; Core Values - Governance &amp; Culture (Icon: People)&#10;Strategy Development - Strategy &amp; Objective-Setting (Icon: Gear)&#10;Business Objective Formulation - Performance (Icon: Magnifying Glass)&#10;Implementation &amp; Performance - Review &amp; Revision (Icon: Clipboard with Checkmark)&#10;Enhanced Value - Information, Communication, &amp; Reporting (Icon: Bar Graph)&#10;The infographic highlights a cyclical process aimed at enhancing organizational value through integrated risk management.">
            <a:extLst>
              <a:ext uri="{FF2B5EF4-FFF2-40B4-BE49-F238E27FC236}">
                <a16:creationId xmlns:a16="http://schemas.microsoft.com/office/drawing/2014/main" id="{1D944C8E-5A45-8DEF-F791-A9DCF64571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8" t="8438" r="1847" b="5820"/>
          <a:stretch/>
        </p:blipFill>
        <p:spPr bwMode="auto">
          <a:xfrm>
            <a:off x="585941" y="1941788"/>
            <a:ext cx="7972118" cy="262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665DCB-0F30-215F-0BF8-731F85E1A836}"/>
              </a:ext>
            </a:extLst>
          </p:cNvPr>
          <p:cNvSpPr txBox="1"/>
          <p:nvPr/>
        </p:nvSpPr>
        <p:spPr>
          <a:xfrm>
            <a:off x="483725" y="4534159"/>
            <a:ext cx="807433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+mn-lt"/>
              </a:rPr>
              <a:t>Figure 3.3.1: “Enterprise Risk Management” in Enterprise Risk Management: Integrating with Strategy and Performance, © 2017 Committee of Sponsoring Organizations of the Treadway Commission (COSO). All rights reserved. Used with permission.</a:t>
            </a:r>
            <a:endParaRPr lang="en-CA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53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5" y="180950"/>
            <a:ext cx="8413200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3.3 The Five Components of ERM</a:t>
            </a:r>
            <a:endParaRPr lang="en-CA" b="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978A6F-BE59-F5A7-5056-7CBB7204483E}"/>
              </a:ext>
            </a:extLst>
          </p:cNvPr>
          <p:cNvSpPr txBox="1"/>
          <p:nvPr/>
        </p:nvSpPr>
        <p:spPr>
          <a:xfrm>
            <a:off x="489704" y="762577"/>
            <a:ext cx="79279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</a:rPr>
              <a:t>There are five components for successful enterprise risk management that can be applied to an organization’s mission and core values: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673D52-0E2B-CBCC-4619-281CC3BAFFE6}"/>
              </a:ext>
            </a:extLst>
          </p:cNvPr>
          <p:cNvSpPr txBox="1"/>
          <p:nvPr/>
        </p:nvSpPr>
        <p:spPr>
          <a:xfrm>
            <a:off x="732333" y="1515970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0F57D56-3AF9-1291-B018-9F6DAFC830AA}"/>
              </a:ext>
            </a:extLst>
          </p:cNvPr>
          <p:cNvSpPr/>
          <p:nvPr/>
        </p:nvSpPr>
        <p:spPr>
          <a:xfrm>
            <a:off x="1169774" y="1591943"/>
            <a:ext cx="6918722" cy="5232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Governance and Culture: </a:t>
            </a:r>
            <a:r>
              <a:rPr lang="en-US" dirty="0"/>
              <a:t>oversight from the top down.</a:t>
            </a:r>
            <a:endParaRPr lang="en-CA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0E253A-8741-938E-EDAC-8B316F1621A7}"/>
              </a:ext>
            </a:extLst>
          </p:cNvPr>
          <p:cNvSpPr txBox="1"/>
          <p:nvPr/>
        </p:nvSpPr>
        <p:spPr>
          <a:xfrm>
            <a:off x="732333" y="2133699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F42CB4C-FCFF-1C45-1660-D84BAB73A85B}"/>
              </a:ext>
            </a:extLst>
          </p:cNvPr>
          <p:cNvSpPr/>
          <p:nvPr/>
        </p:nvSpPr>
        <p:spPr>
          <a:xfrm>
            <a:off x="1169774" y="2220604"/>
            <a:ext cx="6941086" cy="5232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Strategy and Objective Setting: </a:t>
            </a:r>
            <a:r>
              <a:rPr lang="en-US" dirty="0"/>
              <a:t>activities related to related to risk appetite and performance</a:t>
            </a:r>
            <a:endParaRPr lang="en-CA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E77DD7-0E30-4B27-B14C-CC6EFA3E9FA7}"/>
              </a:ext>
            </a:extLst>
          </p:cNvPr>
          <p:cNvSpPr txBox="1"/>
          <p:nvPr/>
        </p:nvSpPr>
        <p:spPr>
          <a:xfrm>
            <a:off x="732333" y="2762436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D14935A-9CC9-F6CD-4416-7A2994C84D64}"/>
              </a:ext>
            </a:extLst>
          </p:cNvPr>
          <p:cNvSpPr/>
          <p:nvPr/>
        </p:nvSpPr>
        <p:spPr>
          <a:xfrm>
            <a:off x="1169774" y="2849265"/>
            <a:ext cx="6941086" cy="5232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Performance: </a:t>
            </a:r>
            <a:r>
              <a:rPr lang="en-US" dirty="0"/>
              <a:t>risk assessment and risk responses to address risks that could adversely affect the organization’s performance.</a:t>
            </a:r>
            <a:endParaRPr lang="en-C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310FB3-E45A-0DA5-ABAF-891E75D4292B}"/>
              </a:ext>
            </a:extLst>
          </p:cNvPr>
          <p:cNvSpPr txBox="1"/>
          <p:nvPr/>
        </p:nvSpPr>
        <p:spPr>
          <a:xfrm>
            <a:off x="732333" y="3398701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4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31F4F56-087E-C920-958F-1C8C006CBE57}"/>
              </a:ext>
            </a:extLst>
          </p:cNvPr>
          <p:cNvSpPr/>
          <p:nvPr/>
        </p:nvSpPr>
        <p:spPr>
          <a:xfrm>
            <a:off x="1169774" y="3477926"/>
            <a:ext cx="6941086" cy="5232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Review and Revision: </a:t>
            </a:r>
            <a:r>
              <a:rPr lang="en-US" dirty="0"/>
              <a:t>review the performance of ERM in the organization and make changes where necessary.</a:t>
            </a:r>
            <a:endParaRPr lang="en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563F1E-F513-DEC8-2DA2-E1793DFDA0B4}"/>
              </a:ext>
            </a:extLst>
          </p:cNvPr>
          <p:cNvSpPr txBox="1"/>
          <p:nvPr/>
        </p:nvSpPr>
        <p:spPr>
          <a:xfrm>
            <a:off x="732333" y="4025186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86D1CFF-D117-0E67-7C15-DB58C6877405}"/>
              </a:ext>
            </a:extLst>
          </p:cNvPr>
          <p:cNvSpPr/>
          <p:nvPr/>
        </p:nvSpPr>
        <p:spPr>
          <a:xfrm>
            <a:off x="1169774" y="4106587"/>
            <a:ext cx="6941086" cy="5232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Information, Communication and Reporting: </a:t>
            </a:r>
            <a:r>
              <a:rPr lang="en-US" dirty="0"/>
              <a:t>communicating the effect of ERM on the organization using information obtained from inside and outside the organization.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60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4" y="180950"/>
            <a:ext cx="8727243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3.3 20 principles of the COSO ERM Framework</a:t>
            </a:r>
            <a:endParaRPr lang="en-CA" b="1" dirty="0">
              <a:latin typeface="Arial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D9DE4D2-AC59-6FC2-9C6E-F52A54B1B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824445"/>
              </p:ext>
            </p:extLst>
          </p:nvPr>
        </p:nvGraphicFramePr>
        <p:xfrm>
          <a:off x="208377" y="857806"/>
          <a:ext cx="8727245" cy="3647193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745449">
                  <a:extLst>
                    <a:ext uri="{9D8B030D-6E8A-4147-A177-3AD203B41FA5}">
                      <a16:colId xmlns:a16="http://schemas.microsoft.com/office/drawing/2014/main" val="1746505511"/>
                    </a:ext>
                  </a:extLst>
                </a:gridCol>
                <a:gridCol w="1745449">
                  <a:extLst>
                    <a:ext uri="{9D8B030D-6E8A-4147-A177-3AD203B41FA5}">
                      <a16:colId xmlns:a16="http://schemas.microsoft.com/office/drawing/2014/main" val="3313375309"/>
                    </a:ext>
                  </a:extLst>
                </a:gridCol>
                <a:gridCol w="1745449">
                  <a:extLst>
                    <a:ext uri="{9D8B030D-6E8A-4147-A177-3AD203B41FA5}">
                      <a16:colId xmlns:a16="http://schemas.microsoft.com/office/drawing/2014/main" val="1062465973"/>
                    </a:ext>
                  </a:extLst>
                </a:gridCol>
                <a:gridCol w="1745449">
                  <a:extLst>
                    <a:ext uri="{9D8B030D-6E8A-4147-A177-3AD203B41FA5}">
                      <a16:colId xmlns:a16="http://schemas.microsoft.com/office/drawing/2014/main" val="2506080123"/>
                    </a:ext>
                  </a:extLst>
                </a:gridCol>
                <a:gridCol w="1745449">
                  <a:extLst>
                    <a:ext uri="{9D8B030D-6E8A-4147-A177-3AD203B41FA5}">
                      <a16:colId xmlns:a16="http://schemas.microsoft.com/office/drawing/2014/main" val="3896471833"/>
                    </a:ext>
                  </a:extLst>
                </a:gridCol>
              </a:tblGrid>
              <a:tr h="694826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CA" b="1" dirty="0">
                          <a:effectLst/>
                        </a:rPr>
                        <a:t>Governance</a:t>
                      </a:r>
                      <a:br>
                        <a:rPr lang="en-CA" dirty="0">
                          <a:effectLst/>
                        </a:rPr>
                      </a:br>
                      <a:r>
                        <a:rPr lang="en-CA" b="1" dirty="0">
                          <a:effectLst/>
                        </a:rPr>
                        <a:t>&amp; Culture</a:t>
                      </a:r>
                      <a:endParaRPr lang="en-CA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CA" b="1">
                          <a:effectLst/>
                        </a:rPr>
                        <a:t>Strategy &amp; Objective-Setting</a:t>
                      </a:r>
                      <a:endParaRPr lang="en-CA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CA" b="1">
                          <a:effectLst/>
                        </a:rPr>
                        <a:t>Performance</a:t>
                      </a:r>
                      <a:endParaRPr lang="en-CA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CA" b="1">
                          <a:effectLst/>
                        </a:rPr>
                        <a:t>Review</a:t>
                      </a:r>
                      <a:br>
                        <a:rPr lang="en-CA" b="1">
                          <a:effectLst/>
                        </a:rPr>
                      </a:br>
                      <a:r>
                        <a:rPr lang="en-CA" b="1">
                          <a:effectLst/>
                        </a:rPr>
                        <a:t>&amp; Revision</a:t>
                      </a:r>
                      <a:endParaRPr lang="en-CA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en-CA" b="1" dirty="0">
                          <a:effectLst/>
                        </a:rPr>
                        <a:t>Information,</a:t>
                      </a:r>
                      <a:br>
                        <a:rPr lang="en-CA" dirty="0">
                          <a:effectLst/>
                        </a:rPr>
                      </a:br>
                      <a:r>
                        <a:rPr lang="en-CA" b="1" dirty="0">
                          <a:effectLst/>
                        </a:rPr>
                        <a:t>Communication,</a:t>
                      </a:r>
                      <a:br>
                        <a:rPr lang="en-CA" dirty="0">
                          <a:effectLst/>
                        </a:rPr>
                      </a:br>
                      <a:r>
                        <a:rPr lang="en-CA" b="1" dirty="0">
                          <a:effectLst/>
                        </a:rPr>
                        <a:t>&amp; Reporting</a:t>
                      </a:r>
                      <a:endParaRPr lang="en-CA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6139644"/>
                  </a:ext>
                </a:extLst>
              </a:tr>
              <a:tr h="2915673">
                <a:tc>
                  <a:txBody>
                    <a:bodyPr/>
                    <a:lstStyle/>
                    <a:p>
                      <a:r>
                        <a:rPr lang="en-US" dirty="0"/>
                        <a:t>1. Exercises Board Risk</a:t>
                      </a:r>
                    </a:p>
                    <a:p>
                      <a:r>
                        <a:rPr lang="en-US" dirty="0"/>
                        <a:t>Oversight</a:t>
                      </a:r>
                    </a:p>
                    <a:p>
                      <a:r>
                        <a:rPr lang="en-US" dirty="0"/>
                        <a:t>2. Establishes Operating</a:t>
                      </a:r>
                    </a:p>
                    <a:p>
                      <a:r>
                        <a:rPr lang="en-US" dirty="0"/>
                        <a:t>Structures</a:t>
                      </a:r>
                    </a:p>
                    <a:p>
                      <a:r>
                        <a:rPr lang="en-US" dirty="0"/>
                        <a:t>3. Defines Desired Culture</a:t>
                      </a:r>
                    </a:p>
                    <a:p>
                      <a:r>
                        <a:rPr lang="en-US" dirty="0"/>
                        <a:t>4. Commits</a:t>
                      </a:r>
                    </a:p>
                    <a:p>
                      <a:r>
                        <a:rPr lang="en-US" dirty="0"/>
                        <a:t>to Core Values</a:t>
                      </a:r>
                    </a:p>
                    <a:p>
                      <a:r>
                        <a:rPr lang="en-US" dirty="0"/>
                        <a:t>5. Attracts, Develops,</a:t>
                      </a:r>
                    </a:p>
                    <a:p>
                      <a:r>
                        <a:rPr lang="en-US" dirty="0"/>
                        <a:t>and Retains Talent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 Analyzes Business</a:t>
                      </a:r>
                    </a:p>
                    <a:p>
                      <a:r>
                        <a:rPr lang="en-US" dirty="0"/>
                        <a:t>Context</a:t>
                      </a:r>
                    </a:p>
                    <a:p>
                      <a:r>
                        <a:rPr lang="en-US" dirty="0"/>
                        <a:t>7. Defines Risk Appetite</a:t>
                      </a:r>
                    </a:p>
                    <a:p>
                      <a:r>
                        <a:rPr lang="en-US" dirty="0"/>
                        <a:t>8. Evaluates Alternative</a:t>
                      </a:r>
                    </a:p>
                    <a:p>
                      <a:r>
                        <a:rPr lang="en-US" dirty="0"/>
                        <a:t>Strategies</a:t>
                      </a:r>
                    </a:p>
                    <a:p>
                      <a:r>
                        <a:rPr lang="en-US" dirty="0"/>
                        <a:t>9. Formulates Business</a:t>
                      </a:r>
                    </a:p>
                    <a:p>
                      <a:r>
                        <a:rPr lang="en-US" dirty="0"/>
                        <a:t>Objectives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 Identifies Risk</a:t>
                      </a:r>
                    </a:p>
                    <a:p>
                      <a:r>
                        <a:rPr lang="en-US" dirty="0"/>
                        <a:t>11. Assesses Severity</a:t>
                      </a:r>
                    </a:p>
                    <a:p>
                      <a:r>
                        <a:rPr lang="en-US" dirty="0"/>
                        <a:t>of Risk</a:t>
                      </a:r>
                    </a:p>
                    <a:p>
                      <a:r>
                        <a:rPr lang="en-US" dirty="0"/>
                        <a:t>12. Prioritizes Risks</a:t>
                      </a:r>
                    </a:p>
                    <a:p>
                      <a:r>
                        <a:rPr lang="en-US" dirty="0"/>
                        <a:t>13. Implements Risk</a:t>
                      </a:r>
                    </a:p>
                    <a:p>
                      <a:r>
                        <a:rPr lang="en-US" dirty="0"/>
                        <a:t>Responses</a:t>
                      </a:r>
                    </a:p>
                    <a:p>
                      <a:r>
                        <a:rPr lang="en-US" dirty="0"/>
                        <a:t>14. Develops</a:t>
                      </a:r>
                    </a:p>
                    <a:p>
                      <a:r>
                        <a:rPr lang="en-US" dirty="0"/>
                        <a:t>Portfolio View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15. Assesses Substantial</a:t>
                      </a:r>
                    </a:p>
                    <a:p>
                      <a:r>
                        <a:rPr lang="en-US" dirty="0"/>
                        <a:t>Change</a:t>
                      </a:r>
                    </a:p>
                    <a:p>
                      <a:r>
                        <a:rPr lang="en-US" dirty="0"/>
                        <a:t>16. Reviews Risk and</a:t>
                      </a:r>
                    </a:p>
                    <a:p>
                      <a:r>
                        <a:rPr lang="en-US" dirty="0"/>
                        <a:t>Performance</a:t>
                      </a:r>
                    </a:p>
                    <a:p>
                      <a:r>
                        <a:rPr lang="en-US" dirty="0"/>
                        <a:t>17. Pursues Improvement</a:t>
                      </a:r>
                    </a:p>
                    <a:p>
                      <a:r>
                        <a:rPr lang="en-US" dirty="0"/>
                        <a:t>in Enterprise Risk</a:t>
                      </a:r>
                    </a:p>
                    <a:p>
                      <a:r>
                        <a:rPr lang="en-US" dirty="0"/>
                        <a:t>Management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 Leverages Information</a:t>
                      </a:r>
                    </a:p>
                    <a:p>
                      <a:r>
                        <a:rPr lang="en-US" dirty="0"/>
                        <a:t>and Technology</a:t>
                      </a:r>
                    </a:p>
                    <a:p>
                      <a:r>
                        <a:rPr lang="en-US" dirty="0"/>
                        <a:t>19. Communicates Risk</a:t>
                      </a:r>
                    </a:p>
                    <a:p>
                      <a:r>
                        <a:rPr lang="en-US" dirty="0"/>
                        <a:t>Information</a:t>
                      </a:r>
                    </a:p>
                    <a:p>
                      <a:r>
                        <a:rPr lang="en-US" dirty="0"/>
                        <a:t>20. Reports on Risk,</a:t>
                      </a:r>
                    </a:p>
                    <a:p>
                      <a:r>
                        <a:rPr lang="en-US" dirty="0"/>
                        <a:t>Culture, and</a:t>
                      </a:r>
                    </a:p>
                    <a:p>
                      <a:r>
                        <a:rPr lang="en-US" dirty="0"/>
                        <a:t>Performance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644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FB5614B-C655-E99C-B19F-1628FDA46BEE}"/>
              </a:ext>
            </a:extLst>
          </p:cNvPr>
          <p:cNvSpPr txBox="1"/>
          <p:nvPr/>
        </p:nvSpPr>
        <p:spPr>
          <a:xfrm>
            <a:off x="572677" y="4504999"/>
            <a:ext cx="79986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Table 3.3.1: “20 principles of the COSO ERM Framework” in Enterprise Risk Management: Integrating with Strategy and Performance, © 2017 Committee of Sponsoring Organizations of the Treadway Commission (COSO). All rights reserved. Used with permission.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1500294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247074" y="180950"/>
            <a:ext cx="8369025" cy="81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>
                <a:latin typeface="+mj-lt"/>
              </a:rPr>
              <a:t>3.4 ERM Framework and Process</a:t>
            </a:r>
            <a:endParaRPr lang="en-CA" b="1" dirty="0">
              <a:latin typeface="Arial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B565AF2-BF89-C43C-D6A4-C6BBFC2F97E7}"/>
              </a:ext>
            </a:extLst>
          </p:cNvPr>
          <p:cNvSpPr/>
          <p:nvPr/>
        </p:nvSpPr>
        <p:spPr>
          <a:xfrm>
            <a:off x="458949" y="889055"/>
            <a:ext cx="1941922" cy="110293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 dirty="0"/>
              <a:t>Establishing Accountability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6DCA66C3-F866-2D2E-95F0-0BF140E9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31590" y="2106298"/>
            <a:ext cx="452487" cy="593888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EE930AB-BE80-C5AD-FB29-04C40B6640C4}"/>
              </a:ext>
            </a:extLst>
          </p:cNvPr>
          <p:cNvSpPr/>
          <p:nvPr/>
        </p:nvSpPr>
        <p:spPr>
          <a:xfrm>
            <a:off x="458949" y="2803880"/>
            <a:ext cx="1941922" cy="20414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Implement a risk management architecture to support senior management's commitment to a risk management culture.</a:t>
            </a:r>
            <a:endParaRPr lang="en-CA" b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C42804F-BB4F-C8BC-182F-7D1A2C2F4745}"/>
              </a:ext>
            </a:extLst>
          </p:cNvPr>
          <p:cNvSpPr/>
          <p:nvPr/>
        </p:nvSpPr>
        <p:spPr>
          <a:xfrm>
            <a:off x="2533834" y="889055"/>
            <a:ext cx="1941922" cy="110293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/>
              <a:t>Integration</a:t>
            </a:r>
            <a:endParaRPr lang="en-CA" sz="1600" b="1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DB9B4D69-86EF-4B91-A444-7F598463D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92513" y="2106298"/>
            <a:ext cx="452487" cy="593888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43EC079-759E-9BEE-2C5B-FAC78361F15A}"/>
              </a:ext>
            </a:extLst>
          </p:cNvPr>
          <p:cNvSpPr/>
          <p:nvPr/>
        </p:nvSpPr>
        <p:spPr>
          <a:xfrm>
            <a:off x="2533834" y="2803881"/>
            <a:ext cx="1941922" cy="20414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Align risk management with organizational objectives and integrate it into organizational processes.</a:t>
            </a:r>
            <a:endParaRPr lang="en-CA" b="1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7F95955-6595-B75B-3025-B039DDE43F00}"/>
              </a:ext>
            </a:extLst>
          </p:cNvPr>
          <p:cNvSpPr/>
          <p:nvPr/>
        </p:nvSpPr>
        <p:spPr>
          <a:xfrm>
            <a:off x="4608719" y="889055"/>
            <a:ext cx="1941922" cy="110293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/>
              <a:t>Resource Allocation</a:t>
            </a:r>
            <a:endParaRPr lang="en-CA" sz="1600" b="1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B12345E-4931-DFCC-25C0-73D9275F6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53436" y="2106298"/>
            <a:ext cx="452487" cy="593888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844D1EC-6EE8-D8E6-F613-D4DE317ED099}"/>
              </a:ext>
            </a:extLst>
          </p:cNvPr>
          <p:cNvSpPr/>
          <p:nvPr/>
        </p:nvSpPr>
        <p:spPr>
          <a:xfrm>
            <a:off x="4608719" y="2803881"/>
            <a:ext cx="1941922" cy="20414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Secure management’s commitment to provide financial, personnel, and training resources for implementing risk management.</a:t>
            </a:r>
            <a:endParaRPr lang="en-CA" b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9A63046-E9F2-0359-83D4-9C8203718135}"/>
              </a:ext>
            </a:extLst>
          </p:cNvPr>
          <p:cNvSpPr/>
          <p:nvPr/>
        </p:nvSpPr>
        <p:spPr>
          <a:xfrm>
            <a:off x="6683604" y="889055"/>
            <a:ext cx="1941922" cy="110293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b="1"/>
              <a:t>Communication and Reporting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A0740878-CCF5-6B9B-380F-BF252930F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14359" y="2106298"/>
            <a:ext cx="452487" cy="593888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02A2F55-3999-ED8E-56D7-B8F7703A7EDD}"/>
              </a:ext>
            </a:extLst>
          </p:cNvPr>
          <p:cNvSpPr/>
          <p:nvPr/>
        </p:nvSpPr>
        <p:spPr>
          <a:xfrm>
            <a:off x="6683604" y="2803881"/>
            <a:ext cx="1941922" cy="20414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Communicate the risk management process organization-wide and to stakeholders, provide reports on known and emerging risks.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353735907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2F0242BF8A324B92057679BABAF17B" ma:contentTypeVersion="10" ma:contentTypeDescription="Create a new document." ma:contentTypeScope="" ma:versionID="c98ecb37091093eaf8223493b2238d02">
  <xsd:schema xmlns:xsd="http://www.w3.org/2001/XMLSchema" xmlns:xs="http://www.w3.org/2001/XMLSchema" xmlns:p="http://schemas.microsoft.com/office/2006/metadata/properties" xmlns:ns2="994b5876-6cd9-4c79-8e46-d4c16b01c114" xmlns:ns3="2a2e7db6-e305-423f-94e6-8efd5e6fa176" targetNamespace="http://schemas.microsoft.com/office/2006/metadata/properties" ma:root="true" ma:fieldsID="e0082d3d966dcecfb4abfb13fbb6b06a" ns2:_="" ns3:_="">
    <xsd:import namespace="994b5876-6cd9-4c79-8e46-d4c16b01c114"/>
    <xsd:import namespace="2a2e7db6-e305-423f-94e6-8efd5e6fa1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b5876-6cd9-4c79-8e46-d4c16b01c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e7db6-e305-423f-94e6-8efd5e6fa1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a2e7db6-e305-423f-94e6-8efd5e6fa176">
      <UserInfo>
        <DisplayName>Patterson, Debra</DisplayName>
        <AccountId>62</AccountId>
        <AccountType/>
      </UserInfo>
      <UserInfo>
        <DisplayName>Armstrong, Robert</DisplayName>
        <AccountId>48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6D928B5-2415-41A4-8404-9F146EBB67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CF3A5E-F80B-4874-B676-CCA7A364ED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4b5876-6cd9-4c79-8e46-d4c16b01c114"/>
    <ds:schemaRef ds:uri="2a2e7db6-e305-423f-94e6-8efd5e6fa1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15BBAD-F7F2-401E-AF05-5688830EE446}">
  <ds:schemaRefs>
    <ds:schemaRef ds:uri="http://schemas.microsoft.com/office/2006/metadata/properties"/>
    <ds:schemaRef ds:uri="http://schemas.microsoft.com/office/infopath/2007/PartnerControls"/>
    <ds:schemaRef ds:uri="2a2e7db6-e305-423f-94e6-8efd5e6fa17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4948</TotalTime>
  <Words>1136</Words>
  <Application>Microsoft Office PowerPoint</Application>
  <PresentationFormat>On-screen Show (16:9)</PresentationFormat>
  <Paragraphs>130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Roboto</vt:lpstr>
      <vt:lpstr>Calibri Light</vt:lpstr>
      <vt:lpstr>Calibri</vt:lpstr>
      <vt:lpstr>Arial</vt:lpstr>
      <vt:lpstr>Geometric</vt:lpstr>
      <vt:lpstr>Custom Design</vt:lpstr>
      <vt:lpstr>Risk Management - Supply Chain and Operations Perspective</vt:lpstr>
      <vt:lpstr>3.0 Learning Objectives</vt:lpstr>
      <vt:lpstr>3.1 Implementing Risk Management</vt:lpstr>
      <vt:lpstr>3.2 ISO 31000:2018</vt:lpstr>
      <vt:lpstr>3.2 ISO 31000:2018 Key Sections</vt:lpstr>
      <vt:lpstr>3.3 COSO Enterprise Risk Management (ERM) Framework</vt:lpstr>
      <vt:lpstr>3.3 The Five Components of ERM</vt:lpstr>
      <vt:lpstr>3.3 20 principles of the COSO ERM Framework</vt:lpstr>
      <vt:lpstr>3.4 ERM Framework and Process</vt:lpstr>
      <vt:lpstr>3.5 Enterprise-Wide Risk Management Process</vt:lpstr>
      <vt:lpstr>3.6 Chapter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Marketing</dc:title>
  <dc:creator>HOME-USER</dc:creator>
  <cp:lastModifiedBy>Steeves, Catherine</cp:lastModifiedBy>
  <cp:revision>115</cp:revision>
  <cp:lastPrinted>2021-10-24T15:39:03Z</cp:lastPrinted>
  <dcterms:modified xsi:type="dcterms:W3CDTF">2024-08-08T13:40:58Z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0x0101002A2F0242BF8A324B92057679BABAF17B</vt:lpwstr>
  </property>
</Properties>
</file>