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 id="2147483660" r:id="rId5"/>
  </p:sldMasterIdLst>
  <p:notesMasterIdLst>
    <p:notesMasterId r:id="rId19"/>
  </p:notesMasterIdLst>
  <p:sldIdLst>
    <p:sldId id="256" r:id="rId6"/>
    <p:sldId id="287" r:id="rId7"/>
    <p:sldId id="258" r:id="rId8"/>
    <p:sldId id="288" r:id="rId9"/>
    <p:sldId id="298" r:id="rId10"/>
    <p:sldId id="299" r:id="rId11"/>
    <p:sldId id="289" r:id="rId12"/>
    <p:sldId id="300" r:id="rId13"/>
    <p:sldId id="294" r:id="rId14"/>
    <p:sldId id="301" r:id="rId15"/>
    <p:sldId id="290" r:id="rId16"/>
    <p:sldId id="295" r:id="rId17"/>
    <p:sldId id="286" r:id="rId18"/>
  </p:sldIdLst>
  <p:sldSz cx="9144000" cy="5143500" type="screen16x9"/>
  <p:notesSz cx="6858000" cy="9144000"/>
  <p:embeddedFontLst>
    <p:embeddedFont>
      <p:font typeface="Roboto" panose="02000000000000000000" pitchFamily="2"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ienzi, Jack" initials="MJ" lastIdx="5" clrIdx="0">
    <p:extLst>
      <p:ext uri="{19B8F6BF-5375-455C-9EA6-DF929625EA0E}">
        <p15:presenceInfo xmlns:p15="http://schemas.microsoft.com/office/powerpoint/2012/main" userId="S-1-5-21-750930478-754930973-930774774-29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50" autoAdjust="0"/>
  </p:normalViewPr>
  <p:slideViewPr>
    <p:cSldViewPr snapToGrid="0">
      <p:cViewPr varScale="1">
        <p:scale>
          <a:sx n="112" d="100"/>
          <a:sy n="112" d="100"/>
        </p:scale>
        <p:origin x="120" y="22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font" Target="fonts/font2.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font" Target="fonts/font1.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font" Target="fonts/font4.fntdata"/><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font" Target="fonts/font3.fntdata"/><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844703-CCCF-4FCD-9851-422366271D12}" type="doc">
      <dgm:prSet loTypeId="urn:diagrams.loki3.com/TabbedArc+Icon" loCatId="relationship" qsTypeId="urn:microsoft.com/office/officeart/2005/8/quickstyle/simple3" qsCatId="simple" csTypeId="urn:microsoft.com/office/officeart/2005/8/colors/accent1_2" csCatId="accent1" phldr="1"/>
      <dgm:spPr/>
      <dgm:t>
        <a:bodyPr/>
        <a:lstStyle/>
        <a:p>
          <a:endParaRPr lang="en-CA"/>
        </a:p>
      </dgm:t>
    </dgm:pt>
    <dgm:pt modelId="{E28657CA-9FFA-412A-861A-A52AA3657C37}">
      <dgm:prSet/>
      <dgm:spPr/>
      <dgm:t>
        <a:bodyPr/>
        <a:lstStyle/>
        <a:p>
          <a:r>
            <a:rPr lang="en-CA" sz="2200" b="1" dirty="0"/>
            <a:t>Categories of Hazard Risk:</a:t>
          </a:r>
        </a:p>
      </dgm:t>
    </dgm:pt>
    <dgm:pt modelId="{87759ADA-067F-48D7-948C-5FC915DF516F}" type="parTrans" cxnId="{2AB9CE7B-0098-4CF7-9C8B-E5ABEBBCB728}">
      <dgm:prSet/>
      <dgm:spPr/>
      <dgm:t>
        <a:bodyPr/>
        <a:lstStyle/>
        <a:p>
          <a:endParaRPr lang="en-CA"/>
        </a:p>
      </dgm:t>
    </dgm:pt>
    <dgm:pt modelId="{079737DB-A982-4AB2-BAF6-B523EBF0CA7A}" type="sibTrans" cxnId="{2AB9CE7B-0098-4CF7-9C8B-E5ABEBBCB728}">
      <dgm:prSet/>
      <dgm:spPr/>
      <dgm:t>
        <a:bodyPr/>
        <a:lstStyle/>
        <a:p>
          <a:endParaRPr lang="en-CA"/>
        </a:p>
      </dgm:t>
    </dgm:pt>
    <dgm:pt modelId="{B0B0A540-51CD-47FC-80E5-D0178955D3FF}">
      <dgm:prSet custT="1"/>
      <dgm:spPr/>
      <dgm:t>
        <a:bodyPr/>
        <a:lstStyle/>
        <a:p>
          <a:r>
            <a:rPr lang="en-US" sz="1600" b="1" dirty="0"/>
            <a:t>Personnel Risk: </a:t>
          </a:r>
          <a:r>
            <a:rPr lang="en-US" sz="1600" dirty="0"/>
            <a:t>Related to employee-related losses such as death, injury, health issues, and disability.</a:t>
          </a:r>
          <a:endParaRPr lang="en-CA" sz="1600" dirty="0"/>
        </a:p>
      </dgm:t>
    </dgm:pt>
    <dgm:pt modelId="{0ADB2059-8E8F-47E5-AFD3-790601F5C0A3}" type="parTrans" cxnId="{B7A38279-96D6-4EC2-A734-CBC1816642FA}">
      <dgm:prSet/>
      <dgm:spPr/>
      <dgm:t>
        <a:bodyPr/>
        <a:lstStyle/>
        <a:p>
          <a:endParaRPr lang="en-CA"/>
        </a:p>
      </dgm:t>
    </dgm:pt>
    <dgm:pt modelId="{B41EB471-FF4E-4148-AE4B-1BD51B72A698}" type="sibTrans" cxnId="{B7A38279-96D6-4EC2-A734-CBC1816642FA}">
      <dgm:prSet/>
      <dgm:spPr/>
      <dgm:t>
        <a:bodyPr/>
        <a:lstStyle/>
        <a:p>
          <a:endParaRPr lang="en-CA"/>
        </a:p>
      </dgm:t>
    </dgm:pt>
    <dgm:pt modelId="{1A71316B-1544-43E9-BB78-D958A85EC83F}">
      <dgm:prSet custT="1"/>
      <dgm:spPr/>
      <dgm:t>
        <a:bodyPr/>
        <a:lstStyle/>
        <a:p>
          <a:r>
            <a:rPr lang="en-US" sz="1600" b="1" dirty="0"/>
            <a:t>Property Risk: </a:t>
          </a:r>
          <a:r>
            <a:rPr lang="en-US" sz="1600" dirty="0"/>
            <a:t>Involves loss or damage to property, affecting productivity (e.g., earthquake damage to a manufacturing facility).</a:t>
          </a:r>
          <a:endParaRPr lang="en-CA" sz="1600" dirty="0"/>
        </a:p>
      </dgm:t>
    </dgm:pt>
    <dgm:pt modelId="{2A63339C-F687-4260-823C-41A30FCE0730}" type="parTrans" cxnId="{A17B937F-92C7-48E9-B94F-4A75E5DA309B}">
      <dgm:prSet/>
      <dgm:spPr/>
      <dgm:t>
        <a:bodyPr/>
        <a:lstStyle/>
        <a:p>
          <a:endParaRPr lang="en-CA"/>
        </a:p>
      </dgm:t>
    </dgm:pt>
    <dgm:pt modelId="{216AF67E-B07F-4FAF-9C27-ADF70D58522B}" type="sibTrans" cxnId="{A17B937F-92C7-48E9-B94F-4A75E5DA309B}">
      <dgm:prSet/>
      <dgm:spPr/>
      <dgm:t>
        <a:bodyPr/>
        <a:lstStyle/>
        <a:p>
          <a:endParaRPr lang="en-CA"/>
        </a:p>
      </dgm:t>
    </dgm:pt>
    <dgm:pt modelId="{F27F828D-E1C5-4121-8DBA-C9A0B950BB18}">
      <dgm:prSet custT="1"/>
      <dgm:spPr/>
      <dgm:t>
        <a:bodyPr/>
        <a:lstStyle/>
        <a:p>
          <a:r>
            <a:rPr lang="en-US" sz="1600" b="1" dirty="0"/>
            <a:t>Liability Risk: </a:t>
          </a:r>
          <a:r>
            <a:rPr lang="en-US" sz="1600" dirty="0"/>
            <a:t>Financial responsibility for causing injury or loss, such as a faulty product harming a consumer.</a:t>
          </a:r>
          <a:endParaRPr lang="en-CA" sz="1600" dirty="0"/>
        </a:p>
      </dgm:t>
    </dgm:pt>
    <dgm:pt modelId="{E29ADFA7-FFBE-4D91-B996-93B01BDDA041}" type="parTrans" cxnId="{09EA112E-C912-4E9B-9302-FE93DD56A059}">
      <dgm:prSet/>
      <dgm:spPr/>
      <dgm:t>
        <a:bodyPr/>
        <a:lstStyle/>
        <a:p>
          <a:endParaRPr lang="en-CA"/>
        </a:p>
      </dgm:t>
    </dgm:pt>
    <dgm:pt modelId="{40ECA8DB-0E33-4B96-9B3E-2D213F8CE063}" type="sibTrans" cxnId="{09EA112E-C912-4E9B-9302-FE93DD56A059}">
      <dgm:prSet/>
      <dgm:spPr/>
      <dgm:t>
        <a:bodyPr/>
        <a:lstStyle/>
        <a:p>
          <a:endParaRPr lang="en-CA"/>
        </a:p>
      </dgm:t>
    </dgm:pt>
    <dgm:pt modelId="{F4EC24B7-1B99-485C-8CE8-9A90729903BA}" type="pres">
      <dgm:prSet presAssocID="{D7844703-CCCF-4FCD-9851-422366271D12}" presName="Name0" presStyleCnt="0">
        <dgm:presLayoutVars>
          <dgm:dir/>
          <dgm:resizeHandles val="exact"/>
        </dgm:presLayoutVars>
      </dgm:prSet>
      <dgm:spPr/>
    </dgm:pt>
    <dgm:pt modelId="{B79882B0-4554-47E2-B67B-BD37FEA323AD}" type="pres">
      <dgm:prSet presAssocID="{E28657CA-9FFA-412A-861A-A52AA3657C37}" presName="one" presStyleLbl="node1" presStyleIdx="0" presStyleCnt="1" custScaleY="161246" custRadScaleRad="100113">
        <dgm:presLayoutVars>
          <dgm:bulletEnabled val="1"/>
        </dgm:presLayoutVars>
      </dgm:prSet>
      <dgm:spPr/>
    </dgm:pt>
  </dgm:ptLst>
  <dgm:cxnLst>
    <dgm:cxn modelId="{BF8E7926-CF34-48B6-9734-5283B10A1CBA}" type="presOf" srcId="{F27F828D-E1C5-4121-8DBA-C9A0B950BB18}" destId="{B79882B0-4554-47E2-B67B-BD37FEA323AD}" srcOrd="0" destOrd="3" presId="urn:diagrams.loki3.com/TabbedArc+Icon"/>
    <dgm:cxn modelId="{09EA112E-C912-4E9B-9302-FE93DD56A059}" srcId="{E28657CA-9FFA-412A-861A-A52AA3657C37}" destId="{F27F828D-E1C5-4121-8DBA-C9A0B950BB18}" srcOrd="2" destOrd="0" parTransId="{E29ADFA7-FFBE-4D91-B996-93B01BDDA041}" sibTransId="{40ECA8DB-0E33-4B96-9B3E-2D213F8CE063}"/>
    <dgm:cxn modelId="{82BCAA68-E933-4132-ACC2-92F68407245E}" type="presOf" srcId="{D7844703-CCCF-4FCD-9851-422366271D12}" destId="{F4EC24B7-1B99-485C-8CE8-9A90729903BA}" srcOrd="0" destOrd="0" presId="urn:diagrams.loki3.com/TabbedArc+Icon"/>
    <dgm:cxn modelId="{B7A38279-96D6-4EC2-A734-CBC1816642FA}" srcId="{E28657CA-9FFA-412A-861A-A52AA3657C37}" destId="{B0B0A540-51CD-47FC-80E5-D0178955D3FF}" srcOrd="0" destOrd="0" parTransId="{0ADB2059-8E8F-47E5-AFD3-790601F5C0A3}" sibTransId="{B41EB471-FF4E-4148-AE4B-1BD51B72A698}"/>
    <dgm:cxn modelId="{2AB9CE7B-0098-4CF7-9C8B-E5ABEBBCB728}" srcId="{D7844703-CCCF-4FCD-9851-422366271D12}" destId="{E28657CA-9FFA-412A-861A-A52AA3657C37}" srcOrd="0" destOrd="0" parTransId="{87759ADA-067F-48D7-948C-5FC915DF516F}" sibTransId="{079737DB-A982-4AB2-BAF6-B523EBF0CA7A}"/>
    <dgm:cxn modelId="{A17B937F-92C7-48E9-B94F-4A75E5DA309B}" srcId="{E28657CA-9FFA-412A-861A-A52AA3657C37}" destId="{1A71316B-1544-43E9-BB78-D958A85EC83F}" srcOrd="1" destOrd="0" parTransId="{2A63339C-F687-4260-823C-41A30FCE0730}" sibTransId="{216AF67E-B07F-4FAF-9C27-ADF70D58522B}"/>
    <dgm:cxn modelId="{A73A3586-D2A0-4D50-A699-499B45442BC3}" type="presOf" srcId="{E28657CA-9FFA-412A-861A-A52AA3657C37}" destId="{B79882B0-4554-47E2-B67B-BD37FEA323AD}" srcOrd="0" destOrd="0" presId="urn:diagrams.loki3.com/TabbedArc+Icon"/>
    <dgm:cxn modelId="{14BC8EF5-B4C0-44D7-8FC6-E5BF98DA5B53}" type="presOf" srcId="{1A71316B-1544-43E9-BB78-D958A85EC83F}" destId="{B79882B0-4554-47E2-B67B-BD37FEA323AD}" srcOrd="0" destOrd="2" presId="urn:diagrams.loki3.com/TabbedArc+Icon"/>
    <dgm:cxn modelId="{E224D5FB-4DEF-4210-BC61-7DDF67966292}" type="presOf" srcId="{B0B0A540-51CD-47FC-80E5-D0178955D3FF}" destId="{B79882B0-4554-47E2-B67B-BD37FEA323AD}" srcOrd="0" destOrd="1" presId="urn:diagrams.loki3.com/TabbedArc+Icon"/>
    <dgm:cxn modelId="{31DD486C-8606-4EEF-92B8-7A9F4EF3D214}" type="presParOf" srcId="{F4EC24B7-1B99-485C-8CE8-9A90729903BA}" destId="{B79882B0-4554-47E2-B67B-BD37FEA323AD}" srcOrd="0" destOrd="0" presId="urn:diagrams.loki3.com/TabbedArc+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9882B0-4554-47E2-B67B-BD37FEA323AD}">
      <dsp:nvSpPr>
        <dsp:cNvPr id="0" name=""/>
        <dsp:cNvSpPr/>
      </dsp:nvSpPr>
      <dsp:spPr>
        <a:xfrm>
          <a:off x="0" y="0"/>
          <a:ext cx="3855957" cy="4041424"/>
        </a:xfrm>
        <a:prstGeom prst="round2Same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20320" rIns="60960" bIns="20320" numCol="1" spcCol="1270" anchor="t" anchorCtr="0">
          <a:noAutofit/>
        </a:bodyPr>
        <a:lstStyle/>
        <a:p>
          <a:pPr marL="0" lvl="0" indent="0" algn="l" defTabSz="977900">
            <a:lnSpc>
              <a:spcPct val="90000"/>
            </a:lnSpc>
            <a:spcBef>
              <a:spcPct val="0"/>
            </a:spcBef>
            <a:spcAft>
              <a:spcPct val="35000"/>
            </a:spcAft>
            <a:buNone/>
          </a:pPr>
          <a:r>
            <a:rPr lang="en-CA" sz="2200" b="1" kern="1200" dirty="0"/>
            <a:t>Categories of Hazard Risk:</a:t>
          </a:r>
        </a:p>
        <a:p>
          <a:pPr marL="171450" lvl="1" indent="-171450" algn="l" defTabSz="711200">
            <a:lnSpc>
              <a:spcPct val="90000"/>
            </a:lnSpc>
            <a:spcBef>
              <a:spcPct val="0"/>
            </a:spcBef>
            <a:spcAft>
              <a:spcPct val="15000"/>
            </a:spcAft>
            <a:buChar char="•"/>
          </a:pPr>
          <a:r>
            <a:rPr lang="en-US" sz="1600" b="1" kern="1200" dirty="0"/>
            <a:t>Personnel Risk: </a:t>
          </a:r>
          <a:r>
            <a:rPr lang="en-US" sz="1600" kern="1200" dirty="0"/>
            <a:t>Related to employee-related losses such as death, injury, health issues, and disability.</a:t>
          </a:r>
          <a:endParaRPr lang="en-CA" sz="1600" kern="1200" dirty="0"/>
        </a:p>
        <a:p>
          <a:pPr marL="171450" lvl="1" indent="-171450" algn="l" defTabSz="711200">
            <a:lnSpc>
              <a:spcPct val="90000"/>
            </a:lnSpc>
            <a:spcBef>
              <a:spcPct val="0"/>
            </a:spcBef>
            <a:spcAft>
              <a:spcPct val="15000"/>
            </a:spcAft>
            <a:buChar char="•"/>
          </a:pPr>
          <a:r>
            <a:rPr lang="en-US" sz="1600" b="1" kern="1200" dirty="0"/>
            <a:t>Property Risk: </a:t>
          </a:r>
          <a:r>
            <a:rPr lang="en-US" sz="1600" kern="1200" dirty="0"/>
            <a:t>Involves loss or damage to property, affecting productivity (e.g., earthquake damage to a manufacturing facility).</a:t>
          </a:r>
          <a:endParaRPr lang="en-CA" sz="1600" kern="1200" dirty="0"/>
        </a:p>
        <a:p>
          <a:pPr marL="171450" lvl="1" indent="-171450" algn="l" defTabSz="711200">
            <a:lnSpc>
              <a:spcPct val="90000"/>
            </a:lnSpc>
            <a:spcBef>
              <a:spcPct val="0"/>
            </a:spcBef>
            <a:spcAft>
              <a:spcPct val="15000"/>
            </a:spcAft>
            <a:buChar char="•"/>
          </a:pPr>
          <a:r>
            <a:rPr lang="en-US" sz="1600" b="1" kern="1200" dirty="0"/>
            <a:t>Liability Risk: </a:t>
          </a:r>
          <a:r>
            <a:rPr lang="en-US" sz="1600" kern="1200" dirty="0"/>
            <a:t>Financial responsibility for causing injury or loss, such as a faulty product harming a consumer.</a:t>
          </a:r>
          <a:endParaRPr lang="en-CA" sz="1600" kern="1200" dirty="0"/>
        </a:p>
      </dsp:txBody>
      <dsp:txXfrm>
        <a:off x="188232" y="188232"/>
        <a:ext cx="3479493" cy="3853192"/>
      </dsp:txXfrm>
    </dsp:sp>
  </dsp:spTree>
</dsp:drawing>
</file>

<file path=ppt/diagrams/layout1.xml><?xml version="1.0" encoding="utf-8"?>
<dgm:layoutDef xmlns:dgm="http://schemas.openxmlformats.org/drawingml/2006/diagram" xmlns:a="http://schemas.openxmlformats.org/drawingml/2006/main" uniqueId="urn:diagrams.loki3.com/TabbedArc+Icon">
  <dgm:title val="Tabbed Arc"/>
  <dgm:desc val="Use to show a set of related items arcing over a common area.  Best with small amounts of text."/>
  <dgm:catLst>
    <dgm:cat type="relationship" pri="20500"/>
    <dgm:cat type="officeonline" pri="4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dir/>
      <dgm:resizeHandles val="exact"/>
    </dgm:varLst>
    <dgm:choose name="Name1">
      <dgm:if name="Name2" axis="ch" ptType="node" func="cnt" op="equ" val="1">
        <dgm:alg type="cycle"/>
      </dgm:if>
      <dgm:else name="Name3">
        <dgm:choose name="Name4">
          <dgm:if name="Name5" axis="ch" ptType="node" func="cnt" op="lte" val="3">
            <dgm:choose name="Name6">
              <dgm:if name="Name7" func="var" arg="dir" op="equ" val="norm">
                <dgm:alg type="cycle">
                  <dgm:param type="stAng" val="-40"/>
                  <dgm:param type="spanAng" val="80"/>
                  <dgm:param type="rotPath" val="alongPath"/>
                </dgm:alg>
              </dgm:if>
              <dgm:else name="Name8">
                <dgm:alg type="cycle">
                  <dgm:param type="stAng" val="40"/>
                  <dgm:param type="spanAng" val="-80"/>
                  <dgm:param type="rotPath" val="alongPath"/>
                </dgm:alg>
              </dgm:else>
            </dgm:choose>
          </dgm:if>
          <dgm:else name="Name9">
            <dgm:choose name="Name10">
              <dgm:if name="Name11" func="var" arg="dir" op="equ" val="norm">
                <dgm:alg type="cycle">
                  <dgm:param type="stAng" val="-60"/>
                  <dgm:param type="spanAng" val="120"/>
                  <dgm:param type="rotPath" val="alongPath"/>
                </dgm:alg>
              </dgm:if>
              <dgm:else name="Name12">
                <dgm:alg type="cycle">
                  <dgm:param type="stAng" val="60"/>
                  <dgm:param type="spanAng" val="-120"/>
                  <dgm:param type="rotPath" val="alongPath"/>
                </dgm:alg>
              </dgm:else>
            </dgm:choose>
          </dgm:else>
        </dgm:choose>
      </dgm:else>
    </dgm:choose>
    <dgm:shape xmlns:r="http://schemas.openxmlformats.org/officeDocument/2006/relationships" r:blip="">
      <dgm:adjLst/>
    </dgm:shape>
    <dgm:presOf/>
    <dgm:choose name="Name13">
      <dgm:if name="Name14" axis="ch" ptType="node" func="cnt" op="equ" val="2">
        <dgm:constrLst>
          <dgm:constr type="w" for="ch" ptType="node" refType="w"/>
          <dgm:constr type="primFontSz" for="ch" ptType="node" op="equ" val="65"/>
          <dgm:constr type="sibSp" refType="w" fact="0.22"/>
        </dgm:constrLst>
      </dgm:if>
      <dgm:else name="Name15">
        <dgm:constrLst>
          <dgm:constr type="w" for="ch" ptType="node" refType="w"/>
          <dgm:constr type="primFontSz" for="ch" ptType="node" op="equ" val="65"/>
          <dgm:constr type="sibSp" refType="w" fact="0.14"/>
        </dgm:constrLst>
      </dgm:else>
    </dgm:choose>
    <dgm:ruleLst/>
    <dgm:forEach name="Name16" axis="ch" ptType="node">
      <dgm:choose name="Name17">
        <dgm:if name="Name18" axis="par ch" ptType="doc node" func="cnt" op="equ" val="1">
          <dgm:layoutNode name="one">
            <dgm:varLst>
              <dgm:bulletEnabled val="1"/>
            </dgm:varLst>
            <dgm:alg type="tx"/>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if>
        <dgm:else name="Name19">
          <dgm:layoutNode name="twoplus">
            <dgm:varLst>
              <dgm:bulletEnabled val="1"/>
            </dgm:varLst>
            <dgm:alg type="tx">
              <dgm:param type="autoTxRot" val="grav"/>
            </dgm:alg>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49484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380666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84308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5427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96765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62483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52520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8844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01760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48722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100">
                <a:solidFill>
                  <a:schemeClr val="lt1"/>
                </a:solidFill>
                <a:latin typeface="+mj-lt"/>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dirty="0"/>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74D2F-6DA6-468A-A8C0-97C4D3F9AD6F}"/>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BEBF14C-0724-486C-84D2-A9B694A3F1A9}"/>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3E55059-10B3-445C-9C17-67C1E61214A2}"/>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4705C24A-69D3-4011-BFF5-7F0D11DBA46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530CC8F-B0B5-4923-ABAF-E408507ABF87}"/>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035572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2BB26-4A57-4DC1-BC9F-1A811D816A1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C33B6DA-4199-4246-B548-6DC6A414DE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5A536FA-815C-4E88-A728-6E2A655760B1}"/>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CD49ED2C-6C10-4487-9429-BB7BAEAD7D6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99BB0B-74F9-4CBC-AC28-13033802C8E2}"/>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153143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C60D8-825C-4C5B-B7BD-AC90B9A6ED68}"/>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EA116E4-CD0D-4359-85D7-0E0093ADA58F}"/>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A89D56-56A3-46C1-9D42-A24D92D18ACD}"/>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EC2D9B8A-DAA8-4B20-9759-4CD18AD98C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7B1438-DB99-4A84-BEC5-331A9C7A69F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57027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A3F5-E938-455E-96EE-4E4D744CEEE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7BE2BB7-04B1-4D4F-AE95-F6585DDE290E}"/>
              </a:ext>
            </a:extLst>
          </p:cNvPr>
          <p:cNvSpPr>
            <a:spLocks noGrp="1"/>
          </p:cNvSpPr>
          <p:nvPr>
            <p:ph sz="half" idx="1"/>
          </p:nvPr>
        </p:nvSpPr>
        <p:spPr>
          <a:xfrm>
            <a:off x="62865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DED3E1A-EA64-4096-8BA8-103A7EA220DB}"/>
              </a:ext>
            </a:extLst>
          </p:cNvPr>
          <p:cNvSpPr>
            <a:spLocks noGrp="1"/>
          </p:cNvSpPr>
          <p:nvPr>
            <p:ph sz="half" idx="2"/>
          </p:nvPr>
        </p:nvSpPr>
        <p:spPr>
          <a:xfrm>
            <a:off x="464820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E5FC414-46C0-4D1A-B4DB-656A040B72EC}"/>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6" name="Footer Placeholder 5">
            <a:extLst>
              <a:ext uri="{FF2B5EF4-FFF2-40B4-BE49-F238E27FC236}">
                <a16:creationId xmlns:a16="http://schemas.microsoft.com/office/drawing/2014/main" id="{ADEEF4A1-4396-4588-90D2-1C70D48EB16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7CE52B9-BED1-4096-AE8E-BFE938A92D3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456834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F151-7CA1-46BF-BB45-B9230F52BE44}"/>
              </a:ext>
            </a:extLst>
          </p:cNvPr>
          <p:cNvSpPr>
            <a:spLocks noGrp="1"/>
          </p:cNvSpPr>
          <p:nvPr>
            <p:ph type="title"/>
          </p:nvPr>
        </p:nvSpPr>
        <p:spPr>
          <a:xfrm>
            <a:off x="630238" y="274638"/>
            <a:ext cx="7886700" cy="993775"/>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EED8BDC-6CBD-43DC-9369-9D476601B726}"/>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80E32A-9DCA-4AC8-865A-DE31CC520CBE}"/>
              </a:ext>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455957A-F2A6-44E2-BB52-5B3585098A0A}"/>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ECDDD0-03AB-4536-A865-4164609FFB68}"/>
              </a:ext>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355584F-26E9-432E-A79C-415FFE8C7A03}"/>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8" name="Footer Placeholder 7">
            <a:extLst>
              <a:ext uri="{FF2B5EF4-FFF2-40B4-BE49-F238E27FC236}">
                <a16:creationId xmlns:a16="http://schemas.microsoft.com/office/drawing/2014/main" id="{2CB503E6-2018-48D0-A1C5-3C22BA8BDF9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0DF1142-8A24-40AA-BB05-6FCED7FFCD4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88976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800B1-7774-4DB6-8998-C00A18B40CC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5622E6F-013E-4A6F-8DF4-B99B55D52B7D}"/>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4" name="Footer Placeholder 3">
            <a:extLst>
              <a:ext uri="{FF2B5EF4-FFF2-40B4-BE49-F238E27FC236}">
                <a16:creationId xmlns:a16="http://schemas.microsoft.com/office/drawing/2014/main" id="{8144FCF3-50A7-4A05-B1B5-8C4C191FB01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A7348D0-948C-4DCA-81A0-330122503EE0}"/>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731797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6E431-E44D-4A14-B2DE-D8DE485B0D39}"/>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3" name="Footer Placeholder 2">
            <a:extLst>
              <a:ext uri="{FF2B5EF4-FFF2-40B4-BE49-F238E27FC236}">
                <a16:creationId xmlns:a16="http://schemas.microsoft.com/office/drawing/2014/main" id="{E421F2A8-68F0-4948-BB61-73C3D59963D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53A98E5-E979-47DC-A7D6-FE27E997D829}"/>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500362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00EBB-5D0E-46A6-9E9E-F9C43F36E1F4}"/>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873491D-E9A5-4420-92AD-256C44EF3017}"/>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C074A2E-E830-4F49-89D2-07EE62D1AC31}"/>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89797E-7879-4E25-80AD-B272FF8692A1}"/>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6" name="Footer Placeholder 5">
            <a:extLst>
              <a:ext uri="{FF2B5EF4-FFF2-40B4-BE49-F238E27FC236}">
                <a16:creationId xmlns:a16="http://schemas.microsoft.com/office/drawing/2014/main" id="{E374D7DC-3D52-4BD9-B6FE-906E32560F9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7409D50-6198-44D2-9B92-0522801CA8D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71123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5ED9C-A3F0-41C0-93DD-0BCBBC5C0073}"/>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443AEEB-2BC6-40F1-8713-36CCB04B26AB}"/>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E7EA403-FA47-47D2-96D6-0FD097F851FF}"/>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228247-A39C-4A14-92B9-5A2A539D534D}"/>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6" name="Footer Placeholder 5">
            <a:extLst>
              <a:ext uri="{FF2B5EF4-FFF2-40B4-BE49-F238E27FC236}">
                <a16:creationId xmlns:a16="http://schemas.microsoft.com/office/drawing/2014/main" id="{FB482973-B6E8-4A0D-A701-CBD506921B1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DA16CAD-70E6-40FA-A1AD-6943A2BFE8EA}"/>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65817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dirty="0"/>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55CEB-112A-4B98-8F69-E82ABE4DD7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7304AF2-CCF3-4CE9-A266-4DE7F8AAFF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ACE4F1-553C-436E-8270-6DDE30112DDA}"/>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9D3156B4-7ADD-4EDE-AEB4-76B16F6E39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9359D2B-48E4-4789-AB01-8EFC5FC74A8D}"/>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2563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0118AB-2849-4783-83D4-2ED48AC300D4}"/>
              </a:ext>
            </a:extLst>
          </p:cNvPr>
          <p:cNvSpPr>
            <a:spLocks noGrp="1"/>
          </p:cNvSpPr>
          <p:nvPr>
            <p:ph type="title" orient="vert"/>
          </p:nvPr>
        </p:nvSpPr>
        <p:spPr>
          <a:xfrm>
            <a:off x="6543675" y="274638"/>
            <a:ext cx="1971675" cy="4357687"/>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2B2C76-B6C4-4095-BE16-E3EED854B497}"/>
              </a:ext>
            </a:extLst>
          </p:cNvPr>
          <p:cNvSpPr>
            <a:spLocks noGrp="1"/>
          </p:cNvSpPr>
          <p:nvPr>
            <p:ph type="body" orient="vert" idx="1"/>
          </p:nvPr>
        </p:nvSpPr>
        <p:spPr>
          <a:xfrm>
            <a:off x="628650" y="274638"/>
            <a:ext cx="5762625" cy="4357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9DDFEF-4362-493B-A0AA-BBD01C67DF1A}"/>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C86CF25B-FF4C-488A-8211-88EC8222712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55C9D5A-749F-4FD8-937D-ABBB4C7BA96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3801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30" name="Google Shape;30;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00050" lvl="0" indent="-285750" rtl="0">
              <a:spcBef>
                <a:spcPts val="0"/>
              </a:spcBef>
              <a:spcAft>
                <a:spcPts val="0"/>
              </a:spcAft>
              <a:buClr>
                <a:schemeClr val="bg1"/>
              </a:buClr>
              <a:buSzPts val="1800"/>
              <a:buFont typeface="Arial" panose="020B0604020202020204" pitchFamily="34" charset="0"/>
              <a:buChar char="•"/>
              <a:defRPr>
                <a:solidFill>
                  <a:schemeClr val="bg1"/>
                </a:solidFill>
                <a:latin typeface="+mj-lt"/>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dirty="0"/>
          </a:p>
        </p:txBody>
      </p:sp>
      <p:sp>
        <p:nvSpPr>
          <p:cNvPr id="31" name="Google Shape;31;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32" name="Google Shape;32;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40" name="Google Shape;40;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atin typeface="+mj-lt"/>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43" name="Google Shape;43;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Clr>
                <a:schemeClr val="bg1"/>
              </a:buClr>
              <a:buSzPts val="1200"/>
              <a:buChar char="●"/>
              <a:defRPr sz="1200">
                <a:solidFill>
                  <a:schemeClr val="bg1"/>
                </a:solidFill>
                <a:latin typeface="+mj-lt"/>
              </a:defRPr>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dirty="0"/>
          </a:p>
        </p:txBody>
      </p:sp>
      <p:sp>
        <p:nvSpPr>
          <p:cNvPr id="44" name="Google Shape;44;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5"/>
        <p:cNvGrpSpPr/>
        <p:nvPr/>
      </p:nvGrpSpPr>
      <p:grpSpPr>
        <a:xfrm>
          <a:off x="0" y="0"/>
          <a:ext cx="0" cy="0"/>
          <a:chOff x="0" y="0"/>
          <a:chExt cx="0" cy="0"/>
        </a:xfrm>
      </p:grpSpPr>
      <p:grpSp>
        <p:nvGrpSpPr>
          <p:cNvPr id="46" name="Google Shape;46;p8"/>
          <p:cNvGrpSpPr/>
          <p:nvPr/>
        </p:nvGrpSpPr>
        <p:grpSpPr>
          <a:xfrm>
            <a:off x="6098378" y="5"/>
            <a:ext cx="3045625" cy="2030570"/>
            <a:chOff x="6098378" y="5"/>
            <a:chExt cx="3045625" cy="2030570"/>
          </a:xfrm>
        </p:grpSpPr>
        <p:sp>
          <p:nvSpPr>
            <p:cNvPr id="47" name="Google Shape;47;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8" name="Google Shape;48;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9" name="Google Shape;49;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0" name="Google Shape;50;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1" name="Google Shape;51;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grpSp>
      <p:sp>
        <p:nvSpPr>
          <p:cNvPr id="52" name="Google Shape;52;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4800">
                <a:solidFill>
                  <a:schemeClr val="lt1"/>
                </a:solidFill>
                <a:latin typeface="+mj-lt"/>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dirty="0"/>
          </a:p>
        </p:txBody>
      </p:sp>
      <p:sp>
        <p:nvSpPr>
          <p:cNvPr id="53" name="Google Shape;53;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4"/>
        <p:cNvGrpSpPr/>
        <p:nvPr/>
      </p:nvGrpSpPr>
      <p:grpSpPr>
        <a:xfrm>
          <a:off x="0" y="0"/>
          <a:ext cx="0" cy="0"/>
          <a:chOff x="0" y="0"/>
          <a:chExt cx="0" cy="0"/>
        </a:xfrm>
      </p:grpSpPr>
      <p:sp>
        <p:nvSpPr>
          <p:cNvPr id="55" name="Google Shape;55;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6" name="Google Shape;56;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7" name="Google Shape;57;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atin typeface="+mj-lt"/>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dirty="0"/>
          </a:p>
        </p:txBody>
      </p:sp>
      <p:sp>
        <p:nvSpPr>
          <p:cNvPr id="58" name="Google Shape;58;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solidFill>
                  <a:schemeClr val="bg1"/>
                </a:solidFill>
                <a:latin typeface="+mj-lt"/>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59" name="Google Shape;5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latin typeface="+mj-lt"/>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dirty="0"/>
          </a:p>
        </p:txBody>
      </p:sp>
      <p:sp>
        <p:nvSpPr>
          <p:cNvPr id="60" name="Google Shape;60;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1"/>
        <p:cNvGrpSpPr/>
        <p:nvPr/>
      </p:nvGrpSpPr>
      <p:grpSpPr>
        <a:xfrm>
          <a:off x="0" y="0"/>
          <a:ext cx="0" cy="0"/>
          <a:chOff x="0" y="0"/>
          <a:chExt cx="0" cy="0"/>
        </a:xfrm>
      </p:grpSpPr>
      <p:sp>
        <p:nvSpPr>
          <p:cNvPr id="62" name="Google Shape;62;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solidFill>
                  <a:schemeClr val="bg1"/>
                </a:solidFill>
                <a:latin typeface="+mj-lt"/>
              </a:defRPr>
            </a:lvl1pPr>
          </a:lstStyle>
          <a:p>
            <a:endParaRPr dirty="0"/>
          </a:p>
        </p:txBody>
      </p:sp>
      <p:sp>
        <p:nvSpPr>
          <p:cNvPr id="63" name="Google Shape;63;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grpSp>
        <p:nvGrpSpPr>
          <p:cNvPr id="65" name="Google Shape;65;p11"/>
          <p:cNvGrpSpPr/>
          <p:nvPr/>
        </p:nvGrpSpPr>
        <p:grpSpPr>
          <a:xfrm>
            <a:off x="6098378" y="5"/>
            <a:ext cx="3045625" cy="2030570"/>
            <a:chOff x="6098378" y="5"/>
            <a:chExt cx="3045625" cy="2030570"/>
          </a:xfrm>
        </p:grpSpPr>
        <p:sp>
          <p:nvSpPr>
            <p:cNvPr id="66" name="Google Shape;66;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 name="Google Shape;71;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lt1"/>
              </a:buClr>
              <a:buSzPts val="12000"/>
              <a:buNone/>
              <a:defRPr sz="12000">
                <a:solidFill>
                  <a:schemeClr val="lt1"/>
                </a:solidFill>
                <a:latin typeface="+mj-lt"/>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rPr dirty="0"/>
              <a:t>xx%</a:t>
            </a:r>
          </a:p>
        </p:txBody>
      </p:sp>
      <p:sp>
        <p:nvSpPr>
          <p:cNvPr id="72" name="Google Shape;72;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Clr>
                <a:schemeClr val="lt1"/>
              </a:buClr>
              <a:buSzPts val="1800"/>
              <a:buChar char="●"/>
              <a:defRPr>
                <a:solidFill>
                  <a:schemeClr val="lt1"/>
                </a:solidFill>
                <a:latin typeface="+mj-lt"/>
              </a:defRPr>
            </a:lvl1pPr>
            <a:lvl2pPr marL="914400" lvl="1" indent="-317500" algn="ctr" rtl="0">
              <a:spcBef>
                <a:spcPts val="0"/>
              </a:spcBef>
              <a:spcAft>
                <a:spcPts val="0"/>
              </a:spcAft>
              <a:buClr>
                <a:schemeClr val="lt1"/>
              </a:buClr>
              <a:buSzPts val="1400"/>
              <a:buChar char="○"/>
              <a:defRPr>
                <a:solidFill>
                  <a:schemeClr val="lt1"/>
                </a:solidFill>
              </a:defRPr>
            </a:lvl2pPr>
            <a:lvl3pPr marL="1371600" lvl="2" indent="-317500" algn="ctr" rtl="0">
              <a:spcBef>
                <a:spcPts val="0"/>
              </a:spcBef>
              <a:spcAft>
                <a:spcPts val="0"/>
              </a:spcAft>
              <a:buClr>
                <a:schemeClr val="lt1"/>
              </a:buClr>
              <a:buSzPts val="1400"/>
              <a:buChar char="■"/>
              <a:defRPr>
                <a:solidFill>
                  <a:schemeClr val="lt1"/>
                </a:solidFill>
              </a:defRPr>
            </a:lvl3pPr>
            <a:lvl4pPr marL="1828800" lvl="3" indent="-317500" algn="ctr" rtl="0">
              <a:spcBef>
                <a:spcPts val="0"/>
              </a:spcBef>
              <a:spcAft>
                <a:spcPts val="0"/>
              </a:spcAft>
              <a:buClr>
                <a:schemeClr val="lt1"/>
              </a:buClr>
              <a:buSzPts val="1400"/>
              <a:buChar char="●"/>
              <a:defRPr>
                <a:solidFill>
                  <a:schemeClr val="lt1"/>
                </a:solidFill>
              </a:defRPr>
            </a:lvl4pPr>
            <a:lvl5pPr marL="2286000" lvl="4" indent="-317500" algn="ctr" rtl="0">
              <a:spcBef>
                <a:spcPts val="0"/>
              </a:spcBef>
              <a:spcAft>
                <a:spcPts val="0"/>
              </a:spcAft>
              <a:buClr>
                <a:schemeClr val="lt1"/>
              </a:buClr>
              <a:buSzPts val="1400"/>
              <a:buChar char="○"/>
              <a:defRPr>
                <a:solidFill>
                  <a:schemeClr val="lt1"/>
                </a:solidFill>
              </a:defRPr>
            </a:lvl5pPr>
            <a:lvl6pPr marL="2743200" lvl="5" indent="-317500" algn="ctr" rtl="0">
              <a:spcBef>
                <a:spcPts val="0"/>
              </a:spcBef>
              <a:spcAft>
                <a:spcPts val="0"/>
              </a:spcAft>
              <a:buClr>
                <a:schemeClr val="lt1"/>
              </a:buClr>
              <a:buSzPts val="1400"/>
              <a:buChar char="■"/>
              <a:defRPr>
                <a:solidFill>
                  <a:schemeClr val="lt1"/>
                </a:solidFill>
              </a:defRPr>
            </a:lvl6pPr>
            <a:lvl7pPr marL="3200400" lvl="6" indent="-317500" algn="ctr" rtl="0">
              <a:spcBef>
                <a:spcPts val="0"/>
              </a:spcBef>
              <a:spcAft>
                <a:spcPts val="0"/>
              </a:spcAft>
              <a:buClr>
                <a:schemeClr val="lt1"/>
              </a:buClr>
              <a:buSzPts val="1400"/>
              <a:buChar char="●"/>
              <a:defRPr>
                <a:solidFill>
                  <a:schemeClr val="lt1"/>
                </a:solidFill>
              </a:defRPr>
            </a:lvl7pPr>
            <a:lvl8pPr marL="3657600" lvl="7" indent="-317500" algn="ctr" rtl="0">
              <a:spcBef>
                <a:spcPts val="0"/>
              </a:spcBef>
              <a:spcAft>
                <a:spcPts val="0"/>
              </a:spcAft>
              <a:buClr>
                <a:schemeClr val="lt1"/>
              </a:buClr>
              <a:buSzPts val="1400"/>
              <a:buChar char="○"/>
              <a:defRPr>
                <a:solidFill>
                  <a:schemeClr val="lt1"/>
                </a:solidFill>
              </a:defRPr>
            </a:lvl8pPr>
            <a:lvl9pPr marL="4114800" lvl="8" indent="-317500" algn="ctr" rtl="0">
              <a:spcBef>
                <a:spcPts val="0"/>
              </a:spcBef>
              <a:spcAft>
                <a:spcPts val="0"/>
              </a:spcAft>
              <a:buClr>
                <a:schemeClr val="lt1"/>
              </a:buClr>
              <a:buSzPts val="1400"/>
              <a:buChar char="■"/>
              <a:defRPr>
                <a:solidFill>
                  <a:schemeClr val="lt1"/>
                </a:solidFill>
              </a:defRPr>
            </a:lvl9pPr>
          </a:lstStyle>
          <a:p>
            <a:endParaRPr dirty="0"/>
          </a:p>
        </p:txBody>
      </p:sp>
      <p:sp>
        <p:nvSpPr>
          <p:cNvPr id="73" name="Google Shape;73;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br>
              <a:rPr lang="en-CA" dirty="0">
                <a:latin typeface="+mj-lt"/>
              </a:rPr>
            </a:br>
            <a:endParaRPr dirty="0"/>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dirty="0"/>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1"/>
                </a:solidFill>
                <a:latin typeface="Roboto"/>
                <a:ea typeface="Roboto"/>
                <a:cs typeface="Roboto"/>
                <a:sym typeface="Roboto"/>
              </a:defRPr>
            </a:lvl1pPr>
            <a:lvl2pPr lvl="1" algn="r" rtl="0">
              <a:buNone/>
              <a:defRPr sz="1000">
                <a:solidFill>
                  <a:schemeClr val="lt1"/>
                </a:solidFill>
                <a:latin typeface="Roboto"/>
                <a:ea typeface="Roboto"/>
                <a:cs typeface="Roboto"/>
                <a:sym typeface="Roboto"/>
              </a:defRPr>
            </a:lvl2pPr>
            <a:lvl3pPr lvl="2" algn="r" rtl="0">
              <a:buNone/>
              <a:defRPr sz="1000">
                <a:solidFill>
                  <a:schemeClr val="lt1"/>
                </a:solidFill>
                <a:latin typeface="Roboto"/>
                <a:ea typeface="Roboto"/>
                <a:cs typeface="Roboto"/>
                <a:sym typeface="Roboto"/>
              </a:defRPr>
            </a:lvl3pPr>
            <a:lvl4pPr lvl="3" algn="r" rtl="0">
              <a:buNone/>
              <a:defRPr sz="1000">
                <a:solidFill>
                  <a:schemeClr val="lt1"/>
                </a:solidFill>
                <a:latin typeface="Roboto"/>
                <a:ea typeface="Roboto"/>
                <a:cs typeface="Roboto"/>
                <a:sym typeface="Roboto"/>
              </a:defRPr>
            </a:lvl4pPr>
            <a:lvl5pPr lvl="4" algn="r" rtl="0">
              <a:buNone/>
              <a:defRPr sz="1000">
                <a:solidFill>
                  <a:schemeClr val="lt1"/>
                </a:solidFill>
                <a:latin typeface="Roboto"/>
                <a:ea typeface="Roboto"/>
                <a:cs typeface="Roboto"/>
                <a:sym typeface="Roboto"/>
              </a:defRPr>
            </a:lvl5pPr>
            <a:lvl6pPr lvl="5" algn="r" rtl="0">
              <a:buNone/>
              <a:defRPr sz="1000">
                <a:solidFill>
                  <a:schemeClr val="lt1"/>
                </a:solidFill>
                <a:latin typeface="Roboto"/>
                <a:ea typeface="Roboto"/>
                <a:cs typeface="Roboto"/>
                <a:sym typeface="Roboto"/>
              </a:defRPr>
            </a:lvl6pPr>
            <a:lvl7pPr lvl="6" algn="r" rtl="0">
              <a:buNone/>
              <a:defRPr sz="1000">
                <a:solidFill>
                  <a:schemeClr val="lt1"/>
                </a:solidFill>
                <a:latin typeface="Roboto"/>
                <a:ea typeface="Roboto"/>
                <a:cs typeface="Roboto"/>
                <a:sym typeface="Roboto"/>
              </a:defRPr>
            </a:lvl7pPr>
            <a:lvl8pPr lvl="7" algn="r" rtl="0">
              <a:buNone/>
              <a:defRPr sz="1000">
                <a:solidFill>
                  <a:schemeClr val="lt1"/>
                </a:solidFill>
                <a:latin typeface="Roboto"/>
                <a:ea typeface="Roboto"/>
                <a:cs typeface="Roboto"/>
                <a:sym typeface="Roboto"/>
              </a:defRPr>
            </a:lvl8pPr>
            <a:lvl9pPr lvl="8" algn="r" rtl="0">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chemeClr val="bg1"/>
        </a:buClr>
        <a:buFont typeface="Arial"/>
        <a:defRPr sz="1400" b="0" i="0" u="none" strike="noStrike" cap="none">
          <a:solidFill>
            <a:schemeClr val="bg1"/>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3621E-0796-481B-8295-1A93E42CA932}"/>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84DB209-8D00-4916-BA24-D2369008DB99}"/>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D8772EB-80B3-4D39-B8C7-85338FF15983}"/>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1F477EB2-5278-404E-84EF-117D45FC4923}"/>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C738998-0DAC-4750-BAD4-5581BFC2DEAE}"/>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EDEF197-1860-4E8F-ADA3-E427FC30FDCC}" type="slidenum">
              <a:rPr lang="en-CA" smtClean="0"/>
              <a:t>‹#›</a:t>
            </a:fld>
            <a:endParaRPr lang="en-CA"/>
          </a:p>
        </p:txBody>
      </p:sp>
    </p:spTree>
    <p:extLst>
      <p:ext uri="{BB962C8B-B14F-4D97-AF65-F5344CB8AC3E}">
        <p14:creationId xmlns:p14="http://schemas.microsoft.com/office/powerpoint/2010/main" val="2607078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fontScale="90000"/>
          </a:bodyPr>
          <a:lstStyle/>
          <a:p>
            <a:pPr algn="r"/>
            <a:r>
              <a:rPr lang="en-US" dirty="0"/>
              <a:t>Risk Management - Supply Chain and Operations Perspective</a:t>
            </a:r>
            <a:endParaRPr lang="en-CA" dirty="0"/>
          </a:p>
        </p:txBody>
      </p:sp>
      <p:sp>
        <p:nvSpPr>
          <p:cNvPr id="81" name="Google Shape;81;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lgn="r">
              <a:lnSpc>
                <a:spcPct val="80000"/>
              </a:lnSpc>
              <a:buSzPts val="1018"/>
            </a:pPr>
            <a:r>
              <a:rPr lang="en-US" sz="3000" dirty="0">
                <a:latin typeface="+mj-lt"/>
              </a:rPr>
              <a:t>Chapter 2: Risk Classification and Categories</a:t>
            </a:r>
            <a:endParaRPr lang="en-CA" sz="3000" dirty="0">
              <a:latin typeface="+mj-lt"/>
            </a:endParaRP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6062C8D7-224B-43F0-961A-744AB9D4AED9}"/>
              </a:ext>
            </a:extLst>
          </p:cNvPr>
          <p:cNvGrpSpPr/>
          <p:nvPr/>
        </p:nvGrpSpPr>
        <p:grpSpPr>
          <a:xfrm>
            <a:off x="598088" y="4514272"/>
            <a:ext cx="7947824" cy="444502"/>
            <a:chOff x="598088" y="4514272"/>
            <a:chExt cx="7947824" cy="444502"/>
          </a:xfrm>
        </p:grpSpPr>
        <p:pic>
          <p:nvPicPr>
            <p:cNvPr id="5" name="Google Shape;92;p23" descr="CC BY-NC-SA 4.0 License Logo">
              <a:extLst>
                <a:ext uri="{FF2B5EF4-FFF2-40B4-BE49-F238E27FC236}">
                  <a16:creationId xmlns:a16="http://schemas.microsoft.com/office/drawing/2014/main" id="{9C8C8945-068C-4988-8061-8FBB6A5A32A0}"/>
                </a:ext>
              </a:extLst>
            </p:cNvPr>
            <p:cNvPicPr preferRelativeResize="0"/>
            <p:nvPr/>
          </p:nvPicPr>
          <p:blipFill rotWithShape="1">
            <a:blip r:embed="rId3">
              <a:alphaModFix/>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3923A46C-86D9-4438-8E0E-372FAB5045D4}"/>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100" b="0" i="0" u="none" strike="noStrike" cap="none" dirty="0">
                  <a:solidFill>
                    <a:schemeClr val="bg1"/>
                  </a:solidFill>
                  <a:ea typeface="Calibri"/>
                  <a:cs typeface="Calibri"/>
                  <a:sym typeface="Calibri"/>
                </a:rPr>
                <a:t>Unless otherwise noted, this work is licensed under a </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Creative </a:t>
              </a:r>
              <a:r>
                <a:rPr lang="en" sz="1100"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a:t>
              </a:r>
              <a:r>
                <a:rPr lang="en"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ommons </a:t>
              </a:r>
              <a:r>
                <a:rPr lang="en-US" sz="1100" b="0" i="0" u="none" strike="noStrike" cap="none" dirty="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Attribution-NonCommercial-ShareAlike 4.0 International (CC BY-NC-SA 4.0)</a:t>
              </a:r>
              <a:r>
                <a:rPr lang="en-US" sz="1100" b="0" i="0" u="none" strike="noStrike" cap="none" dirty="0">
                  <a:solidFill>
                    <a:schemeClr val="bg1"/>
                  </a:solidFill>
                  <a:ea typeface="Calibri"/>
                  <a:cs typeface="Calibri"/>
                  <a:sym typeface="Calibri"/>
                </a:rPr>
                <a:t> license</a:t>
              </a:r>
              <a:r>
                <a:rPr lang="en" sz="1100" b="0" i="0" u="none" strike="noStrike" cap="none" dirty="0">
                  <a:solidFill>
                    <a:schemeClr val="bg1"/>
                  </a:solidFill>
                  <a:ea typeface="Calibri"/>
                  <a:cs typeface="Calibri"/>
                  <a:sym typeface="Calibri"/>
                </a:rPr>
                <a:t>. Feel free to use, modify, reuse or redistribute </a:t>
              </a:r>
              <a:r>
                <a:rPr lang="en" sz="1100" dirty="0">
                  <a:solidFill>
                    <a:schemeClr val="bg1"/>
                  </a:solidFill>
                  <a:ea typeface="Calibri"/>
                  <a:cs typeface="Calibri"/>
                  <a:sym typeface="Calibri"/>
                </a:rPr>
                <a:t>any portion of </a:t>
              </a:r>
              <a:r>
                <a:rPr lang="en" sz="1100" b="0" i="0" u="none" strike="noStrike" cap="none" dirty="0">
                  <a:solidFill>
                    <a:schemeClr val="bg1"/>
                  </a:solidFill>
                  <a:ea typeface="Calibri"/>
                  <a:cs typeface="Calibri"/>
                  <a:sym typeface="Calibri"/>
                </a:rPr>
                <a:t>this presentation.</a:t>
              </a:r>
              <a:endParaRPr sz="1100" dirty="0">
                <a:solidFill>
                  <a:schemeClr val="bg1"/>
                </a:solidFill>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2.4 Operations Risk Indicators</a:t>
            </a:r>
          </a:p>
        </p:txBody>
      </p:sp>
      <p:pic>
        <p:nvPicPr>
          <p:cNvPr id="5122" name="Picture 2" descr="An arrow-shaped diagram showing the progression of issues to losses. The blue arrow curves upwards from the bottom left to the top right, with three white dots along its path. The first dot is labelled “Losses,” with a dashed line pointing to the word. The second dot is labelled “Incidents,” with a dashed line pointing to the word. The third dot is labelled “Issues,” with a dashed line pointing to the word. The diagram illustrates the sequence from losses to incidents and finally to issues.">
            <a:extLst>
              <a:ext uri="{FF2B5EF4-FFF2-40B4-BE49-F238E27FC236}">
                <a16:creationId xmlns:a16="http://schemas.microsoft.com/office/drawing/2014/main" id="{12B25302-8F6B-D1F3-8178-AA255AA1B7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487" y="826548"/>
            <a:ext cx="4829175" cy="3810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EACC0F8-3B2F-54D2-22DA-5379E9EE7820}"/>
              </a:ext>
            </a:extLst>
          </p:cNvPr>
          <p:cNvSpPr txBox="1"/>
          <p:nvPr/>
        </p:nvSpPr>
        <p:spPr>
          <a:xfrm>
            <a:off x="313518" y="4531663"/>
            <a:ext cx="4572000" cy="430887"/>
          </a:xfrm>
          <a:prstGeom prst="rect">
            <a:avLst/>
          </a:prstGeom>
          <a:noFill/>
        </p:spPr>
        <p:txBody>
          <a:bodyPr wrap="square">
            <a:spAutoFit/>
          </a:bodyPr>
          <a:lstStyle/>
          <a:p>
            <a:r>
              <a:rPr lang="en-US" sz="1100" dirty="0">
                <a:latin typeface="+mn-lt"/>
              </a:rPr>
              <a:t>Figure 2.4.2: “Progression of Issues to Losses” by </a:t>
            </a:r>
            <a:r>
              <a:rPr lang="en-US" sz="1100" dirty="0" err="1">
                <a:latin typeface="+mn-lt"/>
              </a:rPr>
              <a:t>Sanaz</a:t>
            </a:r>
            <a:r>
              <a:rPr lang="en-US" sz="1100" dirty="0">
                <a:latin typeface="+mn-lt"/>
              </a:rPr>
              <a:t> Habibi, CC BY-NC-SA 4.0</a:t>
            </a:r>
            <a:endParaRPr lang="en-CA" sz="1100" dirty="0">
              <a:latin typeface="+mn-lt"/>
            </a:endParaRPr>
          </a:p>
        </p:txBody>
      </p:sp>
      <p:sp>
        <p:nvSpPr>
          <p:cNvPr id="7" name="TextBox 6">
            <a:extLst>
              <a:ext uri="{FF2B5EF4-FFF2-40B4-BE49-F238E27FC236}">
                <a16:creationId xmlns:a16="http://schemas.microsoft.com/office/drawing/2014/main" id="{E13391E7-49E9-B77C-8742-4F18B44B0CFD}"/>
              </a:ext>
            </a:extLst>
          </p:cNvPr>
          <p:cNvSpPr txBox="1"/>
          <p:nvPr/>
        </p:nvSpPr>
        <p:spPr>
          <a:xfrm>
            <a:off x="5317724" y="755524"/>
            <a:ext cx="3728622" cy="4185761"/>
          </a:xfrm>
          <a:prstGeom prst="rect">
            <a:avLst/>
          </a:prstGeom>
          <a:noFill/>
        </p:spPr>
        <p:txBody>
          <a:bodyPr wrap="square">
            <a:spAutoFit/>
          </a:bodyPr>
          <a:lstStyle/>
          <a:p>
            <a:r>
              <a:rPr lang="en-US" b="1" dirty="0"/>
              <a:t>Operational risk indicators </a:t>
            </a:r>
            <a:r>
              <a:rPr lang="en-US" dirty="0"/>
              <a:t>(Key Risk Indicators) are the metrics used to measure and define the potential loss.</a:t>
            </a:r>
          </a:p>
          <a:p>
            <a:endParaRPr lang="en-US" dirty="0"/>
          </a:p>
          <a:p>
            <a:r>
              <a:rPr lang="en-CA" b="1" i="1" dirty="0"/>
              <a:t>Examples:</a:t>
            </a:r>
          </a:p>
          <a:p>
            <a:pPr marL="285750" indent="-285750">
              <a:buFont typeface="Arial" panose="020B0604020202020204" pitchFamily="34" charset="0"/>
              <a:buChar char="•"/>
            </a:pPr>
            <a:r>
              <a:rPr lang="en-CA" b="1" dirty="0"/>
              <a:t>Customer complaints: </a:t>
            </a:r>
            <a:r>
              <a:rPr lang="en-CA" dirty="0"/>
              <a:t>Indicates dissatisfaction levels.</a:t>
            </a:r>
          </a:p>
          <a:p>
            <a:pPr marL="285750" indent="-285750">
              <a:buFont typeface="Arial" panose="020B0604020202020204" pitchFamily="34" charset="0"/>
              <a:buChar char="•"/>
            </a:pPr>
            <a:r>
              <a:rPr lang="en-CA" b="1" dirty="0"/>
              <a:t>Incomplete/inaccurate transactions: </a:t>
            </a:r>
            <a:r>
              <a:rPr lang="en-CA" dirty="0"/>
              <a:t>Measures internal process quality.</a:t>
            </a:r>
          </a:p>
          <a:p>
            <a:pPr marL="285750" indent="-285750">
              <a:buFont typeface="Arial" panose="020B0604020202020204" pitchFamily="34" charset="0"/>
              <a:buChar char="•"/>
            </a:pPr>
            <a:r>
              <a:rPr lang="en-CA" b="1" dirty="0"/>
              <a:t>Employee turnover rates: </a:t>
            </a:r>
            <a:r>
              <a:rPr lang="en-CA" dirty="0"/>
              <a:t>Reflects workforce stability.</a:t>
            </a:r>
          </a:p>
          <a:p>
            <a:pPr marL="285750" indent="-285750">
              <a:buFont typeface="Arial" panose="020B0604020202020204" pitchFamily="34" charset="0"/>
              <a:buChar char="•"/>
            </a:pPr>
            <a:r>
              <a:rPr lang="en-CA" b="1" dirty="0"/>
              <a:t>System downtime incidents: </a:t>
            </a:r>
            <a:r>
              <a:rPr lang="en-CA" dirty="0"/>
              <a:t>Highlights technology risks.</a:t>
            </a:r>
          </a:p>
          <a:p>
            <a:pPr marL="285750" indent="-285750">
              <a:buFont typeface="Arial" panose="020B0604020202020204" pitchFamily="34" charset="0"/>
              <a:buChar char="•"/>
            </a:pPr>
            <a:r>
              <a:rPr lang="en-CA" b="1" dirty="0"/>
              <a:t>Compliance violations: </a:t>
            </a:r>
            <a:r>
              <a:rPr lang="en-CA" dirty="0"/>
              <a:t>Indicates regulatory adherence.</a:t>
            </a:r>
          </a:p>
          <a:p>
            <a:pPr marL="285750" indent="-285750">
              <a:buFont typeface="Arial" panose="020B0604020202020204" pitchFamily="34" charset="0"/>
              <a:buChar char="•"/>
            </a:pPr>
            <a:endParaRPr lang="en-CA" dirty="0"/>
          </a:p>
          <a:p>
            <a:r>
              <a:rPr lang="en-US" dirty="0"/>
              <a:t>KRIs help organizations take preemptive action to prevent issues from becoming incidents, thereby avoiding potential losses.</a:t>
            </a:r>
            <a:endParaRPr lang="en-CA" dirty="0"/>
          </a:p>
        </p:txBody>
      </p:sp>
    </p:spTree>
    <p:extLst>
      <p:ext uri="{BB962C8B-B14F-4D97-AF65-F5344CB8AC3E}">
        <p14:creationId xmlns:p14="http://schemas.microsoft.com/office/powerpoint/2010/main" val="2392452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mj-lt"/>
              </a:rPr>
              <a:t>2.5 Financial Risks</a:t>
            </a:r>
            <a:endParaRPr lang="en-CA" b="1" dirty="0">
              <a:latin typeface="Arial"/>
            </a:endParaRPr>
          </a:p>
        </p:txBody>
      </p:sp>
      <p:sp>
        <p:nvSpPr>
          <p:cNvPr id="4" name="TextBox 3">
            <a:extLst>
              <a:ext uri="{FF2B5EF4-FFF2-40B4-BE49-F238E27FC236}">
                <a16:creationId xmlns:a16="http://schemas.microsoft.com/office/drawing/2014/main" id="{0E57F738-A332-42CC-1205-1ED1D9791637}"/>
              </a:ext>
            </a:extLst>
          </p:cNvPr>
          <p:cNvSpPr txBox="1"/>
          <p:nvPr/>
        </p:nvSpPr>
        <p:spPr>
          <a:xfrm>
            <a:off x="247075" y="776757"/>
            <a:ext cx="8649850" cy="954107"/>
          </a:xfrm>
          <a:prstGeom prst="rect">
            <a:avLst/>
          </a:prstGeom>
          <a:noFill/>
        </p:spPr>
        <p:txBody>
          <a:bodyPr wrap="square">
            <a:spAutoFit/>
          </a:bodyPr>
          <a:lstStyle/>
          <a:p>
            <a:r>
              <a:rPr lang="en-US" b="1" dirty="0"/>
              <a:t>Financial risks </a:t>
            </a:r>
            <a:r>
              <a:rPr lang="en-US" dirty="0"/>
              <a:t>relate to changes in exchange rates, market risks, liquidity risks, or difficulties accessing capital. These risks can impact a company’s ability to procure raw materials or pay suppliers on time.</a:t>
            </a:r>
          </a:p>
          <a:p>
            <a:endParaRPr lang="en-US" dirty="0"/>
          </a:p>
          <a:p>
            <a:r>
              <a:rPr lang="en-US" dirty="0"/>
              <a:t>There are three major types of financial risks:</a:t>
            </a:r>
            <a:endParaRPr lang="en-CA" dirty="0"/>
          </a:p>
        </p:txBody>
      </p:sp>
      <p:sp>
        <p:nvSpPr>
          <p:cNvPr id="5" name="Rectangle: Rounded Corners 4">
            <a:extLst>
              <a:ext uri="{FF2B5EF4-FFF2-40B4-BE49-F238E27FC236}">
                <a16:creationId xmlns:a16="http://schemas.microsoft.com/office/drawing/2014/main" id="{E317F39E-A390-1F08-77D6-03A0CA9F2220}"/>
              </a:ext>
            </a:extLst>
          </p:cNvPr>
          <p:cNvSpPr/>
          <p:nvPr/>
        </p:nvSpPr>
        <p:spPr>
          <a:xfrm>
            <a:off x="247075" y="1767290"/>
            <a:ext cx="2780171" cy="2929631"/>
          </a:xfrm>
          <a:prstGeom prst="roundRect">
            <a:avLst/>
          </a:prstGeom>
          <a:solidFill>
            <a:schemeClr val="accent4">
              <a:lumMod val="75000"/>
            </a:schemeClr>
          </a:solidFill>
          <a:ln>
            <a:noFill/>
          </a:ln>
        </p:spPr>
        <p:style>
          <a:lnRef idx="0">
            <a:scrgbClr r="0" g="0" b="0"/>
          </a:lnRef>
          <a:fillRef idx="0">
            <a:scrgbClr r="0" g="0" b="0"/>
          </a:fillRef>
          <a:effectRef idx="0">
            <a:scrgbClr r="0" g="0" b="0"/>
          </a:effectRef>
          <a:fontRef idx="minor">
            <a:schemeClr val="lt1"/>
          </a:fontRef>
        </p:style>
        <p:txBody>
          <a:bodyPr rtlCol="0" anchor="t"/>
          <a:lstStyle/>
          <a:p>
            <a:r>
              <a:rPr lang="en-US" sz="1600" b="1" dirty="0"/>
              <a:t>Market Risk: </a:t>
            </a:r>
            <a:r>
              <a:rPr lang="en-US" dirty="0"/>
              <a:t>Uncertainty about the future value of an investment due to overall market changes.</a:t>
            </a:r>
            <a:endParaRPr lang="en-CA" dirty="0"/>
          </a:p>
        </p:txBody>
      </p:sp>
      <p:sp>
        <p:nvSpPr>
          <p:cNvPr id="8" name="Rectangle: Rounded Corners 7">
            <a:extLst>
              <a:ext uri="{FF2B5EF4-FFF2-40B4-BE49-F238E27FC236}">
                <a16:creationId xmlns:a16="http://schemas.microsoft.com/office/drawing/2014/main" id="{036661BB-2A26-4E9E-91C3-5162CAD71B43}"/>
              </a:ext>
            </a:extLst>
          </p:cNvPr>
          <p:cNvSpPr/>
          <p:nvPr/>
        </p:nvSpPr>
        <p:spPr>
          <a:xfrm>
            <a:off x="443102" y="2871151"/>
            <a:ext cx="2406629" cy="1665339"/>
          </a:xfrm>
          <a:prstGeom prst="roundRect">
            <a:avLst/>
          </a:prstGeom>
          <a:ln/>
        </p:spPr>
        <p:style>
          <a:lnRef idx="2">
            <a:schemeClr val="accent3"/>
          </a:lnRef>
          <a:fillRef idx="1">
            <a:schemeClr val="lt1"/>
          </a:fillRef>
          <a:effectRef idx="0">
            <a:schemeClr val="accent3"/>
          </a:effectRef>
          <a:fontRef idx="minor">
            <a:schemeClr val="dk1"/>
          </a:fontRef>
        </p:style>
        <p:txBody>
          <a:bodyPr rtlCol="0" anchor="t"/>
          <a:lstStyle/>
          <a:p>
            <a:r>
              <a:rPr lang="en-US" dirty="0"/>
              <a:t>Categories:</a:t>
            </a:r>
          </a:p>
          <a:p>
            <a:pPr marL="285750" indent="-285750">
              <a:buFont typeface="Arial" panose="020B0604020202020204" pitchFamily="34" charset="0"/>
              <a:buChar char="•"/>
            </a:pPr>
            <a:r>
              <a:rPr lang="en-US" dirty="0"/>
              <a:t>Currency price risk</a:t>
            </a:r>
          </a:p>
          <a:p>
            <a:pPr marL="285750" indent="-285750">
              <a:buFont typeface="Arial" panose="020B0604020202020204" pitchFamily="34" charset="0"/>
              <a:buChar char="•"/>
            </a:pPr>
            <a:r>
              <a:rPr lang="en-US" dirty="0"/>
              <a:t>Interest rate risk</a:t>
            </a:r>
          </a:p>
          <a:p>
            <a:pPr marL="285750" indent="-285750">
              <a:buFont typeface="Arial" panose="020B0604020202020204" pitchFamily="34" charset="0"/>
              <a:buChar char="•"/>
            </a:pPr>
            <a:r>
              <a:rPr lang="en-US" dirty="0"/>
              <a:t>Commodity price risk</a:t>
            </a:r>
          </a:p>
          <a:p>
            <a:pPr marL="285750" indent="-285750">
              <a:buFont typeface="Arial" panose="020B0604020202020204" pitchFamily="34" charset="0"/>
              <a:buChar char="•"/>
            </a:pPr>
            <a:r>
              <a:rPr lang="en-US" dirty="0"/>
              <a:t>Equity price risk</a:t>
            </a:r>
          </a:p>
          <a:p>
            <a:pPr marL="285750" indent="-285750">
              <a:buFont typeface="Arial" panose="020B0604020202020204" pitchFamily="34" charset="0"/>
              <a:buChar char="•"/>
            </a:pPr>
            <a:r>
              <a:rPr lang="en-US" dirty="0"/>
              <a:t>Liquidity risk</a:t>
            </a:r>
            <a:endParaRPr lang="en-CA" dirty="0"/>
          </a:p>
        </p:txBody>
      </p:sp>
      <p:sp>
        <p:nvSpPr>
          <p:cNvPr id="6" name="Rectangle: Rounded Corners 5">
            <a:extLst>
              <a:ext uri="{FF2B5EF4-FFF2-40B4-BE49-F238E27FC236}">
                <a16:creationId xmlns:a16="http://schemas.microsoft.com/office/drawing/2014/main" id="{5EE8AA83-8B94-8573-1C05-463D1EBB47C2}"/>
              </a:ext>
            </a:extLst>
          </p:cNvPr>
          <p:cNvSpPr/>
          <p:nvPr/>
        </p:nvSpPr>
        <p:spPr>
          <a:xfrm>
            <a:off x="3181914" y="1776449"/>
            <a:ext cx="2780171" cy="2929631"/>
          </a:xfrm>
          <a:prstGeom prst="roundRect">
            <a:avLst/>
          </a:prstGeom>
          <a:solidFill>
            <a:schemeClr val="accent4">
              <a:lumMod val="75000"/>
            </a:schemeClr>
          </a:solidFill>
          <a:ln>
            <a:noFill/>
          </a:ln>
        </p:spPr>
        <p:style>
          <a:lnRef idx="0">
            <a:scrgbClr r="0" g="0" b="0"/>
          </a:lnRef>
          <a:fillRef idx="0">
            <a:scrgbClr r="0" g="0" b="0"/>
          </a:fillRef>
          <a:effectRef idx="0">
            <a:scrgbClr r="0" g="0" b="0"/>
          </a:effectRef>
          <a:fontRef idx="minor">
            <a:schemeClr val="lt1"/>
          </a:fontRef>
        </p:style>
        <p:txBody>
          <a:bodyPr rtlCol="0" anchor="t"/>
          <a:lstStyle/>
          <a:p>
            <a:r>
              <a:rPr lang="en-US" sz="1600" b="1" dirty="0"/>
              <a:t>Credit Risk: </a:t>
            </a:r>
            <a:r>
              <a:rPr lang="en-US" dirty="0"/>
              <a:t>Risk of loss for lenders when borrowers fail to meet repayment obligations.</a:t>
            </a:r>
            <a:endParaRPr lang="en-CA" dirty="0"/>
          </a:p>
        </p:txBody>
      </p:sp>
      <p:sp>
        <p:nvSpPr>
          <p:cNvPr id="9" name="Rectangle: Rounded Corners 8">
            <a:extLst>
              <a:ext uri="{FF2B5EF4-FFF2-40B4-BE49-F238E27FC236}">
                <a16:creationId xmlns:a16="http://schemas.microsoft.com/office/drawing/2014/main" id="{08720EA9-8FAD-7617-0F65-EBFE170B4C41}"/>
              </a:ext>
            </a:extLst>
          </p:cNvPr>
          <p:cNvSpPr/>
          <p:nvPr/>
        </p:nvSpPr>
        <p:spPr>
          <a:xfrm>
            <a:off x="3368684" y="2871151"/>
            <a:ext cx="2406629" cy="1665339"/>
          </a:xfrm>
          <a:prstGeom prst="roundRect">
            <a:avLst/>
          </a:prstGeom>
          <a:ln/>
        </p:spPr>
        <p:style>
          <a:lnRef idx="2">
            <a:schemeClr val="accent3"/>
          </a:lnRef>
          <a:fillRef idx="1">
            <a:schemeClr val="lt1"/>
          </a:fillRef>
          <a:effectRef idx="0">
            <a:schemeClr val="accent3"/>
          </a:effectRef>
          <a:fontRef idx="minor">
            <a:schemeClr val="dk1"/>
          </a:fontRef>
        </p:style>
        <p:txBody>
          <a:bodyPr rtlCol="0" anchor="t"/>
          <a:lstStyle/>
          <a:p>
            <a:r>
              <a:rPr lang="en-US" dirty="0"/>
              <a:t>Types:</a:t>
            </a:r>
          </a:p>
          <a:p>
            <a:pPr marL="285750" indent="-285750">
              <a:buFont typeface="Arial" panose="020B0604020202020204" pitchFamily="34" charset="0"/>
              <a:buChar char="•"/>
            </a:pPr>
            <a:r>
              <a:rPr lang="en-US" dirty="0"/>
              <a:t>Firm-specific: Risk tied to a particular borrower.</a:t>
            </a:r>
          </a:p>
          <a:p>
            <a:pPr marL="285750" indent="-285750">
              <a:buFont typeface="Arial" panose="020B0604020202020204" pitchFamily="34" charset="0"/>
              <a:buChar char="•"/>
            </a:pPr>
            <a:r>
              <a:rPr lang="en-US" dirty="0"/>
              <a:t>Systemic: Broad market events like the 2008 financial crisis.</a:t>
            </a:r>
            <a:endParaRPr lang="en-CA" dirty="0"/>
          </a:p>
        </p:txBody>
      </p:sp>
      <p:sp>
        <p:nvSpPr>
          <p:cNvPr id="7" name="Rectangle: Rounded Corners 6">
            <a:extLst>
              <a:ext uri="{FF2B5EF4-FFF2-40B4-BE49-F238E27FC236}">
                <a16:creationId xmlns:a16="http://schemas.microsoft.com/office/drawing/2014/main" id="{21FE8A94-5981-F479-7CB2-5B9B46C4DC98}"/>
              </a:ext>
            </a:extLst>
          </p:cNvPr>
          <p:cNvSpPr/>
          <p:nvPr/>
        </p:nvSpPr>
        <p:spPr>
          <a:xfrm>
            <a:off x="6116754" y="1785960"/>
            <a:ext cx="2780171" cy="2929631"/>
          </a:xfrm>
          <a:prstGeom prst="roundRect">
            <a:avLst/>
          </a:prstGeom>
          <a:solidFill>
            <a:schemeClr val="accent4">
              <a:lumMod val="75000"/>
            </a:schemeClr>
          </a:solidFill>
          <a:ln>
            <a:noFill/>
          </a:ln>
        </p:spPr>
        <p:style>
          <a:lnRef idx="0">
            <a:scrgbClr r="0" g="0" b="0"/>
          </a:lnRef>
          <a:fillRef idx="0">
            <a:scrgbClr r="0" g="0" b="0"/>
          </a:fillRef>
          <a:effectRef idx="0">
            <a:scrgbClr r="0" g="0" b="0"/>
          </a:effectRef>
          <a:fontRef idx="minor">
            <a:schemeClr val="lt1"/>
          </a:fontRef>
        </p:style>
        <p:txBody>
          <a:bodyPr rtlCol="0" anchor="t"/>
          <a:lstStyle/>
          <a:p>
            <a:r>
              <a:rPr lang="en-US" sz="1600" b="1" dirty="0"/>
              <a:t>Price Risk: </a:t>
            </a:r>
            <a:r>
              <a:rPr lang="en-US" dirty="0"/>
              <a:t>Changes in revenue or costs due to price fluctuations of consumed products.</a:t>
            </a:r>
            <a:endParaRPr lang="en-CA" dirty="0"/>
          </a:p>
        </p:txBody>
      </p:sp>
      <p:sp>
        <p:nvSpPr>
          <p:cNvPr id="10" name="Rectangle: Rounded Corners 9">
            <a:extLst>
              <a:ext uri="{FF2B5EF4-FFF2-40B4-BE49-F238E27FC236}">
                <a16:creationId xmlns:a16="http://schemas.microsoft.com/office/drawing/2014/main" id="{457D43A7-BA3D-EEB3-7D4A-4BD1EC8FAA03}"/>
              </a:ext>
            </a:extLst>
          </p:cNvPr>
          <p:cNvSpPr/>
          <p:nvPr/>
        </p:nvSpPr>
        <p:spPr>
          <a:xfrm>
            <a:off x="6303524" y="2871151"/>
            <a:ext cx="2406629" cy="1665339"/>
          </a:xfrm>
          <a:prstGeom prst="roundRect">
            <a:avLst/>
          </a:prstGeom>
          <a:ln/>
        </p:spPr>
        <p:style>
          <a:lnRef idx="2">
            <a:schemeClr val="accent3"/>
          </a:lnRef>
          <a:fillRef idx="1">
            <a:schemeClr val="lt1"/>
          </a:fillRef>
          <a:effectRef idx="0">
            <a:schemeClr val="accent3"/>
          </a:effectRef>
          <a:fontRef idx="minor">
            <a:schemeClr val="dk1"/>
          </a:fontRef>
        </p:style>
        <p:txBody>
          <a:bodyPr rtlCol="0" anchor="t"/>
          <a:lstStyle/>
          <a:p>
            <a:r>
              <a:rPr lang="en-US" dirty="0"/>
              <a:t>Example: </a:t>
            </a:r>
          </a:p>
          <a:p>
            <a:pPr marL="285750" indent="-285750">
              <a:buFont typeface="Arial" panose="020B0604020202020204" pitchFamily="34" charset="0"/>
              <a:buChar char="•"/>
            </a:pPr>
            <a:r>
              <a:rPr lang="en-US" dirty="0"/>
              <a:t>Currency devaluation increases the costs of imported raw materials, impacting financial stability.</a:t>
            </a:r>
            <a:endParaRPr lang="en-CA" dirty="0"/>
          </a:p>
        </p:txBody>
      </p:sp>
    </p:spTree>
    <p:extLst>
      <p:ext uri="{BB962C8B-B14F-4D97-AF65-F5344CB8AC3E}">
        <p14:creationId xmlns:p14="http://schemas.microsoft.com/office/powerpoint/2010/main" val="211677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mj-lt"/>
              </a:rPr>
              <a:t>2.6 Strategic Risks</a:t>
            </a:r>
            <a:endParaRPr lang="en-CA" b="1" dirty="0">
              <a:latin typeface="Arial"/>
            </a:endParaRPr>
          </a:p>
        </p:txBody>
      </p:sp>
      <p:sp>
        <p:nvSpPr>
          <p:cNvPr id="5" name="Rectangle: Rounded Corners 4">
            <a:extLst>
              <a:ext uri="{FF2B5EF4-FFF2-40B4-BE49-F238E27FC236}">
                <a16:creationId xmlns:a16="http://schemas.microsoft.com/office/drawing/2014/main" id="{CDD0C42B-C103-FA94-AF48-C5D12B089980}"/>
              </a:ext>
            </a:extLst>
          </p:cNvPr>
          <p:cNvSpPr/>
          <p:nvPr/>
        </p:nvSpPr>
        <p:spPr>
          <a:xfrm>
            <a:off x="379031" y="807171"/>
            <a:ext cx="8385937" cy="708212"/>
          </a:xfrm>
          <a:prstGeom prst="roundRect">
            <a:avLst>
              <a:gd name="adj" fmla="val 25528"/>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dirty="0"/>
              <a:t>Strategic risks are from events like a recession, a financial crisis, or a pandemic like COVID-19 can threaten or provide opportunities to organizations.</a:t>
            </a:r>
          </a:p>
        </p:txBody>
      </p:sp>
      <p:grpSp>
        <p:nvGrpSpPr>
          <p:cNvPr id="7" name="Group 6" descr="Economic Environment:&#10;Under this strategic risk, there are several Key Risk Indicators that may help to identify the risk and take action: Gross Domestic Product (GDP), Inflations, Financial crisis, and International trade flows and restrictions.&#10;&#10;Demographics:&#10;This refers to the characteristics of human populations. For example, the aging population and their expenses on health care, immigration, and younger populations in any specific area.&#10;&#10;Political Environment:&#10;An action by one government to stop imports protecting local manufacturing or increase or decrease tariffs due to the political environment.&#10;">
            <a:extLst>
              <a:ext uri="{FF2B5EF4-FFF2-40B4-BE49-F238E27FC236}">
                <a16:creationId xmlns:a16="http://schemas.microsoft.com/office/drawing/2014/main" id="{C8B03B36-C162-89F0-E0C2-910FFA7969D0}"/>
              </a:ext>
            </a:extLst>
          </p:cNvPr>
          <p:cNvGrpSpPr/>
          <p:nvPr/>
        </p:nvGrpSpPr>
        <p:grpSpPr>
          <a:xfrm>
            <a:off x="379031" y="1725507"/>
            <a:ext cx="8385937" cy="3166093"/>
            <a:chOff x="379031" y="1811429"/>
            <a:chExt cx="8385937" cy="3204002"/>
          </a:xfrm>
        </p:grpSpPr>
        <p:sp>
          <p:nvSpPr>
            <p:cNvPr id="8" name="Straight Connector 7">
              <a:extLst>
                <a:ext uri="{FF2B5EF4-FFF2-40B4-BE49-F238E27FC236}">
                  <a16:creationId xmlns:a16="http://schemas.microsoft.com/office/drawing/2014/main" id="{CB90296C-2AF7-ACBC-C12F-69ADFC5DBCBA}"/>
                </a:ext>
              </a:extLst>
            </p:cNvPr>
            <p:cNvSpPr/>
            <p:nvPr/>
          </p:nvSpPr>
          <p:spPr>
            <a:xfrm>
              <a:off x="379031" y="4269659"/>
              <a:ext cx="8385937"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9" name="Straight Connector 8">
              <a:extLst>
                <a:ext uri="{FF2B5EF4-FFF2-40B4-BE49-F238E27FC236}">
                  <a16:creationId xmlns:a16="http://schemas.microsoft.com/office/drawing/2014/main" id="{11A36CBD-5323-4DB0-D9D7-CF578A123C7F}"/>
                </a:ext>
              </a:extLst>
            </p:cNvPr>
            <p:cNvSpPr/>
            <p:nvPr/>
          </p:nvSpPr>
          <p:spPr>
            <a:xfrm>
              <a:off x="379031" y="3213644"/>
              <a:ext cx="8385937"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10" name="Straight Connector 9">
              <a:extLst>
                <a:ext uri="{FF2B5EF4-FFF2-40B4-BE49-F238E27FC236}">
                  <a16:creationId xmlns:a16="http://schemas.microsoft.com/office/drawing/2014/main" id="{9F594D1A-0DDE-C347-E79F-049A47EB75F1}"/>
                </a:ext>
              </a:extLst>
            </p:cNvPr>
            <p:cNvSpPr/>
            <p:nvPr/>
          </p:nvSpPr>
          <p:spPr>
            <a:xfrm>
              <a:off x="379031" y="2157629"/>
              <a:ext cx="8385937" cy="0"/>
            </a:xfrm>
            <a:prstGeom prst="line">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CA"/>
            </a:p>
          </p:txBody>
        </p:sp>
        <p:sp>
          <p:nvSpPr>
            <p:cNvPr id="12" name="Freeform: Shape 11">
              <a:extLst>
                <a:ext uri="{FF2B5EF4-FFF2-40B4-BE49-F238E27FC236}">
                  <a16:creationId xmlns:a16="http://schemas.microsoft.com/office/drawing/2014/main" id="{13E40345-7AD9-FDCB-20D2-75E446CF2E31}"/>
                </a:ext>
              </a:extLst>
            </p:cNvPr>
            <p:cNvSpPr/>
            <p:nvPr/>
          </p:nvSpPr>
          <p:spPr>
            <a:xfrm>
              <a:off x="379031" y="1811429"/>
              <a:ext cx="2683765" cy="346200"/>
            </a:xfrm>
            <a:custGeom>
              <a:avLst/>
              <a:gdLst>
                <a:gd name="connsiteX0" fmla="*/ 57712 w 2180343"/>
                <a:gd name="connsiteY0" fmla="*/ 0 h 346200"/>
                <a:gd name="connsiteX1" fmla="*/ 2122631 w 2180343"/>
                <a:gd name="connsiteY1" fmla="*/ 0 h 346200"/>
                <a:gd name="connsiteX2" fmla="*/ 2180343 w 2180343"/>
                <a:gd name="connsiteY2" fmla="*/ 57712 h 346200"/>
                <a:gd name="connsiteX3" fmla="*/ 2180343 w 2180343"/>
                <a:gd name="connsiteY3" fmla="*/ 346200 h 346200"/>
                <a:gd name="connsiteX4" fmla="*/ 2180343 w 2180343"/>
                <a:gd name="connsiteY4" fmla="*/ 346200 h 346200"/>
                <a:gd name="connsiteX5" fmla="*/ 0 w 2180343"/>
                <a:gd name="connsiteY5" fmla="*/ 346200 h 346200"/>
                <a:gd name="connsiteX6" fmla="*/ 0 w 2180343"/>
                <a:gd name="connsiteY6" fmla="*/ 346200 h 346200"/>
                <a:gd name="connsiteX7" fmla="*/ 0 w 2180343"/>
                <a:gd name="connsiteY7" fmla="*/ 57712 h 346200"/>
                <a:gd name="connsiteX8" fmla="*/ 57712 w 2180343"/>
                <a:gd name="connsiteY8" fmla="*/ 0 h 34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0343" h="346200">
                  <a:moveTo>
                    <a:pt x="57712" y="0"/>
                  </a:moveTo>
                  <a:lnTo>
                    <a:pt x="2122631" y="0"/>
                  </a:lnTo>
                  <a:cubicBezTo>
                    <a:pt x="2154504" y="0"/>
                    <a:pt x="2180343" y="25839"/>
                    <a:pt x="2180343" y="57712"/>
                  </a:cubicBezTo>
                  <a:lnTo>
                    <a:pt x="2180343" y="346200"/>
                  </a:lnTo>
                  <a:lnTo>
                    <a:pt x="2180343" y="346200"/>
                  </a:lnTo>
                  <a:lnTo>
                    <a:pt x="0" y="346200"/>
                  </a:lnTo>
                  <a:lnTo>
                    <a:pt x="0" y="346200"/>
                  </a:lnTo>
                  <a:lnTo>
                    <a:pt x="0" y="57712"/>
                  </a:lnTo>
                  <a:cubicBezTo>
                    <a:pt x="0" y="25839"/>
                    <a:pt x="25839" y="0"/>
                    <a:pt x="57712" y="0"/>
                  </a:cubicBez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45478" tIns="45478" rIns="45478" bIns="28575" numCol="1" spcCol="1270" anchor="ctr" anchorCtr="0">
              <a:noAutofit/>
            </a:bodyPr>
            <a:lstStyle/>
            <a:p>
              <a:pPr marL="0" lvl="0" indent="0" algn="ctr" defTabSz="666750">
                <a:lnSpc>
                  <a:spcPct val="90000"/>
                </a:lnSpc>
                <a:spcBef>
                  <a:spcPct val="0"/>
                </a:spcBef>
                <a:spcAft>
                  <a:spcPct val="35000"/>
                </a:spcAft>
                <a:buNone/>
              </a:pPr>
              <a:r>
                <a:rPr lang="en-CA" sz="1800" kern="1200" dirty="0"/>
                <a:t>Economic Environment</a:t>
              </a:r>
            </a:p>
          </p:txBody>
        </p:sp>
        <p:sp>
          <p:nvSpPr>
            <p:cNvPr id="13" name="Freeform: Shape 12">
              <a:extLst>
                <a:ext uri="{FF2B5EF4-FFF2-40B4-BE49-F238E27FC236}">
                  <a16:creationId xmlns:a16="http://schemas.microsoft.com/office/drawing/2014/main" id="{356AD8EC-9CD2-CBC6-12C2-5F54E33B070B}"/>
                </a:ext>
              </a:extLst>
            </p:cNvPr>
            <p:cNvSpPr/>
            <p:nvPr/>
          </p:nvSpPr>
          <p:spPr>
            <a:xfrm>
              <a:off x="379031" y="2210897"/>
              <a:ext cx="8385937" cy="692504"/>
            </a:xfrm>
            <a:custGeom>
              <a:avLst/>
              <a:gdLst>
                <a:gd name="connsiteX0" fmla="*/ 0 w 8385937"/>
                <a:gd name="connsiteY0" fmla="*/ 0 h 692504"/>
                <a:gd name="connsiteX1" fmla="*/ 8385937 w 8385937"/>
                <a:gd name="connsiteY1" fmla="*/ 0 h 692504"/>
                <a:gd name="connsiteX2" fmla="*/ 8385937 w 8385937"/>
                <a:gd name="connsiteY2" fmla="*/ 692504 h 692504"/>
                <a:gd name="connsiteX3" fmla="*/ 0 w 8385937"/>
                <a:gd name="connsiteY3" fmla="*/ 692504 h 692504"/>
                <a:gd name="connsiteX4" fmla="*/ 0 w 8385937"/>
                <a:gd name="connsiteY4" fmla="*/ 0 h 692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5937" h="692504">
                  <a:moveTo>
                    <a:pt x="0" y="0"/>
                  </a:moveTo>
                  <a:lnTo>
                    <a:pt x="8385937" y="0"/>
                  </a:lnTo>
                  <a:lnTo>
                    <a:pt x="8385937" y="692504"/>
                  </a:lnTo>
                  <a:lnTo>
                    <a:pt x="0" y="69250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050" tIns="19050" rIns="19050" bIns="19050" numCol="1" spcCol="1270" anchor="t" anchorCtr="0">
              <a:noAutofit/>
            </a:bodyPr>
            <a:lstStyle/>
            <a:p>
              <a:pPr marL="57150" lvl="1" indent="-57150" algn="l" defTabSz="355600">
                <a:lnSpc>
                  <a:spcPct val="90000"/>
                </a:lnSpc>
                <a:spcBef>
                  <a:spcPct val="0"/>
                </a:spcBef>
                <a:spcAft>
                  <a:spcPct val="15000"/>
                </a:spcAft>
                <a:buChar char="•"/>
              </a:pPr>
              <a:r>
                <a:rPr lang="en-US" sz="1500" kern="1200" dirty="0"/>
                <a:t> Under this strategic risk, several Key Risk Indicators may help to identify the risk and take action:</a:t>
              </a:r>
              <a:r>
                <a:rPr lang="en-CA" sz="1500" kern="1200" dirty="0"/>
                <a:t> Gross Domestic Product (GDP), inflation, financial crisis, and </a:t>
              </a:r>
              <a:r>
                <a:rPr lang="en-US" sz="1500" kern="1200" dirty="0"/>
                <a:t>international trade flows and restrictions.</a:t>
              </a:r>
              <a:endParaRPr lang="en-CA" sz="1500" kern="1200" dirty="0"/>
            </a:p>
          </p:txBody>
        </p:sp>
        <p:sp>
          <p:nvSpPr>
            <p:cNvPr id="15" name="Freeform: Shape 14">
              <a:extLst>
                <a:ext uri="{FF2B5EF4-FFF2-40B4-BE49-F238E27FC236}">
                  <a16:creationId xmlns:a16="http://schemas.microsoft.com/office/drawing/2014/main" id="{4A8DF38F-4709-DDB0-58EC-03E0C747210D}"/>
                </a:ext>
              </a:extLst>
            </p:cNvPr>
            <p:cNvSpPr/>
            <p:nvPr/>
          </p:nvSpPr>
          <p:spPr>
            <a:xfrm>
              <a:off x="379031" y="2867444"/>
              <a:ext cx="2683765" cy="346200"/>
            </a:xfrm>
            <a:custGeom>
              <a:avLst/>
              <a:gdLst>
                <a:gd name="connsiteX0" fmla="*/ 57712 w 2180343"/>
                <a:gd name="connsiteY0" fmla="*/ 0 h 346200"/>
                <a:gd name="connsiteX1" fmla="*/ 2122631 w 2180343"/>
                <a:gd name="connsiteY1" fmla="*/ 0 h 346200"/>
                <a:gd name="connsiteX2" fmla="*/ 2180343 w 2180343"/>
                <a:gd name="connsiteY2" fmla="*/ 57712 h 346200"/>
                <a:gd name="connsiteX3" fmla="*/ 2180343 w 2180343"/>
                <a:gd name="connsiteY3" fmla="*/ 346200 h 346200"/>
                <a:gd name="connsiteX4" fmla="*/ 2180343 w 2180343"/>
                <a:gd name="connsiteY4" fmla="*/ 346200 h 346200"/>
                <a:gd name="connsiteX5" fmla="*/ 0 w 2180343"/>
                <a:gd name="connsiteY5" fmla="*/ 346200 h 346200"/>
                <a:gd name="connsiteX6" fmla="*/ 0 w 2180343"/>
                <a:gd name="connsiteY6" fmla="*/ 346200 h 346200"/>
                <a:gd name="connsiteX7" fmla="*/ 0 w 2180343"/>
                <a:gd name="connsiteY7" fmla="*/ 57712 h 346200"/>
                <a:gd name="connsiteX8" fmla="*/ 57712 w 2180343"/>
                <a:gd name="connsiteY8" fmla="*/ 0 h 34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0343" h="346200">
                  <a:moveTo>
                    <a:pt x="57712" y="0"/>
                  </a:moveTo>
                  <a:lnTo>
                    <a:pt x="2122631" y="0"/>
                  </a:lnTo>
                  <a:cubicBezTo>
                    <a:pt x="2154504" y="0"/>
                    <a:pt x="2180343" y="25839"/>
                    <a:pt x="2180343" y="57712"/>
                  </a:cubicBezTo>
                  <a:lnTo>
                    <a:pt x="2180343" y="346200"/>
                  </a:lnTo>
                  <a:lnTo>
                    <a:pt x="2180343" y="346200"/>
                  </a:lnTo>
                  <a:lnTo>
                    <a:pt x="0" y="346200"/>
                  </a:lnTo>
                  <a:lnTo>
                    <a:pt x="0" y="346200"/>
                  </a:lnTo>
                  <a:lnTo>
                    <a:pt x="0" y="57712"/>
                  </a:lnTo>
                  <a:cubicBezTo>
                    <a:pt x="0" y="25839"/>
                    <a:pt x="25839" y="0"/>
                    <a:pt x="57712" y="0"/>
                  </a:cubicBez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45478" tIns="45478" rIns="45478" bIns="28575" numCol="1" spcCol="1270" anchor="ctr" anchorCtr="0">
              <a:noAutofit/>
            </a:bodyPr>
            <a:lstStyle/>
            <a:p>
              <a:pPr marL="0" lvl="0" indent="0" algn="ctr" defTabSz="666750">
                <a:lnSpc>
                  <a:spcPct val="90000"/>
                </a:lnSpc>
                <a:spcBef>
                  <a:spcPct val="0"/>
                </a:spcBef>
                <a:spcAft>
                  <a:spcPct val="35000"/>
                </a:spcAft>
                <a:buNone/>
              </a:pPr>
              <a:r>
                <a:rPr lang="en-CA" sz="1800" kern="1200" dirty="0"/>
                <a:t>Demographics</a:t>
              </a:r>
            </a:p>
          </p:txBody>
        </p:sp>
        <p:sp>
          <p:nvSpPr>
            <p:cNvPr id="16" name="Freeform: Shape 15">
              <a:extLst>
                <a:ext uri="{FF2B5EF4-FFF2-40B4-BE49-F238E27FC236}">
                  <a16:creationId xmlns:a16="http://schemas.microsoft.com/office/drawing/2014/main" id="{A989A8E8-F91F-CF50-90D7-1D9F9356B5B8}"/>
                </a:ext>
              </a:extLst>
            </p:cNvPr>
            <p:cNvSpPr/>
            <p:nvPr/>
          </p:nvSpPr>
          <p:spPr>
            <a:xfrm>
              <a:off x="379031" y="3266912"/>
              <a:ext cx="8385937" cy="692504"/>
            </a:xfrm>
            <a:custGeom>
              <a:avLst/>
              <a:gdLst>
                <a:gd name="connsiteX0" fmla="*/ 0 w 8385937"/>
                <a:gd name="connsiteY0" fmla="*/ 0 h 692504"/>
                <a:gd name="connsiteX1" fmla="*/ 8385937 w 8385937"/>
                <a:gd name="connsiteY1" fmla="*/ 0 h 692504"/>
                <a:gd name="connsiteX2" fmla="*/ 8385937 w 8385937"/>
                <a:gd name="connsiteY2" fmla="*/ 692504 h 692504"/>
                <a:gd name="connsiteX3" fmla="*/ 0 w 8385937"/>
                <a:gd name="connsiteY3" fmla="*/ 692504 h 692504"/>
                <a:gd name="connsiteX4" fmla="*/ 0 w 8385937"/>
                <a:gd name="connsiteY4" fmla="*/ 0 h 692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5937" h="692504">
                  <a:moveTo>
                    <a:pt x="0" y="0"/>
                  </a:moveTo>
                  <a:lnTo>
                    <a:pt x="8385937" y="0"/>
                  </a:lnTo>
                  <a:lnTo>
                    <a:pt x="8385937" y="692504"/>
                  </a:lnTo>
                  <a:lnTo>
                    <a:pt x="0" y="69250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050" tIns="19050" rIns="19050" bIns="19050" numCol="1" spcCol="1270" anchor="t" anchorCtr="0">
              <a:noAutofit/>
            </a:bodyPr>
            <a:lstStyle/>
            <a:p>
              <a:pPr marL="57150" lvl="1" indent="-57150" algn="l" defTabSz="355600">
                <a:lnSpc>
                  <a:spcPct val="90000"/>
                </a:lnSpc>
                <a:spcBef>
                  <a:spcPct val="0"/>
                </a:spcBef>
                <a:spcAft>
                  <a:spcPct val="15000"/>
                </a:spcAft>
                <a:buChar char="•"/>
              </a:pPr>
              <a:r>
                <a:rPr lang="en-US" sz="1500" kern="1200" dirty="0"/>
                <a:t> This refers to the characteristics of human populations. For example, the aging population and their expenses on health care, immigration, and younger populations in any specific area.</a:t>
              </a:r>
              <a:endParaRPr lang="en-CA" sz="1500" kern="1200" dirty="0"/>
            </a:p>
          </p:txBody>
        </p:sp>
        <p:sp>
          <p:nvSpPr>
            <p:cNvPr id="18" name="Freeform: Shape 17">
              <a:extLst>
                <a:ext uri="{FF2B5EF4-FFF2-40B4-BE49-F238E27FC236}">
                  <a16:creationId xmlns:a16="http://schemas.microsoft.com/office/drawing/2014/main" id="{2FD5AF02-CC57-3077-CFD2-4E7EAB521792}"/>
                </a:ext>
              </a:extLst>
            </p:cNvPr>
            <p:cNvSpPr/>
            <p:nvPr/>
          </p:nvSpPr>
          <p:spPr>
            <a:xfrm>
              <a:off x="379031" y="3923458"/>
              <a:ext cx="2683765" cy="346200"/>
            </a:xfrm>
            <a:custGeom>
              <a:avLst/>
              <a:gdLst>
                <a:gd name="connsiteX0" fmla="*/ 57712 w 2180343"/>
                <a:gd name="connsiteY0" fmla="*/ 0 h 346200"/>
                <a:gd name="connsiteX1" fmla="*/ 2122631 w 2180343"/>
                <a:gd name="connsiteY1" fmla="*/ 0 h 346200"/>
                <a:gd name="connsiteX2" fmla="*/ 2180343 w 2180343"/>
                <a:gd name="connsiteY2" fmla="*/ 57712 h 346200"/>
                <a:gd name="connsiteX3" fmla="*/ 2180343 w 2180343"/>
                <a:gd name="connsiteY3" fmla="*/ 346200 h 346200"/>
                <a:gd name="connsiteX4" fmla="*/ 2180343 w 2180343"/>
                <a:gd name="connsiteY4" fmla="*/ 346200 h 346200"/>
                <a:gd name="connsiteX5" fmla="*/ 0 w 2180343"/>
                <a:gd name="connsiteY5" fmla="*/ 346200 h 346200"/>
                <a:gd name="connsiteX6" fmla="*/ 0 w 2180343"/>
                <a:gd name="connsiteY6" fmla="*/ 346200 h 346200"/>
                <a:gd name="connsiteX7" fmla="*/ 0 w 2180343"/>
                <a:gd name="connsiteY7" fmla="*/ 57712 h 346200"/>
                <a:gd name="connsiteX8" fmla="*/ 57712 w 2180343"/>
                <a:gd name="connsiteY8" fmla="*/ 0 h 34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0343" h="346200">
                  <a:moveTo>
                    <a:pt x="57712" y="0"/>
                  </a:moveTo>
                  <a:lnTo>
                    <a:pt x="2122631" y="0"/>
                  </a:lnTo>
                  <a:cubicBezTo>
                    <a:pt x="2154504" y="0"/>
                    <a:pt x="2180343" y="25839"/>
                    <a:pt x="2180343" y="57712"/>
                  </a:cubicBezTo>
                  <a:lnTo>
                    <a:pt x="2180343" y="346200"/>
                  </a:lnTo>
                  <a:lnTo>
                    <a:pt x="2180343" y="346200"/>
                  </a:lnTo>
                  <a:lnTo>
                    <a:pt x="0" y="346200"/>
                  </a:lnTo>
                  <a:lnTo>
                    <a:pt x="0" y="346200"/>
                  </a:lnTo>
                  <a:lnTo>
                    <a:pt x="0" y="57712"/>
                  </a:lnTo>
                  <a:cubicBezTo>
                    <a:pt x="0" y="25839"/>
                    <a:pt x="25839" y="0"/>
                    <a:pt x="57712" y="0"/>
                  </a:cubicBez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45478" tIns="45478" rIns="45478" bIns="28575" numCol="1" spcCol="1270" anchor="ctr" anchorCtr="0">
              <a:noAutofit/>
            </a:bodyPr>
            <a:lstStyle/>
            <a:p>
              <a:pPr marL="0" lvl="0" indent="0" algn="ctr" defTabSz="666750">
                <a:lnSpc>
                  <a:spcPct val="90000"/>
                </a:lnSpc>
                <a:spcBef>
                  <a:spcPct val="0"/>
                </a:spcBef>
                <a:spcAft>
                  <a:spcPct val="35000"/>
                </a:spcAft>
                <a:buNone/>
              </a:pPr>
              <a:r>
                <a:rPr lang="en-CA" sz="1800" kern="1200" dirty="0"/>
                <a:t>Political Environment</a:t>
              </a:r>
            </a:p>
          </p:txBody>
        </p:sp>
        <p:sp>
          <p:nvSpPr>
            <p:cNvPr id="19" name="Freeform: Shape 18">
              <a:extLst>
                <a:ext uri="{FF2B5EF4-FFF2-40B4-BE49-F238E27FC236}">
                  <a16:creationId xmlns:a16="http://schemas.microsoft.com/office/drawing/2014/main" id="{B80A5993-1E47-655B-4745-3824EBB5E517}"/>
                </a:ext>
              </a:extLst>
            </p:cNvPr>
            <p:cNvSpPr/>
            <p:nvPr/>
          </p:nvSpPr>
          <p:spPr>
            <a:xfrm>
              <a:off x="379031" y="4322927"/>
              <a:ext cx="8385937" cy="692504"/>
            </a:xfrm>
            <a:custGeom>
              <a:avLst/>
              <a:gdLst>
                <a:gd name="connsiteX0" fmla="*/ 0 w 8385937"/>
                <a:gd name="connsiteY0" fmla="*/ 0 h 692504"/>
                <a:gd name="connsiteX1" fmla="*/ 8385937 w 8385937"/>
                <a:gd name="connsiteY1" fmla="*/ 0 h 692504"/>
                <a:gd name="connsiteX2" fmla="*/ 8385937 w 8385937"/>
                <a:gd name="connsiteY2" fmla="*/ 692504 h 692504"/>
                <a:gd name="connsiteX3" fmla="*/ 0 w 8385937"/>
                <a:gd name="connsiteY3" fmla="*/ 692504 h 692504"/>
                <a:gd name="connsiteX4" fmla="*/ 0 w 8385937"/>
                <a:gd name="connsiteY4" fmla="*/ 0 h 692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5937" h="692504">
                  <a:moveTo>
                    <a:pt x="0" y="0"/>
                  </a:moveTo>
                  <a:lnTo>
                    <a:pt x="8385937" y="0"/>
                  </a:lnTo>
                  <a:lnTo>
                    <a:pt x="8385937" y="692504"/>
                  </a:lnTo>
                  <a:lnTo>
                    <a:pt x="0" y="69250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9050" tIns="19050" rIns="19050" bIns="19050" numCol="1" spcCol="1270" anchor="t" anchorCtr="0">
              <a:noAutofit/>
            </a:bodyPr>
            <a:lstStyle/>
            <a:p>
              <a:pPr marL="57150" lvl="1" indent="-57150" algn="l" defTabSz="355600">
                <a:lnSpc>
                  <a:spcPct val="90000"/>
                </a:lnSpc>
                <a:spcBef>
                  <a:spcPct val="0"/>
                </a:spcBef>
                <a:spcAft>
                  <a:spcPct val="15000"/>
                </a:spcAft>
                <a:buChar char="•"/>
              </a:pPr>
              <a:r>
                <a:rPr lang="en-US" sz="1500" kern="1200" dirty="0"/>
                <a:t> An action by one government to stop imports protecting local manufacturing or increase or decrease tariffs due to the political environment.</a:t>
              </a:r>
              <a:endParaRPr lang="en-CA" sz="1500" kern="1200" dirty="0"/>
            </a:p>
          </p:txBody>
        </p:sp>
      </p:grpSp>
    </p:spTree>
    <p:extLst>
      <p:ext uri="{BB962C8B-B14F-4D97-AF65-F5344CB8AC3E}">
        <p14:creationId xmlns:p14="http://schemas.microsoft.com/office/powerpoint/2010/main" val="2640965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CA" b="1" dirty="0">
                <a:latin typeface="+mn-lt"/>
              </a:rPr>
              <a:t>2.7 Chapter Summary</a:t>
            </a:r>
            <a:endParaRPr b="1" dirty="0">
              <a:latin typeface="+mn-lt"/>
            </a:endParaRPr>
          </a:p>
        </p:txBody>
      </p:sp>
      <p:sp>
        <p:nvSpPr>
          <p:cNvPr id="2" name="TextBox 1">
            <a:extLst>
              <a:ext uri="{FF2B5EF4-FFF2-40B4-BE49-F238E27FC236}">
                <a16:creationId xmlns:a16="http://schemas.microsoft.com/office/drawing/2014/main" id="{03BFE42D-F244-DC43-91AE-409D4B6D1F9A}"/>
              </a:ext>
            </a:extLst>
          </p:cNvPr>
          <p:cNvSpPr txBox="1"/>
          <p:nvPr/>
        </p:nvSpPr>
        <p:spPr>
          <a:xfrm>
            <a:off x="272650" y="1003825"/>
            <a:ext cx="8655300" cy="3693319"/>
          </a:xfrm>
          <a:prstGeom prst="rect">
            <a:avLst/>
          </a:prstGeom>
          <a:noFill/>
        </p:spPr>
        <p:txBody>
          <a:bodyPr wrap="square" rtlCol="0">
            <a:spAutoFit/>
          </a:bodyPr>
          <a:lstStyle/>
          <a:p>
            <a:pPr marL="285750" indent="-285750">
              <a:buFont typeface="Arial" panose="020B0604020202020204" pitchFamily="34" charset="0"/>
              <a:buChar char="•"/>
            </a:pPr>
            <a:r>
              <a:rPr lang="en-US" sz="1800" dirty="0">
                <a:latin typeface="+mn-lt"/>
              </a:rPr>
              <a:t>Emphasizes the importance of categorizing risks for better management and alignment with organizational objectives.</a:t>
            </a:r>
          </a:p>
          <a:p>
            <a:pPr marL="285750" indent="-285750">
              <a:buFont typeface="Arial" panose="020B0604020202020204" pitchFamily="34" charset="0"/>
              <a:buChar char="•"/>
            </a:pPr>
            <a:r>
              <a:rPr lang="en-US" sz="1800" dirty="0">
                <a:latin typeface="+mn-lt"/>
              </a:rPr>
              <a:t>Classifies risks into pure and speculative risks, subjective and objective risks, and diversifiable and non-diversifiable risks.</a:t>
            </a:r>
          </a:p>
          <a:p>
            <a:pPr marL="285750" indent="-285750">
              <a:buFont typeface="Arial" panose="020B0604020202020204" pitchFamily="34" charset="0"/>
              <a:buChar char="•"/>
            </a:pPr>
            <a:r>
              <a:rPr lang="en-US" sz="1800" dirty="0">
                <a:latin typeface="+mn-lt"/>
              </a:rPr>
              <a:t>Highlights the four main risk quadrants: hazard, operational, strategic, and financial risks.</a:t>
            </a:r>
          </a:p>
          <a:p>
            <a:pPr marL="285750" indent="-285750">
              <a:buFont typeface="Arial" panose="020B0604020202020204" pitchFamily="34" charset="0"/>
              <a:buChar char="•"/>
            </a:pPr>
            <a:r>
              <a:rPr lang="en-US" sz="1800" dirty="0">
                <a:latin typeface="+mn-lt"/>
              </a:rPr>
              <a:t>Explains pure risks involve only the possibility of loss, while speculative risks involve potential gains or losses.</a:t>
            </a:r>
          </a:p>
          <a:p>
            <a:pPr marL="285750" indent="-285750">
              <a:buFont typeface="Arial" panose="020B0604020202020204" pitchFamily="34" charset="0"/>
              <a:buChar char="•"/>
            </a:pPr>
            <a:r>
              <a:rPr lang="en-US" sz="1800" dirty="0">
                <a:latin typeface="+mn-lt"/>
              </a:rPr>
              <a:t>Differentiates subjective risks, influenced by personal beliefs and perceptions, from objective risks, based on measurable data.</a:t>
            </a:r>
          </a:p>
          <a:p>
            <a:pPr marL="285750" indent="-285750">
              <a:buFont typeface="Arial" panose="020B0604020202020204" pitchFamily="34" charset="0"/>
              <a:buChar char="•"/>
            </a:pPr>
            <a:r>
              <a:rPr lang="en-US" sz="1800" dirty="0">
                <a:latin typeface="+mn-lt"/>
              </a:rPr>
              <a:t>Stresses the need for tailored risk management approaches to enhance organizational resilience and efficiency, including avoidance, separation, duplication, diversification, and insurance.</a:t>
            </a:r>
            <a:endParaRPr lang="en-CA" sz="1800" dirty="0">
              <a:latin typeface="+mn-lt"/>
            </a:endParaRPr>
          </a:p>
        </p:txBody>
      </p:sp>
    </p:spTree>
    <p:extLst>
      <p:ext uri="{BB962C8B-B14F-4D97-AF65-F5344CB8AC3E}">
        <p14:creationId xmlns:p14="http://schemas.microsoft.com/office/powerpoint/2010/main" val="3383407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mj-lt"/>
              </a:rPr>
              <a:t>2.0 Learning Objectives</a:t>
            </a:r>
            <a:endParaRPr lang="en-CA" b="1" dirty="0">
              <a:latin typeface="Arial"/>
            </a:endParaRPr>
          </a:p>
        </p:txBody>
      </p:sp>
      <p:sp>
        <p:nvSpPr>
          <p:cNvPr id="2" name="TextBox 1">
            <a:extLst>
              <a:ext uri="{FF2B5EF4-FFF2-40B4-BE49-F238E27FC236}">
                <a16:creationId xmlns:a16="http://schemas.microsoft.com/office/drawing/2014/main" id="{5FF1E19B-635D-50FD-3C3D-35005EE0AB67}"/>
              </a:ext>
            </a:extLst>
          </p:cNvPr>
          <p:cNvSpPr txBox="1"/>
          <p:nvPr/>
        </p:nvSpPr>
        <p:spPr>
          <a:xfrm>
            <a:off x="306237" y="992750"/>
            <a:ext cx="8531525" cy="3693319"/>
          </a:xfrm>
          <a:prstGeom prst="rect">
            <a:avLst/>
          </a:prstGeom>
          <a:noFill/>
        </p:spPr>
        <p:txBody>
          <a:bodyPr wrap="square" rtlCol="0">
            <a:spAutoFit/>
          </a:bodyPr>
          <a:lstStyle/>
          <a:p>
            <a:r>
              <a:rPr lang="en-CA" sz="1800" dirty="0">
                <a:latin typeface="+mn-lt"/>
              </a:rPr>
              <a:t>In this chapter, we will:</a:t>
            </a:r>
          </a:p>
          <a:p>
            <a:endParaRPr lang="en-CA" sz="1800" dirty="0">
              <a:latin typeface="+mn-lt"/>
            </a:endParaRPr>
          </a:p>
          <a:p>
            <a:pPr marL="342900" indent="-342900">
              <a:buFont typeface="Arial" panose="020B0604020202020204" pitchFamily="34" charset="0"/>
              <a:buChar char="•"/>
            </a:pPr>
            <a:r>
              <a:rPr lang="en-US" sz="1800" dirty="0">
                <a:latin typeface="+mn-lt"/>
              </a:rPr>
              <a:t>Explain the different types of risk, including pure and speculative risk, subjective and objective risk, and diversifiable and non-diversifiable risk.</a:t>
            </a:r>
          </a:p>
          <a:p>
            <a:pPr marL="342900" indent="-342900">
              <a:buFont typeface="Arial" panose="020B0604020202020204" pitchFamily="34" charset="0"/>
              <a:buChar char="•"/>
            </a:pPr>
            <a:r>
              <a:rPr lang="en-US" sz="1800" dirty="0">
                <a:latin typeface="+mn-lt"/>
              </a:rPr>
              <a:t>Identify the characteristics of the four main types of risk from the risk quadrants: hazard, operations, strategic, and financial risks.</a:t>
            </a:r>
          </a:p>
          <a:p>
            <a:pPr marL="342900" indent="-342900">
              <a:buFont typeface="Arial" panose="020B0604020202020204" pitchFamily="34" charset="0"/>
              <a:buChar char="•"/>
            </a:pPr>
            <a:r>
              <a:rPr lang="en-US" sz="1800" dirty="0">
                <a:latin typeface="+mn-lt"/>
              </a:rPr>
              <a:t>Discuss the upside (potential gain) and downside (potential loss) associated with each type of risk.</a:t>
            </a:r>
          </a:p>
          <a:p>
            <a:pPr marL="342900" indent="-342900">
              <a:buFont typeface="Arial" panose="020B0604020202020204" pitchFamily="34" charset="0"/>
              <a:buChar char="•"/>
            </a:pPr>
            <a:r>
              <a:rPr lang="en-US" sz="1800" dirty="0">
                <a:latin typeface="+mn-lt"/>
              </a:rPr>
              <a:t>Measure hazard risks using frequency and severity and implement strategies to prevent and reduce losses.</a:t>
            </a:r>
          </a:p>
          <a:p>
            <a:pPr marL="342900" indent="-342900">
              <a:buFont typeface="Arial" panose="020B0604020202020204" pitchFamily="34" charset="0"/>
              <a:buChar char="•"/>
            </a:pPr>
            <a:r>
              <a:rPr lang="en-US" sz="1800" dirty="0">
                <a:latin typeface="+mn-lt"/>
              </a:rPr>
              <a:t>Assess financial risks like market and credit risks and strategic risks influenced by economic, demographic, and political factors using appropriate risk indicators.</a:t>
            </a:r>
            <a:endParaRPr lang="en-CA" sz="1800" dirty="0">
              <a:latin typeface="+mn-lt"/>
            </a:endParaRPr>
          </a:p>
        </p:txBody>
      </p:sp>
    </p:spTree>
    <p:extLst>
      <p:ext uri="{BB962C8B-B14F-4D97-AF65-F5344CB8AC3E}">
        <p14:creationId xmlns:p14="http://schemas.microsoft.com/office/powerpoint/2010/main" val="1538687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US" b="1" dirty="0">
                <a:latin typeface="+mj-lt"/>
              </a:rPr>
              <a:t>2.1 Risk Classification and Its Significance</a:t>
            </a:r>
            <a:endParaRPr lang="en-CA" b="1" dirty="0">
              <a:latin typeface="Arial"/>
            </a:endParaRPr>
          </a:p>
        </p:txBody>
      </p:sp>
      <p:sp>
        <p:nvSpPr>
          <p:cNvPr id="5" name="TextBox 4">
            <a:extLst>
              <a:ext uri="{FF2B5EF4-FFF2-40B4-BE49-F238E27FC236}">
                <a16:creationId xmlns:a16="http://schemas.microsoft.com/office/drawing/2014/main" id="{157D91B1-65C4-8815-013D-9E16EB691C5F}"/>
              </a:ext>
            </a:extLst>
          </p:cNvPr>
          <p:cNvSpPr txBox="1"/>
          <p:nvPr/>
        </p:nvSpPr>
        <p:spPr>
          <a:xfrm>
            <a:off x="182700" y="802035"/>
            <a:ext cx="8778600" cy="3785652"/>
          </a:xfrm>
          <a:prstGeom prst="rect">
            <a:avLst/>
          </a:prstGeom>
          <a:noFill/>
        </p:spPr>
        <p:txBody>
          <a:bodyPr wrap="square">
            <a:spAutoFit/>
          </a:bodyPr>
          <a:lstStyle/>
          <a:p>
            <a:pPr marL="285750" indent="-285750">
              <a:buFont typeface="Arial" panose="020B0604020202020204" pitchFamily="34" charset="0"/>
              <a:buChar char="•"/>
            </a:pPr>
            <a:r>
              <a:rPr lang="en-US" sz="1500" b="1" dirty="0">
                <a:latin typeface="+mn-lt"/>
              </a:rPr>
              <a:t>Understanding and Managing Risks: </a:t>
            </a:r>
            <a:r>
              <a:rPr lang="en-US" sz="1500" dirty="0">
                <a:latin typeface="+mn-lt"/>
              </a:rPr>
              <a:t>Classifying risks helps organizations better understand their nature, potential impact, and likelihood, enabling effective resource allocation and targeted risk management strategies.</a:t>
            </a:r>
          </a:p>
          <a:p>
            <a:pPr marL="285750" indent="-285750">
              <a:buFont typeface="Arial" panose="020B0604020202020204" pitchFamily="34" charset="0"/>
              <a:buChar char="•"/>
            </a:pPr>
            <a:r>
              <a:rPr lang="en-US" sz="1500" b="1" dirty="0">
                <a:latin typeface="+mn-lt"/>
              </a:rPr>
              <a:t>Alignment with Objectives and Goals: </a:t>
            </a:r>
            <a:r>
              <a:rPr lang="en-US" sz="1500" dirty="0">
                <a:latin typeface="+mn-lt"/>
              </a:rPr>
              <a:t>Risk classification ensures that risk mitigation efforts are aligned with specific organizational objectives, such as financial, operational, and strategic goals.</a:t>
            </a:r>
          </a:p>
          <a:p>
            <a:pPr marL="285750" indent="-285750">
              <a:buFont typeface="Arial" panose="020B0604020202020204" pitchFamily="34" charset="0"/>
              <a:buChar char="•"/>
            </a:pPr>
            <a:r>
              <a:rPr lang="en-US" sz="1500" b="1" dirty="0">
                <a:latin typeface="+mn-lt"/>
              </a:rPr>
              <a:t>Efficient Risk Assessment: </a:t>
            </a:r>
            <a:r>
              <a:rPr lang="en-US" sz="1500" dirty="0">
                <a:latin typeface="+mn-lt"/>
              </a:rPr>
              <a:t>Grouping similar risks into classifications allows for consistent evaluation and prioritization, making risk assessment more efficient.</a:t>
            </a:r>
          </a:p>
          <a:p>
            <a:pPr marL="285750" indent="-285750">
              <a:buFont typeface="Arial" panose="020B0604020202020204" pitchFamily="34" charset="0"/>
              <a:buChar char="•"/>
            </a:pPr>
            <a:r>
              <a:rPr lang="en-US" sz="1500" b="1" dirty="0">
                <a:latin typeface="+mn-lt"/>
              </a:rPr>
              <a:t>Tailored Risk Management Techniques: </a:t>
            </a:r>
            <a:r>
              <a:rPr lang="en-US" sz="1500" dirty="0">
                <a:latin typeface="+mn-lt"/>
              </a:rPr>
              <a:t>Different risk types require distinct management approaches; classification enables the application of appropriate techniques for each category, such as technical solutions for technical risks and financial hedging for financial risks.</a:t>
            </a:r>
          </a:p>
          <a:p>
            <a:pPr marL="285750" indent="-285750">
              <a:buFont typeface="Arial" panose="020B0604020202020204" pitchFamily="34" charset="0"/>
              <a:buChar char="•"/>
            </a:pPr>
            <a:r>
              <a:rPr lang="en-US" sz="1500" b="1" dirty="0">
                <a:latin typeface="+mn-lt"/>
              </a:rPr>
              <a:t>Streamlined Administrative Processes: </a:t>
            </a:r>
            <a:r>
              <a:rPr lang="en-US" sz="1500" dirty="0">
                <a:latin typeface="+mn-lt"/>
              </a:rPr>
              <a:t>Risk classification ensures that risks within the same category receive consistent attention, reducing the likelihood of overlooking critical risks and making reporting and monitoring more efficient.</a:t>
            </a:r>
          </a:p>
          <a:p>
            <a:pPr marL="285750" indent="-285750">
              <a:buFont typeface="Arial" panose="020B0604020202020204" pitchFamily="34" charset="0"/>
              <a:buChar char="•"/>
            </a:pPr>
            <a:r>
              <a:rPr lang="en-US" sz="1500" b="1" dirty="0">
                <a:latin typeface="+mn-lt"/>
              </a:rPr>
              <a:t>Foundation for Effective Risk Management: </a:t>
            </a:r>
            <a:r>
              <a:rPr lang="en-US" sz="1500" dirty="0">
                <a:latin typeface="+mn-lt"/>
              </a:rPr>
              <a:t>Overall, risk classification enhances understanding, aligns with goals, facilitates assessment, enables targeted mitigation, and ensures administrative efficiency, contributing to successful project execution and organizational resilience.</a:t>
            </a:r>
            <a:endParaRPr lang="en-CA" sz="1500"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mj-lt"/>
              </a:rPr>
              <a:t>2.2 Risk Classification</a:t>
            </a:r>
            <a:endParaRPr lang="en-CA" b="1" dirty="0">
              <a:latin typeface="Arial"/>
            </a:endParaRPr>
          </a:p>
        </p:txBody>
      </p:sp>
      <p:sp>
        <p:nvSpPr>
          <p:cNvPr id="5" name="TextBox 4">
            <a:extLst>
              <a:ext uri="{FF2B5EF4-FFF2-40B4-BE49-F238E27FC236}">
                <a16:creationId xmlns:a16="http://schemas.microsoft.com/office/drawing/2014/main" id="{D67C8559-44E3-2BE4-21F4-D112A4A8AB53}"/>
              </a:ext>
            </a:extLst>
          </p:cNvPr>
          <p:cNvSpPr txBox="1"/>
          <p:nvPr/>
        </p:nvSpPr>
        <p:spPr>
          <a:xfrm>
            <a:off x="247075" y="873433"/>
            <a:ext cx="8710494" cy="1384995"/>
          </a:xfrm>
          <a:prstGeom prst="rect">
            <a:avLst/>
          </a:prstGeom>
          <a:noFill/>
        </p:spPr>
        <p:txBody>
          <a:bodyPr wrap="square">
            <a:spAutoFit/>
          </a:bodyPr>
          <a:lstStyle/>
          <a:p>
            <a:r>
              <a:rPr lang="en-US" dirty="0">
                <a:latin typeface="+mn-lt"/>
              </a:rPr>
              <a:t>Risk can be classified in several ways, but the following classification has been used for clarity (Elliott, 2018):</a:t>
            </a:r>
          </a:p>
          <a:p>
            <a:endParaRPr lang="en-US" dirty="0">
              <a:latin typeface="+mn-lt"/>
            </a:endParaRPr>
          </a:p>
          <a:p>
            <a:pPr marL="285750" indent="-285750">
              <a:buFont typeface="Arial" panose="020B0604020202020204" pitchFamily="34" charset="0"/>
              <a:buChar char="•"/>
            </a:pPr>
            <a:r>
              <a:rPr lang="en-US" dirty="0">
                <a:latin typeface="+mn-lt"/>
              </a:rPr>
              <a:t>Speculative and pure risk</a:t>
            </a:r>
          </a:p>
          <a:p>
            <a:pPr marL="285750" indent="-285750">
              <a:buFont typeface="Arial" panose="020B0604020202020204" pitchFamily="34" charset="0"/>
              <a:buChar char="•"/>
            </a:pPr>
            <a:r>
              <a:rPr lang="en-US" dirty="0">
                <a:latin typeface="+mn-lt"/>
              </a:rPr>
              <a:t>Objective and subjective risk</a:t>
            </a:r>
          </a:p>
          <a:p>
            <a:pPr marL="285750" indent="-285750">
              <a:buFont typeface="Arial" panose="020B0604020202020204" pitchFamily="34" charset="0"/>
              <a:buChar char="•"/>
            </a:pPr>
            <a:r>
              <a:rPr lang="en-US" dirty="0">
                <a:latin typeface="+mn-lt"/>
              </a:rPr>
              <a:t>Diversifiable and non-diversifiable risk</a:t>
            </a:r>
          </a:p>
          <a:p>
            <a:pPr marL="285750" indent="-285750">
              <a:buFont typeface="Arial" panose="020B0604020202020204" pitchFamily="34" charset="0"/>
              <a:buChar char="•"/>
            </a:pPr>
            <a:r>
              <a:rPr lang="en-US" dirty="0">
                <a:latin typeface="+mn-lt"/>
              </a:rPr>
              <a:t>Quadrants of risk (Strategic, Financial, Operational, and Hazard)</a:t>
            </a:r>
            <a:endParaRPr lang="en-CA" dirty="0">
              <a:latin typeface="+mn-lt"/>
            </a:endParaRPr>
          </a:p>
        </p:txBody>
      </p:sp>
      <p:pic>
        <p:nvPicPr>
          <p:cNvPr id="1026" name="Picture 2" descr="Classifications of Risk diagrams.&#10;&#10;Risk box with two branches: Pure and Speculative.  Each of those is divided with a branch into Subjective and Objective boxes.  Each Subjective and Objective is branched into a Diversifiable and Nondiversifiable box.  The Pure, Objective, Diversifiable line of boxes is coloured as insurable risks are generally classified as pure, objective, and diversifiable.">
            <a:extLst>
              <a:ext uri="{FF2B5EF4-FFF2-40B4-BE49-F238E27FC236}">
                <a16:creationId xmlns:a16="http://schemas.microsoft.com/office/drawing/2014/main" id="{681E8A4C-B1BB-1D41-D948-A6BEA88BBB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431" y="2258428"/>
            <a:ext cx="8771138" cy="228719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9E2D997-401A-B60B-F3D9-C7059704E2FA}"/>
              </a:ext>
            </a:extLst>
          </p:cNvPr>
          <p:cNvSpPr txBox="1"/>
          <p:nvPr/>
        </p:nvSpPr>
        <p:spPr>
          <a:xfrm>
            <a:off x="2208320" y="4590271"/>
            <a:ext cx="4727359" cy="261610"/>
          </a:xfrm>
          <a:prstGeom prst="rect">
            <a:avLst/>
          </a:prstGeom>
          <a:noFill/>
        </p:spPr>
        <p:txBody>
          <a:bodyPr wrap="square">
            <a:spAutoFit/>
          </a:bodyPr>
          <a:lstStyle/>
          <a:p>
            <a:r>
              <a:rPr lang="en-US" sz="1100" dirty="0"/>
              <a:t>Figure 2.2.1. “Classification of Risk” by </a:t>
            </a:r>
            <a:r>
              <a:rPr lang="en-US" sz="1100" dirty="0" err="1"/>
              <a:t>Sanaz</a:t>
            </a:r>
            <a:r>
              <a:rPr lang="en-US" sz="1100" dirty="0"/>
              <a:t> Habibi, CC BY-NC-SA 4.0.</a:t>
            </a:r>
            <a:endParaRPr lang="en-CA" sz="1100" dirty="0"/>
          </a:p>
        </p:txBody>
      </p:sp>
    </p:spTree>
    <p:extLst>
      <p:ext uri="{BB962C8B-B14F-4D97-AF65-F5344CB8AC3E}">
        <p14:creationId xmlns:p14="http://schemas.microsoft.com/office/powerpoint/2010/main" val="1118944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grpSp>
        <p:nvGrpSpPr>
          <p:cNvPr id="6" name="Group 5" descr="Speculative and Pure Risk:&#10;- Pure Risk: Involves unavoidable risks with outcomes of either complete loss or no loss, with no potential for gain, such as natural disasters, death, theft, and liability risks, which can be mitigated through insurance.&#10;- Speculative Risk: Involves risks with uncertain outcomes that can result in either gains or losses, such as investing in stocks, real estate, starting a new business, and sports betting, often influenced by conscious choices.&#10;&#10;Subjective and Objective Risk:&#10;- Objective Risk: Quantifiable and measurable, based on concrete data and facts, independent of personal opinions or biases.&#10;- Subjective Risk: Influenced by personal beliefs, perceptions, and experiences, making it individualized and variable from person to person.&#10;&#10;Diversifiable and Non-Diversifiable Risk:&#10;- Diversifiable Risk: Firm-specific risks that impact individual stock prices, such as business risk, financial risk, and management risk, which can be mitigated through diversification.&#10;- Non-Diversifiable Risk: Systemic risks that affect an entire class of assets or liabilities, such as market risk, interest rate risk, and economic factors, which cannot be eliminated through diversification.&#10;">
            <a:extLst>
              <a:ext uri="{FF2B5EF4-FFF2-40B4-BE49-F238E27FC236}">
                <a16:creationId xmlns:a16="http://schemas.microsoft.com/office/drawing/2014/main" id="{3CF14F5C-3BB6-3F56-81FF-5EF1C39A10F6}"/>
              </a:ext>
            </a:extLst>
          </p:cNvPr>
          <p:cNvGrpSpPr/>
          <p:nvPr/>
        </p:nvGrpSpPr>
        <p:grpSpPr>
          <a:xfrm>
            <a:off x="182384" y="798991"/>
            <a:ext cx="8779231" cy="4039339"/>
            <a:chOff x="116636" y="790113"/>
            <a:chExt cx="8779231" cy="3915051"/>
          </a:xfrm>
        </p:grpSpPr>
        <p:sp>
          <p:nvSpPr>
            <p:cNvPr id="8" name="Freeform: Shape 7">
              <a:extLst>
                <a:ext uri="{FF2B5EF4-FFF2-40B4-BE49-F238E27FC236}">
                  <a16:creationId xmlns:a16="http://schemas.microsoft.com/office/drawing/2014/main" id="{E87FDC16-3E39-B5D7-9431-229D91A73CAC}"/>
                </a:ext>
              </a:extLst>
            </p:cNvPr>
            <p:cNvSpPr/>
            <p:nvPr/>
          </p:nvSpPr>
          <p:spPr>
            <a:xfrm>
              <a:off x="116636" y="790113"/>
              <a:ext cx="2876807" cy="3915051"/>
            </a:xfrm>
            <a:custGeom>
              <a:avLst/>
              <a:gdLst>
                <a:gd name="connsiteX0" fmla="*/ 0 w 2745313"/>
                <a:gd name="connsiteY0" fmla="*/ 274531 h 3915051"/>
                <a:gd name="connsiteX1" fmla="*/ 274531 w 2745313"/>
                <a:gd name="connsiteY1" fmla="*/ 0 h 3915051"/>
                <a:gd name="connsiteX2" fmla="*/ 2470782 w 2745313"/>
                <a:gd name="connsiteY2" fmla="*/ 0 h 3915051"/>
                <a:gd name="connsiteX3" fmla="*/ 2745313 w 2745313"/>
                <a:gd name="connsiteY3" fmla="*/ 274531 h 3915051"/>
                <a:gd name="connsiteX4" fmla="*/ 2745313 w 2745313"/>
                <a:gd name="connsiteY4" fmla="*/ 3640520 h 3915051"/>
                <a:gd name="connsiteX5" fmla="*/ 2470782 w 2745313"/>
                <a:gd name="connsiteY5" fmla="*/ 3915051 h 3915051"/>
                <a:gd name="connsiteX6" fmla="*/ 274531 w 2745313"/>
                <a:gd name="connsiteY6" fmla="*/ 3915051 h 3915051"/>
                <a:gd name="connsiteX7" fmla="*/ 0 w 2745313"/>
                <a:gd name="connsiteY7" fmla="*/ 3640520 h 3915051"/>
                <a:gd name="connsiteX8" fmla="*/ 0 w 2745313"/>
                <a:gd name="connsiteY8" fmla="*/ 274531 h 3915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5313" h="3915051">
                  <a:moveTo>
                    <a:pt x="0" y="274531"/>
                  </a:moveTo>
                  <a:cubicBezTo>
                    <a:pt x="0" y="122912"/>
                    <a:pt x="122912" y="0"/>
                    <a:pt x="274531" y="0"/>
                  </a:cubicBezTo>
                  <a:lnTo>
                    <a:pt x="2470782" y="0"/>
                  </a:lnTo>
                  <a:cubicBezTo>
                    <a:pt x="2622401" y="0"/>
                    <a:pt x="2745313" y="122912"/>
                    <a:pt x="2745313" y="274531"/>
                  </a:cubicBezTo>
                  <a:lnTo>
                    <a:pt x="2745313" y="3640520"/>
                  </a:lnTo>
                  <a:cubicBezTo>
                    <a:pt x="2745313" y="3792139"/>
                    <a:pt x="2622401" y="3915051"/>
                    <a:pt x="2470782" y="3915051"/>
                  </a:cubicBezTo>
                  <a:lnTo>
                    <a:pt x="274531" y="3915051"/>
                  </a:lnTo>
                  <a:cubicBezTo>
                    <a:pt x="122912" y="3915051"/>
                    <a:pt x="0" y="3792139"/>
                    <a:pt x="0" y="3640520"/>
                  </a:cubicBezTo>
                  <a:lnTo>
                    <a:pt x="0" y="274531"/>
                  </a:lnTo>
                  <a:close/>
                </a:path>
              </a:pathLst>
            </a:custGeom>
          </p:spPr>
          <p:style>
            <a:lnRef idx="0">
              <a:schemeClr val="accent6">
                <a:hueOff val="0"/>
                <a:satOff val="0"/>
                <a:lumOff val="0"/>
                <a:alphaOff val="0"/>
              </a:schemeClr>
            </a:lnRef>
            <a:fillRef idx="1">
              <a:schemeClr val="accent6">
                <a:tint val="40000"/>
                <a:hueOff val="0"/>
                <a:satOff val="0"/>
                <a:lumOff val="0"/>
                <a:alphaOff val="0"/>
              </a:schemeClr>
            </a:fillRef>
            <a:effectRef idx="0">
              <a:schemeClr val="accent6">
                <a:tint val="40000"/>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2831976" numCol="1" spcCol="1270" anchor="t" anchorCtr="0">
              <a:noAutofit/>
            </a:bodyPr>
            <a:lstStyle/>
            <a:p>
              <a:pPr marL="0" lvl="0" indent="0" algn="ctr" defTabSz="1066800">
                <a:lnSpc>
                  <a:spcPct val="90000"/>
                </a:lnSpc>
                <a:spcBef>
                  <a:spcPct val="0"/>
                </a:spcBef>
                <a:spcAft>
                  <a:spcPct val="35000"/>
                </a:spcAft>
                <a:buNone/>
              </a:pPr>
              <a:r>
                <a:rPr lang="en-CA" sz="1800" b="1" kern="1200" dirty="0"/>
                <a:t>Speculative and Pure Risk</a:t>
              </a:r>
            </a:p>
          </p:txBody>
        </p:sp>
        <p:sp>
          <p:nvSpPr>
            <p:cNvPr id="9" name="Freeform: Shape 8">
              <a:extLst>
                <a:ext uri="{FF2B5EF4-FFF2-40B4-BE49-F238E27FC236}">
                  <a16:creationId xmlns:a16="http://schemas.microsoft.com/office/drawing/2014/main" id="{AE167A1E-504E-4FAB-7517-D085858F1E88}"/>
                </a:ext>
              </a:extLst>
            </p:cNvPr>
            <p:cNvSpPr/>
            <p:nvPr/>
          </p:nvSpPr>
          <p:spPr>
            <a:xfrm>
              <a:off x="248135" y="1405673"/>
              <a:ext cx="2611153" cy="1561163"/>
            </a:xfrm>
            <a:custGeom>
              <a:avLst/>
              <a:gdLst>
                <a:gd name="connsiteX0" fmla="*/ 0 w 2196250"/>
                <a:gd name="connsiteY0" fmla="*/ 118044 h 1180441"/>
                <a:gd name="connsiteX1" fmla="*/ 118044 w 2196250"/>
                <a:gd name="connsiteY1" fmla="*/ 0 h 1180441"/>
                <a:gd name="connsiteX2" fmla="*/ 2078206 w 2196250"/>
                <a:gd name="connsiteY2" fmla="*/ 0 h 1180441"/>
                <a:gd name="connsiteX3" fmla="*/ 2196250 w 2196250"/>
                <a:gd name="connsiteY3" fmla="*/ 118044 h 1180441"/>
                <a:gd name="connsiteX4" fmla="*/ 2196250 w 2196250"/>
                <a:gd name="connsiteY4" fmla="*/ 1062397 h 1180441"/>
                <a:gd name="connsiteX5" fmla="*/ 2078206 w 2196250"/>
                <a:gd name="connsiteY5" fmla="*/ 1180441 h 1180441"/>
                <a:gd name="connsiteX6" fmla="*/ 118044 w 2196250"/>
                <a:gd name="connsiteY6" fmla="*/ 1180441 h 1180441"/>
                <a:gd name="connsiteX7" fmla="*/ 0 w 2196250"/>
                <a:gd name="connsiteY7" fmla="*/ 1062397 h 1180441"/>
                <a:gd name="connsiteX8" fmla="*/ 0 w 2196250"/>
                <a:gd name="connsiteY8" fmla="*/ 118044 h 1180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6250" h="1180441">
                  <a:moveTo>
                    <a:pt x="0" y="118044"/>
                  </a:moveTo>
                  <a:cubicBezTo>
                    <a:pt x="0" y="52850"/>
                    <a:pt x="52850" y="0"/>
                    <a:pt x="118044" y="0"/>
                  </a:cubicBezTo>
                  <a:lnTo>
                    <a:pt x="2078206" y="0"/>
                  </a:lnTo>
                  <a:cubicBezTo>
                    <a:pt x="2143400" y="0"/>
                    <a:pt x="2196250" y="52850"/>
                    <a:pt x="2196250" y="118044"/>
                  </a:cubicBezTo>
                  <a:lnTo>
                    <a:pt x="2196250" y="1062397"/>
                  </a:lnTo>
                  <a:cubicBezTo>
                    <a:pt x="2196250" y="1127591"/>
                    <a:pt x="2143400" y="1180441"/>
                    <a:pt x="2078206" y="1180441"/>
                  </a:cubicBezTo>
                  <a:lnTo>
                    <a:pt x="118044" y="1180441"/>
                  </a:lnTo>
                  <a:cubicBezTo>
                    <a:pt x="52850" y="1180441"/>
                    <a:pt x="0" y="1127591"/>
                    <a:pt x="0" y="1062397"/>
                  </a:cubicBezTo>
                  <a:lnTo>
                    <a:pt x="0" y="118044"/>
                  </a:lnTo>
                  <a:close/>
                </a:path>
              </a:pathLst>
            </a:custGeom>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62514" tIns="55529" rIns="62514" bIns="55529" numCol="1" spcCol="1270" anchor="t" anchorCtr="0">
              <a:noAutofit/>
            </a:bodyPr>
            <a:lstStyle/>
            <a:p>
              <a:pPr marL="0" lvl="0" indent="0" defTabSz="488950">
                <a:lnSpc>
                  <a:spcPct val="90000"/>
                </a:lnSpc>
                <a:spcBef>
                  <a:spcPct val="0"/>
                </a:spcBef>
                <a:spcAft>
                  <a:spcPct val="35000"/>
                </a:spcAft>
                <a:buNone/>
              </a:pPr>
              <a:r>
                <a:rPr lang="en-US" b="1" kern="1200" dirty="0"/>
                <a:t>Pure Risk: </a:t>
              </a:r>
              <a:r>
                <a:rPr lang="en-US" kern="1200" dirty="0"/>
                <a:t>Involves unavoidable risks with outcomes of either complete loss or no loss, with no potential for gain, such as natural disasters, death, theft, and liability risks, which can be mitigated through insurance.</a:t>
              </a:r>
              <a:endParaRPr lang="en-CA" kern="1200" dirty="0"/>
            </a:p>
          </p:txBody>
        </p:sp>
        <p:sp>
          <p:nvSpPr>
            <p:cNvPr id="10" name="Freeform: Shape 9">
              <a:extLst>
                <a:ext uri="{FF2B5EF4-FFF2-40B4-BE49-F238E27FC236}">
                  <a16:creationId xmlns:a16="http://schemas.microsoft.com/office/drawing/2014/main" id="{2547444F-B592-66D4-D4BE-D09B485E497A}"/>
                </a:ext>
              </a:extLst>
            </p:cNvPr>
            <p:cNvSpPr/>
            <p:nvPr/>
          </p:nvSpPr>
          <p:spPr>
            <a:xfrm>
              <a:off x="248135" y="3066560"/>
              <a:ext cx="2611153" cy="1561163"/>
            </a:xfrm>
            <a:custGeom>
              <a:avLst/>
              <a:gdLst>
                <a:gd name="connsiteX0" fmla="*/ 0 w 2196250"/>
                <a:gd name="connsiteY0" fmla="*/ 118044 h 1180441"/>
                <a:gd name="connsiteX1" fmla="*/ 118044 w 2196250"/>
                <a:gd name="connsiteY1" fmla="*/ 0 h 1180441"/>
                <a:gd name="connsiteX2" fmla="*/ 2078206 w 2196250"/>
                <a:gd name="connsiteY2" fmla="*/ 0 h 1180441"/>
                <a:gd name="connsiteX3" fmla="*/ 2196250 w 2196250"/>
                <a:gd name="connsiteY3" fmla="*/ 118044 h 1180441"/>
                <a:gd name="connsiteX4" fmla="*/ 2196250 w 2196250"/>
                <a:gd name="connsiteY4" fmla="*/ 1062397 h 1180441"/>
                <a:gd name="connsiteX5" fmla="*/ 2078206 w 2196250"/>
                <a:gd name="connsiteY5" fmla="*/ 1180441 h 1180441"/>
                <a:gd name="connsiteX6" fmla="*/ 118044 w 2196250"/>
                <a:gd name="connsiteY6" fmla="*/ 1180441 h 1180441"/>
                <a:gd name="connsiteX7" fmla="*/ 0 w 2196250"/>
                <a:gd name="connsiteY7" fmla="*/ 1062397 h 1180441"/>
                <a:gd name="connsiteX8" fmla="*/ 0 w 2196250"/>
                <a:gd name="connsiteY8" fmla="*/ 118044 h 1180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6250" h="1180441">
                  <a:moveTo>
                    <a:pt x="0" y="118044"/>
                  </a:moveTo>
                  <a:cubicBezTo>
                    <a:pt x="0" y="52850"/>
                    <a:pt x="52850" y="0"/>
                    <a:pt x="118044" y="0"/>
                  </a:cubicBezTo>
                  <a:lnTo>
                    <a:pt x="2078206" y="0"/>
                  </a:lnTo>
                  <a:cubicBezTo>
                    <a:pt x="2143400" y="0"/>
                    <a:pt x="2196250" y="52850"/>
                    <a:pt x="2196250" y="118044"/>
                  </a:cubicBezTo>
                  <a:lnTo>
                    <a:pt x="2196250" y="1062397"/>
                  </a:lnTo>
                  <a:cubicBezTo>
                    <a:pt x="2196250" y="1127591"/>
                    <a:pt x="2143400" y="1180441"/>
                    <a:pt x="2078206" y="1180441"/>
                  </a:cubicBezTo>
                  <a:lnTo>
                    <a:pt x="118044" y="1180441"/>
                  </a:lnTo>
                  <a:cubicBezTo>
                    <a:pt x="52850" y="1180441"/>
                    <a:pt x="0" y="1127591"/>
                    <a:pt x="0" y="1062397"/>
                  </a:cubicBezTo>
                  <a:lnTo>
                    <a:pt x="0" y="118044"/>
                  </a:lnTo>
                  <a:close/>
                </a:path>
              </a:pathLst>
            </a:custGeom>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62514" tIns="55529" rIns="62514" bIns="55529" numCol="1" spcCol="1270" anchor="t" anchorCtr="0">
              <a:noAutofit/>
            </a:bodyPr>
            <a:lstStyle/>
            <a:p>
              <a:pPr marL="0" lvl="0" indent="0" defTabSz="488950">
                <a:lnSpc>
                  <a:spcPct val="90000"/>
                </a:lnSpc>
                <a:spcBef>
                  <a:spcPct val="0"/>
                </a:spcBef>
                <a:spcAft>
                  <a:spcPct val="35000"/>
                </a:spcAft>
                <a:buNone/>
              </a:pPr>
              <a:r>
                <a:rPr lang="en-US" b="1" kern="1200" dirty="0"/>
                <a:t>Speculative Risk: </a:t>
              </a:r>
              <a:r>
                <a:rPr lang="en-US" kern="1200" dirty="0"/>
                <a:t>Involves risks with uncertain outcomes that can result in either gains or losses, such as investing in stocks, real estate, starting a new business, and sports betting, often influenced by conscious choices.</a:t>
              </a:r>
              <a:endParaRPr lang="en-CA" kern="1200" dirty="0"/>
            </a:p>
          </p:txBody>
        </p:sp>
        <p:sp>
          <p:nvSpPr>
            <p:cNvPr id="11" name="Freeform: Shape 10">
              <a:extLst>
                <a:ext uri="{FF2B5EF4-FFF2-40B4-BE49-F238E27FC236}">
                  <a16:creationId xmlns:a16="http://schemas.microsoft.com/office/drawing/2014/main" id="{068817D7-CDAC-D2E3-E38B-664D63E06ABA}"/>
                </a:ext>
              </a:extLst>
            </p:cNvPr>
            <p:cNvSpPr/>
            <p:nvPr/>
          </p:nvSpPr>
          <p:spPr>
            <a:xfrm>
              <a:off x="3067848" y="790113"/>
              <a:ext cx="2876807" cy="3915051"/>
            </a:xfrm>
            <a:custGeom>
              <a:avLst/>
              <a:gdLst>
                <a:gd name="connsiteX0" fmla="*/ 0 w 2745313"/>
                <a:gd name="connsiteY0" fmla="*/ 274531 h 3915051"/>
                <a:gd name="connsiteX1" fmla="*/ 274531 w 2745313"/>
                <a:gd name="connsiteY1" fmla="*/ 0 h 3915051"/>
                <a:gd name="connsiteX2" fmla="*/ 2470782 w 2745313"/>
                <a:gd name="connsiteY2" fmla="*/ 0 h 3915051"/>
                <a:gd name="connsiteX3" fmla="*/ 2745313 w 2745313"/>
                <a:gd name="connsiteY3" fmla="*/ 274531 h 3915051"/>
                <a:gd name="connsiteX4" fmla="*/ 2745313 w 2745313"/>
                <a:gd name="connsiteY4" fmla="*/ 3640520 h 3915051"/>
                <a:gd name="connsiteX5" fmla="*/ 2470782 w 2745313"/>
                <a:gd name="connsiteY5" fmla="*/ 3915051 h 3915051"/>
                <a:gd name="connsiteX6" fmla="*/ 274531 w 2745313"/>
                <a:gd name="connsiteY6" fmla="*/ 3915051 h 3915051"/>
                <a:gd name="connsiteX7" fmla="*/ 0 w 2745313"/>
                <a:gd name="connsiteY7" fmla="*/ 3640520 h 3915051"/>
                <a:gd name="connsiteX8" fmla="*/ 0 w 2745313"/>
                <a:gd name="connsiteY8" fmla="*/ 274531 h 3915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5313" h="3915051">
                  <a:moveTo>
                    <a:pt x="0" y="274531"/>
                  </a:moveTo>
                  <a:cubicBezTo>
                    <a:pt x="0" y="122912"/>
                    <a:pt x="122912" y="0"/>
                    <a:pt x="274531" y="0"/>
                  </a:cubicBezTo>
                  <a:lnTo>
                    <a:pt x="2470782" y="0"/>
                  </a:lnTo>
                  <a:cubicBezTo>
                    <a:pt x="2622401" y="0"/>
                    <a:pt x="2745313" y="122912"/>
                    <a:pt x="2745313" y="274531"/>
                  </a:cubicBezTo>
                  <a:lnTo>
                    <a:pt x="2745313" y="3640520"/>
                  </a:lnTo>
                  <a:cubicBezTo>
                    <a:pt x="2745313" y="3792139"/>
                    <a:pt x="2622401" y="3915051"/>
                    <a:pt x="2470782" y="3915051"/>
                  </a:cubicBezTo>
                  <a:lnTo>
                    <a:pt x="274531" y="3915051"/>
                  </a:lnTo>
                  <a:cubicBezTo>
                    <a:pt x="122912" y="3915051"/>
                    <a:pt x="0" y="3792139"/>
                    <a:pt x="0" y="3640520"/>
                  </a:cubicBezTo>
                  <a:lnTo>
                    <a:pt x="0" y="274531"/>
                  </a:lnTo>
                  <a:close/>
                </a:path>
              </a:pathLst>
            </a:custGeom>
          </p:spPr>
          <p:style>
            <a:lnRef idx="0">
              <a:schemeClr val="accent6">
                <a:hueOff val="0"/>
                <a:satOff val="0"/>
                <a:lumOff val="0"/>
                <a:alphaOff val="0"/>
              </a:schemeClr>
            </a:lnRef>
            <a:fillRef idx="1">
              <a:schemeClr val="accent6">
                <a:tint val="40000"/>
                <a:hueOff val="0"/>
                <a:satOff val="0"/>
                <a:lumOff val="0"/>
                <a:alphaOff val="0"/>
              </a:schemeClr>
            </a:fillRef>
            <a:effectRef idx="0">
              <a:schemeClr val="accent6">
                <a:tint val="40000"/>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2831976" numCol="1" spcCol="1270" anchor="t" anchorCtr="0">
              <a:noAutofit/>
            </a:bodyPr>
            <a:lstStyle/>
            <a:p>
              <a:pPr marL="0" lvl="0" indent="0" algn="ctr" defTabSz="1066800">
                <a:lnSpc>
                  <a:spcPct val="90000"/>
                </a:lnSpc>
                <a:spcBef>
                  <a:spcPct val="0"/>
                </a:spcBef>
                <a:spcAft>
                  <a:spcPct val="35000"/>
                </a:spcAft>
                <a:buNone/>
              </a:pPr>
              <a:r>
                <a:rPr lang="en-CA" sz="1800" b="1" kern="1200" dirty="0"/>
                <a:t>Subjective and Objective Risk</a:t>
              </a:r>
            </a:p>
          </p:txBody>
        </p:sp>
        <p:sp>
          <p:nvSpPr>
            <p:cNvPr id="12" name="Freeform: Shape 11">
              <a:extLst>
                <a:ext uri="{FF2B5EF4-FFF2-40B4-BE49-F238E27FC236}">
                  <a16:creationId xmlns:a16="http://schemas.microsoft.com/office/drawing/2014/main" id="{E1A0C6FB-2967-DD6B-DC2E-8BA004F51A75}"/>
                </a:ext>
              </a:extLst>
            </p:cNvPr>
            <p:cNvSpPr/>
            <p:nvPr/>
          </p:nvSpPr>
          <p:spPr>
            <a:xfrm>
              <a:off x="3199347" y="1405673"/>
              <a:ext cx="2611153" cy="1561163"/>
            </a:xfrm>
            <a:custGeom>
              <a:avLst/>
              <a:gdLst>
                <a:gd name="connsiteX0" fmla="*/ 0 w 2196250"/>
                <a:gd name="connsiteY0" fmla="*/ 118044 h 1180441"/>
                <a:gd name="connsiteX1" fmla="*/ 118044 w 2196250"/>
                <a:gd name="connsiteY1" fmla="*/ 0 h 1180441"/>
                <a:gd name="connsiteX2" fmla="*/ 2078206 w 2196250"/>
                <a:gd name="connsiteY2" fmla="*/ 0 h 1180441"/>
                <a:gd name="connsiteX3" fmla="*/ 2196250 w 2196250"/>
                <a:gd name="connsiteY3" fmla="*/ 118044 h 1180441"/>
                <a:gd name="connsiteX4" fmla="*/ 2196250 w 2196250"/>
                <a:gd name="connsiteY4" fmla="*/ 1062397 h 1180441"/>
                <a:gd name="connsiteX5" fmla="*/ 2078206 w 2196250"/>
                <a:gd name="connsiteY5" fmla="*/ 1180441 h 1180441"/>
                <a:gd name="connsiteX6" fmla="*/ 118044 w 2196250"/>
                <a:gd name="connsiteY6" fmla="*/ 1180441 h 1180441"/>
                <a:gd name="connsiteX7" fmla="*/ 0 w 2196250"/>
                <a:gd name="connsiteY7" fmla="*/ 1062397 h 1180441"/>
                <a:gd name="connsiteX8" fmla="*/ 0 w 2196250"/>
                <a:gd name="connsiteY8" fmla="*/ 118044 h 1180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6250" h="1180441">
                  <a:moveTo>
                    <a:pt x="0" y="118044"/>
                  </a:moveTo>
                  <a:cubicBezTo>
                    <a:pt x="0" y="52850"/>
                    <a:pt x="52850" y="0"/>
                    <a:pt x="118044" y="0"/>
                  </a:cubicBezTo>
                  <a:lnTo>
                    <a:pt x="2078206" y="0"/>
                  </a:lnTo>
                  <a:cubicBezTo>
                    <a:pt x="2143400" y="0"/>
                    <a:pt x="2196250" y="52850"/>
                    <a:pt x="2196250" y="118044"/>
                  </a:cubicBezTo>
                  <a:lnTo>
                    <a:pt x="2196250" y="1062397"/>
                  </a:lnTo>
                  <a:cubicBezTo>
                    <a:pt x="2196250" y="1127591"/>
                    <a:pt x="2143400" y="1180441"/>
                    <a:pt x="2078206" y="1180441"/>
                  </a:cubicBezTo>
                  <a:lnTo>
                    <a:pt x="118044" y="1180441"/>
                  </a:lnTo>
                  <a:cubicBezTo>
                    <a:pt x="52850" y="1180441"/>
                    <a:pt x="0" y="1127591"/>
                    <a:pt x="0" y="1062397"/>
                  </a:cubicBezTo>
                  <a:lnTo>
                    <a:pt x="0" y="118044"/>
                  </a:lnTo>
                  <a:close/>
                </a:path>
              </a:pathLst>
            </a:custGeom>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62514" tIns="55529" rIns="62514" bIns="55529" numCol="1" spcCol="1270" anchor="t" anchorCtr="0">
              <a:noAutofit/>
            </a:bodyPr>
            <a:lstStyle/>
            <a:p>
              <a:pPr marL="0" lvl="0" indent="0" defTabSz="488950">
                <a:lnSpc>
                  <a:spcPct val="90000"/>
                </a:lnSpc>
                <a:spcBef>
                  <a:spcPct val="0"/>
                </a:spcBef>
                <a:spcAft>
                  <a:spcPct val="35000"/>
                </a:spcAft>
                <a:buNone/>
              </a:pPr>
              <a:r>
                <a:rPr lang="en-US" b="1" kern="1200" dirty="0"/>
                <a:t>Objective Risk: </a:t>
              </a:r>
              <a:r>
                <a:rPr lang="en-US" kern="1200" dirty="0"/>
                <a:t>Quantifiable and measurable, based on concrete data and facts, independent of personal opinions or biases.</a:t>
              </a:r>
              <a:endParaRPr lang="en-CA" kern="1200" dirty="0"/>
            </a:p>
          </p:txBody>
        </p:sp>
        <p:sp>
          <p:nvSpPr>
            <p:cNvPr id="13" name="Freeform: Shape 12">
              <a:extLst>
                <a:ext uri="{FF2B5EF4-FFF2-40B4-BE49-F238E27FC236}">
                  <a16:creationId xmlns:a16="http://schemas.microsoft.com/office/drawing/2014/main" id="{857305FB-9000-40A8-148E-3CE731EA73AE}"/>
                </a:ext>
              </a:extLst>
            </p:cNvPr>
            <p:cNvSpPr/>
            <p:nvPr/>
          </p:nvSpPr>
          <p:spPr>
            <a:xfrm>
              <a:off x="3199347" y="3066560"/>
              <a:ext cx="2611153" cy="1561163"/>
            </a:xfrm>
            <a:custGeom>
              <a:avLst/>
              <a:gdLst>
                <a:gd name="connsiteX0" fmla="*/ 0 w 2196250"/>
                <a:gd name="connsiteY0" fmla="*/ 118044 h 1180441"/>
                <a:gd name="connsiteX1" fmla="*/ 118044 w 2196250"/>
                <a:gd name="connsiteY1" fmla="*/ 0 h 1180441"/>
                <a:gd name="connsiteX2" fmla="*/ 2078206 w 2196250"/>
                <a:gd name="connsiteY2" fmla="*/ 0 h 1180441"/>
                <a:gd name="connsiteX3" fmla="*/ 2196250 w 2196250"/>
                <a:gd name="connsiteY3" fmla="*/ 118044 h 1180441"/>
                <a:gd name="connsiteX4" fmla="*/ 2196250 w 2196250"/>
                <a:gd name="connsiteY4" fmla="*/ 1062397 h 1180441"/>
                <a:gd name="connsiteX5" fmla="*/ 2078206 w 2196250"/>
                <a:gd name="connsiteY5" fmla="*/ 1180441 h 1180441"/>
                <a:gd name="connsiteX6" fmla="*/ 118044 w 2196250"/>
                <a:gd name="connsiteY6" fmla="*/ 1180441 h 1180441"/>
                <a:gd name="connsiteX7" fmla="*/ 0 w 2196250"/>
                <a:gd name="connsiteY7" fmla="*/ 1062397 h 1180441"/>
                <a:gd name="connsiteX8" fmla="*/ 0 w 2196250"/>
                <a:gd name="connsiteY8" fmla="*/ 118044 h 1180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6250" h="1180441">
                  <a:moveTo>
                    <a:pt x="0" y="118044"/>
                  </a:moveTo>
                  <a:cubicBezTo>
                    <a:pt x="0" y="52850"/>
                    <a:pt x="52850" y="0"/>
                    <a:pt x="118044" y="0"/>
                  </a:cubicBezTo>
                  <a:lnTo>
                    <a:pt x="2078206" y="0"/>
                  </a:lnTo>
                  <a:cubicBezTo>
                    <a:pt x="2143400" y="0"/>
                    <a:pt x="2196250" y="52850"/>
                    <a:pt x="2196250" y="118044"/>
                  </a:cubicBezTo>
                  <a:lnTo>
                    <a:pt x="2196250" y="1062397"/>
                  </a:lnTo>
                  <a:cubicBezTo>
                    <a:pt x="2196250" y="1127591"/>
                    <a:pt x="2143400" y="1180441"/>
                    <a:pt x="2078206" y="1180441"/>
                  </a:cubicBezTo>
                  <a:lnTo>
                    <a:pt x="118044" y="1180441"/>
                  </a:lnTo>
                  <a:cubicBezTo>
                    <a:pt x="52850" y="1180441"/>
                    <a:pt x="0" y="1127591"/>
                    <a:pt x="0" y="1062397"/>
                  </a:cubicBezTo>
                  <a:lnTo>
                    <a:pt x="0" y="118044"/>
                  </a:lnTo>
                  <a:close/>
                </a:path>
              </a:pathLst>
            </a:custGeom>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62514" tIns="55529" rIns="62514" bIns="55529" numCol="1" spcCol="1270" anchor="t" anchorCtr="0">
              <a:noAutofit/>
            </a:bodyPr>
            <a:lstStyle/>
            <a:p>
              <a:pPr marL="0" lvl="0" indent="0" defTabSz="488950">
                <a:lnSpc>
                  <a:spcPct val="90000"/>
                </a:lnSpc>
                <a:spcBef>
                  <a:spcPct val="0"/>
                </a:spcBef>
                <a:spcAft>
                  <a:spcPct val="35000"/>
                </a:spcAft>
                <a:buNone/>
              </a:pPr>
              <a:r>
                <a:rPr lang="en-US" b="1" kern="1200" dirty="0"/>
                <a:t>Subjective Risk</a:t>
              </a:r>
              <a:r>
                <a:rPr lang="en-US" kern="1200" dirty="0"/>
                <a:t>: Influenced by personal beliefs, perceptions, and experiences, making it individualized and variable from person to person.</a:t>
              </a:r>
              <a:endParaRPr lang="en-CA" kern="1200" dirty="0"/>
            </a:p>
          </p:txBody>
        </p:sp>
        <p:sp>
          <p:nvSpPr>
            <p:cNvPr id="14" name="Freeform: Shape 13">
              <a:extLst>
                <a:ext uri="{FF2B5EF4-FFF2-40B4-BE49-F238E27FC236}">
                  <a16:creationId xmlns:a16="http://schemas.microsoft.com/office/drawing/2014/main" id="{F96312DE-F5FB-42C3-1142-AA11D9C3E7C1}"/>
                </a:ext>
              </a:extLst>
            </p:cNvPr>
            <p:cNvSpPr/>
            <p:nvPr/>
          </p:nvSpPr>
          <p:spPr>
            <a:xfrm>
              <a:off x="6019060" y="790113"/>
              <a:ext cx="2876807" cy="3915051"/>
            </a:xfrm>
            <a:custGeom>
              <a:avLst/>
              <a:gdLst>
                <a:gd name="connsiteX0" fmla="*/ 0 w 2745313"/>
                <a:gd name="connsiteY0" fmla="*/ 274531 h 3915051"/>
                <a:gd name="connsiteX1" fmla="*/ 274531 w 2745313"/>
                <a:gd name="connsiteY1" fmla="*/ 0 h 3915051"/>
                <a:gd name="connsiteX2" fmla="*/ 2470782 w 2745313"/>
                <a:gd name="connsiteY2" fmla="*/ 0 h 3915051"/>
                <a:gd name="connsiteX3" fmla="*/ 2745313 w 2745313"/>
                <a:gd name="connsiteY3" fmla="*/ 274531 h 3915051"/>
                <a:gd name="connsiteX4" fmla="*/ 2745313 w 2745313"/>
                <a:gd name="connsiteY4" fmla="*/ 3640520 h 3915051"/>
                <a:gd name="connsiteX5" fmla="*/ 2470782 w 2745313"/>
                <a:gd name="connsiteY5" fmla="*/ 3915051 h 3915051"/>
                <a:gd name="connsiteX6" fmla="*/ 274531 w 2745313"/>
                <a:gd name="connsiteY6" fmla="*/ 3915051 h 3915051"/>
                <a:gd name="connsiteX7" fmla="*/ 0 w 2745313"/>
                <a:gd name="connsiteY7" fmla="*/ 3640520 h 3915051"/>
                <a:gd name="connsiteX8" fmla="*/ 0 w 2745313"/>
                <a:gd name="connsiteY8" fmla="*/ 274531 h 3915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5313" h="3915051">
                  <a:moveTo>
                    <a:pt x="0" y="274531"/>
                  </a:moveTo>
                  <a:cubicBezTo>
                    <a:pt x="0" y="122912"/>
                    <a:pt x="122912" y="0"/>
                    <a:pt x="274531" y="0"/>
                  </a:cubicBezTo>
                  <a:lnTo>
                    <a:pt x="2470782" y="0"/>
                  </a:lnTo>
                  <a:cubicBezTo>
                    <a:pt x="2622401" y="0"/>
                    <a:pt x="2745313" y="122912"/>
                    <a:pt x="2745313" y="274531"/>
                  </a:cubicBezTo>
                  <a:lnTo>
                    <a:pt x="2745313" y="3640520"/>
                  </a:lnTo>
                  <a:cubicBezTo>
                    <a:pt x="2745313" y="3792139"/>
                    <a:pt x="2622401" y="3915051"/>
                    <a:pt x="2470782" y="3915051"/>
                  </a:cubicBezTo>
                  <a:lnTo>
                    <a:pt x="274531" y="3915051"/>
                  </a:lnTo>
                  <a:cubicBezTo>
                    <a:pt x="122912" y="3915051"/>
                    <a:pt x="0" y="3792139"/>
                    <a:pt x="0" y="3640520"/>
                  </a:cubicBezTo>
                  <a:lnTo>
                    <a:pt x="0" y="274531"/>
                  </a:lnTo>
                  <a:close/>
                </a:path>
              </a:pathLst>
            </a:custGeom>
          </p:spPr>
          <p:style>
            <a:lnRef idx="0">
              <a:schemeClr val="accent6">
                <a:hueOff val="0"/>
                <a:satOff val="0"/>
                <a:lumOff val="0"/>
                <a:alphaOff val="0"/>
              </a:schemeClr>
            </a:lnRef>
            <a:fillRef idx="1">
              <a:schemeClr val="accent6">
                <a:tint val="40000"/>
                <a:hueOff val="0"/>
                <a:satOff val="0"/>
                <a:lumOff val="0"/>
                <a:alphaOff val="0"/>
              </a:schemeClr>
            </a:fillRef>
            <a:effectRef idx="0">
              <a:schemeClr val="accent6">
                <a:tint val="40000"/>
                <a:hueOff val="0"/>
                <a:satOff val="0"/>
                <a:lumOff val="0"/>
                <a:alphaOff val="0"/>
              </a:schemeClr>
            </a:effectRef>
            <a:fontRef idx="minor">
              <a:schemeClr val="dk1">
                <a:hueOff val="0"/>
                <a:satOff val="0"/>
                <a:lumOff val="0"/>
                <a:alphaOff val="0"/>
              </a:schemeClr>
            </a:fontRef>
          </p:style>
          <p:txBody>
            <a:bodyPr spcFirstLastPara="0" vert="horz" wrap="square" lIns="91440" tIns="91440" rIns="91440" bIns="2831976" numCol="1" spcCol="1270" anchor="t" anchorCtr="0">
              <a:noAutofit/>
            </a:bodyPr>
            <a:lstStyle/>
            <a:p>
              <a:pPr marL="0" lvl="0" indent="0" algn="ctr" defTabSz="1066800">
                <a:lnSpc>
                  <a:spcPct val="90000"/>
                </a:lnSpc>
                <a:spcBef>
                  <a:spcPct val="0"/>
                </a:spcBef>
                <a:spcAft>
                  <a:spcPct val="35000"/>
                </a:spcAft>
                <a:buNone/>
              </a:pPr>
              <a:r>
                <a:rPr lang="en-CA" sz="1800" b="1" kern="1200" dirty="0"/>
                <a:t>Diversifiable and Non-Diversifiable Risk</a:t>
              </a:r>
            </a:p>
          </p:txBody>
        </p:sp>
        <p:sp>
          <p:nvSpPr>
            <p:cNvPr id="16" name="Freeform: Shape 15">
              <a:extLst>
                <a:ext uri="{FF2B5EF4-FFF2-40B4-BE49-F238E27FC236}">
                  <a16:creationId xmlns:a16="http://schemas.microsoft.com/office/drawing/2014/main" id="{9049F6B1-756E-1942-B5BD-0F4202CD9200}"/>
                </a:ext>
              </a:extLst>
            </p:cNvPr>
            <p:cNvSpPr/>
            <p:nvPr/>
          </p:nvSpPr>
          <p:spPr>
            <a:xfrm>
              <a:off x="6150559" y="1405673"/>
              <a:ext cx="2611153" cy="1561163"/>
            </a:xfrm>
            <a:custGeom>
              <a:avLst/>
              <a:gdLst>
                <a:gd name="connsiteX0" fmla="*/ 0 w 2196250"/>
                <a:gd name="connsiteY0" fmla="*/ 118044 h 1180441"/>
                <a:gd name="connsiteX1" fmla="*/ 118044 w 2196250"/>
                <a:gd name="connsiteY1" fmla="*/ 0 h 1180441"/>
                <a:gd name="connsiteX2" fmla="*/ 2078206 w 2196250"/>
                <a:gd name="connsiteY2" fmla="*/ 0 h 1180441"/>
                <a:gd name="connsiteX3" fmla="*/ 2196250 w 2196250"/>
                <a:gd name="connsiteY3" fmla="*/ 118044 h 1180441"/>
                <a:gd name="connsiteX4" fmla="*/ 2196250 w 2196250"/>
                <a:gd name="connsiteY4" fmla="*/ 1062397 h 1180441"/>
                <a:gd name="connsiteX5" fmla="*/ 2078206 w 2196250"/>
                <a:gd name="connsiteY5" fmla="*/ 1180441 h 1180441"/>
                <a:gd name="connsiteX6" fmla="*/ 118044 w 2196250"/>
                <a:gd name="connsiteY6" fmla="*/ 1180441 h 1180441"/>
                <a:gd name="connsiteX7" fmla="*/ 0 w 2196250"/>
                <a:gd name="connsiteY7" fmla="*/ 1062397 h 1180441"/>
                <a:gd name="connsiteX8" fmla="*/ 0 w 2196250"/>
                <a:gd name="connsiteY8" fmla="*/ 118044 h 1180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6250" h="1180441">
                  <a:moveTo>
                    <a:pt x="0" y="118044"/>
                  </a:moveTo>
                  <a:cubicBezTo>
                    <a:pt x="0" y="52850"/>
                    <a:pt x="52850" y="0"/>
                    <a:pt x="118044" y="0"/>
                  </a:cubicBezTo>
                  <a:lnTo>
                    <a:pt x="2078206" y="0"/>
                  </a:lnTo>
                  <a:cubicBezTo>
                    <a:pt x="2143400" y="0"/>
                    <a:pt x="2196250" y="52850"/>
                    <a:pt x="2196250" y="118044"/>
                  </a:cubicBezTo>
                  <a:lnTo>
                    <a:pt x="2196250" y="1062397"/>
                  </a:lnTo>
                  <a:cubicBezTo>
                    <a:pt x="2196250" y="1127591"/>
                    <a:pt x="2143400" y="1180441"/>
                    <a:pt x="2078206" y="1180441"/>
                  </a:cubicBezTo>
                  <a:lnTo>
                    <a:pt x="118044" y="1180441"/>
                  </a:lnTo>
                  <a:cubicBezTo>
                    <a:pt x="52850" y="1180441"/>
                    <a:pt x="0" y="1127591"/>
                    <a:pt x="0" y="1062397"/>
                  </a:cubicBezTo>
                  <a:lnTo>
                    <a:pt x="0" y="118044"/>
                  </a:lnTo>
                  <a:close/>
                </a:path>
              </a:pathLst>
            </a:custGeom>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62514" tIns="55529" rIns="62514" bIns="55529" numCol="1" spcCol="1270" anchor="t" anchorCtr="0">
              <a:noAutofit/>
            </a:bodyPr>
            <a:lstStyle/>
            <a:p>
              <a:pPr marL="0" lvl="0" indent="0" defTabSz="488950">
                <a:lnSpc>
                  <a:spcPct val="90000"/>
                </a:lnSpc>
                <a:spcBef>
                  <a:spcPct val="0"/>
                </a:spcBef>
                <a:spcAft>
                  <a:spcPct val="35000"/>
                </a:spcAft>
                <a:buNone/>
              </a:pPr>
              <a:r>
                <a:rPr lang="en-US" b="1" kern="1200" dirty="0"/>
                <a:t>Diversifiable Risk: </a:t>
              </a:r>
              <a:r>
                <a:rPr lang="en-US" kern="1200" dirty="0"/>
                <a:t>Firm-specific risks that impact individual stock prices, such as business risk, financial risk, and management risk, which can be mitigated through diversification.</a:t>
              </a:r>
              <a:endParaRPr lang="en-CA" kern="1200" dirty="0"/>
            </a:p>
          </p:txBody>
        </p:sp>
        <p:sp>
          <p:nvSpPr>
            <p:cNvPr id="18" name="Freeform: Shape 17">
              <a:extLst>
                <a:ext uri="{FF2B5EF4-FFF2-40B4-BE49-F238E27FC236}">
                  <a16:creationId xmlns:a16="http://schemas.microsoft.com/office/drawing/2014/main" id="{EF89F87C-A6CE-F2F8-2353-2BE8E4BB3669}"/>
                </a:ext>
              </a:extLst>
            </p:cNvPr>
            <p:cNvSpPr/>
            <p:nvPr/>
          </p:nvSpPr>
          <p:spPr>
            <a:xfrm>
              <a:off x="6150559" y="3066560"/>
              <a:ext cx="2611153" cy="1561163"/>
            </a:xfrm>
            <a:custGeom>
              <a:avLst/>
              <a:gdLst>
                <a:gd name="connsiteX0" fmla="*/ 0 w 2196250"/>
                <a:gd name="connsiteY0" fmla="*/ 118044 h 1180441"/>
                <a:gd name="connsiteX1" fmla="*/ 118044 w 2196250"/>
                <a:gd name="connsiteY1" fmla="*/ 0 h 1180441"/>
                <a:gd name="connsiteX2" fmla="*/ 2078206 w 2196250"/>
                <a:gd name="connsiteY2" fmla="*/ 0 h 1180441"/>
                <a:gd name="connsiteX3" fmla="*/ 2196250 w 2196250"/>
                <a:gd name="connsiteY3" fmla="*/ 118044 h 1180441"/>
                <a:gd name="connsiteX4" fmla="*/ 2196250 w 2196250"/>
                <a:gd name="connsiteY4" fmla="*/ 1062397 h 1180441"/>
                <a:gd name="connsiteX5" fmla="*/ 2078206 w 2196250"/>
                <a:gd name="connsiteY5" fmla="*/ 1180441 h 1180441"/>
                <a:gd name="connsiteX6" fmla="*/ 118044 w 2196250"/>
                <a:gd name="connsiteY6" fmla="*/ 1180441 h 1180441"/>
                <a:gd name="connsiteX7" fmla="*/ 0 w 2196250"/>
                <a:gd name="connsiteY7" fmla="*/ 1062397 h 1180441"/>
                <a:gd name="connsiteX8" fmla="*/ 0 w 2196250"/>
                <a:gd name="connsiteY8" fmla="*/ 118044 h 1180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6250" h="1180441">
                  <a:moveTo>
                    <a:pt x="0" y="118044"/>
                  </a:moveTo>
                  <a:cubicBezTo>
                    <a:pt x="0" y="52850"/>
                    <a:pt x="52850" y="0"/>
                    <a:pt x="118044" y="0"/>
                  </a:cubicBezTo>
                  <a:lnTo>
                    <a:pt x="2078206" y="0"/>
                  </a:lnTo>
                  <a:cubicBezTo>
                    <a:pt x="2143400" y="0"/>
                    <a:pt x="2196250" y="52850"/>
                    <a:pt x="2196250" y="118044"/>
                  </a:cubicBezTo>
                  <a:lnTo>
                    <a:pt x="2196250" y="1062397"/>
                  </a:lnTo>
                  <a:cubicBezTo>
                    <a:pt x="2196250" y="1127591"/>
                    <a:pt x="2143400" y="1180441"/>
                    <a:pt x="2078206" y="1180441"/>
                  </a:cubicBezTo>
                  <a:lnTo>
                    <a:pt x="118044" y="1180441"/>
                  </a:lnTo>
                  <a:cubicBezTo>
                    <a:pt x="52850" y="1180441"/>
                    <a:pt x="0" y="1127591"/>
                    <a:pt x="0" y="1062397"/>
                  </a:cubicBezTo>
                  <a:lnTo>
                    <a:pt x="0" y="118044"/>
                  </a:lnTo>
                  <a:close/>
                </a:path>
              </a:pathLst>
            </a:custGeom>
          </p:spPr>
          <p:style>
            <a:lnRef idx="3">
              <a:schemeClr val="accent6">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62514" tIns="55529" rIns="62514" bIns="55529" numCol="1" spcCol="1270" anchor="t" anchorCtr="0">
              <a:noAutofit/>
            </a:bodyPr>
            <a:lstStyle/>
            <a:p>
              <a:pPr marL="0" lvl="0" indent="0" defTabSz="488950">
                <a:lnSpc>
                  <a:spcPct val="90000"/>
                </a:lnSpc>
                <a:spcBef>
                  <a:spcPct val="0"/>
                </a:spcBef>
                <a:spcAft>
                  <a:spcPct val="35000"/>
                </a:spcAft>
                <a:buNone/>
              </a:pPr>
              <a:r>
                <a:rPr lang="en-US" b="1" kern="1200" dirty="0"/>
                <a:t>Non-Diversifiable Risk: </a:t>
              </a:r>
              <a:r>
                <a:rPr lang="en-US" kern="1200" dirty="0"/>
                <a:t>Systemic risks that affect an entire class of assets or liabilities, such as market risk, interest rate risk, and economic factors, which cannot be eliminated through diversification.</a:t>
              </a:r>
              <a:endParaRPr lang="en-CA" kern="1200" dirty="0"/>
            </a:p>
          </p:txBody>
        </p:sp>
      </p:grpSp>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mj-lt"/>
              </a:rPr>
              <a:t>2.2 </a:t>
            </a:r>
            <a:r>
              <a:rPr lang="en-CA" b="1" dirty="0"/>
              <a:t>Risk Classifications Breakdown</a:t>
            </a:r>
            <a:endParaRPr lang="en-CA" b="1" dirty="0">
              <a:latin typeface="Arial"/>
            </a:endParaRPr>
          </a:p>
        </p:txBody>
      </p:sp>
    </p:spTree>
    <p:extLst>
      <p:ext uri="{BB962C8B-B14F-4D97-AF65-F5344CB8AC3E}">
        <p14:creationId xmlns:p14="http://schemas.microsoft.com/office/powerpoint/2010/main" val="2353735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mj-lt"/>
              </a:rPr>
              <a:t>2.2 </a:t>
            </a:r>
            <a:r>
              <a:rPr lang="en-US" b="1" dirty="0"/>
              <a:t>Risk Quadrants</a:t>
            </a:r>
            <a:endParaRPr lang="en-CA" b="1" dirty="0">
              <a:latin typeface="Arial"/>
            </a:endParaRPr>
          </a:p>
        </p:txBody>
      </p:sp>
      <p:sp>
        <p:nvSpPr>
          <p:cNvPr id="5" name="TextBox 4">
            <a:extLst>
              <a:ext uri="{FF2B5EF4-FFF2-40B4-BE49-F238E27FC236}">
                <a16:creationId xmlns:a16="http://schemas.microsoft.com/office/drawing/2014/main" id="{FA2AD92E-2E37-2BB2-DB5E-54664C4649AC}"/>
              </a:ext>
            </a:extLst>
          </p:cNvPr>
          <p:cNvSpPr txBox="1"/>
          <p:nvPr/>
        </p:nvSpPr>
        <p:spPr>
          <a:xfrm>
            <a:off x="247075" y="755868"/>
            <a:ext cx="8146869" cy="738664"/>
          </a:xfrm>
          <a:prstGeom prst="rect">
            <a:avLst/>
          </a:prstGeom>
          <a:noFill/>
        </p:spPr>
        <p:txBody>
          <a:bodyPr wrap="square">
            <a:spAutoFit/>
          </a:bodyPr>
          <a:lstStyle/>
          <a:p>
            <a:r>
              <a:rPr lang="en-US" dirty="0">
                <a:latin typeface="+mn-lt"/>
              </a:rPr>
              <a:t>Risks have been categorized differently in different regions and organizations. However, in North America, risks are normally placed into the following four quadrants (IRM’s Risk Management Standard, 2002). </a:t>
            </a:r>
          </a:p>
        </p:txBody>
      </p:sp>
      <p:pic>
        <p:nvPicPr>
          <p:cNvPr id="2050" name="Picture 2" descr="Risk Quadrants Image.&#10;&#10;A circle is divided into four quarters for each type of risk.&#10;&#10;Clockwise from top left:&#10;&#10;Hazard Risk: Arises from property, liability, or personnel loss exposures. Includes property risk, legal risk, personnel risk, and consequential risk.&#10;&#10;Operational Risk: Arises from people, processes, systems, or controls. Includes people risk, IT risk, management oversight, and business processes.&#10;&#10;Strategic Risk: Arises from trends in the economy and society. Includes economic environment, political environment, demographics, and competition.&#10;&#10;Financial Risk: Arises from the effect of market forces on financial assets or liabilities. Includes market risk, credit risk, price risk, and liquidity risk.&#10;&#10;Hazard Risk and Operational Risk are Pure Risk and Financial Risk and Strategic Risk are Speculative Risk.">
            <a:extLst>
              <a:ext uri="{FF2B5EF4-FFF2-40B4-BE49-F238E27FC236}">
                <a16:creationId xmlns:a16="http://schemas.microsoft.com/office/drawing/2014/main" id="{99957918-AF51-31FD-0832-7EF6749AF8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749" y="1366406"/>
            <a:ext cx="8450501" cy="333472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DB585C0-39F4-09F6-7F0F-0E0BEA082205}"/>
              </a:ext>
            </a:extLst>
          </p:cNvPr>
          <p:cNvSpPr txBox="1"/>
          <p:nvPr/>
        </p:nvSpPr>
        <p:spPr>
          <a:xfrm>
            <a:off x="1726707" y="4621224"/>
            <a:ext cx="4572000" cy="261610"/>
          </a:xfrm>
          <a:prstGeom prst="rect">
            <a:avLst/>
          </a:prstGeom>
          <a:noFill/>
        </p:spPr>
        <p:txBody>
          <a:bodyPr wrap="square">
            <a:spAutoFit/>
          </a:bodyPr>
          <a:lstStyle/>
          <a:p>
            <a:r>
              <a:rPr lang="en-US" sz="1100" dirty="0"/>
              <a:t>Figure 2.2.2: “Risk Quadrants” by </a:t>
            </a:r>
            <a:r>
              <a:rPr lang="en-US" sz="1100" dirty="0" err="1"/>
              <a:t>Sanaz</a:t>
            </a:r>
            <a:r>
              <a:rPr lang="en-US" sz="1100" dirty="0"/>
              <a:t> Habibi, CC BY-NC-SA 4.0.</a:t>
            </a:r>
            <a:endParaRPr lang="en-CA" sz="1100" dirty="0"/>
          </a:p>
        </p:txBody>
      </p:sp>
    </p:spTree>
    <p:extLst>
      <p:ext uri="{BB962C8B-B14F-4D97-AF65-F5344CB8AC3E}">
        <p14:creationId xmlns:p14="http://schemas.microsoft.com/office/powerpoint/2010/main" val="114760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mj-lt"/>
              </a:rPr>
              <a:t>2.3 Hazard Risks</a:t>
            </a:r>
            <a:endParaRPr lang="en-CA" b="1" dirty="0">
              <a:latin typeface="Arial"/>
            </a:endParaRPr>
          </a:p>
        </p:txBody>
      </p:sp>
      <p:sp>
        <p:nvSpPr>
          <p:cNvPr id="6" name="TextBox 5">
            <a:extLst>
              <a:ext uri="{FF2B5EF4-FFF2-40B4-BE49-F238E27FC236}">
                <a16:creationId xmlns:a16="http://schemas.microsoft.com/office/drawing/2014/main" id="{6DBE62F6-90C6-11BA-BACA-B5DB14735A06}"/>
              </a:ext>
            </a:extLst>
          </p:cNvPr>
          <p:cNvSpPr txBox="1"/>
          <p:nvPr/>
        </p:nvSpPr>
        <p:spPr>
          <a:xfrm>
            <a:off x="125786" y="841281"/>
            <a:ext cx="4943363" cy="3970318"/>
          </a:xfrm>
          <a:prstGeom prst="rect">
            <a:avLst/>
          </a:prstGeom>
          <a:noFill/>
        </p:spPr>
        <p:txBody>
          <a:bodyPr wrap="square">
            <a:spAutoFit/>
          </a:bodyPr>
          <a:lstStyle/>
          <a:p>
            <a:pPr marL="285750" indent="-285750">
              <a:buFont typeface="Arial" panose="020B0604020202020204" pitchFamily="34" charset="0"/>
              <a:buChar char="•"/>
            </a:pPr>
            <a:r>
              <a:rPr lang="en-US" b="1" dirty="0">
                <a:latin typeface="+mn-lt"/>
              </a:rPr>
              <a:t>Definition and Impact: </a:t>
            </a:r>
            <a:r>
              <a:rPr lang="en-US" dirty="0">
                <a:latin typeface="+mn-lt"/>
              </a:rPr>
              <a:t>Hazard risks are unpredictable events arising from natural disasters, accidents, or other external factors that can significantly disrupt supply chains. These risks are generally insurable.</a:t>
            </a:r>
          </a:p>
          <a:p>
            <a:pPr marL="285750" indent="-285750">
              <a:buFont typeface="Arial" panose="020B0604020202020204" pitchFamily="34" charset="0"/>
              <a:buChar char="•"/>
            </a:pPr>
            <a:r>
              <a:rPr lang="en-US" b="1" dirty="0">
                <a:latin typeface="+mn-lt"/>
              </a:rPr>
              <a:t>Examples: </a:t>
            </a:r>
            <a:r>
              <a:rPr lang="en-US" dirty="0">
                <a:latin typeface="+mn-lt"/>
              </a:rPr>
              <a:t>Hazard risks include theft/crime, fire or property damage, business interruptions, disease, personal injuries, disability, and liability.</a:t>
            </a:r>
          </a:p>
          <a:p>
            <a:pPr marL="285750" indent="-285750">
              <a:buFont typeface="Arial" panose="020B0604020202020204" pitchFamily="34" charset="0"/>
              <a:buChar char="•"/>
            </a:pPr>
            <a:r>
              <a:rPr lang="en-US" b="1" dirty="0">
                <a:latin typeface="+mn-lt"/>
              </a:rPr>
              <a:t>Measurement: </a:t>
            </a:r>
            <a:r>
              <a:rPr lang="en-US" dirty="0">
                <a:latin typeface="+mn-lt"/>
              </a:rPr>
              <a:t>Hazard risks are measured by frequency (how often an event occurs) and severity (the seriousness of potential harm).</a:t>
            </a:r>
          </a:p>
          <a:p>
            <a:pPr marL="285750" indent="-285750">
              <a:buFont typeface="Arial" panose="020B0604020202020204" pitchFamily="34" charset="0"/>
              <a:buChar char="•"/>
            </a:pPr>
            <a:r>
              <a:rPr lang="en-US" b="1" dirty="0">
                <a:latin typeface="+mn-lt"/>
              </a:rPr>
              <a:t>Management Techniques: </a:t>
            </a:r>
            <a:r>
              <a:rPr lang="en-US" dirty="0">
                <a:latin typeface="+mn-lt"/>
              </a:rPr>
              <a:t>Strategies include avoidance, separation, duplication, diversification, and prevention/reduction. Each technique focuses on either preventing losses or reducing their frequency and severity.</a:t>
            </a:r>
          </a:p>
          <a:p>
            <a:pPr marL="285750" indent="-285750">
              <a:buFont typeface="Arial" panose="020B0604020202020204" pitchFamily="34" charset="0"/>
              <a:buChar char="•"/>
            </a:pPr>
            <a:r>
              <a:rPr lang="en-US" b="1" dirty="0">
                <a:latin typeface="+mn-lt"/>
              </a:rPr>
              <a:t>Insurance: </a:t>
            </a:r>
            <a:r>
              <a:rPr lang="en-US" dirty="0">
                <a:latin typeface="+mn-lt"/>
              </a:rPr>
              <a:t>Transferring the financial impact of risks with high severity and low frequency to an insurer, such as auto insurance for vehicle and property damage.</a:t>
            </a:r>
            <a:endParaRPr lang="en-CA" dirty="0">
              <a:latin typeface="+mn-lt"/>
            </a:endParaRPr>
          </a:p>
        </p:txBody>
      </p:sp>
      <p:graphicFrame>
        <p:nvGraphicFramePr>
          <p:cNvPr id="9" name="Diagram 8" descr="Categories of Hazard Risk:&#10;Personnel Risk: Related to employee-related losses such as death, injury, health issues, and disability.&#10;&#10;Property Risk: Involves loss or damage to property, affecting productivity (e.g., earthquake damage to a manufacturing facility).&#10;&#10;Liability Risk: Financial responsibility for causing injury or loss, such as a faulty product harming a consumer.">
            <a:extLst>
              <a:ext uri="{FF2B5EF4-FFF2-40B4-BE49-F238E27FC236}">
                <a16:creationId xmlns:a16="http://schemas.microsoft.com/office/drawing/2014/main" id="{0EABB8C9-1C38-4608-FF07-47E9F122C78D}"/>
              </a:ext>
            </a:extLst>
          </p:cNvPr>
          <p:cNvGraphicFramePr/>
          <p:nvPr>
            <p:extLst>
              <p:ext uri="{D42A27DB-BD31-4B8C-83A1-F6EECF244321}">
                <p14:modId xmlns:p14="http://schemas.microsoft.com/office/powerpoint/2010/main" val="1770706220"/>
              </p:ext>
            </p:extLst>
          </p:nvPr>
        </p:nvGraphicFramePr>
        <p:xfrm>
          <a:off x="5162257" y="841281"/>
          <a:ext cx="3855957" cy="404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8152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00E59F2F-4298-B5A4-624B-802AFFE07769}"/>
              </a:ext>
              <a:ext uri="{C183D7F6-B498-43B3-948B-1728B52AA6E4}">
                <adec:decorative xmlns:adec="http://schemas.microsoft.com/office/drawing/2017/decorative" val="1"/>
              </a:ext>
            </a:extLst>
          </p:cNvPr>
          <p:cNvSpPr/>
          <p:nvPr/>
        </p:nvSpPr>
        <p:spPr>
          <a:xfrm>
            <a:off x="379031" y="1618971"/>
            <a:ext cx="4026131" cy="301621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12" name="Rectangle: Rounded Corners 11">
            <a:extLst>
              <a:ext uri="{FF2B5EF4-FFF2-40B4-BE49-F238E27FC236}">
                <a16:creationId xmlns:a16="http://schemas.microsoft.com/office/drawing/2014/main" id="{2D7D3848-641D-B005-4FCC-9BE5F09394E9}"/>
              </a:ext>
              <a:ext uri="{C183D7F6-B498-43B3-948B-1728B52AA6E4}">
                <adec:decorative xmlns:adec="http://schemas.microsoft.com/office/drawing/2017/decorative" val="1"/>
              </a:ext>
            </a:extLst>
          </p:cNvPr>
          <p:cNvSpPr/>
          <p:nvPr/>
        </p:nvSpPr>
        <p:spPr>
          <a:xfrm>
            <a:off x="4634144" y="1618971"/>
            <a:ext cx="4026131" cy="301621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CA"/>
          </a:p>
        </p:txBody>
      </p:sp>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mj-lt"/>
              </a:rPr>
              <a:t>2.3 Loss Exposure</a:t>
            </a:r>
            <a:endParaRPr lang="en-CA" b="1" dirty="0">
              <a:latin typeface="Arial"/>
            </a:endParaRPr>
          </a:p>
        </p:txBody>
      </p:sp>
      <p:sp>
        <p:nvSpPr>
          <p:cNvPr id="4" name="Rectangle: Rounded Corners 3">
            <a:extLst>
              <a:ext uri="{FF2B5EF4-FFF2-40B4-BE49-F238E27FC236}">
                <a16:creationId xmlns:a16="http://schemas.microsoft.com/office/drawing/2014/main" id="{FE536C30-05F0-F352-B59F-B0A3FF8B0835}"/>
              </a:ext>
            </a:extLst>
          </p:cNvPr>
          <p:cNvSpPr/>
          <p:nvPr/>
        </p:nvSpPr>
        <p:spPr>
          <a:xfrm>
            <a:off x="379031" y="807171"/>
            <a:ext cx="8385937" cy="708212"/>
          </a:xfrm>
          <a:prstGeom prst="roundRect">
            <a:avLst>
              <a:gd name="adj" fmla="val 25528"/>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dirty="0"/>
              <a:t>Loss Exposure is the potential for loss faced by an individual or organization due to the frequency or severity of an event.</a:t>
            </a:r>
          </a:p>
        </p:txBody>
      </p:sp>
      <p:sp>
        <p:nvSpPr>
          <p:cNvPr id="7" name="TextBox 6">
            <a:extLst>
              <a:ext uri="{FF2B5EF4-FFF2-40B4-BE49-F238E27FC236}">
                <a16:creationId xmlns:a16="http://schemas.microsoft.com/office/drawing/2014/main" id="{999A0DCE-8694-7260-F766-78766AE122BD}"/>
              </a:ext>
            </a:extLst>
          </p:cNvPr>
          <p:cNvSpPr txBox="1"/>
          <p:nvPr/>
        </p:nvSpPr>
        <p:spPr>
          <a:xfrm>
            <a:off x="485779" y="1742081"/>
            <a:ext cx="3919383" cy="2062103"/>
          </a:xfrm>
          <a:prstGeom prst="rect">
            <a:avLst/>
          </a:prstGeom>
          <a:noFill/>
        </p:spPr>
        <p:txBody>
          <a:bodyPr wrap="square">
            <a:spAutoFit/>
          </a:bodyPr>
          <a:lstStyle/>
          <a:p>
            <a:r>
              <a:rPr lang="en-CA" sz="1600" b="1" dirty="0">
                <a:latin typeface="+mn-lt"/>
              </a:rPr>
              <a:t>Circumstances:</a:t>
            </a:r>
          </a:p>
          <a:p>
            <a:pPr marL="342900" indent="-342900">
              <a:buFont typeface="+mj-lt"/>
              <a:buAutoNum type="arabicPeriod"/>
            </a:pPr>
            <a:r>
              <a:rPr lang="en-CA" dirty="0">
                <a:latin typeface="+mn-lt"/>
              </a:rPr>
              <a:t>Asset Exposed to Loss: Tangible (e.g., cash, property) and intangible assets (e.g., patents, copyrights).</a:t>
            </a:r>
          </a:p>
          <a:p>
            <a:pPr marL="342900" indent="-342900">
              <a:buFont typeface="+mj-lt"/>
              <a:buAutoNum type="arabicPeriod"/>
            </a:pPr>
            <a:r>
              <a:rPr lang="en-CA" dirty="0">
                <a:latin typeface="+mn-lt"/>
              </a:rPr>
              <a:t>Cause of Loss: Events like fire, thunderstorms, explosions, and accidents.</a:t>
            </a:r>
          </a:p>
          <a:p>
            <a:pPr marL="342900" indent="-342900">
              <a:buFont typeface="+mj-lt"/>
              <a:buAutoNum type="arabicPeriod"/>
            </a:pPr>
            <a:r>
              <a:rPr lang="en-CA" dirty="0">
                <a:latin typeface="+mn-lt"/>
              </a:rPr>
              <a:t>Financial Consequences: Direct loss (e.g., damaged property) and indirect loss (e.g., business interruption).</a:t>
            </a:r>
          </a:p>
        </p:txBody>
      </p:sp>
      <p:sp>
        <p:nvSpPr>
          <p:cNvPr id="11" name="TextBox 10">
            <a:extLst>
              <a:ext uri="{FF2B5EF4-FFF2-40B4-BE49-F238E27FC236}">
                <a16:creationId xmlns:a16="http://schemas.microsoft.com/office/drawing/2014/main" id="{69F0E3A7-5768-F111-4DAE-7EE8905CA243}"/>
              </a:ext>
            </a:extLst>
          </p:cNvPr>
          <p:cNvSpPr txBox="1"/>
          <p:nvPr/>
        </p:nvSpPr>
        <p:spPr>
          <a:xfrm>
            <a:off x="4740892" y="1742081"/>
            <a:ext cx="3919383" cy="2923877"/>
          </a:xfrm>
          <a:prstGeom prst="rect">
            <a:avLst/>
          </a:prstGeom>
          <a:noFill/>
        </p:spPr>
        <p:txBody>
          <a:bodyPr wrap="square">
            <a:spAutoFit/>
          </a:bodyPr>
          <a:lstStyle/>
          <a:p>
            <a:r>
              <a:rPr lang="en-US" sz="1600" b="1" dirty="0">
                <a:latin typeface="+mn-lt"/>
              </a:rPr>
              <a:t>Types of Loss Exposures:</a:t>
            </a:r>
          </a:p>
          <a:p>
            <a:pPr marL="342900" indent="-342900">
              <a:buFont typeface="+mj-lt"/>
              <a:buAutoNum type="arabicPeriod"/>
            </a:pPr>
            <a:r>
              <a:rPr lang="en-US" dirty="0">
                <a:latin typeface="+mn-lt"/>
              </a:rPr>
              <a:t>Property: Financial loss due to damage, theft, or loss of use of property (tangible and intangible).</a:t>
            </a:r>
          </a:p>
          <a:p>
            <a:pPr marL="342900" indent="-342900">
              <a:buFont typeface="+mj-lt"/>
              <a:buAutoNum type="arabicPeriod"/>
            </a:pPr>
            <a:r>
              <a:rPr lang="en-US" dirty="0">
                <a:latin typeface="+mn-lt"/>
              </a:rPr>
              <a:t>Liability: Legal and financial responsibility for injury or damage to another party.</a:t>
            </a:r>
          </a:p>
          <a:p>
            <a:pPr marL="342900" indent="-342900">
              <a:buFont typeface="+mj-lt"/>
              <a:buAutoNum type="arabicPeriod"/>
            </a:pPr>
            <a:r>
              <a:rPr lang="en-US" dirty="0">
                <a:latin typeface="+mn-lt"/>
              </a:rPr>
              <a:t>Personnel: Risks associated with employee injury, disability, death, or departure.</a:t>
            </a:r>
          </a:p>
          <a:p>
            <a:pPr marL="342900" indent="-342900">
              <a:buFont typeface="+mj-lt"/>
              <a:buAutoNum type="arabicPeriod"/>
            </a:pPr>
            <a:r>
              <a:rPr lang="en-US" dirty="0">
                <a:latin typeface="+mn-lt"/>
              </a:rPr>
              <a:t>Net Income: Financial loss from increased expenses or decreased revenue due to events like loss of major customers, supply chain disruptions, or natural disasters.</a:t>
            </a:r>
            <a:endParaRPr lang="en-CA" dirty="0">
              <a:latin typeface="+mn-lt"/>
            </a:endParaRPr>
          </a:p>
        </p:txBody>
      </p:sp>
    </p:spTree>
    <p:extLst>
      <p:ext uri="{BB962C8B-B14F-4D97-AF65-F5344CB8AC3E}">
        <p14:creationId xmlns:p14="http://schemas.microsoft.com/office/powerpoint/2010/main" val="1726439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latin typeface="Arial"/>
              </a:rPr>
              <a:t>2.4 Operational Risks</a:t>
            </a:r>
          </a:p>
        </p:txBody>
      </p:sp>
      <p:sp>
        <p:nvSpPr>
          <p:cNvPr id="27" name="TextBox 26">
            <a:extLst>
              <a:ext uri="{FF2B5EF4-FFF2-40B4-BE49-F238E27FC236}">
                <a16:creationId xmlns:a16="http://schemas.microsoft.com/office/drawing/2014/main" id="{4B54FFDC-FC55-49AD-BA84-6642D9974C81}"/>
              </a:ext>
            </a:extLst>
          </p:cNvPr>
          <p:cNvSpPr txBox="1"/>
          <p:nvPr/>
        </p:nvSpPr>
        <p:spPr>
          <a:xfrm>
            <a:off x="224296" y="815342"/>
            <a:ext cx="3537751" cy="3970318"/>
          </a:xfrm>
          <a:prstGeom prst="rect">
            <a:avLst/>
          </a:prstGeom>
          <a:noFill/>
        </p:spPr>
        <p:txBody>
          <a:bodyPr wrap="square">
            <a:spAutoFit/>
          </a:bodyPr>
          <a:lstStyle/>
          <a:p>
            <a:pPr marL="285750" indent="-285750">
              <a:buFont typeface="Arial" panose="020B0604020202020204" pitchFamily="34" charset="0"/>
              <a:buChar char="•"/>
            </a:pPr>
            <a:r>
              <a:rPr lang="en-US" b="1" dirty="0"/>
              <a:t>People: </a:t>
            </a:r>
            <a:r>
              <a:rPr lang="en-US" dirty="0"/>
              <a:t>Risk of financial loss or negative consequences from human error, misconduct, or lack of skills (e.g., employee fraud, negligence, turnover, skills gaps).</a:t>
            </a:r>
          </a:p>
          <a:p>
            <a:pPr marL="285750" indent="-285750">
              <a:buFont typeface="Arial" panose="020B0604020202020204" pitchFamily="34" charset="0"/>
              <a:buChar char="•"/>
            </a:pPr>
            <a:r>
              <a:rPr lang="en-US" b="1" dirty="0"/>
              <a:t>Process: </a:t>
            </a:r>
            <a:r>
              <a:rPr lang="en-US" dirty="0"/>
              <a:t>Risk of loss from poorly designed or implemented business processes (e.g., data entry errors, order fulfillment issues, product development errors).</a:t>
            </a:r>
          </a:p>
          <a:p>
            <a:pPr marL="285750" indent="-285750">
              <a:buFont typeface="Arial" panose="020B0604020202020204" pitchFamily="34" charset="0"/>
              <a:buChar char="•"/>
            </a:pPr>
            <a:r>
              <a:rPr lang="en-US" b="1" dirty="0"/>
              <a:t>Systems: </a:t>
            </a:r>
            <a:r>
              <a:rPr lang="en-US" dirty="0"/>
              <a:t>Risk of loss from failures or weaknesses in IT systems and infrastructure (e.g., hardware/software failures, cyberattacks, power outages).</a:t>
            </a:r>
          </a:p>
          <a:p>
            <a:pPr marL="285750" indent="-285750">
              <a:buFont typeface="Arial" panose="020B0604020202020204" pitchFamily="34" charset="0"/>
              <a:buChar char="•"/>
            </a:pPr>
            <a:r>
              <a:rPr lang="en-US" b="1" dirty="0"/>
              <a:t>External Events: </a:t>
            </a:r>
            <a:r>
              <a:rPr lang="en-US" dirty="0"/>
              <a:t>Risk of loss from uncontrollable events (e.g., natural disasters, political unrest, economic downturns).</a:t>
            </a:r>
            <a:endParaRPr lang="en-CA" dirty="0"/>
          </a:p>
        </p:txBody>
      </p:sp>
      <p:pic>
        <p:nvPicPr>
          <p:cNvPr id="4098" name="Picture 2" descr="A semi-circular diagram representing categories of operational risk, with segments for People (icon of a group of people in a purple segment), Processes (flowchart icon in a yellow segment), Systems (gear icon in a maroon segment), and External Events (arrow pointing outwards icon in a blue segment). At the center is a large gear icon with an exclamation mark, representing the core of operational risk, with each segment connected to the center indicating their contribution to the overall operational risk.">
            <a:extLst>
              <a:ext uri="{FF2B5EF4-FFF2-40B4-BE49-F238E27FC236}">
                <a16:creationId xmlns:a16="http://schemas.microsoft.com/office/drawing/2014/main" id="{925DCF0D-B607-B71F-6988-8887A74158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1811" y="1205295"/>
            <a:ext cx="5452189" cy="273291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FACC95AA-64A7-DDCD-9C72-1420D8CDD4B3}"/>
              </a:ext>
            </a:extLst>
          </p:cNvPr>
          <p:cNvSpPr txBox="1"/>
          <p:nvPr/>
        </p:nvSpPr>
        <p:spPr>
          <a:xfrm>
            <a:off x="3762047" y="3807400"/>
            <a:ext cx="5311715" cy="261610"/>
          </a:xfrm>
          <a:prstGeom prst="rect">
            <a:avLst/>
          </a:prstGeom>
          <a:noFill/>
        </p:spPr>
        <p:txBody>
          <a:bodyPr wrap="square">
            <a:spAutoFit/>
          </a:bodyPr>
          <a:lstStyle/>
          <a:p>
            <a:r>
              <a:rPr lang="en-US" sz="1100" dirty="0"/>
              <a:t>Figure 2.4.1: “Categories of Operational Risk” by </a:t>
            </a:r>
            <a:r>
              <a:rPr lang="en-US" sz="1100" dirty="0" err="1"/>
              <a:t>Sanaz</a:t>
            </a:r>
            <a:r>
              <a:rPr lang="en-US" sz="1100" dirty="0"/>
              <a:t> Habibi, CC BY-NC-SA 4.0</a:t>
            </a:r>
            <a:endParaRPr lang="en-CA" sz="1100" dirty="0"/>
          </a:p>
        </p:txBody>
      </p:sp>
    </p:spTree>
    <p:extLst>
      <p:ext uri="{BB962C8B-B14F-4D97-AF65-F5344CB8AC3E}">
        <p14:creationId xmlns:p14="http://schemas.microsoft.com/office/powerpoint/2010/main" val="2803930970"/>
      </p:ext>
    </p:extLst>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2F0242BF8A324B92057679BABAF17B" ma:contentTypeVersion="10" ma:contentTypeDescription="Create a new document." ma:contentTypeScope="" ma:versionID="c98ecb37091093eaf8223493b2238d02">
  <xsd:schema xmlns:xsd="http://www.w3.org/2001/XMLSchema" xmlns:xs="http://www.w3.org/2001/XMLSchema" xmlns:p="http://schemas.microsoft.com/office/2006/metadata/properties" xmlns:ns2="994b5876-6cd9-4c79-8e46-d4c16b01c114" xmlns:ns3="2a2e7db6-e305-423f-94e6-8efd5e6fa176" targetNamespace="http://schemas.microsoft.com/office/2006/metadata/properties" ma:root="true" ma:fieldsID="e0082d3d966dcecfb4abfb13fbb6b06a" ns2:_="" ns3:_="">
    <xsd:import namespace="994b5876-6cd9-4c79-8e46-d4c16b01c114"/>
    <xsd:import namespace="2a2e7db6-e305-423f-94e6-8efd5e6fa17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4b5876-6cd9-4c79-8e46-d4c16b01c1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2e7db6-e305-423f-94e6-8efd5e6fa17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2a2e7db6-e305-423f-94e6-8efd5e6fa176">
      <UserInfo>
        <DisplayName>Patterson, Debra</DisplayName>
        <AccountId>62</AccountId>
        <AccountType/>
      </UserInfo>
      <UserInfo>
        <DisplayName>Armstrong, Robert</DisplayName>
        <AccountId>48</AccountId>
        <AccountType/>
      </UserInfo>
    </SharedWithUsers>
  </documentManagement>
</p:properties>
</file>

<file path=customXml/itemProps1.xml><?xml version="1.0" encoding="utf-8"?>
<ds:datastoreItem xmlns:ds="http://schemas.openxmlformats.org/officeDocument/2006/customXml" ds:itemID="{76D928B5-2415-41A4-8404-9F146EBB676A}">
  <ds:schemaRefs>
    <ds:schemaRef ds:uri="http://schemas.microsoft.com/sharepoint/v3/contenttype/forms"/>
  </ds:schemaRefs>
</ds:datastoreItem>
</file>

<file path=customXml/itemProps2.xml><?xml version="1.0" encoding="utf-8"?>
<ds:datastoreItem xmlns:ds="http://schemas.openxmlformats.org/officeDocument/2006/customXml" ds:itemID="{D6CF3A5E-F80B-4874-B676-CCA7A364ED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4b5876-6cd9-4c79-8e46-d4c16b01c114"/>
    <ds:schemaRef ds:uri="2a2e7db6-e305-423f-94e6-8efd5e6fa1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15BBAD-F7F2-401E-AF05-5688830EE446}">
  <ds:schemaRefs>
    <ds:schemaRef ds:uri="http://schemas.microsoft.com/office/2006/metadata/properties"/>
    <ds:schemaRef ds:uri="http://schemas.microsoft.com/office/infopath/2007/PartnerControls"/>
    <ds:schemaRef ds:uri="2a2e7db6-e305-423f-94e6-8efd5e6fa176"/>
  </ds:schemaRefs>
</ds:datastoreItem>
</file>

<file path=docProps/app.xml><?xml version="1.0" encoding="utf-8"?>
<Properties xmlns="http://schemas.openxmlformats.org/officeDocument/2006/extended-properties" xmlns:vt="http://schemas.openxmlformats.org/officeDocument/2006/docPropsVTypes">
  <TotalTime>4748</TotalTime>
  <Words>1722</Words>
  <Application>Microsoft Office PowerPoint</Application>
  <PresentationFormat>On-screen Show (16:9)</PresentationFormat>
  <Paragraphs>112</Paragraphs>
  <Slides>13</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Roboto</vt:lpstr>
      <vt:lpstr>Calibri Light</vt:lpstr>
      <vt:lpstr>Calibri</vt:lpstr>
      <vt:lpstr>Arial</vt:lpstr>
      <vt:lpstr>Geometric</vt:lpstr>
      <vt:lpstr>Custom Design</vt:lpstr>
      <vt:lpstr>Risk Management - Supply Chain and Operations Perspective</vt:lpstr>
      <vt:lpstr>2.0 Learning Objectives</vt:lpstr>
      <vt:lpstr>2.1 Risk Classification and Its Significance</vt:lpstr>
      <vt:lpstr>2.2 Risk Classification</vt:lpstr>
      <vt:lpstr>2.2 Risk Classifications Breakdown</vt:lpstr>
      <vt:lpstr>2.2 Risk Quadrants</vt:lpstr>
      <vt:lpstr>2.3 Hazard Risks</vt:lpstr>
      <vt:lpstr>2.3 Loss Exposure</vt:lpstr>
      <vt:lpstr>2.4 Operational Risks</vt:lpstr>
      <vt:lpstr>2.4 Operations Risk Indicators</vt:lpstr>
      <vt:lpstr>2.5 Financial Risks</vt:lpstr>
      <vt:lpstr>2.6 Strategic Risks</vt:lpstr>
      <vt:lpstr>2.7 Chapter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Marketing</dc:title>
  <dc:creator>HOME-USER</dc:creator>
  <cp:lastModifiedBy>Steeves, Catherine</cp:lastModifiedBy>
  <cp:revision>78</cp:revision>
  <cp:lastPrinted>2021-10-24T15:39:03Z</cp:lastPrinted>
  <dcterms:modified xsi:type="dcterms:W3CDTF">2024-08-08T13:39:16Z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0x0101002A2F0242BF8A324B92057679BABAF17B</vt:lpwstr>
  </property>
</Properties>
</file>