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3"/>
  </p:notesMasterIdLst>
  <p:sldIdLst>
    <p:sldId id="256" r:id="rId6"/>
    <p:sldId id="287" r:id="rId7"/>
    <p:sldId id="311" r:id="rId8"/>
    <p:sldId id="313" r:id="rId9"/>
    <p:sldId id="323" r:id="rId10"/>
    <p:sldId id="321" r:id="rId11"/>
    <p:sldId id="324" r:id="rId12"/>
    <p:sldId id="325" r:id="rId13"/>
    <p:sldId id="326" r:id="rId14"/>
    <p:sldId id="327" r:id="rId15"/>
    <p:sldId id="328" r:id="rId16"/>
    <p:sldId id="329" r:id="rId17"/>
    <p:sldId id="330" r:id="rId18"/>
    <p:sldId id="331" r:id="rId19"/>
    <p:sldId id="332" r:id="rId20"/>
    <p:sldId id="333" r:id="rId21"/>
    <p:sldId id="286" r:id="rId22"/>
  </p:sldIdLst>
  <p:sldSz cx="9144000" cy="5143500" type="screen16x9"/>
  <p:notesSz cx="6858000" cy="9144000"/>
  <p:embeddedFontLs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70"/>
    <p:restoredTop sz="94646"/>
  </p:normalViewPr>
  <p:slideViewPr>
    <p:cSldViewPr snapToGrid="0">
      <p:cViewPr varScale="1">
        <p:scale>
          <a:sx n="77" d="100"/>
          <a:sy n="77" d="100"/>
        </p:scale>
        <p:origin x="102" y="8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viewProps" Target="view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55638-590D-DF4B-868D-23B1C25A501E}"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1985F554-E64D-2946-B9DF-95D60F2992EB}">
      <dgm:prSet custT="1"/>
      <dgm:spPr/>
      <dgm:t>
        <a:bodyPr/>
        <a:lstStyle/>
        <a:p>
          <a:pPr>
            <a:buFont typeface="Arial" panose="020B0604020202020204" pitchFamily="34" charset="0"/>
            <a:buChar char="•"/>
          </a:pPr>
          <a:r>
            <a:rPr lang="en-CA" sz="1600" b="0" i="0" dirty="0"/>
            <a:t>Sustainability challenges can pose significant risks to organizations</a:t>
          </a:r>
        </a:p>
      </dgm:t>
    </dgm:pt>
    <dgm:pt modelId="{CC53E3E8-F9A6-7949-9BA8-AD5BBA55F092}" type="parTrans" cxnId="{D56E51C4-048B-1446-98D3-2B02344B7B68}">
      <dgm:prSet/>
      <dgm:spPr/>
      <dgm:t>
        <a:bodyPr/>
        <a:lstStyle/>
        <a:p>
          <a:endParaRPr lang="en-US" sz="1600"/>
        </a:p>
      </dgm:t>
    </dgm:pt>
    <dgm:pt modelId="{869F5C98-0D9A-2742-9772-4C1E4EB93CAF}" type="sibTrans" cxnId="{D56E51C4-048B-1446-98D3-2B02344B7B68}">
      <dgm:prSet/>
      <dgm:spPr/>
      <dgm:t>
        <a:bodyPr/>
        <a:lstStyle/>
        <a:p>
          <a:endParaRPr lang="en-US" sz="1600"/>
        </a:p>
      </dgm:t>
    </dgm:pt>
    <dgm:pt modelId="{E0E35F79-026C-0A44-98D7-ABB43C91DBEC}">
      <dgm:prSet custT="1"/>
      <dgm:spPr/>
      <dgm:t>
        <a:bodyPr/>
        <a:lstStyle/>
        <a:p>
          <a:pPr>
            <a:buFont typeface="Arial" panose="020B0604020202020204" pitchFamily="34" charset="0"/>
            <a:buChar char="•"/>
          </a:pPr>
          <a:r>
            <a:rPr lang="en-CA" sz="1600" b="0" i="0" dirty="0"/>
            <a:t>Organizational decisions and risk management practices can influence sustainability outcomes</a:t>
          </a:r>
        </a:p>
      </dgm:t>
    </dgm:pt>
    <dgm:pt modelId="{F4DA18C1-2E6E-024C-85F6-DD1262BB4217}" type="parTrans" cxnId="{E17644AE-962F-3247-879F-C22889333ECD}">
      <dgm:prSet/>
      <dgm:spPr/>
      <dgm:t>
        <a:bodyPr/>
        <a:lstStyle/>
        <a:p>
          <a:endParaRPr lang="en-US" sz="1600"/>
        </a:p>
      </dgm:t>
    </dgm:pt>
    <dgm:pt modelId="{B8C1CBE4-B07E-9A4F-89E4-1025A85C0E0A}" type="sibTrans" cxnId="{E17644AE-962F-3247-879F-C22889333ECD}">
      <dgm:prSet/>
      <dgm:spPr/>
      <dgm:t>
        <a:bodyPr/>
        <a:lstStyle/>
        <a:p>
          <a:endParaRPr lang="en-US" sz="1600"/>
        </a:p>
      </dgm:t>
    </dgm:pt>
    <dgm:pt modelId="{A5AB8A94-1E65-F74A-B459-C8899E132368}">
      <dgm:prSet custT="1"/>
      <dgm:spPr/>
      <dgm:t>
        <a:bodyPr/>
        <a:lstStyle/>
        <a:p>
          <a:pPr>
            <a:buFont typeface="Arial" panose="020B0604020202020204" pitchFamily="34" charset="0"/>
            <a:buChar char="•"/>
          </a:pPr>
          <a:r>
            <a:rPr lang="en-CA" sz="1600" b="0" i="0" dirty="0"/>
            <a:t>Sustainability risks often have ripple effects across an organization's operations and the broader economy</a:t>
          </a:r>
        </a:p>
      </dgm:t>
    </dgm:pt>
    <dgm:pt modelId="{3BBF6E58-DEFE-0641-9CC4-C17CF271568F}" type="parTrans" cxnId="{A6F018B6-A9B0-C543-9AFF-82401816C051}">
      <dgm:prSet/>
      <dgm:spPr/>
      <dgm:t>
        <a:bodyPr/>
        <a:lstStyle/>
        <a:p>
          <a:endParaRPr lang="en-US" sz="1600"/>
        </a:p>
      </dgm:t>
    </dgm:pt>
    <dgm:pt modelId="{1A5A6C65-4A89-0C46-963D-20B774065C82}" type="sibTrans" cxnId="{A6F018B6-A9B0-C543-9AFF-82401816C051}">
      <dgm:prSet/>
      <dgm:spPr/>
      <dgm:t>
        <a:bodyPr/>
        <a:lstStyle/>
        <a:p>
          <a:endParaRPr lang="en-US" sz="1600"/>
        </a:p>
      </dgm:t>
    </dgm:pt>
    <dgm:pt modelId="{E9EAA845-EB32-C445-BC56-19219AD7B370}">
      <dgm:prSet custT="1"/>
      <dgm:spPr/>
      <dgm:t>
        <a:bodyPr/>
        <a:lstStyle/>
        <a:p>
          <a:pPr>
            <a:buFont typeface="Arial" panose="020B0604020202020204" pitchFamily="34" charset="0"/>
            <a:buChar char="•"/>
          </a:pPr>
          <a:r>
            <a:rPr lang="en-CA" sz="1600" b="0" i="0" dirty="0"/>
            <a:t>Climate change can impact supply chains, asset values, and market demand simultaneously</a:t>
          </a:r>
        </a:p>
      </dgm:t>
    </dgm:pt>
    <dgm:pt modelId="{B3E721F0-715C-044C-A63B-FEBFD5A851ED}" type="parTrans" cxnId="{A4E3F400-171F-F947-96DC-B465B7DE022A}">
      <dgm:prSet/>
      <dgm:spPr/>
      <dgm:t>
        <a:bodyPr/>
        <a:lstStyle/>
        <a:p>
          <a:endParaRPr lang="en-US" sz="1600"/>
        </a:p>
      </dgm:t>
    </dgm:pt>
    <dgm:pt modelId="{38DD5384-4C58-CA44-94E6-DC09A99BE985}" type="sibTrans" cxnId="{A4E3F400-171F-F947-96DC-B465B7DE022A}">
      <dgm:prSet/>
      <dgm:spPr/>
      <dgm:t>
        <a:bodyPr/>
        <a:lstStyle/>
        <a:p>
          <a:endParaRPr lang="en-US" sz="1600"/>
        </a:p>
      </dgm:t>
    </dgm:pt>
    <dgm:pt modelId="{7B468AA4-8204-6C4D-AD3E-D5ADBC861AB9}">
      <dgm:prSet custT="1"/>
      <dgm:spPr/>
      <dgm:t>
        <a:bodyPr/>
        <a:lstStyle/>
        <a:p>
          <a:pPr>
            <a:buFont typeface="Arial" panose="020B0604020202020204" pitchFamily="34" charset="0"/>
            <a:buChar char="•"/>
          </a:pPr>
          <a:r>
            <a:rPr lang="en-CA" sz="1600" b="0" i="0" dirty="0"/>
            <a:t>These risks arise from complex ESG systems, affecting multiple organizational aspects at once</a:t>
          </a:r>
        </a:p>
      </dgm:t>
    </dgm:pt>
    <dgm:pt modelId="{C2530D3B-3C79-D747-8669-C473EB7BF103}" type="parTrans" cxnId="{1408B570-C34E-6C49-90A9-BFB4E18D97AD}">
      <dgm:prSet/>
      <dgm:spPr/>
      <dgm:t>
        <a:bodyPr/>
        <a:lstStyle/>
        <a:p>
          <a:endParaRPr lang="en-US" sz="1600"/>
        </a:p>
      </dgm:t>
    </dgm:pt>
    <dgm:pt modelId="{09F74F3B-86FF-7C49-B05D-BAC1323B0019}" type="sibTrans" cxnId="{1408B570-C34E-6C49-90A9-BFB4E18D97AD}">
      <dgm:prSet/>
      <dgm:spPr/>
      <dgm:t>
        <a:bodyPr/>
        <a:lstStyle/>
        <a:p>
          <a:endParaRPr lang="en-US" sz="1600"/>
        </a:p>
      </dgm:t>
    </dgm:pt>
    <dgm:pt modelId="{84EA992D-CD05-3E45-BFE8-A061B374C107}">
      <dgm:prSet custT="1"/>
      <dgm:spPr/>
      <dgm:t>
        <a:bodyPr/>
        <a:lstStyle/>
        <a:p>
          <a:pPr>
            <a:buFont typeface="Arial" panose="020B0604020202020204" pitchFamily="34" charset="0"/>
            <a:buChar char="•"/>
          </a:pPr>
          <a:r>
            <a:rPr lang="en-CA" sz="1600" b="0" i="0" dirty="0"/>
            <a:t>Sustainability risks typically unfold over longer timeframes than traditional business risks</a:t>
          </a:r>
        </a:p>
      </dgm:t>
    </dgm:pt>
    <dgm:pt modelId="{0C6C4EF7-B070-C64E-8961-6D872ECFB68B}" type="parTrans" cxnId="{5C33AE81-18AC-294B-9B99-0A2F859D944A}">
      <dgm:prSet/>
      <dgm:spPr/>
      <dgm:t>
        <a:bodyPr/>
        <a:lstStyle/>
        <a:p>
          <a:endParaRPr lang="en-US" sz="1600"/>
        </a:p>
      </dgm:t>
    </dgm:pt>
    <dgm:pt modelId="{22436F3E-1CD4-B94A-85C0-8CE8ACD76ED0}" type="sibTrans" cxnId="{5C33AE81-18AC-294B-9B99-0A2F859D944A}">
      <dgm:prSet/>
      <dgm:spPr/>
      <dgm:t>
        <a:bodyPr/>
        <a:lstStyle/>
        <a:p>
          <a:endParaRPr lang="en-US" sz="1600"/>
        </a:p>
      </dgm:t>
    </dgm:pt>
    <dgm:pt modelId="{127DC7E3-52D8-484C-945D-DE5F4C2819FB}" type="pres">
      <dgm:prSet presAssocID="{B0555638-590D-DF4B-868D-23B1C25A501E}" presName="diagram" presStyleCnt="0">
        <dgm:presLayoutVars>
          <dgm:dir/>
          <dgm:resizeHandles val="exact"/>
        </dgm:presLayoutVars>
      </dgm:prSet>
      <dgm:spPr/>
    </dgm:pt>
    <dgm:pt modelId="{AA797CB2-AC28-404E-B0EA-D70A9348AA82}" type="pres">
      <dgm:prSet presAssocID="{1985F554-E64D-2946-B9DF-95D60F2992EB}" presName="node" presStyleLbl="node1" presStyleIdx="0" presStyleCnt="6" custScaleX="117934">
        <dgm:presLayoutVars>
          <dgm:bulletEnabled val="1"/>
        </dgm:presLayoutVars>
      </dgm:prSet>
      <dgm:spPr/>
    </dgm:pt>
    <dgm:pt modelId="{80A06310-9AAD-5E4E-AA4C-333017A6EB31}" type="pres">
      <dgm:prSet presAssocID="{869F5C98-0D9A-2742-9772-4C1E4EB93CAF}" presName="sibTrans" presStyleCnt="0"/>
      <dgm:spPr/>
    </dgm:pt>
    <dgm:pt modelId="{4B560197-5561-214F-8290-E5F668798FD0}" type="pres">
      <dgm:prSet presAssocID="{E0E35F79-026C-0A44-98D7-ABB43C91DBEC}" presName="node" presStyleLbl="node1" presStyleIdx="1" presStyleCnt="6" custScaleX="117934">
        <dgm:presLayoutVars>
          <dgm:bulletEnabled val="1"/>
        </dgm:presLayoutVars>
      </dgm:prSet>
      <dgm:spPr/>
    </dgm:pt>
    <dgm:pt modelId="{1DE7AFA6-FD73-A844-9DA4-710C62C2EACC}" type="pres">
      <dgm:prSet presAssocID="{B8C1CBE4-B07E-9A4F-89E4-1025A85C0E0A}" presName="sibTrans" presStyleCnt="0"/>
      <dgm:spPr/>
    </dgm:pt>
    <dgm:pt modelId="{5286D212-55EA-754E-A781-B7400AA2A19E}" type="pres">
      <dgm:prSet presAssocID="{A5AB8A94-1E65-F74A-B459-C8899E132368}" presName="node" presStyleLbl="node1" presStyleIdx="2" presStyleCnt="6" custScaleX="117934">
        <dgm:presLayoutVars>
          <dgm:bulletEnabled val="1"/>
        </dgm:presLayoutVars>
      </dgm:prSet>
      <dgm:spPr/>
    </dgm:pt>
    <dgm:pt modelId="{885A89B5-B162-1947-A8A4-9CB7FFEA0EBE}" type="pres">
      <dgm:prSet presAssocID="{1A5A6C65-4A89-0C46-963D-20B774065C82}" presName="sibTrans" presStyleCnt="0"/>
      <dgm:spPr/>
    </dgm:pt>
    <dgm:pt modelId="{CB5E2F37-A84B-A741-B276-432769556E5A}" type="pres">
      <dgm:prSet presAssocID="{E9EAA845-EB32-C445-BC56-19219AD7B370}" presName="node" presStyleLbl="node1" presStyleIdx="3" presStyleCnt="6" custScaleX="117934">
        <dgm:presLayoutVars>
          <dgm:bulletEnabled val="1"/>
        </dgm:presLayoutVars>
      </dgm:prSet>
      <dgm:spPr/>
    </dgm:pt>
    <dgm:pt modelId="{E685760D-3F01-8A48-8F65-FCADC48D04F9}" type="pres">
      <dgm:prSet presAssocID="{38DD5384-4C58-CA44-94E6-DC09A99BE985}" presName="sibTrans" presStyleCnt="0"/>
      <dgm:spPr/>
    </dgm:pt>
    <dgm:pt modelId="{84E86CC1-F77C-8941-9C06-231CA020B89A}" type="pres">
      <dgm:prSet presAssocID="{7B468AA4-8204-6C4D-AD3E-D5ADBC861AB9}" presName="node" presStyleLbl="node1" presStyleIdx="4" presStyleCnt="6" custScaleX="117934">
        <dgm:presLayoutVars>
          <dgm:bulletEnabled val="1"/>
        </dgm:presLayoutVars>
      </dgm:prSet>
      <dgm:spPr/>
    </dgm:pt>
    <dgm:pt modelId="{966DAEC3-7355-3B43-BBD6-EA49C89958AA}" type="pres">
      <dgm:prSet presAssocID="{09F74F3B-86FF-7C49-B05D-BAC1323B0019}" presName="sibTrans" presStyleCnt="0"/>
      <dgm:spPr/>
    </dgm:pt>
    <dgm:pt modelId="{9CF9904E-E43E-FF4A-8EC7-7805A0720A3C}" type="pres">
      <dgm:prSet presAssocID="{84EA992D-CD05-3E45-BFE8-A061B374C107}" presName="node" presStyleLbl="node1" presStyleIdx="5" presStyleCnt="6" custScaleX="117934">
        <dgm:presLayoutVars>
          <dgm:bulletEnabled val="1"/>
        </dgm:presLayoutVars>
      </dgm:prSet>
      <dgm:spPr/>
    </dgm:pt>
  </dgm:ptLst>
  <dgm:cxnLst>
    <dgm:cxn modelId="{A4E3F400-171F-F947-96DC-B465B7DE022A}" srcId="{B0555638-590D-DF4B-868D-23B1C25A501E}" destId="{E9EAA845-EB32-C445-BC56-19219AD7B370}" srcOrd="3" destOrd="0" parTransId="{B3E721F0-715C-044C-A63B-FEBFD5A851ED}" sibTransId="{38DD5384-4C58-CA44-94E6-DC09A99BE985}"/>
    <dgm:cxn modelId="{6C79A749-DE41-4142-BDAF-6C659FECF4F8}" type="presOf" srcId="{A5AB8A94-1E65-F74A-B459-C8899E132368}" destId="{5286D212-55EA-754E-A781-B7400AA2A19E}" srcOrd="0" destOrd="0" presId="urn:microsoft.com/office/officeart/2005/8/layout/default"/>
    <dgm:cxn modelId="{2020B46D-AF86-0E44-9E5C-7A11A3CEF996}" type="presOf" srcId="{7B468AA4-8204-6C4D-AD3E-D5ADBC861AB9}" destId="{84E86CC1-F77C-8941-9C06-231CA020B89A}" srcOrd="0" destOrd="0" presId="urn:microsoft.com/office/officeart/2005/8/layout/default"/>
    <dgm:cxn modelId="{1408B570-C34E-6C49-90A9-BFB4E18D97AD}" srcId="{B0555638-590D-DF4B-868D-23B1C25A501E}" destId="{7B468AA4-8204-6C4D-AD3E-D5ADBC861AB9}" srcOrd="4" destOrd="0" parTransId="{C2530D3B-3C79-D747-8669-C473EB7BF103}" sibTransId="{09F74F3B-86FF-7C49-B05D-BAC1323B0019}"/>
    <dgm:cxn modelId="{5C33AE81-18AC-294B-9B99-0A2F859D944A}" srcId="{B0555638-590D-DF4B-868D-23B1C25A501E}" destId="{84EA992D-CD05-3E45-BFE8-A061B374C107}" srcOrd="5" destOrd="0" parTransId="{0C6C4EF7-B070-C64E-8961-6D872ECFB68B}" sibTransId="{22436F3E-1CD4-B94A-85C0-8CE8ACD76ED0}"/>
    <dgm:cxn modelId="{AF241998-E054-7945-95FF-CF564987845E}" type="presOf" srcId="{1985F554-E64D-2946-B9DF-95D60F2992EB}" destId="{AA797CB2-AC28-404E-B0EA-D70A9348AA82}" srcOrd="0" destOrd="0" presId="urn:microsoft.com/office/officeart/2005/8/layout/default"/>
    <dgm:cxn modelId="{E17644AE-962F-3247-879F-C22889333ECD}" srcId="{B0555638-590D-DF4B-868D-23B1C25A501E}" destId="{E0E35F79-026C-0A44-98D7-ABB43C91DBEC}" srcOrd="1" destOrd="0" parTransId="{F4DA18C1-2E6E-024C-85F6-DD1262BB4217}" sibTransId="{B8C1CBE4-B07E-9A4F-89E4-1025A85C0E0A}"/>
    <dgm:cxn modelId="{A6F018B6-A9B0-C543-9AFF-82401816C051}" srcId="{B0555638-590D-DF4B-868D-23B1C25A501E}" destId="{A5AB8A94-1E65-F74A-B459-C8899E132368}" srcOrd="2" destOrd="0" parTransId="{3BBF6E58-DEFE-0641-9CC4-C17CF271568F}" sibTransId="{1A5A6C65-4A89-0C46-963D-20B774065C82}"/>
    <dgm:cxn modelId="{D56E51C4-048B-1446-98D3-2B02344B7B68}" srcId="{B0555638-590D-DF4B-868D-23B1C25A501E}" destId="{1985F554-E64D-2946-B9DF-95D60F2992EB}" srcOrd="0" destOrd="0" parTransId="{CC53E3E8-F9A6-7949-9BA8-AD5BBA55F092}" sibTransId="{869F5C98-0D9A-2742-9772-4C1E4EB93CAF}"/>
    <dgm:cxn modelId="{A397DDD2-DFE8-764B-B93F-067EF349801A}" type="presOf" srcId="{E9EAA845-EB32-C445-BC56-19219AD7B370}" destId="{CB5E2F37-A84B-A741-B276-432769556E5A}" srcOrd="0" destOrd="0" presId="urn:microsoft.com/office/officeart/2005/8/layout/default"/>
    <dgm:cxn modelId="{60257BD8-7B13-4543-9FD2-19E4EBE8AADD}" type="presOf" srcId="{84EA992D-CD05-3E45-BFE8-A061B374C107}" destId="{9CF9904E-E43E-FF4A-8EC7-7805A0720A3C}" srcOrd="0" destOrd="0" presId="urn:microsoft.com/office/officeart/2005/8/layout/default"/>
    <dgm:cxn modelId="{53804CE0-2495-E64E-B877-8685665C0EA6}" type="presOf" srcId="{B0555638-590D-DF4B-868D-23B1C25A501E}" destId="{127DC7E3-52D8-484C-945D-DE5F4C2819FB}" srcOrd="0" destOrd="0" presId="urn:microsoft.com/office/officeart/2005/8/layout/default"/>
    <dgm:cxn modelId="{3DAC89F4-C084-A64F-BCB8-D134B20A7037}" type="presOf" srcId="{E0E35F79-026C-0A44-98D7-ABB43C91DBEC}" destId="{4B560197-5561-214F-8290-E5F668798FD0}" srcOrd="0" destOrd="0" presId="urn:microsoft.com/office/officeart/2005/8/layout/default"/>
    <dgm:cxn modelId="{700679A3-C449-1D4A-A329-5826406D2666}" type="presParOf" srcId="{127DC7E3-52D8-484C-945D-DE5F4C2819FB}" destId="{AA797CB2-AC28-404E-B0EA-D70A9348AA82}" srcOrd="0" destOrd="0" presId="urn:microsoft.com/office/officeart/2005/8/layout/default"/>
    <dgm:cxn modelId="{12A30981-9C1B-7D45-867E-07895631A4FC}" type="presParOf" srcId="{127DC7E3-52D8-484C-945D-DE5F4C2819FB}" destId="{80A06310-9AAD-5E4E-AA4C-333017A6EB31}" srcOrd="1" destOrd="0" presId="urn:microsoft.com/office/officeart/2005/8/layout/default"/>
    <dgm:cxn modelId="{C5CDFA07-DE69-CA4E-A790-541116147919}" type="presParOf" srcId="{127DC7E3-52D8-484C-945D-DE5F4C2819FB}" destId="{4B560197-5561-214F-8290-E5F668798FD0}" srcOrd="2" destOrd="0" presId="urn:microsoft.com/office/officeart/2005/8/layout/default"/>
    <dgm:cxn modelId="{4316A683-B6FB-5146-99FB-C8B50ED76652}" type="presParOf" srcId="{127DC7E3-52D8-484C-945D-DE5F4C2819FB}" destId="{1DE7AFA6-FD73-A844-9DA4-710C62C2EACC}" srcOrd="3" destOrd="0" presId="urn:microsoft.com/office/officeart/2005/8/layout/default"/>
    <dgm:cxn modelId="{91826AC1-140A-F347-ACDB-43DA4509A037}" type="presParOf" srcId="{127DC7E3-52D8-484C-945D-DE5F4C2819FB}" destId="{5286D212-55EA-754E-A781-B7400AA2A19E}" srcOrd="4" destOrd="0" presId="urn:microsoft.com/office/officeart/2005/8/layout/default"/>
    <dgm:cxn modelId="{8A2177E9-E4FE-5C49-B1F0-E01A69C31043}" type="presParOf" srcId="{127DC7E3-52D8-484C-945D-DE5F4C2819FB}" destId="{885A89B5-B162-1947-A8A4-9CB7FFEA0EBE}" srcOrd="5" destOrd="0" presId="urn:microsoft.com/office/officeart/2005/8/layout/default"/>
    <dgm:cxn modelId="{65D2B066-A485-3D4C-94AD-7690D9B57B98}" type="presParOf" srcId="{127DC7E3-52D8-484C-945D-DE5F4C2819FB}" destId="{CB5E2F37-A84B-A741-B276-432769556E5A}" srcOrd="6" destOrd="0" presId="urn:microsoft.com/office/officeart/2005/8/layout/default"/>
    <dgm:cxn modelId="{EA785388-50F8-344C-918D-9C7BFEA651A0}" type="presParOf" srcId="{127DC7E3-52D8-484C-945D-DE5F4C2819FB}" destId="{E685760D-3F01-8A48-8F65-FCADC48D04F9}" srcOrd="7" destOrd="0" presId="urn:microsoft.com/office/officeart/2005/8/layout/default"/>
    <dgm:cxn modelId="{33DF2279-CA68-4146-B6F6-45BC1353CE68}" type="presParOf" srcId="{127DC7E3-52D8-484C-945D-DE5F4C2819FB}" destId="{84E86CC1-F77C-8941-9C06-231CA020B89A}" srcOrd="8" destOrd="0" presId="urn:microsoft.com/office/officeart/2005/8/layout/default"/>
    <dgm:cxn modelId="{64CE91F3-54E2-C64B-AD62-AA432D46C5AD}" type="presParOf" srcId="{127DC7E3-52D8-484C-945D-DE5F4C2819FB}" destId="{966DAEC3-7355-3B43-BBD6-EA49C89958AA}" srcOrd="9" destOrd="0" presId="urn:microsoft.com/office/officeart/2005/8/layout/default"/>
    <dgm:cxn modelId="{8B81C4CC-94AB-3E41-8E57-831533487FB7}" type="presParOf" srcId="{127DC7E3-52D8-484C-945D-DE5F4C2819FB}" destId="{9CF9904E-E43E-FF4A-8EC7-7805A0720A3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555638-590D-DF4B-868D-23B1C25A501E}"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416B7DC6-2B8C-1B46-8211-0175C260C51A}">
      <dgm:prSet/>
      <dgm:spPr/>
      <dgm:t>
        <a:bodyPr/>
        <a:lstStyle/>
        <a:p>
          <a:pPr>
            <a:buFont typeface="Arial" panose="020B0604020202020204" pitchFamily="34" charset="0"/>
            <a:buChar char="•"/>
          </a:pPr>
          <a:r>
            <a:rPr lang="en-CA" b="0" i="0" dirty="0"/>
            <a:t>Adopt a holistic approach to risk assessment and mitigation</a:t>
          </a:r>
        </a:p>
      </dgm:t>
    </dgm:pt>
    <dgm:pt modelId="{B56EB927-112D-2444-B1F5-1F809E881659}" type="parTrans" cxnId="{CD059FCD-2FC2-D54E-9C4A-8763809755AE}">
      <dgm:prSet/>
      <dgm:spPr/>
      <dgm:t>
        <a:bodyPr/>
        <a:lstStyle/>
        <a:p>
          <a:endParaRPr lang="en-US"/>
        </a:p>
      </dgm:t>
    </dgm:pt>
    <dgm:pt modelId="{B6C584FF-A823-004F-A549-442C3BCC5FED}" type="sibTrans" cxnId="{CD059FCD-2FC2-D54E-9C4A-8763809755AE}">
      <dgm:prSet/>
      <dgm:spPr/>
      <dgm:t>
        <a:bodyPr/>
        <a:lstStyle/>
        <a:p>
          <a:endParaRPr lang="en-US"/>
        </a:p>
      </dgm:t>
    </dgm:pt>
    <dgm:pt modelId="{EFF65052-7EBF-B347-A5E6-5EA40702C556}">
      <dgm:prSet/>
      <dgm:spPr/>
      <dgm:t>
        <a:bodyPr/>
        <a:lstStyle/>
        <a:p>
          <a:pPr>
            <a:buFont typeface="Arial" panose="020B0604020202020204" pitchFamily="34" charset="0"/>
            <a:buChar char="•"/>
          </a:pPr>
          <a:r>
            <a:rPr lang="en-CA" b="0" i="0" dirty="0"/>
            <a:t>Integrate ESG factors into traditional risk management frameworks</a:t>
          </a:r>
        </a:p>
      </dgm:t>
    </dgm:pt>
    <dgm:pt modelId="{452D21DA-3309-C34C-858A-BF0148BEEE10}" type="parTrans" cxnId="{BE5EDBD6-5B5C-A644-967D-C8259280267B}">
      <dgm:prSet/>
      <dgm:spPr/>
      <dgm:t>
        <a:bodyPr/>
        <a:lstStyle/>
        <a:p>
          <a:endParaRPr lang="en-US"/>
        </a:p>
      </dgm:t>
    </dgm:pt>
    <dgm:pt modelId="{1C1CC174-F5A7-B443-A82B-D8BBC4AC3FE8}" type="sibTrans" cxnId="{BE5EDBD6-5B5C-A644-967D-C8259280267B}">
      <dgm:prSet/>
      <dgm:spPr/>
      <dgm:t>
        <a:bodyPr/>
        <a:lstStyle/>
        <a:p>
          <a:endParaRPr lang="en-US"/>
        </a:p>
      </dgm:t>
    </dgm:pt>
    <dgm:pt modelId="{D84D147C-C516-5642-B2C4-DDBC1F0EE7BB}">
      <dgm:prSet/>
      <dgm:spPr/>
      <dgm:t>
        <a:bodyPr/>
        <a:lstStyle/>
        <a:p>
          <a:pPr>
            <a:buFont typeface="Arial" panose="020B0604020202020204" pitchFamily="34" charset="0"/>
            <a:buChar char="•"/>
          </a:pPr>
          <a:r>
            <a:rPr lang="en-CA" b="0" i="0" dirty="0"/>
            <a:t>Develop new metrics and tools for measuring sustainability-related risks</a:t>
          </a:r>
        </a:p>
      </dgm:t>
    </dgm:pt>
    <dgm:pt modelId="{BF49CB54-8EA8-C147-A835-7B9F88A67F81}" type="parTrans" cxnId="{4CA5DFF9-A6E8-A144-887C-DEFCB57C2613}">
      <dgm:prSet/>
      <dgm:spPr/>
      <dgm:t>
        <a:bodyPr/>
        <a:lstStyle/>
        <a:p>
          <a:endParaRPr lang="en-US"/>
        </a:p>
      </dgm:t>
    </dgm:pt>
    <dgm:pt modelId="{1E82D326-EC94-FB42-8542-390A793F5489}" type="sibTrans" cxnId="{4CA5DFF9-A6E8-A144-887C-DEFCB57C2613}">
      <dgm:prSet/>
      <dgm:spPr/>
      <dgm:t>
        <a:bodyPr/>
        <a:lstStyle/>
        <a:p>
          <a:endParaRPr lang="en-US"/>
        </a:p>
      </dgm:t>
    </dgm:pt>
    <dgm:pt modelId="{A415FC0F-CA98-0942-B106-AC0AEE80C147}">
      <dgm:prSet/>
      <dgm:spPr/>
      <dgm:t>
        <a:bodyPr/>
        <a:lstStyle/>
        <a:p>
          <a:pPr>
            <a:buFont typeface="Arial" panose="020B0604020202020204" pitchFamily="34" charset="0"/>
            <a:buChar char="•"/>
          </a:pPr>
          <a:r>
            <a:rPr lang="en-CA" b="0" i="0" dirty="0"/>
            <a:t>Enhance transparency around sustainability risks and opportunities</a:t>
          </a:r>
        </a:p>
      </dgm:t>
    </dgm:pt>
    <dgm:pt modelId="{32DCA697-ABC2-784E-9824-B2B3C787293C}" type="parTrans" cxnId="{A995484D-80AF-4C49-8852-AA68796882C1}">
      <dgm:prSet/>
      <dgm:spPr/>
      <dgm:t>
        <a:bodyPr/>
        <a:lstStyle/>
        <a:p>
          <a:endParaRPr lang="en-US"/>
        </a:p>
      </dgm:t>
    </dgm:pt>
    <dgm:pt modelId="{7268DE69-79AE-3C45-86B2-FDA3D834D34D}" type="sibTrans" cxnId="{A995484D-80AF-4C49-8852-AA68796882C1}">
      <dgm:prSet/>
      <dgm:spPr/>
      <dgm:t>
        <a:bodyPr/>
        <a:lstStyle/>
        <a:p>
          <a:endParaRPr lang="en-US"/>
        </a:p>
      </dgm:t>
    </dgm:pt>
    <dgm:pt modelId="{DC808CCF-14C5-6646-AA74-8E4B77559D54}">
      <dgm:prSet/>
      <dgm:spPr/>
      <dgm:t>
        <a:bodyPr/>
        <a:lstStyle/>
        <a:p>
          <a:pPr>
            <a:buFont typeface="Arial" panose="020B0604020202020204" pitchFamily="34" charset="0"/>
            <a:buChar char="•"/>
          </a:pPr>
          <a:r>
            <a:rPr lang="en-CA" b="0" i="0" dirty="0"/>
            <a:t>Align business strategies with sustainability goals</a:t>
          </a:r>
        </a:p>
      </dgm:t>
    </dgm:pt>
    <dgm:pt modelId="{F63AAF2B-E954-7A42-8201-E517C58C6810}" type="parTrans" cxnId="{CE761177-B114-E940-961D-05E0A6BCF595}">
      <dgm:prSet/>
      <dgm:spPr/>
      <dgm:t>
        <a:bodyPr/>
        <a:lstStyle/>
        <a:p>
          <a:endParaRPr lang="en-US"/>
        </a:p>
      </dgm:t>
    </dgm:pt>
    <dgm:pt modelId="{35F75A7C-2405-7141-9B94-4F26BACC0934}" type="sibTrans" cxnId="{CE761177-B114-E940-961D-05E0A6BCF595}">
      <dgm:prSet/>
      <dgm:spPr/>
      <dgm:t>
        <a:bodyPr/>
        <a:lstStyle/>
        <a:p>
          <a:endParaRPr lang="en-US"/>
        </a:p>
      </dgm:t>
    </dgm:pt>
    <dgm:pt modelId="{4B15326F-3B7A-B64D-B262-DC69789EFD0F}" type="pres">
      <dgm:prSet presAssocID="{B0555638-590D-DF4B-868D-23B1C25A501E}" presName="Name0" presStyleCnt="0">
        <dgm:presLayoutVars>
          <dgm:chMax val="7"/>
          <dgm:chPref val="7"/>
          <dgm:dir/>
        </dgm:presLayoutVars>
      </dgm:prSet>
      <dgm:spPr/>
    </dgm:pt>
    <dgm:pt modelId="{AB6C9C75-BB9B-B64C-A9F1-F1392EE1B8A9}" type="pres">
      <dgm:prSet presAssocID="{B0555638-590D-DF4B-868D-23B1C25A501E}" presName="Name1" presStyleCnt="0"/>
      <dgm:spPr/>
    </dgm:pt>
    <dgm:pt modelId="{BF732FC6-0D0D-D347-AEC5-57E38FE30A29}" type="pres">
      <dgm:prSet presAssocID="{B0555638-590D-DF4B-868D-23B1C25A501E}" presName="cycle" presStyleCnt="0"/>
      <dgm:spPr/>
    </dgm:pt>
    <dgm:pt modelId="{48DCA823-E52E-CD44-BD87-948CE3CFD6C1}" type="pres">
      <dgm:prSet presAssocID="{B0555638-590D-DF4B-868D-23B1C25A501E}" presName="srcNode" presStyleLbl="node1" presStyleIdx="0" presStyleCnt="5"/>
      <dgm:spPr/>
    </dgm:pt>
    <dgm:pt modelId="{4146BA4E-68EF-7942-8C71-4B63757DE4D1}" type="pres">
      <dgm:prSet presAssocID="{B0555638-590D-DF4B-868D-23B1C25A501E}" presName="conn" presStyleLbl="parChTrans1D2" presStyleIdx="0" presStyleCnt="1"/>
      <dgm:spPr/>
    </dgm:pt>
    <dgm:pt modelId="{26C9BBDF-CEF0-D545-9FE4-CACA07FA0402}" type="pres">
      <dgm:prSet presAssocID="{B0555638-590D-DF4B-868D-23B1C25A501E}" presName="extraNode" presStyleLbl="node1" presStyleIdx="0" presStyleCnt="5"/>
      <dgm:spPr/>
    </dgm:pt>
    <dgm:pt modelId="{54AEE541-1172-E340-AAB6-8F86438931C1}" type="pres">
      <dgm:prSet presAssocID="{B0555638-590D-DF4B-868D-23B1C25A501E}" presName="dstNode" presStyleLbl="node1" presStyleIdx="0" presStyleCnt="5"/>
      <dgm:spPr/>
    </dgm:pt>
    <dgm:pt modelId="{6C31F7D8-DEA1-C944-A9E4-C419DE0C0DF1}" type="pres">
      <dgm:prSet presAssocID="{416B7DC6-2B8C-1B46-8211-0175C260C51A}" presName="text_1" presStyleLbl="node1" presStyleIdx="0" presStyleCnt="5">
        <dgm:presLayoutVars>
          <dgm:bulletEnabled val="1"/>
        </dgm:presLayoutVars>
      </dgm:prSet>
      <dgm:spPr/>
    </dgm:pt>
    <dgm:pt modelId="{D7F2E947-A575-4F45-8402-221D7E2FD550}" type="pres">
      <dgm:prSet presAssocID="{416B7DC6-2B8C-1B46-8211-0175C260C51A}" presName="accent_1" presStyleCnt="0"/>
      <dgm:spPr/>
    </dgm:pt>
    <dgm:pt modelId="{B643B619-35BC-684A-8BFC-3BAEDE408D78}" type="pres">
      <dgm:prSet presAssocID="{416B7DC6-2B8C-1B46-8211-0175C260C51A}" presName="accentRepeatNode" presStyleLbl="solidFgAcc1" presStyleIdx="0" presStyleCnt="5"/>
      <dgm:spPr/>
    </dgm:pt>
    <dgm:pt modelId="{2E6532B5-A2D6-B348-A6FA-CEF7D7E6750D}" type="pres">
      <dgm:prSet presAssocID="{EFF65052-7EBF-B347-A5E6-5EA40702C556}" presName="text_2" presStyleLbl="node1" presStyleIdx="1" presStyleCnt="5">
        <dgm:presLayoutVars>
          <dgm:bulletEnabled val="1"/>
        </dgm:presLayoutVars>
      </dgm:prSet>
      <dgm:spPr/>
    </dgm:pt>
    <dgm:pt modelId="{FAB409F4-A820-574B-9734-C6A5D3BC6399}" type="pres">
      <dgm:prSet presAssocID="{EFF65052-7EBF-B347-A5E6-5EA40702C556}" presName="accent_2" presStyleCnt="0"/>
      <dgm:spPr/>
    </dgm:pt>
    <dgm:pt modelId="{987D44B2-3BDF-FB4A-9DD6-85127489CC6F}" type="pres">
      <dgm:prSet presAssocID="{EFF65052-7EBF-B347-A5E6-5EA40702C556}" presName="accentRepeatNode" presStyleLbl="solidFgAcc1" presStyleIdx="1" presStyleCnt="5"/>
      <dgm:spPr/>
    </dgm:pt>
    <dgm:pt modelId="{66598C54-7E76-2A45-9528-08CA3D5CB6FF}" type="pres">
      <dgm:prSet presAssocID="{D84D147C-C516-5642-B2C4-DDBC1F0EE7BB}" presName="text_3" presStyleLbl="node1" presStyleIdx="2" presStyleCnt="5">
        <dgm:presLayoutVars>
          <dgm:bulletEnabled val="1"/>
        </dgm:presLayoutVars>
      </dgm:prSet>
      <dgm:spPr/>
    </dgm:pt>
    <dgm:pt modelId="{2865B60C-5F33-1349-9D95-1A8F5CDE27E5}" type="pres">
      <dgm:prSet presAssocID="{D84D147C-C516-5642-B2C4-DDBC1F0EE7BB}" presName="accent_3" presStyleCnt="0"/>
      <dgm:spPr/>
    </dgm:pt>
    <dgm:pt modelId="{CB6EDD4D-A02D-DE41-A6CB-165BCAF695D5}" type="pres">
      <dgm:prSet presAssocID="{D84D147C-C516-5642-B2C4-DDBC1F0EE7BB}" presName="accentRepeatNode" presStyleLbl="solidFgAcc1" presStyleIdx="2" presStyleCnt="5"/>
      <dgm:spPr/>
    </dgm:pt>
    <dgm:pt modelId="{5F9AAE34-D0DC-8D47-A768-8102A94F91AF}" type="pres">
      <dgm:prSet presAssocID="{A415FC0F-CA98-0942-B106-AC0AEE80C147}" presName="text_4" presStyleLbl="node1" presStyleIdx="3" presStyleCnt="5">
        <dgm:presLayoutVars>
          <dgm:bulletEnabled val="1"/>
        </dgm:presLayoutVars>
      </dgm:prSet>
      <dgm:spPr/>
    </dgm:pt>
    <dgm:pt modelId="{AA567E23-F70F-9448-B96D-2BB0E4343B36}" type="pres">
      <dgm:prSet presAssocID="{A415FC0F-CA98-0942-B106-AC0AEE80C147}" presName="accent_4" presStyleCnt="0"/>
      <dgm:spPr/>
    </dgm:pt>
    <dgm:pt modelId="{C8946754-15D9-A741-917C-1E1CBD2E471C}" type="pres">
      <dgm:prSet presAssocID="{A415FC0F-CA98-0942-B106-AC0AEE80C147}" presName="accentRepeatNode" presStyleLbl="solidFgAcc1" presStyleIdx="3" presStyleCnt="5"/>
      <dgm:spPr/>
    </dgm:pt>
    <dgm:pt modelId="{25A7F614-6A71-6248-80E0-3738C80BC50B}" type="pres">
      <dgm:prSet presAssocID="{DC808CCF-14C5-6646-AA74-8E4B77559D54}" presName="text_5" presStyleLbl="node1" presStyleIdx="4" presStyleCnt="5">
        <dgm:presLayoutVars>
          <dgm:bulletEnabled val="1"/>
        </dgm:presLayoutVars>
      </dgm:prSet>
      <dgm:spPr/>
    </dgm:pt>
    <dgm:pt modelId="{6CBD3B1C-7EC2-E444-8C4E-82273E48F630}" type="pres">
      <dgm:prSet presAssocID="{DC808CCF-14C5-6646-AA74-8E4B77559D54}" presName="accent_5" presStyleCnt="0"/>
      <dgm:spPr/>
    </dgm:pt>
    <dgm:pt modelId="{EBF85193-FC62-7545-8151-CD3D3BB56D44}" type="pres">
      <dgm:prSet presAssocID="{DC808CCF-14C5-6646-AA74-8E4B77559D54}" presName="accentRepeatNode" presStyleLbl="solidFgAcc1" presStyleIdx="4" presStyleCnt="5"/>
      <dgm:spPr/>
    </dgm:pt>
  </dgm:ptLst>
  <dgm:cxnLst>
    <dgm:cxn modelId="{DDBA4D12-4CFC-FE42-9C7B-7AC1B9A6B88A}" type="presOf" srcId="{B0555638-590D-DF4B-868D-23B1C25A501E}" destId="{4B15326F-3B7A-B64D-B262-DC69789EFD0F}" srcOrd="0" destOrd="0" presId="urn:microsoft.com/office/officeart/2008/layout/VerticalCurvedList"/>
    <dgm:cxn modelId="{89BD4E12-FD64-8A45-97CF-E502B77E1047}" type="presOf" srcId="{EFF65052-7EBF-B347-A5E6-5EA40702C556}" destId="{2E6532B5-A2D6-B348-A6FA-CEF7D7E6750D}" srcOrd="0" destOrd="0" presId="urn:microsoft.com/office/officeart/2008/layout/VerticalCurvedList"/>
    <dgm:cxn modelId="{95DCB112-B388-494D-848B-9AAB76620580}" type="presOf" srcId="{A415FC0F-CA98-0942-B106-AC0AEE80C147}" destId="{5F9AAE34-D0DC-8D47-A768-8102A94F91AF}" srcOrd="0" destOrd="0" presId="urn:microsoft.com/office/officeart/2008/layout/VerticalCurvedList"/>
    <dgm:cxn modelId="{EDC51345-76BA-974E-BC2D-3DE1DA1D8734}" type="presOf" srcId="{416B7DC6-2B8C-1B46-8211-0175C260C51A}" destId="{6C31F7D8-DEA1-C944-A9E4-C419DE0C0DF1}" srcOrd="0" destOrd="0" presId="urn:microsoft.com/office/officeart/2008/layout/VerticalCurvedList"/>
    <dgm:cxn modelId="{A995484D-80AF-4C49-8852-AA68796882C1}" srcId="{B0555638-590D-DF4B-868D-23B1C25A501E}" destId="{A415FC0F-CA98-0942-B106-AC0AEE80C147}" srcOrd="3" destOrd="0" parTransId="{32DCA697-ABC2-784E-9824-B2B3C787293C}" sibTransId="{7268DE69-79AE-3C45-86B2-FDA3D834D34D}"/>
    <dgm:cxn modelId="{CE761177-B114-E940-961D-05E0A6BCF595}" srcId="{B0555638-590D-DF4B-868D-23B1C25A501E}" destId="{DC808CCF-14C5-6646-AA74-8E4B77559D54}" srcOrd="4" destOrd="0" parTransId="{F63AAF2B-E954-7A42-8201-E517C58C6810}" sibTransId="{35F75A7C-2405-7141-9B94-4F26BACC0934}"/>
    <dgm:cxn modelId="{55679F8A-5294-D34B-B9FA-B50B556A34D9}" type="presOf" srcId="{B6C584FF-A823-004F-A549-442C3BCC5FED}" destId="{4146BA4E-68EF-7942-8C71-4B63757DE4D1}" srcOrd="0" destOrd="0" presId="urn:microsoft.com/office/officeart/2008/layout/VerticalCurvedList"/>
    <dgm:cxn modelId="{BDBA40B1-764A-134E-A4FF-E64C00191037}" type="presOf" srcId="{DC808CCF-14C5-6646-AA74-8E4B77559D54}" destId="{25A7F614-6A71-6248-80E0-3738C80BC50B}" srcOrd="0" destOrd="0" presId="urn:microsoft.com/office/officeart/2008/layout/VerticalCurvedList"/>
    <dgm:cxn modelId="{CD059FCD-2FC2-D54E-9C4A-8763809755AE}" srcId="{B0555638-590D-DF4B-868D-23B1C25A501E}" destId="{416B7DC6-2B8C-1B46-8211-0175C260C51A}" srcOrd="0" destOrd="0" parTransId="{B56EB927-112D-2444-B1F5-1F809E881659}" sibTransId="{B6C584FF-A823-004F-A549-442C3BCC5FED}"/>
    <dgm:cxn modelId="{5D38F7CD-E611-B94B-8ECA-3F1FCCDB59D7}" type="presOf" srcId="{D84D147C-C516-5642-B2C4-DDBC1F0EE7BB}" destId="{66598C54-7E76-2A45-9528-08CA3D5CB6FF}" srcOrd="0" destOrd="0" presId="urn:microsoft.com/office/officeart/2008/layout/VerticalCurvedList"/>
    <dgm:cxn modelId="{BE5EDBD6-5B5C-A644-967D-C8259280267B}" srcId="{B0555638-590D-DF4B-868D-23B1C25A501E}" destId="{EFF65052-7EBF-B347-A5E6-5EA40702C556}" srcOrd="1" destOrd="0" parTransId="{452D21DA-3309-C34C-858A-BF0148BEEE10}" sibTransId="{1C1CC174-F5A7-B443-A82B-D8BBC4AC3FE8}"/>
    <dgm:cxn modelId="{4CA5DFF9-A6E8-A144-887C-DEFCB57C2613}" srcId="{B0555638-590D-DF4B-868D-23B1C25A501E}" destId="{D84D147C-C516-5642-B2C4-DDBC1F0EE7BB}" srcOrd="2" destOrd="0" parTransId="{BF49CB54-8EA8-C147-A835-7B9F88A67F81}" sibTransId="{1E82D326-EC94-FB42-8542-390A793F5489}"/>
    <dgm:cxn modelId="{529DCB6B-A249-1349-AC0B-7759580DA91D}" type="presParOf" srcId="{4B15326F-3B7A-B64D-B262-DC69789EFD0F}" destId="{AB6C9C75-BB9B-B64C-A9F1-F1392EE1B8A9}" srcOrd="0" destOrd="0" presId="urn:microsoft.com/office/officeart/2008/layout/VerticalCurvedList"/>
    <dgm:cxn modelId="{BF7F93BB-ABDC-C640-B0EC-3DE1904C24A3}" type="presParOf" srcId="{AB6C9C75-BB9B-B64C-A9F1-F1392EE1B8A9}" destId="{BF732FC6-0D0D-D347-AEC5-57E38FE30A29}" srcOrd="0" destOrd="0" presId="urn:microsoft.com/office/officeart/2008/layout/VerticalCurvedList"/>
    <dgm:cxn modelId="{9404169C-D295-4345-B223-80C48A3833A7}" type="presParOf" srcId="{BF732FC6-0D0D-D347-AEC5-57E38FE30A29}" destId="{48DCA823-E52E-CD44-BD87-948CE3CFD6C1}" srcOrd="0" destOrd="0" presId="urn:microsoft.com/office/officeart/2008/layout/VerticalCurvedList"/>
    <dgm:cxn modelId="{4E10DAE7-2FDD-0343-A558-583F9F6DE334}" type="presParOf" srcId="{BF732FC6-0D0D-D347-AEC5-57E38FE30A29}" destId="{4146BA4E-68EF-7942-8C71-4B63757DE4D1}" srcOrd="1" destOrd="0" presId="urn:microsoft.com/office/officeart/2008/layout/VerticalCurvedList"/>
    <dgm:cxn modelId="{3BB32588-0063-BD4A-97EE-6764E7D879DC}" type="presParOf" srcId="{BF732FC6-0D0D-D347-AEC5-57E38FE30A29}" destId="{26C9BBDF-CEF0-D545-9FE4-CACA07FA0402}" srcOrd="2" destOrd="0" presId="urn:microsoft.com/office/officeart/2008/layout/VerticalCurvedList"/>
    <dgm:cxn modelId="{59B939E2-FAC3-F144-B215-FE6906410305}" type="presParOf" srcId="{BF732FC6-0D0D-D347-AEC5-57E38FE30A29}" destId="{54AEE541-1172-E340-AAB6-8F86438931C1}" srcOrd="3" destOrd="0" presId="urn:microsoft.com/office/officeart/2008/layout/VerticalCurvedList"/>
    <dgm:cxn modelId="{96FDF8BC-D185-034D-B719-DACA438D6633}" type="presParOf" srcId="{AB6C9C75-BB9B-B64C-A9F1-F1392EE1B8A9}" destId="{6C31F7D8-DEA1-C944-A9E4-C419DE0C0DF1}" srcOrd="1" destOrd="0" presId="urn:microsoft.com/office/officeart/2008/layout/VerticalCurvedList"/>
    <dgm:cxn modelId="{983035D0-112E-AB42-8F80-A60BF43F63EA}" type="presParOf" srcId="{AB6C9C75-BB9B-B64C-A9F1-F1392EE1B8A9}" destId="{D7F2E947-A575-4F45-8402-221D7E2FD550}" srcOrd="2" destOrd="0" presId="urn:microsoft.com/office/officeart/2008/layout/VerticalCurvedList"/>
    <dgm:cxn modelId="{715D2737-3EBC-B942-8462-5D74EB5E552E}" type="presParOf" srcId="{D7F2E947-A575-4F45-8402-221D7E2FD550}" destId="{B643B619-35BC-684A-8BFC-3BAEDE408D78}" srcOrd="0" destOrd="0" presId="urn:microsoft.com/office/officeart/2008/layout/VerticalCurvedList"/>
    <dgm:cxn modelId="{B3E0112A-8E9A-424C-BEB0-93742055D258}" type="presParOf" srcId="{AB6C9C75-BB9B-B64C-A9F1-F1392EE1B8A9}" destId="{2E6532B5-A2D6-B348-A6FA-CEF7D7E6750D}" srcOrd="3" destOrd="0" presId="urn:microsoft.com/office/officeart/2008/layout/VerticalCurvedList"/>
    <dgm:cxn modelId="{C411A9B6-8F0C-AD4E-ABFA-BE74B46B3761}" type="presParOf" srcId="{AB6C9C75-BB9B-B64C-A9F1-F1392EE1B8A9}" destId="{FAB409F4-A820-574B-9734-C6A5D3BC6399}" srcOrd="4" destOrd="0" presId="urn:microsoft.com/office/officeart/2008/layout/VerticalCurvedList"/>
    <dgm:cxn modelId="{90443675-9CF9-1B4C-9D11-0BA8247D2597}" type="presParOf" srcId="{FAB409F4-A820-574B-9734-C6A5D3BC6399}" destId="{987D44B2-3BDF-FB4A-9DD6-85127489CC6F}" srcOrd="0" destOrd="0" presId="urn:microsoft.com/office/officeart/2008/layout/VerticalCurvedList"/>
    <dgm:cxn modelId="{EDBB15E2-AFB4-B249-9559-F15223BF9D9E}" type="presParOf" srcId="{AB6C9C75-BB9B-B64C-A9F1-F1392EE1B8A9}" destId="{66598C54-7E76-2A45-9528-08CA3D5CB6FF}" srcOrd="5" destOrd="0" presId="urn:microsoft.com/office/officeart/2008/layout/VerticalCurvedList"/>
    <dgm:cxn modelId="{0149AD79-430C-714C-A247-B8E32E0D7A93}" type="presParOf" srcId="{AB6C9C75-BB9B-B64C-A9F1-F1392EE1B8A9}" destId="{2865B60C-5F33-1349-9D95-1A8F5CDE27E5}" srcOrd="6" destOrd="0" presId="urn:microsoft.com/office/officeart/2008/layout/VerticalCurvedList"/>
    <dgm:cxn modelId="{1293890E-1303-DF4D-97E9-598151F265A5}" type="presParOf" srcId="{2865B60C-5F33-1349-9D95-1A8F5CDE27E5}" destId="{CB6EDD4D-A02D-DE41-A6CB-165BCAF695D5}" srcOrd="0" destOrd="0" presId="urn:microsoft.com/office/officeart/2008/layout/VerticalCurvedList"/>
    <dgm:cxn modelId="{334C5544-0BDD-6F44-959A-FD1DDE3D9840}" type="presParOf" srcId="{AB6C9C75-BB9B-B64C-A9F1-F1392EE1B8A9}" destId="{5F9AAE34-D0DC-8D47-A768-8102A94F91AF}" srcOrd="7" destOrd="0" presId="urn:microsoft.com/office/officeart/2008/layout/VerticalCurvedList"/>
    <dgm:cxn modelId="{48C04BD5-F574-0244-BE86-77CCCE057FB6}" type="presParOf" srcId="{AB6C9C75-BB9B-B64C-A9F1-F1392EE1B8A9}" destId="{AA567E23-F70F-9448-B96D-2BB0E4343B36}" srcOrd="8" destOrd="0" presId="urn:microsoft.com/office/officeart/2008/layout/VerticalCurvedList"/>
    <dgm:cxn modelId="{A61F2FDB-51D2-B348-9D04-E9DD630890FF}" type="presParOf" srcId="{AA567E23-F70F-9448-B96D-2BB0E4343B36}" destId="{C8946754-15D9-A741-917C-1E1CBD2E471C}" srcOrd="0" destOrd="0" presId="urn:microsoft.com/office/officeart/2008/layout/VerticalCurvedList"/>
    <dgm:cxn modelId="{4D9FCDC9-BF45-EC47-BFB7-FDD10C19CE43}" type="presParOf" srcId="{AB6C9C75-BB9B-B64C-A9F1-F1392EE1B8A9}" destId="{25A7F614-6A71-6248-80E0-3738C80BC50B}" srcOrd="9" destOrd="0" presId="urn:microsoft.com/office/officeart/2008/layout/VerticalCurvedList"/>
    <dgm:cxn modelId="{154D1325-A57C-744F-A85B-EEB4611F0893}" type="presParOf" srcId="{AB6C9C75-BB9B-B64C-A9F1-F1392EE1B8A9}" destId="{6CBD3B1C-7EC2-E444-8C4E-82273E48F630}" srcOrd="10" destOrd="0" presId="urn:microsoft.com/office/officeart/2008/layout/VerticalCurvedList"/>
    <dgm:cxn modelId="{935D1F01-C706-A24E-89B3-28B50C239F14}" type="presParOf" srcId="{6CBD3B1C-7EC2-E444-8C4E-82273E48F630}" destId="{EBF85193-FC62-7545-8151-CD3D3BB56D4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B0BC57-1121-F24D-8F65-CFA45636AE2B}"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EA64303E-2F41-AB48-8C2B-13203B1647B6}">
      <dgm:prSet phldrT="[Text]"/>
      <dgm:spPr/>
      <dgm:t>
        <a:bodyPr/>
        <a:lstStyle/>
        <a:p>
          <a:r>
            <a:rPr lang="en-CA" b="0" i="0" u="none" dirty="0"/>
            <a:t>Environmental Risks</a:t>
          </a:r>
          <a:endParaRPr lang="en-US" b="0" i="0" u="none" dirty="0"/>
        </a:p>
      </dgm:t>
    </dgm:pt>
    <dgm:pt modelId="{A388CC53-F454-A847-85E8-23404ACF3E9A}" type="parTrans" cxnId="{F9A2B26D-182D-364B-A993-233AD463DB0A}">
      <dgm:prSet/>
      <dgm:spPr/>
      <dgm:t>
        <a:bodyPr/>
        <a:lstStyle/>
        <a:p>
          <a:endParaRPr lang="en-US" b="0" i="0" u="none" dirty="0"/>
        </a:p>
      </dgm:t>
    </dgm:pt>
    <dgm:pt modelId="{ED081B0B-CF7E-7348-A291-F14556039571}" type="sibTrans" cxnId="{F9A2B26D-182D-364B-A993-233AD463DB0A}">
      <dgm:prSet/>
      <dgm:spPr/>
      <dgm:t>
        <a:bodyPr/>
        <a:lstStyle/>
        <a:p>
          <a:endParaRPr lang="en-US" b="0" i="0" u="none" dirty="0"/>
        </a:p>
      </dgm:t>
    </dgm:pt>
    <dgm:pt modelId="{0564B6F8-B554-9B41-B3B0-6BF5B04A5183}">
      <dgm:prSet phldrT="[Text]"/>
      <dgm:spPr/>
      <dgm:t>
        <a:bodyPr/>
        <a:lstStyle/>
        <a:p>
          <a:r>
            <a:rPr lang="en-CA" b="0" i="0" u="none" dirty="0"/>
            <a:t>Stem from an organization’s impact on and dependence on the natural environment. Key environmental risks include climate change, natural resources, waste management &amp; pollution, and environmental opportunities (COSO, 2018)</a:t>
          </a:r>
          <a:endParaRPr lang="en-US" b="0" i="0" u="none" dirty="0"/>
        </a:p>
      </dgm:t>
    </dgm:pt>
    <dgm:pt modelId="{544CDF3A-DBEA-E344-ADF4-76F3A9E6BC35}" type="parTrans" cxnId="{CF64D32F-F233-154A-B001-111A22FB36C1}">
      <dgm:prSet/>
      <dgm:spPr/>
      <dgm:t>
        <a:bodyPr/>
        <a:lstStyle/>
        <a:p>
          <a:endParaRPr lang="en-US" b="0" i="0" u="none" dirty="0"/>
        </a:p>
      </dgm:t>
    </dgm:pt>
    <dgm:pt modelId="{BF380172-2D3D-E24F-94AA-5010F31B4A43}" type="sibTrans" cxnId="{CF64D32F-F233-154A-B001-111A22FB36C1}">
      <dgm:prSet/>
      <dgm:spPr/>
      <dgm:t>
        <a:bodyPr/>
        <a:lstStyle/>
        <a:p>
          <a:endParaRPr lang="en-US" b="0" i="0" u="none" dirty="0"/>
        </a:p>
      </dgm:t>
    </dgm:pt>
    <dgm:pt modelId="{5D65EC6A-F945-5640-A221-02EBAB07B0C7}">
      <dgm:prSet phldrT="[Text]"/>
      <dgm:spPr/>
      <dgm:t>
        <a:bodyPr/>
        <a:lstStyle/>
        <a:p>
          <a:r>
            <a:rPr lang="en-CA" b="0" i="0" u="none" dirty="0"/>
            <a:t>Social Risks</a:t>
          </a:r>
          <a:endParaRPr lang="en-US" b="0" i="0" u="none" dirty="0"/>
        </a:p>
      </dgm:t>
    </dgm:pt>
    <dgm:pt modelId="{0397CD0F-B234-2F42-B6CD-85BBCEF0B358}" type="parTrans" cxnId="{D500AE71-5510-284E-AD1B-E5DDC15A1C2B}">
      <dgm:prSet/>
      <dgm:spPr/>
      <dgm:t>
        <a:bodyPr/>
        <a:lstStyle/>
        <a:p>
          <a:endParaRPr lang="en-US" b="0" i="0" u="none" dirty="0"/>
        </a:p>
      </dgm:t>
    </dgm:pt>
    <dgm:pt modelId="{304877D7-51C5-E442-84E7-48FE6DD9F9C1}" type="sibTrans" cxnId="{D500AE71-5510-284E-AD1B-E5DDC15A1C2B}">
      <dgm:prSet/>
      <dgm:spPr/>
      <dgm:t>
        <a:bodyPr/>
        <a:lstStyle/>
        <a:p>
          <a:endParaRPr lang="en-US" b="0" i="0" u="none" dirty="0"/>
        </a:p>
      </dgm:t>
    </dgm:pt>
    <dgm:pt modelId="{F511E25D-8667-D145-A371-31EAD1AEB028}">
      <dgm:prSet phldrT="[Text]"/>
      <dgm:spPr/>
      <dgm:t>
        <a:bodyPr/>
        <a:lstStyle/>
        <a:p>
          <a:r>
            <a:rPr lang="en-CA" b="0" i="0" u="none" dirty="0"/>
            <a:t>Relate to an organization’s impact on and relationship with society, including its workforce, customers, and communities. Key social risks include human rights, labour standards problems, social inequality, and community relations (COSO, 2018)</a:t>
          </a:r>
          <a:endParaRPr lang="en-US" b="0" i="0" u="none" dirty="0"/>
        </a:p>
      </dgm:t>
    </dgm:pt>
    <dgm:pt modelId="{FCF27C80-0D73-0C46-A8A1-971F1DA9F5B9}" type="parTrans" cxnId="{851B34B0-31B4-2549-89A4-B739187C87F9}">
      <dgm:prSet/>
      <dgm:spPr/>
      <dgm:t>
        <a:bodyPr/>
        <a:lstStyle/>
        <a:p>
          <a:endParaRPr lang="en-US" b="0" i="0" u="none" dirty="0"/>
        </a:p>
      </dgm:t>
    </dgm:pt>
    <dgm:pt modelId="{1489A1F1-F368-DB43-8D96-AC3F78334E05}" type="sibTrans" cxnId="{851B34B0-31B4-2549-89A4-B739187C87F9}">
      <dgm:prSet/>
      <dgm:spPr/>
      <dgm:t>
        <a:bodyPr/>
        <a:lstStyle/>
        <a:p>
          <a:endParaRPr lang="en-US" b="0" i="0" u="none" dirty="0"/>
        </a:p>
      </dgm:t>
    </dgm:pt>
    <dgm:pt modelId="{A3E5E439-0FA1-A747-9C94-4252BFE0CF6B}">
      <dgm:prSet phldrT="[Text]"/>
      <dgm:spPr/>
      <dgm:t>
        <a:bodyPr/>
        <a:lstStyle/>
        <a:p>
          <a:r>
            <a:rPr lang="en-CA" b="0" i="0" u="none" dirty="0"/>
            <a:t>Governance Risks</a:t>
          </a:r>
          <a:endParaRPr lang="en-US" b="0" i="0" u="none" dirty="0"/>
        </a:p>
      </dgm:t>
    </dgm:pt>
    <dgm:pt modelId="{20DF02BC-9947-7C4C-9393-0973CC06327E}" type="parTrans" cxnId="{1AF57C81-9FB9-ED45-B919-5707C92A7534}">
      <dgm:prSet/>
      <dgm:spPr/>
      <dgm:t>
        <a:bodyPr/>
        <a:lstStyle/>
        <a:p>
          <a:endParaRPr lang="en-US" b="0" i="0" u="none" dirty="0"/>
        </a:p>
      </dgm:t>
    </dgm:pt>
    <dgm:pt modelId="{34298D73-D30F-2E44-9688-CFA16232AEAB}" type="sibTrans" cxnId="{1AF57C81-9FB9-ED45-B919-5707C92A7534}">
      <dgm:prSet/>
      <dgm:spPr/>
      <dgm:t>
        <a:bodyPr/>
        <a:lstStyle/>
        <a:p>
          <a:endParaRPr lang="en-US" b="0" i="0" u="none" dirty="0"/>
        </a:p>
      </dgm:t>
    </dgm:pt>
    <dgm:pt modelId="{EFE3D8CE-F213-A44D-B3B6-0AB6F1177CC0}">
      <dgm:prSet phldrT="[Text]"/>
      <dgm:spPr/>
      <dgm:t>
        <a:bodyPr/>
        <a:lstStyle/>
        <a:p>
          <a:r>
            <a:rPr lang="en-US" b="0" i="0" u="none" dirty="0"/>
            <a:t>H</a:t>
          </a:r>
          <a:r>
            <a:rPr lang="en-CA" b="0" i="0" u="none" dirty="0"/>
            <a:t>ow an organization is managed, overseen, and held accountable. Key governance risks include corporate governance, regulatory compliance, business ethics, executive compensation/board pay (COSO, 2018)</a:t>
          </a:r>
          <a:endParaRPr lang="en-US" b="0" i="0" u="none" dirty="0"/>
        </a:p>
      </dgm:t>
    </dgm:pt>
    <dgm:pt modelId="{BF424A13-AE18-A142-8826-BECF5C573570}" type="parTrans" cxnId="{09408CF8-33ED-1A45-A205-C939C0A55553}">
      <dgm:prSet/>
      <dgm:spPr/>
      <dgm:t>
        <a:bodyPr/>
        <a:lstStyle/>
        <a:p>
          <a:endParaRPr lang="en-US" b="0" i="0" u="none" dirty="0"/>
        </a:p>
      </dgm:t>
    </dgm:pt>
    <dgm:pt modelId="{545B1279-78E6-A04C-B3EE-927C5E8E08BB}" type="sibTrans" cxnId="{09408CF8-33ED-1A45-A205-C939C0A55553}">
      <dgm:prSet/>
      <dgm:spPr/>
      <dgm:t>
        <a:bodyPr/>
        <a:lstStyle/>
        <a:p>
          <a:endParaRPr lang="en-US" b="0" i="0" u="none" dirty="0"/>
        </a:p>
      </dgm:t>
    </dgm:pt>
    <dgm:pt modelId="{CCC4A708-450B-E54F-A33E-BA22BF54D9DD}" type="pres">
      <dgm:prSet presAssocID="{99B0BC57-1121-F24D-8F65-CFA45636AE2B}" presName="Name0" presStyleCnt="0">
        <dgm:presLayoutVars>
          <dgm:dir/>
          <dgm:animLvl val="lvl"/>
          <dgm:resizeHandles val="exact"/>
        </dgm:presLayoutVars>
      </dgm:prSet>
      <dgm:spPr/>
    </dgm:pt>
    <dgm:pt modelId="{9BFD6C7E-3C3D-B34D-9EB6-642B7C73F4AD}" type="pres">
      <dgm:prSet presAssocID="{EA64303E-2F41-AB48-8C2B-13203B1647B6}" presName="composite" presStyleCnt="0"/>
      <dgm:spPr/>
    </dgm:pt>
    <dgm:pt modelId="{908762F0-744B-DA48-89FA-A743C98A3650}" type="pres">
      <dgm:prSet presAssocID="{EA64303E-2F41-AB48-8C2B-13203B1647B6}" presName="parTx" presStyleLbl="alignNode1" presStyleIdx="0" presStyleCnt="3">
        <dgm:presLayoutVars>
          <dgm:chMax val="0"/>
          <dgm:chPref val="0"/>
          <dgm:bulletEnabled val="1"/>
        </dgm:presLayoutVars>
      </dgm:prSet>
      <dgm:spPr/>
    </dgm:pt>
    <dgm:pt modelId="{4B3DAB85-EFC4-E342-8054-6B4D5675B8C0}" type="pres">
      <dgm:prSet presAssocID="{EA64303E-2F41-AB48-8C2B-13203B1647B6}" presName="desTx" presStyleLbl="alignAccFollowNode1" presStyleIdx="0" presStyleCnt="3">
        <dgm:presLayoutVars>
          <dgm:bulletEnabled val="1"/>
        </dgm:presLayoutVars>
      </dgm:prSet>
      <dgm:spPr/>
    </dgm:pt>
    <dgm:pt modelId="{22E8C34D-C49C-E34B-8696-FF5F67EB2B79}" type="pres">
      <dgm:prSet presAssocID="{ED081B0B-CF7E-7348-A291-F14556039571}" presName="space" presStyleCnt="0"/>
      <dgm:spPr/>
    </dgm:pt>
    <dgm:pt modelId="{EEECA40B-DC1C-FC41-A50B-BDA78B98D922}" type="pres">
      <dgm:prSet presAssocID="{5D65EC6A-F945-5640-A221-02EBAB07B0C7}" presName="composite" presStyleCnt="0"/>
      <dgm:spPr/>
    </dgm:pt>
    <dgm:pt modelId="{3481574D-38C2-F646-BE55-E4928C8B2AE9}" type="pres">
      <dgm:prSet presAssocID="{5D65EC6A-F945-5640-A221-02EBAB07B0C7}" presName="parTx" presStyleLbl="alignNode1" presStyleIdx="1" presStyleCnt="3">
        <dgm:presLayoutVars>
          <dgm:chMax val="0"/>
          <dgm:chPref val="0"/>
          <dgm:bulletEnabled val="1"/>
        </dgm:presLayoutVars>
      </dgm:prSet>
      <dgm:spPr/>
    </dgm:pt>
    <dgm:pt modelId="{E9F1F2E5-4A6A-3E43-BD86-BE09E73FF9B9}" type="pres">
      <dgm:prSet presAssocID="{5D65EC6A-F945-5640-A221-02EBAB07B0C7}" presName="desTx" presStyleLbl="alignAccFollowNode1" presStyleIdx="1" presStyleCnt="3">
        <dgm:presLayoutVars>
          <dgm:bulletEnabled val="1"/>
        </dgm:presLayoutVars>
      </dgm:prSet>
      <dgm:spPr/>
    </dgm:pt>
    <dgm:pt modelId="{A6C02FA4-5B22-C942-A31D-186B74AD3AED}" type="pres">
      <dgm:prSet presAssocID="{304877D7-51C5-E442-84E7-48FE6DD9F9C1}" presName="space" presStyleCnt="0"/>
      <dgm:spPr/>
    </dgm:pt>
    <dgm:pt modelId="{4BFE9FCF-1EDC-B149-9A6F-9F399E560A86}" type="pres">
      <dgm:prSet presAssocID="{A3E5E439-0FA1-A747-9C94-4252BFE0CF6B}" presName="composite" presStyleCnt="0"/>
      <dgm:spPr/>
    </dgm:pt>
    <dgm:pt modelId="{A94EFCCC-F261-774D-8929-8A3A0F5E4304}" type="pres">
      <dgm:prSet presAssocID="{A3E5E439-0FA1-A747-9C94-4252BFE0CF6B}" presName="parTx" presStyleLbl="alignNode1" presStyleIdx="2" presStyleCnt="3">
        <dgm:presLayoutVars>
          <dgm:chMax val="0"/>
          <dgm:chPref val="0"/>
          <dgm:bulletEnabled val="1"/>
        </dgm:presLayoutVars>
      </dgm:prSet>
      <dgm:spPr/>
    </dgm:pt>
    <dgm:pt modelId="{8FA64A17-3A5D-AE44-A2A6-E695416ECB08}" type="pres">
      <dgm:prSet presAssocID="{A3E5E439-0FA1-A747-9C94-4252BFE0CF6B}" presName="desTx" presStyleLbl="alignAccFollowNode1" presStyleIdx="2" presStyleCnt="3">
        <dgm:presLayoutVars>
          <dgm:bulletEnabled val="1"/>
        </dgm:presLayoutVars>
      </dgm:prSet>
      <dgm:spPr/>
    </dgm:pt>
  </dgm:ptLst>
  <dgm:cxnLst>
    <dgm:cxn modelId="{CF64D32F-F233-154A-B001-111A22FB36C1}" srcId="{EA64303E-2F41-AB48-8C2B-13203B1647B6}" destId="{0564B6F8-B554-9B41-B3B0-6BF5B04A5183}" srcOrd="0" destOrd="0" parTransId="{544CDF3A-DBEA-E344-ADF4-76F3A9E6BC35}" sibTransId="{BF380172-2D3D-E24F-94AA-5010F31B4A43}"/>
    <dgm:cxn modelId="{F9A2B26D-182D-364B-A993-233AD463DB0A}" srcId="{99B0BC57-1121-F24D-8F65-CFA45636AE2B}" destId="{EA64303E-2F41-AB48-8C2B-13203B1647B6}" srcOrd="0" destOrd="0" parTransId="{A388CC53-F454-A847-85E8-23404ACF3E9A}" sibTransId="{ED081B0B-CF7E-7348-A291-F14556039571}"/>
    <dgm:cxn modelId="{EAAC686E-F166-1941-B6B3-8BBBFABD0886}" type="presOf" srcId="{EFE3D8CE-F213-A44D-B3B6-0AB6F1177CC0}" destId="{8FA64A17-3A5D-AE44-A2A6-E695416ECB08}" srcOrd="0" destOrd="0" presId="urn:microsoft.com/office/officeart/2005/8/layout/hList1"/>
    <dgm:cxn modelId="{D500AE71-5510-284E-AD1B-E5DDC15A1C2B}" srcId="{99B0BC57-1121-F24D-8F65-CFA45636AE2B}" destId="{5D65EC6A-F945-5640-A221-02EBAB07B0C7}" srcOrd="1" destOrd="0" parTransId="{0397CD0F-B234-2F42-B6CD-85BBCEF0B358}" sibTransId="{304877D7-51C5-E442-84E7-48FE6DD9F9C1}"/>
    <dgm:cxn modelId="{1AF57C81-9FB9-ED45-B919-5707C92A7534}" srcId="{99B0BC57-1121-F24D-8F65-CFA45636AE2B}" destId="{A3E5E439-0FA1-A747-9C94-4252BFE0CF6B}" srcOrd="2" destOrd="0" parTransId="{20DF02BC-9947-7C4C-9393-0973CC06327E}" sibTransId="{34298D73-D30F-2E44-9688-CFA16232AEAB}"/>
    <dgm:cxn modelId="{F82F7D85-43DB-1340-A8F3-13F1B29E4F28}" type="presOf" srcId="{0564B6F8-B554-9B41-B3B0-6BF5B04A5183}" destId="{4B3DAB85-EFC4-E342-8054-6B4D5675B8C0}" srcOrd="0" destOrd="0" presId="urn:microsoft.com/office/officeart/2005/8/layout/hList1"/>
    <dgm:cxn modelId="{4441E78E-5C4A-B044-80A3-7D7946A22600}" type="presOf" srcId="{F511E25D-8667-D145-A371-31EAD1AEB028}" destId="{E9F1F2E5-4A6A-3E43-BD86-BE09E73FF9B9}" srcOrd="0" destOrd="0" presId="urn:microsoft.com/office/officeart/2005/8/layout/hList1"/>
    <dgm:cxn modelId="{0579F38F-C0D6-6A41-B24E-BAB2765AE913}" type="presOf" srcId="{EA64303E-2F41-AB48-8C2B-13203B1647B6}" destId="{908762F0-744B-DA48-89FA-A743C98A3650}" srcOrd="0" destOrd="0" presId="urn:microsoft.com/office/officeart/2005/8/layout/hList1"/>
    <dgm:cxn modelId="{38EA519A-3630-724B-A923-2072B13A4490}" type="presOf" srcId="{5D65EC6A-F945-5640-A221-02EBAB07B0C7}" destId="{3481574D-38C2-F646-BE55-E4928C8B2AE9}" srcOrd="0" destOrd="0" presId="urn:microsoft.com/office/officeart/2005/8/layout/hList1"/>
    <dgm:cxn modelId="{851B34B0-31B4-2549-89A4-B739187C87F9}" srcId="{5D65EC6A-F945-5640-A221-02EBAB07B0C7}" destId="{F511E25D-8667-D145-A371-31EAD1AEB028}" srcOrd="0" destOrd="0" parTransId="{FCF27C80-0D73-0C46-A8A1-971F1DA9F5B9}" sibTransId="{1489A1F1-F368-DB43-8D96-AC3F78334E05}"/>
    <dgm:cxn modelId="{34F78BDF-639E-334A-BBDB-9E7B5B6BD905}" type="presOf" srcId="{99B0BC57-1121-F24D-8F65-CFA45636AE2B}" destId="{CCC4A708-450B-E54F-A33E-BA22BF54D9DD}" srcOrd="0" destOrd="0" presId="urn:microsoft.com/office/officeart/2005/8/layout/hList1"/>
    <dgm:cxn modelId="{3F1F14EA-E555-464A-908A-80FC41AFD828}" type="presOf" srcId="{A3E5E439-0FA1-A747-9C94-4252BFE0CF6B}" destId="{A94EFCCC-F261-774D-8929-8A3A0F5E4304}" srcOrd="0" destOrd="0" presId="urn:microsoft.com/office/officeart/2005/8/layout/hList1"/>
    <dgm:cxn modelId="{09408CF8-33ED-1A45-A205-C939C0A55553}" srcId="{A3E5E439-0FA1-A747-9C94-4252BFE0CF6B}" destId="{EFE3D8CE-F213-A44D-B3B6-0AB6F1177CC0}" srcOrd="0" destOrd="0" parTransId="{BF424A13-AE18-A142-8826-BECF5C573570}" sibTransId="{545B1279-78E6-A04C-B3EE-927C5E8E08BB}"/>
    <dgm:cxn modelId="{2573507C-2489-CA47-B5BE-25AEE86DDC86}" type="presParOf" srcId="{CCC4A708-450B-E54F-A33E-BA22BF54D9DD}" destId="{9BFD6C7E-3C3D-B34D-9EB6-642B7C73F4AD}" srcOrd="0" destOrd="0" presId="urn:microsoft.com/office/officeart/2005/8/layout/hList1"/>
    <dgm:cxn modelId="{78E9B295-A206-CC4F-92BC-63E98606F5D9}" type="presParOf" srcId="{9BFD6C7E-3C3D-B34D-9EB6-642B7C73F4AD}" destId="{908762F0-744B-DA48-89FA-A743C98A3650}" srcOrd="0" destOrd="0" presId="urn:microsoft.com/office/officeart/2005/8/layout/hList1"/>
    <dgm:cxn modelId="{26A73033-2BAC-0446-AA93-9AEC4622E434}" type="presParOf" srcId="{9BFD6C7E-3C3D-B34D-9EB6-642B7C73F4AD}" destId="{4B3DAB85-EFC4-E342-8054-6B4D5675B8C0}" srcOrd="1" destOrd="0" presId="urn:microsoft.com/office/officeart/2005/8/layout/hList1"/>
    <dgm:cxn modelId="{92BF2BDF-BB5B-B246-91EF-19A361FB310A}" type="presParOf" srcId="{CCC4A708-450B-E54F-A33E-BA22BF54D9DD}" destId="{22E8C34D-C49C-E34B-8696-FF5F67EB2B79}" srcOrd="1" destOrd="0" presId="urn:microsoft.com/office/officeart/2005/8/layout/hList1"/>
    <dgm:cxn modelId="{BE36C917-EB7F-B94B-A1E8-35928AF9F5BA}" type="presParOf" srcId="{CCC4A708-450B-E54F-A33E-BA22BF54D9DD}" destId="{EEECA40B-DC1C-FC41-A50B-BDA78B98D922}" srcOrd="2" destOrd="0" presId="urn:microsoft.com/office/officeart/2005/8/layout/hList1"/>
    <dgm:cxn modelId="{7B92D1EB-B545-0E4F-B478-66DFA8A83383}" type="presParOf" srcId="{EEECA40B-DC1C-FC41-A50B-BDA78B98D922}" destId="{3481574D-38C2-F646-BE55-E4928C8B2AE9}" srcOrd="0" destOrd="0" presId="urn:microsoft.com/office/officeart/2005/8/layout/hList1"/>
    <dgm:cxn modelId="{15108FE2-5AC2-3047-A6ED-AD0D9F6FCF77}" type="presParOf" srcId="{EEECA40B-DC1C-FC41-A50B-BDA78B98D922}" destId="{E9F1F2E5-4A6A-3E43-BD86-BE09E73FF9B9}" srcOrd="1" destOrd="0" presId="urn:microsoft.com/office/officeart/2005/8/layout/hList1"/>
    <dgm:cxn modelId="{3079AB70-438D-7448-AAFA-A896A1AC9E0E}" type="presParOf" srcId="{CCC4A708-450B-E54F-A33E-BA22BF54D9DD}" destId="{A6C02FA4-5B22-C942-A31D-186B74AD3AED}" srcOrd="3" destOrd="0" presId="urn:microsoft.com/office/officeart/2005/8/layout/hList1"/>
    <dgm:cxn modelId="{975E4863-CE6C-254B-9686-9141465F6848}" type="presParOf" srcId="{CCC4A708-450B-E54F-A33E-BA22BF54D9DD}" destId="{4BFE9FCF-1EDC-B149-9A6F-9F399E560A86}" srcOrd="4" destOrd="0" presId="urn:microsoft.com/office/officeart/2005/8/layout/hList1"/>
    <dgm:cxn modelId="{A604A46E-A8DC-EA4F-82F1-F6E7B626B934}" type="presParOf" srcId="{4BFE9FCF-1EDC-B149-9A6F-9F399E560A86}" destId="{A94EFCCC-F261-774D-8929-8A3A0F5E4304}" srcOrd="0" destOrd="0" presId="urn:microsoft.com/office/officeart/2005/8/layout/hList1"/>
    <dgm:cxn modelId="{BBA1707B-620C-234C-BE75-68F77F2A3C60}" type="presParOf" srcId="{4BFE9FCF-1EDC-B149-9A6F-9F399E560A86}" destId="{8FA64A17-3A5D-AE44-A2A6-E695416ECB0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5D5A78-16F2-5F41-9877-6329AE025EBC}"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n-US"/>
        </a:p>
      </dgm:t>
    </dgm:pt>
    <dgm:pt modelId="{8FF9A75E-2CDE-9045-B2AF-F57E1EEB3C6C}">
      <dgm:prSet phldrT="[Text]" custT="1"/>
      <dgm:spPr/>
      <dgm:t>
        <a:bodyPr/>
        <a:lstStyle/>
        <a:p>
          <a:r>
            <a:rPr lang="en-CA" sz="1800" b="0" i="0" dirty="0"/>
            <a:t>Climate Change and Extreme Weather Events</a:t>
          </a:r>
          <a:endParaRPr lang="en-US" sz="1800" i="0" dirty="0"/>
        </a:p>
      </dgm:t>
    </dgm:pt>
    <dgm:pt modelId="{F7E0C2B4-1842-2E44-87EA-5892A56FD971}" type="parTrans" cxnId="{DC9CE224-EE26-FC48-BE91-9AF985C0CCE9}">
      <dgm:prSet/>
      <dgm:spPr/>
      <dgm:t>
        <a:bodyPr/>
        <a:lstStyle/>
        <a:p>
          <a:endParaRPr lang="en-US" sz="1800" i="0"/>
        </a:p>
      </dgm:t>
    </dgm:pt>
    <dgm:pt modelId="{A2183662-1699-974E-8B0C-E718453A591A}" type="sibTrans" cxnId="{DC9CE224-EE26-FC48-BE91-9AF985C0CCE9}">
      <dgm:prSet/>
      <dgm:spPr/>
      <dgm:t>
        <a:bodyPr/>
        <a:lstStyle/>
        <a:p>
          <a:endParaRPr lang="en-US" sz="1800" i="0"/>
        </a:p>
      </dgm:t>
    </dgm:pt>
    <dgm:pt modelId="{23D105B3-4D90-8A49-ABBC-F593483E070B}">
      <dgm:prSet phldrT="[Text]" custT="1"/>
      <dgm:spPr/>
      <dgm:t>
        <a:bodyPr/>
        <a:lstStyle/>
        <a:p>
          <a:r>
            <a:rPr lang="en-CA" sz="1800" b="0" i="0" dirty="0"/>
            <a:t>Resource Scarcity and Biodiversity Loss</a:t>
          </a:r>
          <a:endParaRPr lang="en-US" sz="1800" i="0" dirty="0"/>
        </a:p>
      </dgm:t>
    </dgm:pt>
    <dgm:pt modelId="{E8EAAEDA-ED1A-0C4C-B0F4-65F9496396E0}" type="parTrans" cxnId="{BC87C46C-BE58-5E45-8811-B5163C7A7590}">
      <dgm:prSet/>
      <dgm:spPr/>
      <dgm:t>
        <a:bodyPr/>
        <a:lstStyle/>
        <a:p>
          <a:endParaRPr lang="en-US" sz="1800" i="0"/>
        </a:p>
      </dgm:t>
    </dgm:pt>
    <dgm:pt modelId="{97E0E2FA-1EFD-224D-9FFA-9A898AC48503}" type="sibTrans" cxnId="{BC87C46C-BE58-5E45-8811-B5163C7A7590}">
      <dgm:prSet/>
      <dgm:spPr/>
      <dgm:t>
        <a:bodyPr/>
        <a:lstStyle/>
        <a:p>
          <a:endParaRPr lang="en-US" sz="1800" i="0"/>
        </a:p>
      </dgm:t>
    </dgm:pt>
    <dgm:pt modelId="{9C9EA018-93EA-CF48-A624-262475463979}">
      <dgm:prSet phldrT="[Text]" custT="1"/>
      <dgm:spPr/>
      <dgm:t>
        <a:bodyPr/>
        <a:lstStyle/>
        <a:p>
          <a:r>
            <a:rPr lang="en-CA" sz="1800" b="0" i="0" dirty="0"/>
            <a:t>Social Inequality and Human Rights Issues</a:t>
          </a:r>
          <a:endParaRPr lang="en-US" sz="1800" i="0" dirty="0"/>
        </a:p>
      </dgm:t>
    </dgm:pt>
    <dgm:pt modelId="{29869905-54B9-8449-898B-4690A36FCA00}" type="parTrans" cxnId="{05F6485E-2A7F-C54E-BDAD-9DEDC263B613}">
      <dgm:prSet/>
      <dgm:spPr/>
      <dgm:t>
        <a:bodyPr/>
        <a:lstStyle/>
        <a:p>
          <a:endParaRPr lang="en-US" sz="1800" i="0"/>
        </a:p>
      </dgm:t>
    </dgm:pt>
    <dgm:pt modelId="{E9610C9B-793C-2945-ADA8-BDE31E88A886}" type="sibTrans" cxnId="{05F6485E-2A7F-C54E-BDAD-9DEDC263B613}">
      <dgm:prSet/>
      <dgm:spPr/>
      <dgm:t>
        <a:bodyPr/>
        <a:lstStyle/>
        <a:p>
          <a:endParaRPr lang="en-US" sz="1800" i="0"/>
        </a:p>
      </dgm:t>
    </dgm:pt>
    <dgm:pt modelId="{CB2F27C1-61E4-B94E-A50C-3574A71CB370}">
      <dgm:prSet phldrT="[Text]" custT="1"/>
      <dgm:spPr/>
      <dgm:t>
        <a:bodyPr/>
        <a:lstStyle/>
        <a:p>
          <a:r>
            <a:rPr lang="en-CA" sz="1800" b="0" i="0" dirty="0"/>
            <a:t>Regulatory Changes and Compliance Challenges</a:t>
          </a:r>
          <a:endParaRPr lang="en-US" sz="1800" i="0" dirty="0"/>
        </a:p>
      </dgm:t>
    </dgm:pt>
    <dgm:pt modelId="{741D2B58-507F-E749-8DAB-D76D68F5AE49}" type="parTrans" cxnId="{D5A2ADFA-69ED-044D-9194-681B816B3B5A}">
      <dgm:prSet/>
      <dgm:spPr/>
      <dgm:t>
        <a:bodyPr/>
        <a:lstStyle/>
        <a:p>
          <a:endParaRPr lang="en-US" sz="1800" i="0"/>
        </a:p>
      </dgm:t>
    </dgm:pt>
    <dgm:pt modelId="{C465DDA5-73E5-994E-9334-2B1949A81AE0}" type="sibTrans" cxnId="{D5A2ADFA-69ED-044D-9194-681B816B3B5A}">
      <dgm:prSet/>
      <dgm:spPr/>
      <dgm:t>
        <a:bodyPr/>
        <a:lstStyle/>
        <a:p>
          <a:endParaRPr lang="en-US" sz="1800" i="0"/>
        </a:p>
      </dgm:t>
    </dgm:pt>
    <dgm:pt modelId="{CB0C0692-216E-4F45-93C0-234C0EE13114}">
      <dgm:prSet phldrT="[Text]" custT="1"/>
      <dgm:spPr/>
      <dgm:t>
        <a:bodyPr/>
        <a:lstStyle/>
        <a:p>
          <a:r>
            <a:rPr lang="en-CA" sz="1800" b="0" i="0" dirty="0"/>
            <a:t>Technological Disruptions and Transitions</a:t>
          </a:r>
          <a:endParaRPr lang="en-US" sz="1800" i="0" dirty="0"/>
        </a:p>
      </dgm:t>
    </dgm:pt>
    <dgm:pt modelId="{80F87C64-57E0-254A-BF36-265B476B676C}" type="parTrans" cxnId="{D1D792E6-562E-CD48-B129-40388C7B6B5C}">
      <dgm:prSet/>
      <dgm:spPr/>
      <dgm:t>
        <a:bodyPr/>
        <a:lstStyle/>
        <a:p>
          <a:endParaRPr lang="en-US" sz="1800" i="0"/>
        </a:p>
      </dgm:t>
    </dgm:pt>
    <dgm:pt modelId="{00D0684F-FAFD-E84B-BC4A-A9A48B298A1E}" type="sibTrans" cxnId="{D1D792E6-562E-CD48-B129-40388C7B6B5C}">
      <dgm:prSet/>
      <dgm:spPr/>
      <dgm:t>
        <a:bodyPr/>
        <a:lstStyle/>
        <a:p>
          <a:endParaRPr lang="en-US" sz="1800" i="0"/>
        </a:p>
      </dgm:t>
    </dgm:pt>
    <dgm:pt modelId="{B6A21EBA-9C40-A644-A480-DFFE8060C7D5}" type="pres">
      <dgm:prSet presAssocID="{515D5A78-16F2-5F41-9877-6329AE025EBC}" presName="diagram" presStyleCnt="0">
        <dgm:presLayoutVars>
          <dgm:dir/>
          <dgm:resizeHandles val="exact"/>
        </dgm:presLayoutVars>
      </dgm:prSet>
      <dgm:spPr/>
    </dgm:pt>
    <dgm:pt modelId="{259042EC-B957-C044-B7CE-8F25BF2E03D7}" type="pres">
      <dgm:prSet presAssocID="{8FF9A75E-2CDE-9045-B2AF-F57E1EEB3C6C}" presName="node" presStyleLbl="node1" presStyleIdx="0" presStyleCnt="5" custScaleX="145114">
        <dgm:presLayoutVars>
          <dgm:bulletEnabled val="1"/>
        </dgm:presLayoutVars>
      </dgm:prSet>
      <dgm:spPr/>
    </dgm:pt>
    <dgm:pt modelId="{F80CA1D7-C7D3-2046-8907-C315F533DFE1}" type="pres">
      <dgm:prSet presAssocID="{A2183662-1699-974E-8B0C-E718453A591A}" presName="sibTrans" presStyleCnt="0"/>
      <dgm:spPr/>
    </dgm:pt>
    <dgm:pt modelId="{8ED3DA62-4F25-9A4D-9E6A-5FC7D4EAA7B7}" type="pres">
      <dgm:prSet presAssocID="{23D105B3-4D90-8A49-ABBC-F593483E070B}" presName="node" presStyleLbl="node1" presStyleIdx="1" presStyleCnt="5" custScaleX="145114">
        <dgm:presLayoutVars>
          <dgm:bulletEnabled val="1"/>
        </dgm:presLayoutVars>
      </dgm:prSet>
      <dgm:spPr/>
    </dgm:pt>
    <dgm:pt modelId="{F4566110-8E1B-DA42-A678-0B8012C265DC}" type="pres">
      <dgm:prSet presAssocID="{97E0E2FA-1EFD-224D-9FFA-9A898AC48503}" presName="sibTrans" presStyleCnt="0"/>
      <dgm:spPr/>
    </dgm:pt>
    <dgm:pt modelId="{7DB9094C-ECFE-CC43-910D-18755B50DDD8}" type="pres">
      <dgm:prSet presAssocID="{9C9EA018-93EA-CF48-A624-262475463979}" presName="node" presStyleLbl="node1" presStyleIdx="2" presStyleCnt="5" custScaleX="145114">
        <dgm:presLayoutVars>
          <dgm:bulletEnabled val="1"/>
        </dgm:presLayoutVars>
      </dgm:prSet>
      <dgm:spPr/>
    </dgm:pt>
    <dgm:pt modelId="{964DA117-866D-7E40-BB8A-1D08AA77BFFC}" type="pres">
      <dgm:prSet presAssocID="{E9610C9B-793C-2945-ADA8-BDE31E88A886}" presName="sibTrans" presStyleCnt="0"/>
      <dgm:spPr/>
    </dgm:pt>
    <dgm:pt modelId="{23D3F976-338B-E342-BB25-ACBCBF5876EB}" type="pres">
      <dgm:prSet presAssocID="{CB2F27C1-61E4-B94E-A50C-3574A71CB370}" presName="node" presStyleLbl="node1" presStyleIdx="3" presStyleCnt="5" custScaleX="145114">
        <dgm:presLayoutVars>
          <dgm:bulletEnabled val="1"/>
        </dgm:presLayoutVars>
      </dgm:prSet>
      <dgm:spPr/>
    </dgm:pt>
    <dgm:pt modelId="{0B8D8513-4C58-A544-9AB8-3F66E219F0AF}" type="pres">
      <dgm:prSet presAssocID="{C465DDA5-73E5-994E-9334-2B1949A81AE0}" presName="sibTrans" presStyleCnt="0"/>
      <dgm:spPr/>
    </dgm:pt>
    <dgm:pt modelId="{04845917-53FF-6343-8B42-B235E6AE4C0D}" type="pres">
      <dgm:prSet presAssocID="{CB0C0692-216E-4F45-93C0-234C0EE13114}" presName="node" presStyleLbl="node1" presStyleIdx="4" presStyleCnt="5" custScaleX="145114">
        <dgm:presLayoutVars>
          <dgm:bulletEnabled val="1"/>
        </dgm:presLayoutVars>
      </dgm:prSet>
      <dgm:spPr/>
    </dgm:pt>
  </dgm:ptLst>
  <dgm:cxnLst>
    <dgm:cxn modelId="{DC9CE224-EE26-FC48-BE91-9AF985C0CCE9}" srcId="{515D5A78-16F2-5F41-9877-6329AE025EBC}" destId="{8FF9A75E-2CDE-9045-B2AF-F57E1EEB3C6C}" srcOrd="0" destOrd="0" parTransId="{F7E0C2B4-1842-2E44-87EA-5892A56FD971}" sibTransId="{A2183662-1699-974E-8B0C-E718453A591A}"/>
    <dgm:cxn modelId="{05F6485E-2A7F-C54E-BDAD-9DEDC263B613}" srcId="{515D5A78-16F2-5F41-9877-6329AE025EBC}" destId="{9C9EA018-93EA-CF48-A624-262475463979}" srcOrd="2" destOrd="0" parTransId="{29869905-54B9-8449-898B-4690A36FCA00}" sibTransId="{E9610C9B-793C-2945-ADA8-BDE31E88A886}"/>
    <dgm:cxn modelId="{58AD2A4A-1973-DE41-9B2A-ED9EB55A472E}" type="presOf" srcId="{CB2F27C1-61E4-B94E-A50C-3574A71CB370}" destId="{23D3F976-338B-E342-BB25-ACBCBF5876EB}" srcOrd="0" destOrd="0" presId="urn:microsoft.com/office/officeart/2005/8/layout/default"/>
    <dgm:cxn modelId="{BC87C46C-BE58-5E45-8811-B5163C7A7590}" srcId="{515D5A78-16F2-5F41-9877-6329AE025EBC}" destId="{23D105B3-4D90-8A49-ABBC-F593483E070B}" srcOrd="1" destOrd="0" parTransId="{E8EAAEDA-ED1A-0C4C-B0F4-65F9496396E0}" sibTransId="{97E0E2FA-1EFD-224D-9FFA-9A898AC48503}"/>
    <dgm:cxn modelId="{F6146A8D-A759-B047-B72D-B4082DD942DE}" type="presOf" srcId="{8FF9A75E-2CDE-9045-B2AF-F57E1EEB3C6C}" destId="{259042EC-B957-C044-B7CE-8F25BF2E03D7}" srcOrd="0" destOrd="0" presId="urn:microsoft.com/office/officeart/2005/8/layout/default"/>
    <dgm:cxn modelId="{BA6558C7-83B8-C744-832B-8B116060E31A}" type="presOf" srcId="{515D5A78-16F2-5F41-9877-6329AE025EBC}" destId="{B6A21EBA-9C40-A644-A480-DFFE8060C7D5}" srcOrd="0" destOrd="0" presId="urn:microsoft.com/office/officeart/2005/8/layout/default"/>
    <dgm:cxn modelId="{D33A71D7-5C70-A54F-A814-3279433568BA}" type="presOf" srcId="{CB0C0692-216E-4F45-93C0-234C0EE13114}" destId="{04845917-53FF-6343-8B42-B235E6AE4C0D}" srcOrd="0" destOrd="0" presId="urn:microsoft.com/office/officeart/2005/8/layout/default"/>
    <dgm:cxn modelId="{D1D792E6-562E-CD48-B129-40388C7B6B5C}" srcId="{515D5A78-16F2-5F41-9877-6329AE025EBC}" destId="{CB0C0692-216E-4F45-93C0-234C0EE13114}" srcOrd="4" destOrd="0" parTransId="{80F87C64-57E0-254A-BF36-265B476B676C}" sibTransId="{00D0684F-FAFD-E84B-BC4A-A9A48B298A1E}"/>
    <dgm:cxn modelId="{AF1A16F0-400D-C64C-9E6A-8626193324D1}" type="presOf" srcId="{23D105B3-4D90-8A49-ABBC-F593483E070B}" destId="{8ED3DA62-4F25-9A4D-9E6A-5FC7D4EAA7B7}" srcOrd="0" destOrd="0" presId="urn:microsoft.com/office/officeart/2005/8/layout/default"/>
    <dgm:cxn modelId="{83F318F9-9967-9A4F-956B-A29F5E4A12F1}" type="presOf" srcId="{9C9EA018-93EA-CF48-A624-262475463979}" destId="{7DB9094C-ECFE-CC43-910D-18755B50DDD8}" srcOrd="0" destOrd="0" presId="urn:microsoft.com/office/officeart/2005/8/layout/default"/>
    <dgm:cxn modelId="{D5A2ADFA-69ED-044D-9194-681B816B3B5A}" srcId="{515D5A78-16F2-5F41-9877-6329AE025EBC}" destId="{CB2F27C1-61E4-B94E-A50C-3574A71CB370}" srcOrd="3" destOrd="0" parTransId="{741D2B58-507F-E749-8DAB-D76D68F5AE49}" sibTransId="{C465DDA5-73E5-994E-9334-2B1949A81AE0}"/>
    <dgm:cxn modelId="{CBDB1DAD-86C5-9942-B5FB-EF15172E7036}" type="presParOf" srcId="{B6A21EBA-9C40-A644-A480-DFFE8060C7D5}" destId="{259042EC-B957-C044-B7CE-8F25BF2E03D7}" srcOrd="0" destOrd="0" presId="urn:microsoft.com/office/officeart/2005/8/layout/default"/>
    <dgm:cxn modelId="{F0F3C517-47DB-BE48-A9AA-5F8415AE7AAC}" type="presParOf" srcId="{B6A21EBA-9C40-A644-A480-DFFE8060C7D5}" destId="{F80CA1D7-C7D3-2046-8907-C315F533DFE1}" srcOrd="1" destOrd="0" presId="urn:microsoft.com/office/officeart/2005/8/layout/default"/>
    <dgm:cxn modelId="{51D2DB26-C57F-A344-B31E-3C02C671716E}" type="presParOf" srcId="{B6A21EBA-9C40-A644-A480-DFFE8060C7D5}" destId="{8ED3DA62-4F25-9A4D-9E6A-5FC7D4EAA7B7}" srcOrd="2" destOrd="0" presId="urn:microsoft.com/office/officeart/2005/8/layout/default"/>
    <dgm:cxn modelId="{30D5ED80-4C4B-0B43-832E-4DDFB137949E}" type="presParOf" srcId="{B6A21EBA-9C40-A644-A480-DFFE8060C7D5}" destId="{F4566110-8E1B-DA42-A678-0B8012C265DC}" srcOrd="3" destOrd="0" presId="urn:microsoft.com/office/officeart/2005/8/layout/default"/>
    <dgm:cxn modelId="{9DF21BEE-59BC-194C-AA1E-A689708E1791}" type="presParOf" srcId="{B6A21EBA-9C40-A644-A480-DFFE8060C7D5}" destId="{7DB9094C-ECFE-CC43-910D-18755B50DDD8}" srcOrd="4" destOrd="0" presId="urn:microsoft.com/office/officeart/2005/8/layout/default"/>
    <dgm:cxn modelId="{03B6EB2F-CEFA-3445-99CD-D150C41EDF57}" type="presParOf" srcId="{B6A21EBA-9C40-A644-A480-DFFE8060C7D5}" destId="{964DA117-866D-7E40-BB8A-1D08AA77BFFC}" srcOrd="5" destOrd="0" presId="urn:microsoft.com/office/officeart/2005/8/layout/default"/>
    <dgm:cxn modelId="{B94458F3-BFBE-DE42-8C9A-2BDBBDCE1364}" type="presParOf" srcId="{B6A21EBA-9C40-A644-A480-DFFE8060C7D5}" destId="{23D3F976-338B-E342-BB25-ACBCBF5876EB}" srcOrd="6" destOrd="0" presId="urn:microsoft.com/office/officeart/2005/8/layout/default"/>
    <dgm:cxn modelId="{A1724F5B-EAFF-1046-AB54-EF0BE44825D0}" type="presParOf" srcId="{B6A21EBA-9C40-A644-A480-DFFE8060C7D5}" destId="{0B8D8513-4C58-A544-9AB8-3F66E219F0AF}" srcOrd="7" destOrd="0" presId="urn:microsoft.com/office/officeart/2005/8/layout/default"/>
    <dgm:cxn modelId="{5EBEC46B-1B18-6B44-94DA-027E2CE2257D}" type="presParOf" srcId="{B6A21EBA-9C40-A644-A480-DFFE8060C7D5}" destId="{04845917-53FF-6343-8B42-B235E6AE4C0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39EAFA-2863-7B43-82BC-8057C45FC1DB}" type="doc">
      <dgm:prSet loTypeId="urn:microsoft.com/office/officeart/2008/layout/CaptionedPictures" loCatId="" qsTypeId="urn:microsoft.com/office/officeart/2005/8/quickstyle/simple1" qsCatId="simple" csTypeId="urn:microsoft.com/office/officeart/2005/8/colors/colorful2" csCatId="colorful" phldr="1"/>
      <dgm:spPr/>
    </dgm:pt>
    <dgm:pt modelId="{7EFB9C31-E75E-4D41-9AE3-1671095100F9}">
      <dgm:prSet phldrT="[Text]" custT="1"/>
      <dgm:spPr/>
      <dgm:t>
        <a:bodyPr/>
        <a:lstStyle/>
        <a:p>
          <a:pPr>
            <a:buClr>
              <a:srgbClr val="080808"/>
            </a:buClr>
          </a:pPr>
          <a:r>
            <a:rPr lang="en-CA" sz="2000" dirty="0">
              <a:latin typeface="+mn-lt"/>
            </a:rPr>
            <a:t>Accept</a:t>
          </a:r>
          <a:endParaRPr lang="en-US" sz="2000" dirty="0"/>
        </a:p>
      </dgm:t>
    </dgm:pt>
    <dgm:pt modelId="{5DA5E0C4-631D-4A44-99E2-BCAD892B528F}" type="parTrans" cxnId="{94CBBB28-51B7-4E41-A660-376B859BF520}">
      <dgm:prSet/>
      <dgm:spPr/>
      <dgm:t>
        <a:bodyPr/>
        <a:lstStyle/>
        <a:p>
          <a:endParaRPr lang="en-US" sz="2000"/>
        </a:p>
      </dgm:t>
    </dgm:pt>
    <dgm:pt modelId="{9B0C5E83-C967-2B45-9AEF-676AA5CC91BD}" type="sibTrans" cxnId="{94CBBB28-51B7-4E41-A660-376B859BF520}">
      <dgm:prSet/>
      <dgm:spPr/>
      <dgm:t>
        <a:bodyPr/>
        <a:lstStyle/>
        <a:p>
          <a:endParaRPr lang="en-US" sz="2000"/>
        </a:p>
      </dgm:t>
    </dgm:pt>
    <dgm:pt modelId="{D215005E-2AA2-484E-9785-ABFE015DF303}">
      <dgm:prSet custT="1"/>
      <dgm:spPr/>
      <dgm:t>
        <a:bodyPr/>
        <a:lstStyle/>
        <a:p>
          <a:r>
            <a:rPr lang="en-CA" sz="2000">
              <a:latin typeface="+mn-lt"/>
            </a:rPr>
            <a:t>Avoid</a:t>
          </a:r>
          <a:endParaRPr lang="en-CA" sz="2000" dirty="0">
            <a:latin typeface="+mn-lt"/>
          </a:endParaRPr>
        </a:p>
      </dgm:t>
    </dgm:pt>
    <dgm:pt modelId="{DB7EFE90-6CED-C845-8922-1E88616BC0BF}" type="parTrans" cxnId="{D9B7001E-301F-BC4F-B249-92B6B527EBFC}">
      <dgm:prSet/>
      <dgm:spPr/>
      <dgm:t>
        <a:bodyPr/>
        <a:lstStyle/>
        <a:p>
          <a:endParaRPr lang="en-US" sz="2000"/>
        </a:p>
      </dgm:t>
    </dgm:pt>
    <dgm:pt modelId="{6B9451D1-E9E5-FA4B-8D9B-1901B87790B1}" type="sibTrans" cxnId="{D9B7001E-301F-BC4F-B249-92B6B527EBFC}">
      <dgm:prSet/>
      <dgm:spPr/>
      <dgm:t>
        <a:bodyPr/>
        <a:lstStyle/>
        <a:p>
          <a:endParaRPr lang="en-US" sz="2000"/>
        </a:p>
      </dgm:t>
    </dgm:pt>
    <dgm:pt modelId="{94548442-0D58-054D-892A-F8E08774A5FD}">
      <dgm:prSet custT="1"/>
      <dgm:spPr/>
      <dgm:t>
        <a:bodyPr/>
        <a:lstStyle/>
        <a:p>
          <a:r>
            <a:rPr lang="en-CA" sz="2000" dirty="0">
              <a:latin typeface="+mn-lt"/>
            </a:rPr>
            <a:t>Pursue</a:t>
          </a:r>
        </a:p>
      </dgm:t>
    </dgm:pt>
    <dgm:pt modelId="{5807C876-2D40-9444-AC49-D20A0ADA59D0}" type="parTrans" cxnId="{74F872EF-9FE3-6547-9F28-E387743A331E}">
      <dgm:prSet/>
      <dgm:spPr/>
      <dgm:t>
        <a:bodyPr/>
        <a:lstStyle/>
        <a:p>
          <a:endParaRPr lang="en-US" sz="2000"/>
        </a:p>
      </dgm:t>
    </dgm:pt>
    <dgm:pt modelId="{CE13D726-DEDC-554C-AA34-FACD7FDCC09A}" type="sibTrans" cxnId="{74F872EF-9FE3-6547-9F28-E387743A331E}">
      <dgm:prSet/>
      <dgm:spPr/>
      <dgm:t>
        <a:bodyPr/>
        <a:lstStyle/>
        <a:p>
          <a:endParaRPr lang="en-US" sz="2000"/>
        </a:p>
      </dgm:t>
    </dgm:pt>
    <dgm:pt modelId="{3E0F56B9-05F1-EF47-88F4-8C39C84F1E95}">
      <dgm:prSet custT="1"/>
      <dgm:spPr/>
      <dgm:t>
        <a:bodyPr/>
        <a:lstStyle/>
        <a:p>
          <a:r>
            <a:rPr lang="en-CA" sz="2000" dirty="0">
              <a:latin typeface="+mn-lt"/>
            </a:rPr>
            <a:t>Reduce</a:t>
          </a:r>
        </a:p>
      </dgm:t>
    </dgm:pt>
    <dgm:pt modelId="{545B02C7-F788-144D-8A7C-2F63FE052712}" type="parTrans" cxnId="{B932A3FA-6F8C-414D-BA8A-0802E9EF6B4C}">
      <dgm:prSet/>
      <dgm:spPr/>
      <dgm:t>
        <a:bodyPr/>
        <a:lstStyle/>
        <a:p>
          <a:endParaRPr lang="en-US" sz="2000"/>
        </a:p>
      </dgm:t>
    </dgm:pt>
    <dgm:pt modelId="{8F7441BB-C761-5F4D-81CE-707704C4C1D7}" type="sibTrans" cxnId="{B932A3FA-6F8C-414D-BA8A-0802E9EF6B4C}">
      <dgm:prSet/>
      <dgm:spPr/>
      <dgm:t>
        <a:bodyPr/>
        <a:lstStyle/>
        <a:p>
          <a:endParaRPr lang="en-US" sz="2000"/>
        </a:p>
      </dgm:t>
    </dgm:pt>
    <dgm:pt modelId="{ACB89CD3-837A-EE4F-A132-D6218E902320}">
      <dgm:prSet custT="1"/>
      <dgm:spPr/>
      <dgm:t>
        <a:bodyPr/>
        <a:lstStyle/>
        <a:p>
          <a:r>
            <a:rPr lang="en-CA" sz="2000" dirty="0">
              <a:latin typeface="+mn-lt"/>
            </a:rPr>
            <a:t>Share</a:t>
          </a:r>
        </a:p>
      </dgm:t>
    </dgm:pt>
    <dgm:pt modelId="{97F3E662-051F-794A-9D38-04220D8621EA}" type="parTrans" cxnId="{CF8CD804-7E7B-AE48-9493-9C6B0DE9C2AE}">
      <dgm:prSet/>
      <dgm:spPr/>
      <dgm:t>
        <a:bodyPr/>
        <a:lstStyle/>
        <a:p>
          <a:endParaRPr lang="en-US" sz="2000"/>
        </a:p>
      </dgm:t>
    </dgm:pt>
    <dgm:pt modelId="{DE9A57FE-6642-CF47-9CE5-C1DD1A1D3E9A}" type="sibTrans" cxnId="{CF8CD804-7E7B-AE48-9493-9C6B0DE9C2AE}">
      <dgm:prSet/>
      <dgm:spPr/>
      <dgm:t>
        <a:bodyPr/>
        <a:lstStyle/>
        <a:p>
          <a:endParaRPr lang="en-US" sz="2000"/>
        </a:p>
      </dgm:t>
    </dgm:pt>
    <dgm:pt modelId="{19B1F865-DD3B-7E49-936A-286D8555AEB7}" type="pres">
      <dgm:prSet presAssocID="{8B39EAFA-2863-7B43-82BC-8057C45FC1DB}" presName="Name0" presStyleCnt="0">
        <dgm:presLayoutVars>
          <dgm:chMax/>
          <dgm:chPref/>
          <dgm:dir/>
        </dgm:presLayoutVars>
      </dgm:prSet>
      <dgm:spPr/>
    </dgm:pt>
    <dgm:pt modelId="{8F82094C-6CD5-AF4F-8EEA-6F2B383F4E41}" type="pres">
      <dgm:prSet presAssocID="{7EFB9C31-E75E-4D41-9AE3-1671095100F9}" presName="composite" presStyleCnt="0">
        <dgm:presLayoutVars>
          <dgm:chMax val="1"/>
          <dgm:chPref val="1"/>
        </dgm:presLayoutVars>
      </dgm:prSet>
      <dgm:spPr/>
    </dgm:pt>
    <dgm:pt modelId="{1E8F4E44-0CD4-2642-84E2-107977D458CA}" type="pres">
      <dgm:prSet presAssocID="{7EFB9C31-E75E-4D41-9AE3-1671095100F9}" presName="Accent" presStyleLbl="trAlignAcc1" presStyleIdx="0" presStyleCnt="5">
        <dgm:presLayoutVars>
          <dgm:chMax val="0"/>
          <dgm:chPref val="0"/>
        </dgm:presLayoutVars>
      </dgm:prSet>
      <dgm:spPr/>
    </dgm:pt>
    <dgm:pt modelId="{1535D90D-69D0-0D48-AE93-B621970528D2}" type="pres">
      <dgm:prSet presAssocID="{7EFB9C31-E75E-4D41-9AE3-1671095100F9}" presName="Image" presStyleLbl="alignImgPlace1" presStyleIdx="0" presStyleCnt="5">
        <dgm:presLayoutVars>
          <dgm:chMax val="0"/>
          <dgm:chPref val="0"/>
        </dgm:presLayoutVars>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8A0DE74B-C177-B546-BA91-EE80187985BB}" type="pres">
      <dgm:prSet presAssocID="{7EFB9C31-E75E-4D41-9AE3-1671095100F9}" presName="ChildComposite" presStyleCnt="0"/>
      <dgm:spPr/>
    </dgm:pt>
    <dgm:pt modelId="{2D7AE7F1-5783-3843-9FE8-4C136A1EEE82}" type="pres">
      <dgm:prSet presAssocID="{7EFB9C31-E75E-4D41-9AE3-1671095100F9}" presName="Child" presStyleLbl="node1" presStyleIdx="0" presStyleCnt="0">
        <dgm:presLayoutVars>
          <dgm:chMax val="0"/>
          <dgm:chPref val="0"/>
          <dgm:bulletEnabled val="1"/>
        </dgm:presLayoutVars>
      </dgm:prSet>
      <dgm:spPr/>
    </dgm:pt>
    <dgm:pt modelId="{92688946-BA06-854D-A865-DDC5856C4DB2}" type="pres">
      <dgm:prSet presAssocID="{7EFB9C31-E75E-4D41-9AE3-1671095100F9}" presName="Parent" presStyleLbl="revTx" presStyleIdx="0" presStyleCnt="5">
        <dgm:presLayoutVars>
          <dgm:chMax val="1"/>
          <dgm:chPref val="0"/>
          <dgm:bulletEnabled val="1"/>
        </dgm:presLayoutVars>
      </dgm:prSet>
      <dgm:spPr/>
    </dgm:pt>
    <dgm:pt modelId="{6C0CA817-AFCD-BD45-A919-8EF901EAA009}" type="pres">
      <dgm:prSet presAssocID="{9B0C5E83-C967-2B45-9AEF-676AA5CC91BD}" presName="sibTrans" presStyleCnt="0"/>
      <dgm:spPr/>
    </dgm:pt>
    <dgm:pt modelId="{E4BF1E37-77B9-BA4D-9D4B-B39FEC709453}" type="pres">
      <dgm:prSet presAssocID="{D215005E-2AA2-484E-9785-ABFE015DF303}" presName="composite" presStyleCnt="0">
        <dgm:presLayoutVars>
          <dgm:chMax val="1"/>
          <dgm:chPref val="1"/>
        </dgm:presLayoutVars>
      </dgm:prSet>
      <dgm:spPr/>
    </dgm:pt>
    <dgm:pt modelId="{400C4CB2-1D5F-E54C-8064-49592C89E010}" type="pres">
      <dgm:prSet presAssocID="{D215005E-2AA2-484E-9785-ABFE015DF303}" presName="Accent" presStyleLbl="trAlignAcc1" presStyleIdx="1" presStyleCnt="5">
        <dgm:presLayoutVars>
          <dgm:chMax val="0"/>
          <dgm:chPref val="0"/>
        </dgm:presLayoutVars>
      </dgm:prSet>
      <dgm:spPr/>
    </dgm:pt>
    <dgm:pt modelId="{E3C53EAC-A7AA-C944-9F5E-3E1908D27B9A}" type="pres">
      <dgm:prSet presAssocID="{D215005E-2AA2-484E-9785-ABFE015DF303}" presName="Image" presStyleLbl="alignImgPlace1" presStyleIdx="1" presStyleCnt="5">
        <dgm:presLayoutVars>
          <dgm:chMax val="0"/>
          <dgm:chPref val="0"/>
        </dgm:presLayoutVars>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o sign with solid fill"/>
        </a:ext>
      </dgm:extLst>
    </dgm:pt>
    <dgm:pt modelId="{8F3547DA-1C03-274E-859E-CE30F279AD55}" type="pres">
      <dgm:prSet presAssocID="{D215005E-2AA2-484E-9785-ABFE015DF303}" presName="ChildComposite" presStyleCnt="0"/>
      <dgm:spPr/>
    </dgm:pt>
    <dgm:pt modelId="{D1972561-0B2E-C14D-94F8-3045EBECDEB6}" type="pres">
      <dgm:prSet presAssocID="{D215005E-2AA2-484E-9785-ABFE015DF303}" presName="Child" presStyleLbl="node1" presStyleIdx="0" presStyleCnt="0">
        <dgm:presLayoutVars>
          <dgm:chMax val="0"/>
          <dgm:chPref val="0"/>
          <dgm:bulletEnabled val="1"/>
        </dgm:presLayoutVars>
      </dgm:prSet>
      <dgm:spPr/>
    </dgm:pt>
    <dgm:pt modelId="{4A38C1E3-44F9-0648-AC4B-9C32CF33691F}" type="pres">
      <dgm:prSet presAssocID="{D215005E-2AA2-484E-9785-ABFE015DF303}" presName="Parent" presStyleLbl="revTx" presStyleIdx="1" presStyleCnt="5">
        <dgm:presLayoutVars>
          <dgm:chMax val="1"/>
          <dgm:chPref val="0"/>
          <dgm:bulletEnabled val="1"/>
        </dgm:presLayoutVars>
      </dgm:prSet>
      <dgm:spPr/>
    </dgm:pt>
    <dgm:pt modelId="{BC53C4E4-C8E5-7B4A-B61E-25F7D8AFE968}" type="pres">
      <dgm:prSet presAssocID="{6B9451D1-E9E5-FA4B-8D9B-1901B87790B1}" presName="sibTrans" presStyleCnt="0"/>
      <dgm:spPr/>
    </dgm:pt>
    <dgm:pt modelId="{ABE3EFFB-6915-4448-9F97-430192DDA486}" type="pres">
      <dgm:prSet presAssocID="{94548442-0D58-054D-892A-F8E08774A5FD}" presName="composite" presStyleCnt="0">
        <dgm:presLayoutVars>
          <dgm:chMax val="1"/>
          <dgm:chPref val="1"/>
        </dgm:presLayoutVars>
      </dgm:prSet>
      <dgm:spPr/>
    </dgm:pt>
    <dgm:pt modelId="{D886DAD2-8EA4-8946-8024-808BCD9410CA}" type="pres">
      <dgm:prSet presAssocID="{94548442-0D58-054D-892A-F8E08774A5FD}" presName="Accent" presStyleLbl="trAlignAcc1" presStyleIdx="2" presStyleCnt="5">
        <dgm:presLayoutVars>
          <dgm:chMax val="0"/>
          <dgm:chPref val="0"/>
        </dgm:presLayoutVars>
      </dgm:prSet>
      <dgm:spPr/>
    </dgm:pt>
    <dgm:pt modelId="{3ED1CCCF-2C3E-7A4C-8F5D-71FB4BD701D0}" type="pres">
      <dgm:prSet presAssocID="{94548442-0D58-054D-892A-F8E08774A5FD}" presName="Image" presStyleLbl="alignImgPlace1" presStyleIdx="2" presStyleCnt="5">
        <dgm:presLayoutVars>
          <dgm:chMax val="0"/>
          <dgm:chPref val="0"/>
        </dgm:presLayoutVars>
      </dgm:prSet>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rrow Right with solid fill"/>
        </a:ext>
      </dgm:extLst>
    </dgm:pt>
    <dgm:pt modelId="{4E256E0E-D71E-8248-AC6F-7EB55F3CFD1A}" type="pres">
      <dgm:prSet presAssocID="{94548442-0D58-054D-892A-F8E08774A5FD}" presName="ChildComposite" presStyleCnt="0"/>
      <dgm:spPr/>
    </dgm:pt>
    <dgm:pt modelId="{03895DB8-B304-E546-A494-4C606C1A0822}" type="pres">
      <dgm:prSet presAssocID="{94548442-0D58-054D-892A-F8E08774A5FD}" presName="Child" presStyleLbl="node1" presStyleIdx="0" presStyleCnt="0">
        <dgm:presLayoutVars>
          <dgm:chMax val="0"/>
          <dgm:chPref val="0"/>
          <dgm:bulletEnabled val="1"/>
        </dgm:presLayoutVars>
      </dgm:prSet>
      <dgm:spPr/>
    </dgm:pt>
    <dgm:pt modelId="{C9AF39AF-6562-EF41-9632-904BE07B880B}" type="pres">
      <dgm:prSet presAssocID="{94548442-0D58-054D-892A-F8E08774A5FD}" presName="Parent" presStyleLbl="revTx" presStyleIdx="2" presStyleCnt="5">
        <dgm:presLayoutVars>
          <dgm:chMax val="1"/>
          <dgm:chPref val="0"/>
          <dgm:bulletEnabled val="1"/>
        </dgm:presLayoutVars>
      </dgm:prSet>
      <dgm:spPr/>
    </dgm:pt>
    <dgm:pt modelId="{513CD377-2F2F-5A4D-BF2E-070183EFEAAD}" type="pres">
      <dgm:prSet presAssocID="{CE13D726-DEDC-554C-AA34-FACD7FDCC09A}" presName="sibTrans" presStyleCnt="0"/>
      <dgm:spPr/>
    </dgm:pt>
    <dgm:pt modelId="{E5B02EEA-6DE8-3F4E-8B35-1418426DCEEF}" type="pres">
      <dgm:prSet presAssocID="{3E0F56B9-05F1-EF47-88F4-8C39C84F1E95}" presName="composite" presStyleCnt="0">
        <dgm:presLayoutVars>
          <dgm:chMax val="1"/>
          <dgm:chPref val="1"/>
        </dgm:presLayoutVars>
      </dgm:prSet>
      <dgm:spPr/>
    </dgm:pt>
    <dgm:pt modelId="{0370B207-DDBD-9346-81A9-E5CCDD8FA593}" type="pres">
      <dgm:prSet presAssocID="{3E0F56B9-05F1-EF47-88F4-8C39C84F1E95}" presName="Accent" presStyleLbl="trAlignAcc1" presStyleIdx="3" presStyleCnt="5">
        <dgm:presLayoutVars>
          <dgm:chMax val="0"/>
          <dgm:chPref val="0"/>
        </dgm:presLayoutVars>
      </dgm:prSet>
      <dgm:spPr/>
    </dgm:pt>
    <dgm:pt modelId="{8976529E-DFE4-944F-9216-ACE7B9EF2C13}" type="pres">
      <dgm:prSet presAssocID="{3E0F56B9-05F1-EF47-88F4-8C39C84F1E95}" presName="Image" presStyleLbl="alignImgPlace1" presStyleIdx="3" presStyleCnt="5">
        <dgm:presLayoutVars>
          <dgm:chMax val="0"/>
          <dgm:chPref val="0"/>
        </dgm:presLayoutVars>
      </dgm:prSet>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rrow: Rotate right with solid fill"/>
        </a:ext>
      </dgm:extLst>
    </dgm:pt>
    <dgm:pt modelId="{C4913CF9-7E3D-0649-8FEF-C7D8E5BCCAA4}" type="pres">
      <dgm:prSet presAssocID="{3E0F56B9-05F1-EF47-88F4-8C39C84F1E95}" presName="ChildComposite" presStyleCnt="0"/>
      <dgm:spPr/>
    </dgm:pt>
    <dgm:pt modelId="{B4C4EF92-5D9D-9C40-9F70-84F189619956}" type="pres">
      <dgm:prSet presAssocID="{3E0F56B9-05F1-EF47-88F4-8C39C84F1E95}" presName="Child" presStyleLbl="node1" presStyleIdx="0" presStyleCnt="0">
        <dgm:presLayoutVars>
          <dgm:chMax val="0"/>
          <dgm:chPref val="0"/>
          <dgm:bulletEnabled val="1"/>
        </dgm:presLayoutVars>
      </dgm:prSet>
      <dgm:spPr/>
    </dgm:pt>
    <dgm:pt modelId="{D9407286-7C11-A941-888B-4EFDC395E4C3}" type="pres">
      <dgm:prSet presAssocID="{3E0F56B9-05F1-EF47-88F4-8C39C84F1E95}" presName="Parent" presStyleLbl="revTx" presStyleIdx="3" presStyleCnt="5">
        <dgm:presLayoutVars>
          <dgm:chMax val="1"/>
          <dgm:chPref val="0"/>
          <dgm:bulletEnabled val="1"/>
        </dgm:presLayoutVars>
      </dgm:prSet>
      <dgm:spPr/>
    </dgm:pt>
    <dgm:pt modelId="{DDA494FD-88DB-BA40-8D73-AD94C6DA0499}" type="pres">
      <dgm:prSet presAssocID="{8F7441BB-C761-5F4D-81CE-707704C4C1D7}" presName="sibTrans" presStyleCnt="0"/>
      <dgm:spPr/>
    </dgm:pt>
    <dgm:pt modelId="{BC093D1F-CD0C-2E4E-A718-D04D6CF05095}" type="pres">
      <dgm:prSet presAssocID="{ACB89CD3-837A-EE4F-A132-D6218E902320}" presName="composite" presStyleCnt="0">
        <dgm:presLayoutVars>
          <dgm:chMax val="1"/>
          <dgm:chPref val="1"/>
        </dgm:presLayoutVars>
      </dgm:prSet>
      <dgm:spPr/>
    </dgm:pt>
    <dgm:pt modelId="{BA4C216D-F5A8-5543-A533-6F76BFBD4227}" type="pres">
      <dgm:prSet presAssocID="{ACB89CD3-837A-EE4F-A132-D6218E902320}" presName="Accent" presStyleLbl="trAlignAcc1" presStyleIdx="4" presStyleCnt="5">
        <dgm:presLayoutVars>
          <dgm:chMax val="0"/>
          <dgm:chPref val="0"/>
        </dgm:presLayoutVars>
      </dgm:prSet>
      <dgm:spPr/>
    </dgm:pt>
    <dgm:pt modelId="{ED2783DB-A26F-B34A-82DD-7DAF9245F309}" type="pres">
      <dgm:prSet presAssocID="{ACB89CD3-837A-EE4F-A132-D6218E902320}" presName="Image" presStyleLbl="alignImgPlace1" presStyleIdx="4" presStyleCnt="5">
        <dgm:presLayoutVars>
          <dgm:chMax val="0"/>
          <dgm:chPref val="0"/>
        </dgm:presLayoutVars>
      </dgm:prSet>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hare with solid fill"/>
        </a:ext>
      </dgm:extLst>
    </dgm:pt>
    <dgm:pt modelId="{9A0F4879-CF64-EF45-B61A-149405FC28FE}" type="pres">
      <dgm:prSet presAssocID="{ACB89CD3-837A-EE4F-A132-D6218E902320}" presName="ChildComposite" presStyleCnt="0"/>
      <dgm:spPr/>
    </dgm:pt>
    <dgm:pt modelId="{F73640B9-1652-1C47-9FDB-FB9B9CBA3280}" type="pres">
      <dgm:prSet presAssocID="{ACB89CD3-837A-EE4F-A132-D6218E902320}" presName="Child" presStyleLbl="node1" presStyleIdx="0" presStyleCnt="0">
        <dgm:presLayoutVars>
          <dgm:chMax val="0"/>
          <dgm:chPref val="0"/>
          <dgm:bulletEnabled val="1"/>
        </dgm:presLayoutVars>
      </dgm:prSet>
      <dgm:spPr/>
    </dgm:pt>
    <dgm:pt modelId="{497485D2-5E86-6F41-A62B-7A05AAF0BFD2}" type="pres">
      <dgm:prSet presAssocID="{ACB89CD3-837A-EE4F-A132-D6218E902320}" presName="Parent" presStyleLbl="revTx" presStyleIdx="4" presStyleCnt="5">
        <dgm:presLayoutVars>
          <dgm:chMax val="1"/>
          <dgm:chPref val="0"/>
          <dgm:bulletEnabled val="1"/>
        </dgm:presLayoutVars>
      </dgm:prSet>
      <dgm:spPr/>
    </dgm:pt>
  </dgm:ptLst>
  <dgm:cxnLst>
    <dgm:cxn modelId="{CF8CD804-7E7B-AE48-9493-9C6B0DE9C2AE}" srcId="{8B39EAFA-2863-7B43-82BC-8057C45FC1DB}" destId="{ACB89CD3-837A-EE4F-A132-D6218E902320}" srcOrd="4" destOrd="0" parTransId="{97F3E662-051F-794A-9D38-04220D8621EA}" sibTransId="{DE9A57FE-6642-CF47-9CE5-C1DD1A1D3E9A}"/>
    <dgm:cxn modelId="{CD5EC01D-FAB9-F640-B709-5A4AFDE42DC7}" type="presOf" srcId="{7EFB9C31-E75E-4D41-9AE3-1671095100F9}" destId="{92688946-BA06-854D-A865-DDC5856C4DB2}" srcOrd="0" destOrd="0" presId="urn:microsoft.com/office/officeart/2008/layout/CaptionedPictures"/>
    <dgm:cxn modelId="{D9B7001E-301F-BC4F-B249-92B6B527EBFC}" srcId="{8B39EAFA-2863-7B43-82BC-8057C45FC1DB}" destId="{D215005E-2AA2-484E-9785-ABFE015DF303}" srcOrd="1" destOrd="0" parTransId="{DB7EFE90-6CED-C845-8922-1E88616BC0BF}" sibTransId="{6B9451D1-E9E5-FA4B-8D9B-1901B87790B1}"/>
    <dgm:cxn modelId="{94CBBB28-51B7-4E41-A660-376B859BF520}" srcId="{8B39EAFA-2863-7B43-82BC-8057C45FC1DB}" destId="{7EFB9C31-E75E-4D41-9AE3-1671095100F9}" srcOrd="0" destOrd="0" parTransId="{5DA5E0C4-631D-4A44-99E2-BCAD892B528F}" sibTransId="{9B0C5E83-C967-2B45-9AEF-676AA5CC91BD}"/>
    <dgm:cxn modelId="{8B527630-3796-BA47-AF1E-E59874C0707E}" type="presOf" srcId="{94548442-0D58-054D-892A-F8E08774A5FD}" destId="{C9AF39AF-6562-EF41-9632-904BE07B880B}" srcOrd="0" destOrd="0" presId="urn:microsoft.com/office/officeart/2008/layout/CaptionedPictures"/>
    <dgm:cxn modelId="{1AFB1684-F750-134F-8756-00FF99CB555A}" type="presOf" srcId="{3E0F56B9-05F1-EF47-88F4-8C39C84F1E95}" destId="{D9407286-7C11-A941-888B-4EFDC395E4C3}" srcOrd="0" destOrd="0" presId="urn:microsoft.com/office/officeart/2008/layout/CaptionedPictures"/>
    <dgm:cxn modelId="{FE13C5B0-E858-884F-9B92-A437E36ED806}" type="presOf" srcId="{ACB89CD3-837A-EE4F-A132-D6218E902320}" destId="{497485D2-5E86-6F41-A62B-7A05AAF0BFD2}" srcOrd="0" destOrd="0" presId="urn:microsoft.com/office/officeart/2008/layout/CaptionedPictures"/>
    <dgm:cxn modelId="{28617ACB-5CFB-124A-AA5A-513884BE808A}" type="presOf" srcId="{8B39EAFA-2863-7B43-82BC-8057C45FC1DB}" destId="{19B1F865-DD3B-7E49-936A-286D8555AEB7}" srcOrd="0" destOrd="0" presId="urn:microsoft.com/office/officeart/2008/layout/CaptionedPictures"/>
    <dgm:cxn modelId="{1F904EE6-38C4-644D-89BD-01D4282DA1BE}" type="presOf" srcId="{D215005E-2AA2-484E-9785-ABFE015DF303}" destId="{4A38C1E3-44F9-0648-AC4B-9C32CF33691F}" srcOrd="0" destOrd="0" presId="urn:microsoft.com/office/officeart/2008/layout/CaptionedPictures"/>
    <dgm:cxn modelId="{74F872EF-9FE3-6547-9F28-E387743A331E}" srcId="{8B39EAFA-2863-7B43-82BC-8057C45FC1DB}" destId="{94548442-0D58-054D-892A-F8E08774A5FD}" srcOrd="2" destOrd="0" parTransId="{5807C876-2D40-9444-AC49-D20A0ADA59D0}" sibTransId="{CE13D726-DEDC-554C-AA34-FACD7FDCC09A}"/>
    <dgm:cxn modelId="{B932A3FA-6F8C-414D-BA8A-0802E9EF6B4C}" srcId="{8B39EAFA-2863-7B43-82BC-8057C45FC1DB}" destId="{3E0F56B9-05F1-EF47-88F4-8C39C84F1E95}" srcOrd="3" destOrd="0" parTransId="{545B02C7-F788-144D-8A7C-2F63FE052712}" sibTransId="{8F7441BB-C761-5F4D-81CE-707704C4C1D7}"/>
    <dgm:cxn modelId="{08B22525-A0F2-7346-9EF9-BB580D89EAAC}" type="presParOf" srcId="{19B1F865-DD3B-7E49-936A-286D8555AEB7}" destId="{8F82094C-6CD5-AF4F-8EEA-6F2B383F4E41}" srcOrd="0" destOrd="0" presId="urn:microsoft.com/office/officeart/2008/layout/CaptionedPictures"/>
    <dgm:cxn modelId="{319CDD43-DB13-5149-A92C-C89701710107}" type="presParOf" srcId="{8F82094C-6CD5-AF4F-8EEA-6F2B383F4E41}" destId="{1E8F4E44-0CD4-2642-84E2-107977D458CA}" srcOrd="0" destOrd="0" presId="urn:microsoft.com/office/officeart/2008/layout/CaptionedPictures"/>
    <dgm:cxn modelId="{CA3E3B48-9675-E94F-A2D5-97717C286ED3}" type="presParOf" srcId="{8F82094C-6CD5-AF4F-8EEA-6F2B383F4E41}" destId="{1535D90D-69D0-0D48-AE93-B621970528D2}" srcOrd="1" destOrd="0" presId="urn:microsoft.com/office/officeart/2008/layout/CaptionedPictures"/>
    <dgm:cxn modelId="{4B138D73-58B4-464F-894F-CB6CCF9A798F}" type="presParOf" srcId="{8F82094C-6CD5-AF4F-8EEA-6F2B383F4E41}" destId="{8A0DE74B-C177-B546-BA91-EE80187985BB}" srcOrd="2" destOrd="0" presId="urn:microsoft.com/office/officeart/2008/layout/CaptionedPictures"/>
    <dgm:cxn modelId="{2B414FD4-C94B-8F46-9380-00CEC9AD5DBD}" type="presParOf" srcId="{8A0DE74B-C177-B546-BA91-EE80187985BB}" destId="{2D7AE7F1-5783-3843-9FE8-4C136A1EEE82}" srcOrd="0" destOrd="0" presId="urn:microsoft.com/office/officeart/2008/layout/CaptionedPictures"/>
    <dgm:cxn modelId="{D8D56C95-A10B-3848-BE43-F7E587B07F82}" type="presParOf" srcId="{8A0DE74B-C177-B546-BA91-EE80187985BB}" destId="{92688946-BA06-854D-A865-DDC5856C4DB2}" srcOrd="1" destOrd="0" presId="urn:microsoft.com/office/officeart/2008/layout/CaptionedPictures"/>
    <dgm:cxn modelId="{09E4D5D4-3876-B343-9BB5-878CBED892C6}" type="presParOf" srcId="{19B1F865-DD3B-7E49-936A-286D8555AEB7}" destId="{6C0CA817-AFCD-BD45-A919-8EF901EAA009}" srcOrd="1" destOrd="0" presId="urn:microsoft.com/office/officeart/2008/layout/CaptionedPictures"/>
    <dgm:cxn modelId="{CA680CE5-0B0F-5B4C-82CA-88075EFF06C4}" type="presParOf" srcId="{19B1F865-DD3B-7E49-936A-286D8555AEB7}" destId="{E4BF1E37-77B9-BA4D-9D4B-B39FEC709453}" srcOrd="2" destOrd="0" presId="urn:microsoft.com/office/officeart/2008/layout/CaptionedPictures"/>
    <dgm:cxn modelId="{34A44790-F5C3-774F-B39B-82C066341E14}" type="presParOf" srcId="{E4BF1E37-77B9-BA4D-9D4B-B39FEC709453}" destId="{400C4CB2-1D5F-E54C-8064-49592C89E010}" srcOrd="0" destOrd="0" presId="urn:microsoft.com/office/officeart/2008/layout/CaptionedPictures"/>
    <dgm:cxn modelId="{8292A903-EDDB-7649-B85C-BD57743C1166}" type="presParOf" srcId="{E4BF1E37-77B9-BA4D-9D4B-B39FEC709453}" destId="{E3C53EAC-A7AA-C944-9F5E-3E1908D27B9A}" srcOrd="1" destOrd="0" presId="urn:microsoft.com/office/officeart/2008/layout/CaptionedPictures"/>
    <dgm:cxn modelId="{E3A4D66A-4329-064A-BCF9-100BF74E46F0}" type="presParOf" srcId="{E4BF1E37-77B9-BA4D-9D4B-B39FEC709453}" destId="{8F3547DA-1C03-274E-859E-CE30F279AD55}" srcOrd="2" destOrd="0" presId="urn:microsoft.com/office/officeart/2008/layout/CaptionedPictures"/>
    <dgm:cxn modelId="{1399444D-3529-8A49-BFEC-4FE3F09E38E7}" type="presParOf" srcId="{8F3547DA-1C03-274E-859E-CE30F279AD55}" destId="{D1972561-0B2E-C14D-94F8-3045EBECDEB6}" srcOrd="0" destOrd="0" presId="urn:microsoft.com/office/officeart/2008/layout/CaptionedPictures"/>
    <dgm:cxn modelId="{58803EFD-2F22-3D40-8461-8C30BA5A260E}" type="presParOf" srcId="{8F3547DA-1C03-274E-859E-CE30F279AD55}" destId="{4A38C1E3-44F9-0648-AC4B-9C32CF33691F}" srcOrd="1" destOrd="0" presId="urn:microsoft.com/office/officeart/2008/layout/CaptionedPictures"/>
    <dgm:cxn modelId="{FC1FC5AD-30C8-9344-A3E8-A6F4D0C773ED}" type="presParOf" srcId="{19B1F865-DD3B-7E49-936A-286D8555AEB7}" destId="{BC53C4E4-C8E5-7B4A-B61E-25F7D8AFE968}" srcOrd="3" destOrd="0" presId="urn:microsoft.com/office/officeart/2008/layout/CaptionedPictures"/>
    <dgm:cxn modelId="{7B52F77F-F28D-C44C-9C9B-7F2C27BBE001}" type="presParOf" srcId="{19B1F865-DD3B-7E49-936A-286D8555AEB7}" destId="{ABE3EFFB-6915-4448-9F97-430192DDA486}" srcOrd="4" destOrd="0" presId="urn:microsoft.com/office/officeart/2008/layout/CaptionedPictures"/>
    <dgm:cxn modelId="{50154ED0-BB4A-364F-B35E-DC70D6869295}" type="presParOf" srcId="{ABE3EFFB-6915-4448-9F97-430192DDA486}" destId="{D886DAD2-8EA4-8946-8024-808BCD9410CA}" srcOrd="0" destOrd="0" presId="urn:microsoft.com/office/officeart/2008/layout/CaptionedPictures"/>
    <dgm:cxn modelId="{02826056-AD87-074A-B00B-1F51A10B09C5}" type="presParOf" srcId="{ABE3EFFB-6915-4448-9F97-430192DDA486}" destId="{3ED1CCCF-2C3E-7A4C-8F5D-71FB4BD701D0}" srcOrd="1" destOrd="0" presId="urn:microsoft.com/office/officeart/2008/layout/CaptionedPictures"/>
    <dgm:cxn modelId="{2F687CEE-0E78-654E-9573-0CE323A98496}" type="presParOf" srcId="{ABE3EFFB-6915-4448-9F97-430192DDA486}" destId="{4E256E0E-D71E-8248-AC6F-7EB55F3CFD1A}" srcOrd="2" destOrd="0" presId="urn:microsoft.com/office/officeart/2008/layout/CaptionedPictures"/>
    <dgm:cxn modelId="{C55C1730-8A32-0348-B762-8D1A9C05FC6B}" type="presParOf" srcId="{4E256E0E-D71E-8248-AC6F-7EB55F3CFD1A}" destId="{03895DB8-B304-E546-A494-4C606C1A0822}" srcOrd="0" destOrd="0" presId="urn:microsoft.com/office/officeart/2008/layout/CaptionedPictures"/>
    <dgm:cxn modelId="{1A98F2C4-6BF3-184B-9012-A97786753C61}" type="presParOf" srcId="{4E256E0E-D71E-8248-AC6F-7EB55F3CFD1A}" destId="{C9AF39AF-6562-EF41-9632-904BE07B880B}" srcOrd="1" destOrd="0" presId="urn:microsoft.com/office/officeart/2008/layout/CaptionedPictures"/>
    <dgm:cxn modelId="{43DA7D8D-D2DA-2744-AFDE-0D839E1DF45C}" type="presParOf" srcId="{19B1F865-DD3B-7E49-936A-286D8555AEB7}" destId="{513CD377-2F2F-5A4D-BF2E-070183EFEAAD}" srcOrd="5" destOrd="0" presId="urn:microsoft.com/office/officeart/2008/layout/CaptionedPictures"/>
    <dgm:cxn modelId="{12132D5C-2374-E941-823A-60D0E85790CF}" type="presParOf" srcId="{19B1F865-DD3B-7E49-936A-286D8555AEB7}" destId="{E5B02EEA-6DE8-3F4E-8B35-1418426DCEEF}" srcOrd="6" destOrd="0" presId="urn:microsoft.com/office/officeart/2008/layout/CaptionedPictures"/>
    <dgm:cxn modelId="{AB720CCD-40CF-5642-BB2B-5C437C52B77D}" type="presParOf" srcId="{E5B02EEA-6DE8-3F4E-8B35-1418426DCEEF}" destId="{0370B207-DDBD-9346-81A9-E5CCDD8FA593}" srcOrd="0" destOrd="0" presId="urn:microsoft.com/office/officeart/2008/layout/CaptionedPictures"/>
    <dgm:cxn modelId="{772D1691-22B9-0F44-ACD6-69684A692365}" type="presParOf" srcId="{E5B02EEA-6DE8-3F4E-8B35-1418426DCEEF}" destId="{8976529E-DFE4-944F-9216-ACE7B9EF2C13}" srcOrd="1" destOrd="0" presId="urn:microsoft.com/office/officeart/2008/layout/CaptionedPictures"/>
    <dgm:cxn modelId="{7D7B92A2-FB0D-894C-927B-0F8CCF413FD6}" type="presParOf" srcId="{E5B02EEA-6DE8-3F4E-8B35-1418426DCEEF}" destId="{C4913CF9-7E3D-0649-8FEF-C7D8E5BCCAA4}" srcOrd="2" destOrd="0" presId="urn:microsoft.com/office/officeart/2008/layout/CaptionedPictures"/>
    <dgm:cxn modelId="{EDD0AB91-5AC9-5B48-9691-118762C9606B}" type="presParOf" srcId="{C4913CF9-7E3D-0649-8FEF-C7D8E5BCCAA4}" destId="{B4C4EF92-5D9D-9C40-9F70-84F189619956}" srcOrd="0" destOrd="0" presId="urn:microsoft.com/office/officeart/2008/layout/CaptionedPictures"/>
    <dgm:cxn modelId="{10785005-73C0-B640-A3B3-71EC4C89F8E9}" type="presParOf" srcId="{C4913CF9-7E3D-0649-8FEF-C7D8E5BCCAA4}" destId="{D9407286-7C11-A941-888B-4EFDC395E4C3}" srcOrd="1" destOrd="0" presId="urn:microsoft.com/office/officeart/2008/layout/CaptionedPictures"/>
    <dgm:cxn modelId="{2BEFE158-3825-D94D-8479-F17CE52F5E46}" type="presParOf" srcId="{19B1F865-DD3B-7E49-936A-286D8555AEB7}" destId="{DDA494FD-88DB-BA40-8D73-AD94C6DA0499}" srcOrd="7" destOrd="0" presId="urn:microsoft.com/office/officeart/2008/layout/CaptionedPictures"/>
    <dgm:cxn modelId="{A9E15A98-E7E0-3847-A38F-26F37F56C7F9}" type="presParOf" srcId="{19B1F865-DD3B-7E49-936A-286D8555AEB7}" destId="{BC093D1F-CD0C-2E4E-A718-D04D6CF05095}" srcOrd="8" destOrd="0" presId="urn:microsoft.com/office/officeart/2008/layout/CaptionedPictures"/>
    <dgm:cxn modelId="{A0B6A9A9-2BA0-E74F-B5F9-2E168577ACB7}" type="presParOf" srcId="{BC093D1F-CD0C-2E4E-A718-D04D6CF05095}" destId="{BA4C216D-F5A8-5543-A533-6F76BFBD4227}" srcOrd="0" destOrd="0" presId="urn:microsoft.com/office/officeart/2008/layout/CaptionedPictures"/>
    <dgm:cxn modelId="{7B6224EF-8DEA-E64D-A4FF-1BED6AD085AD}" type="presParOf" srcId="{BC093D1F-CD0C-2E4E-A718-D04D6CF05095}" destId="{ED2783DB-A26F-B34A-82DD-7DAF9245F309}" srcOrd="1" destOrd="0" presId="urn:microsoft.com/office/officeart/2008/layout/CaptionedPictures"/>
    <dgm:cxn modelId="{6E6F7BEE-683F-8F40-8EEF-23265B5EB747}" type="presParOf" srcId="{BC093D1F-CD0C-2E4E-A718-D04D6CF05095}" destId="{9A0F4879-CF64-EF45-B61A-149405FC28FE}" srcOrd="2" destOrd="0" presId="urn:microsoft.com/office/officeart/2008/layout/CaptionedPictures"/>
    <dgm:cxn modelId="{AE54BD0F-8DDD-BF4C-B16F-9A51324748DE}" type="presParOf" srcId="{9A0F4879-CF64-EF45-B61A-149405FC28FE}" destId="{F73640B9-1652-1C47-9FDB-FB9B9CBA3280}" srcOrd="0" destOrd="0" presId="urn:microsoft.com/office/officeart/2008/layout/CaptionedPictures"/>
    <dgm:cxn modelId="{866ECA09-2085-FE4F-AA82-4BC0E8118966}" type="presParOf" srcId="{9A0F4879-CF64-EF45-B61A-149405FC28FE}" destId="{497485D2-5E86-6F41-A62B-7A05AAF0BFD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465E5B-A569-C64A-8392-A8BC30F41202}" type="doc">
      <dgm:prSet loTypeId="urn:microsoft.com/office/officeart/2008/layout/VerticalCurvedList" loCatId="" qsTypeId="urn:microsoft.com/office/officeart/2005/8/quickstyle/simple1" qsCatId="simple" csTypeId="urn:microsoft.com/office/officeart/2005/8/colors/accent2_2" csCatId="accent2"/>
      <dgm:spPr/>
      <dgm:t>
        <a:bodyPr/>
        <a:lstStyle/>
        <a:p>
          <a:endParaRPr lang="en-US"/>
        </a:p>
      </dgm:t>
    </dgm:pt>
    <dgm:pt modelId="{39682FAE-D131-F549-9589-ED208C502DF0}">
      <dgm:prSet/>
      <dgm:spPr/>
      <dgm:t>
        <a:bodyPr/>
        <a:lstStyle/>
        <a:p>
          <a:r>
            <a:rPr lang="en-CA" b="0" i="0" dirty="0"/>
            <a:t>Enhanced Stakeholder Trust and Reputation</a:t>
          </a:r>
          <a:endParaRPr lang="en-CA" dirty="0"/>
        </a:p>
      </dgm:t>
    </dgm:pt>
    <dgm:pt modelId="{DDCBAF3B-7043-B843-80D8-392DBEEE9A4C}" type="parTrans" cxnId="{DE475F8E-6EB0-E247-97AB-6C90CFBBE138}">
      <dgm:prSet/>
      <dgm:spPr/>
      <dgm:t>
        <a:bodyPr/>
        <a:lstStyle/>
        <a:p>
          <a:endParaRPr lang="en-US"/>
        </a:p>
      </dgm:t>
    </dgm:pt>
    <dgm:pt modelId="{39A65883-319D-9A42-90E1-7ADD99AB529C}" type="sibTrans" cxnId="{DE475F8E-6EB0-E247-97AB-6C90CFBBE138}">
      <dgm:prSet/>
      <dgm:spPr/>
      <dgm:t>
        <a:bodyPr/>
        <a:lstStyle/>
        <a:p>
          <a:endParaRPr lang="en-US"/>
        </a:p>
      </dgm:t>
    </dgm:pt>
    <dgm:pt modelId="{C68D8A04-E41E-2949-8323-BDE395576C9F}">
      <dgm:prSet/>
      <dgm:spPr/>
      <dgm:t>
        <a:bodyPr/>
        <a:lstStyle/>
        <a:p>
          <a:r>
            <a:rPr lang="en-CA" b="0" i="0" dirty="0"/>
            <a:t>Competitive Advantage and Innovation</a:t>
          </a:r>
          <a:endParaRPr lang="en-CA" dirty="0"/>
        </a:p>
      </dgm:t>
    </dgm:pt>
    <dgm:pt modelId="{AFB20E5D-93E1-4140-A954-F22CFAF15F06}" type="parTrans" cxnId="{1927E138-670B-6249-93FD-02E59BCD2287}">
      <dgm:prSet/>
      <dgm:spPr/>
      <dgm:t>
        <a:bodyPr/>
        <a:lstStyle/>
        <a:p>
          <a:endParaRPr lang="en-US"/>
        </a:p>
      </dgm:t>
    </dgm:pt>
    <dgm:pt modelId="{B1D6532D-37D9-E44C-95D8-29FC634893B2}" type="sibTrans" cxnId="{1927E138-670B-6249-93FD-02E59BCD2287}">
      <dgm:prSet/>
      <dgm:spPr/>
      <dgm:t>
        <a:bodyPr/>
        <a:lstStyle/>
        <a:p>
          <a:endParaRPr lang="en-US"/>
        </a:p>
      </dgm:t>
    </dgm:pt>
    <dgm:pt modelId="{D7A4A6E9-7EEE-AC40-B261-2A3FB08B480C}">
      <dgm:prSet/>
      <dgm:spPr/>
      <dgm:t>
        <a:bodyPr/>
        <a:lstStyle/>
        <a:p>
          <a:r>
            <a:rPr lang="en-CA" b="0" i="0" dirty="0"/>
            <a:t>Improved Decision-Making and Performance</a:t>
          </a:r>
          <a:endParaRPr lang="en-CA" dirty="0"/>
        </a:p>
      </dgm:t>
    </dgm:pt>
    <dgm:pt modelId="{DF498F7D-14AE-C842-B764-F9875CB160EF}" type="parTrans" cxnId="{2BD519AE-BC85-F846-841C-E4E99FC7AD83}">
      <dgm:prSet/>
      <dgm:spPr/>
      <dgm:t>
        <a:bodyPr/>
        <a:lstStyle/>
        <a:p>
          <a:endParaRPr lang="en-US"/>
        </a:p>
      </dgm:t>
    </dgm:pt>
    <dgm:pt modelId="{98F1F8E4-2261-3E40-8F1E-5AB6B984B835}" type="sibTrans" cxnId="{2BD519AE-BC85-F846-841C-E4E99FC7AD83}">
      <dgm:prSet/>
      <dgm:spPr/>
      <dgm:t>
        <a:bodyPr/>
        <a:lstStyle/>
        <a:p>
          <a:endParaRPr lang="en-US"/>
        </a:p>
      </dgm:t>
    </dgm:pt>
    <dgm:pt modelId="{1D2D5C91-4060-FC49-B750-2F064D5DDDB3}">
      <dgm:prSet/>
      <dgm:spPr/>
      <dgm:t>
        <a:bodyPr/>
        <a:lstStyle/>
        <a:p>
          <a:r>
            <a:rPr lang="en-CA" b="0" i="0" dirty="0"/>
            <a:t>Access to Capital and Investment Opportunities</a:t>
          </a:r>
          <a:endParaRPr lang="en-CA" dirty="0"/>
        </a:p>
      </dgm:t>
    </dgm:pt>
    <dgm:pt modelId="{F1C4D255-3C33-534E-A8EC-2B847602798F}" type="parTrans" cxnId="{E11FF013-8EEA-8D43-8027-D197043704D5}">
      <dgm:prSet/>
      <dgm:spPr/>
      <dgm:t>
        <a:bodyPr/>
        <a:lstStyle/>
        <a:p>
          <a:endParaRPr lang="en-US"/>
        </a:p>
      </dgm:t>
    </dgm:pt>
    <dgm:pt modelId="{37C54E78-F625-2448-982E-B92FD210EB60}" type="sibTrans" cxnId="{E11FF013-8EEA-8D43-8027-D197043704D5}">
      <dgm:prSet/>
      <dgm:spPr/>
      <dgm:t>
        <a:bodyPr/>
        <a:lstStyle/>
        <a:p>
          <a:endParaRPr lang="en-US"/>
        </a:p>
      </dgm:t>
    </dgm:pt>
    <dgm:pt modelId="{EA1E1ECA-6DCA-7C47-949E-F06F76B1E4EB}">
      <dgm:prSet/>
      <dgm:spPr/>
      <dgm:t>
        <a:bodyPr/>
        <a:lstStyle/>
        <a:p>
          <a:r>
            <a:rPr lang="en-CA" b="0" i="0" dirty="0"/>
            <a:t>Regulatory Compliance</a:t>
          </a:r>
          <a:endParaRPr lang="en-CA" dirty="0"/>
        </a:p>
      </dgm:t>
    </dgm:pt>
    <dgm:pt modelId="{2A0214D8-DB22-5645-B9B3-7C57F15753FB}" type="parTrans" cxnId="{D80E1289-CBB4-1045-91D7-B4BCD41CB02D}">
      <dgm:prSet/>
      <dgm:spPr/>
      <dgm:t>
        <a:bodyPr/>
        <a:lstStyle/>
        <a:p>
          <a:endParaRPr lang="en-US"/>
        </a:p>
      </dgm:t>
    </dgm:pt>
    <dgm:pt modelId="{C1F916C5-6892-4B4E-86C0-613E63E8C3D7}" type="sibTrans" cxnId="{D80E1289-CBB4-1045-91D7-B4BCD41CB02D}">
      <dgm:prSet/>
      <dgm:spPr/>
      <dgm:t>
        <a:bodyPr/>
        <a:lstStyle/>
        <a:p>
          <a:endParaRPr lang="en-US"/>
        </a:p>
      </dgm:t>
    </dgm:pt>
    <dgm:pt modelId="{AC2FBA7F-74EC-4040-B95E-19C3D69CE432}">
      <dgm:prSet/>
      <dgm:spPr/>
      <dgm:t>
        <a:bodyPr/>
        <a:lstStyle/>
        <a:p>
          <a:r>
            <a:rPr lang="en-CA" b="0" i="0" dirty="0"/>
            <a:t>Collaboration and Partnerships</a:t>
          </a:r>
          <a:endParaRPr lang="en-CA" dirty="0"/>
        </a:p>
      </dgm:t>
    </dgm:pt>
    <dgm:pt modelId="{93BCC8C9-5873-1142-B1FF-3495217A1803}" type="parTrans" cxnId="{CFC05A7B-4FA6-4C4E-A6DB-7090FA4B1A3F}">
      <dgm:prSet/>
      <dgm:spPr/>
      <dgm:t>
        <a:bodyPr/>
        <a:lstStyle/>
        <a:p>
          <a:endParaRPr lang="en-US"/>
        </a:p>
      </dgm:t>
    </dgm:pt>
    <dgm:pt modelId="{36E0CDC8-F8BC-BF4C-BBDF-A2F1865BDA20}" type="sibTrans" cxnId="{CFC05A7B-4FA6-4C4E-A6DB-7090FA4B1A3F}">
      <dgm:prSet/>
      <dgm:spPr/>
      <dgm:t>
        <a:bodyPr/>
        <a:lstStyle/>
        <a:p>
          <a:endParaRPr lang="en-US"/>
        </a:p>
      </dgm:t>
    </dgm:pt>
    <dgm:pt modelId="{0981EDAA-FE5F-0545-ABAE-9B6CBF3532C3}" type="pres">
      <dgm:prSet presAssocID="{10465E5B-A569-C64A-8392-A8BC30F41202}" presName="Name0" presStyleCnt="0">
        <dgm:presLayoutVars>
          <dgm:chMax val="7"/>
          <dgm:chPref val="7"/>
          <dgm:dir/>
        </dgm:presLayoutVars>
      </dgm:prSet>
      <dgm:spPr/>
    </dgm:pt>
    <dgm:pt modelId="{6DAB814B-59F9-7946-AC07-D70842CA474B}" type="pres">
      <dgm:prSet presAssocID="{10465E5B-A569-C64A-8392-A8BC30F41202}" presName="Name1" presStyleCnt="0"/>
      <dgm:spPr/>
    </dgm:pt>
    <dgm:pt modelId="{E27BDDA9-DB75-A140-B6E1-F11627DA995C}" type="pres">
      <dgm:prSet presAssocID="{10465E5B-A569-C64A-8392-A8BC30F41202}" presName="cycle" presStyleCnt="0"/>
      <dgm:spPr/>
    </dgm:pt>
    <dgm:pt modelId="{7053DFB6-C711-E04B-8082-374D82827034}" type="pres">
      <dgm:prSet presAssocID="{10465E5B-A569-C64A-8392-A8BC30F41202}" presName="srcNode" presStyleLbl="node1" presStyleIdx="0" presStyleCnt="6"/>
      <dgm:spPr/>
    </dgm:pt>
    <dgm:pt modelId="{54B8895B-593D-3F43-AFFD-375F739734C3}" type="pres">
      <dgm:prSet presAssocID="{10465E5B-A569-C64A-8392-A8BC30F41202}" presName="conn" presStyleLbl="parChTrans1D2" presStyleIdx="0" presStyleCnt="1"/>
      <dgm:spPr/>
    </dgm:pt>
    <dgm:pt modelId="{E4D3B757-9CA0-5B4B-94B1-4443378CF9D7}" type="pres">
      <dgm:prSet presAssocID="{10465E5B-A569-C64A-8392-A8BC30F41202}" presName="extraNode" presStyleLbl="node1" presStyleIdx="0" presStyleCnt="6"/>
      <dgm:spPr/>
    </dgm:pt>
    <dgm:pt modelId="{3ABD53D9-6F61-FC4B-9A16-B45A3A425D16}" type="pres">
      <dgm:prSet presAssocID="{10465E5B-A569-C64A-8392-A8BC30F41202}" presName="dstNode" presStyleLbl="node1" presStyleIdx="0" presStyleCnt="6"/>
      <dgm:spPr/>
    </dgm:pt>
    <dgm:pt modelId="{3491F746-DFAA-4344-8E01-D20721E5EBE6}" type="pres">
      <dgm:prSet presAssocID="{39682FAE-D131-F549-9589-ED208C502DF0}" presName="text_1" presStyleLbl="node1" presStyleIdx="0" presStyleCnt="6">
        <dgm:presLayoutVars>
          <dgm:bulletEnabled val="1"/>
        </dgm:presLayoutVars>
      </dgm:prSet>
      <dgm:spPr/>
    </dgm:pt>
    <dgm:pt modelId="{C33F2542-749D-6641-97C1-82D51BDFDDF1}" type="pres">
      <dgm:prSet presAssocID="{39682FAE-D131-F549-9589-ED208C502DF0}" presName="accent_1" presStyleCnt="0"/>
      <dgm:spPr/>
    </dgm:pt>
    <dgm:pt modelId="{2754FC9F-6442-F34A-9B98-D12FD0AEC2FF}" type="pres">
      <dgm:prSet presAssocID="{39682FAE-D131-F549-9589-ED208C502DF0}" presName="accentRepeatNode" presStyleLbl="solidFgAcc1" presStyleIdx="0" presStyleCnt="6"/>
      <dgm:spPr/>
    </dgm:pt>
    <dgm:pt modelId="{3A430E47-3C22-BC4F-8FD8-E36052251BFB}" type="pres">
      <dgm:prSet presAssocID="{C68D8A04-E41E-2949-8323-BDE395576C9F}" presName="text_2" presStyleLbl="node1" presStyleIdx="1" presStyleCnt="6">
        <dgm:presLayoutVars>
          <dgm:bulletEnabled val="1"/>
        </dgm:presLayoutVars>
      </dgm:prSet>
      <dgm:spPr/>
    </dgm:pt>
    <dgm:pt modelId="{25EE86FF-F139-C543-AC05-61F484B5F098}" type="pres">
      <dgm:prSet presAssocID="{C68D8A04-E41E-2949-8323-BDE395576C9F}" presName="accent_2" presStyleCnt="0"/>
      <dgm:spPr/>
    </dgm:pt>
    <dgm:pt modelId="{16101FEC-2212-2044-89CA-D20863775677}" type="pres">
      <dgm:prSet presAssocID="{C68D8A04-E41E-2949-8323-BDE395576C9F}" presName="accentRepeatNode" presStyleLbl="solidFgAcc1" presStyleIdx="1" presStyleCnt="6"/>
      <dgm:spPr/>
    </dgm:pt>
    <dgm:pt modelId="{4B21E37B-45E1-E441-B7B4-37B0055B11C6}" type="pres">
      <dgm:prSet presAssocID="{D7A4A6E9-7EEE-AC40-B261-2A3FB08B480C}" presName="text_3" presStyleLbl="node1" presStyleIdx="2" presStyleCnt="6">
        <dgm:presLayoutVars>
          <dgm:bulletEnabled val="1"/>
        </dgm:presLayoutVars>
      </dgm:prSet>
      <dgm:spPr/>
    </dgm:pt>
    <dgm:pt modelId="{64AE13A0-FB28-DF43-8CE9-3DB6990712CE}" type="pres">
      <dgm:prSet presAssocID="{D7A4A6E9-7EEE-AC40-B261-2A3FB08B480C}" presName="accent_3" presStyleCnt="0"/>
      <dgm:spPr/>
    </dgm:pt>
    <dgm:pt modelId="{BEF698B9-9710-504B-99AA-BDEED1122EC0}" type="pres">
      <dgm:prSet presAssocID="{D7A4A6E9-7EEE-AC40-B261-2A3FB08B480C}" presName="accentRepeatNode" presStyleLbl="solidFgAcc1" presStyleIdx="2" presStyleCnt="6"/>
      <dgm:spPr/>
    </dgm:pt>
    <dgm:pt modelId="{4FBC1154-FC38-0449-8615-2C98FF0DBB90}" type="pres">
      <dgm:prSet presAssocID="{1D2D5C91-4060-FC49-B750-2F064D5DDDB3}" presName="text_4" presStyleLbl="node1" presStyleIdx="3" presStyleCnt="6">
        <dgm:presLayoutVars>
          <dgm:bulletEnabled val="1"/>
        </dgm:presLayoutVars>
      </dgm:prSet>
      <dgm:spPr/>
    </dgm:pt>
    <dgm:pt modelId="{BC0C3443-A61E-F04F-941D-951D236DDE42}" type="pres">
      <dgm:prSet presAssocID="{1D2D5C91-4060-FC49-B750-2F064D5DDDB3}" presName="accent_4" presStyleCnt="0"/>
      <dgm:spPr/>
    </dgm:pt>
    <dgm:pt modelId="{AC6A46FF-4562-9543-A08F-FB2BB086FFEA}" type="pres">
      <dgm:prSet presAssocID="{1D2D5C91-4060-FC49-B750-2F064D5DDDB3}" presName="accentRepeatNode" presStyleLbl="solidFgAcc1" presStyleIdx="3" presStyleCnt="6"/>
      <dgm:spPr/>
    </dgm:pt>
    <dgm:pt modelId="{A4B8E6F5-EF2B-0C43-8927-55DA6D0A6070}" type="pres">
      <dgm:prSet presAssocID="{EA1E1ECA-6DCA-7C47-949E-F06F76B1E4EB}" presName="text_5" presStyleLbl="node1" presStyleIdx="4" presStyleCnt="6">
        <dgm:presLayoutVars>
          <dgm:bulletEnabled val="1"/>
        </dgm:presLayoutVars>
      </dgm:prSet>
      <dgm:spPr/>
    </dgm:pt>
    <dgm:pt modelId="{289977A6-EC7B-D343-8498-E8D5B577B5CA}" type="pres">
      <dgm:prSet presAssocID="{EA1E1ECA-6DCA-7C47-949E-F06F76B1E4EB}" presName="accent_5" presStyleCnt="0"/>
      <dgm:spPr/>
    </dgm:pt>
    <dgm:pt modelId="{C222DC3B-EAC8-EB49-B578-1D3063AA0C52}" type="pres">
      <dgm:prSet presAssocID="{EA1E1ECA-6DCA-7C47-949E-F06F76B1E4EB}" presName="accentRepeatNode" presStyleLbl="solidFgAcc1" presStyleIdx="4" presStyleCnt="6"/>
      <dgm:spPr/>
    </dgm:pt>
    <dgm:pt modelId="{5571A698-B645-1143-80CA-F1503E5AC85B}" type="pres">
      <dgm:prSet presAssocID="{AC2FBA7F-74EC-4040-B95E-19C3D69CE432}" presName="text_6" presStyleLbl="node1" presStyleIdx="5" presStyleCnt="6">
        <dgm:presLayoutVars>
          <dgm:bulletEnabled val="1"/>
        </dgm:presLayoutVars>
      </dgm:prSet>
      <dgm:spPr/>
    </dgm:pt>
    <dgm:pt modelId="{C429C90F-91BE-5B41-9091-F90B7DFF2104}" type="pres">
      <dgm:prSet presAssocID="{AC2FBA7F-74EC-4040-B95E-19C3D69CE432}" presName="accent_6" presStyleCnt="0"/>
      <dgm:spPr/>
    </dgm:pt>
    <dgm:pt modelId="{620DE2EA-C145-5F46-A7F7-07C4242563E0}" type="pres">
      <dgm:prSet presAssocID="{AC2FBA7F-74EC-4040-B95E-19C3D69CE432}" presName="accentRepeatNode" presStyleLbl="solidFgAcc1" presStyleIdx="5" presStyleCnt="6"/>
      <dgm:spPr/>
    </dgm:pt>
  </dgm:ptLst>
  <dgm:cxnLst>
    <dgm:cxn modelId="{AF9C7F07-2666-EA43-B7C3-06EB8B549016}" type="presOf" srcId="{1D2D5C91-4060-FC49-B750-2F064D5DDDB3}" destId="{4FBC1154-FC38-0449-8615-2C98FF0DBB90}" srcOrd="0" destOrd="0" presId="urn:microsoft.com/office/officeart/2008/layout/VerticalCurvedList"/>
    <dgm:cxn modelId="{DA070410-A0CB-BC48-AE5B-5A894BC4EA02}" type="presOf" srcId="{AC2FBA7F-74EC-4040-B95E-19C3D69CE432}" destId="{5571A698-B645-1143-80CA-F1503E5AC85B}" srcOrd="0" destOrd="0" presId="urn:microsoft.com/office/officeart/2008/layout/VerticalCurvedList"/>
    <dgm:cxn modelId="{E11FF013-8EEA-8D43-8027-D197043704D5}" srcId="{10465E5B-A569-C64A-8392-A8BC30F41202}" destId="{1D2D5C91-4060-FC49-B750-2F064D5DDDB3}" srcOrd="3" destOrd="0" parTransId="{F1C4D255-3C33-534E-A8EC-2B847602798F}" sibTransId="{37C54E78-F625-2448-982E-B92FD210EB60}"/>
    <dgm:cxn modelId="{9C6D4B24-B3A3-FB4F-97CC-56904E174627}" type="presOf" srcId="{10465E5B-A569-C64A-8392-A8BC30F41202}" destId="{0981EDAA-FE5F-0545-ABAE-9B6CBF3532C3}" srcOrd="0" destOrd="0" presId="urn:microsoft.com/office/officeart/2008/layout/VerticalCurvedList"/>
    <dgm:cxn modelId="{1927E138-670B-6249-93FD-02E59BCD2287}" srcId="{10465E5B-A569-C64A-8392-A8BC30F41202}" destId="{C68D8A04-E41E-2949-8323-BDE395576C9F}" srcOrd="1" destOrd="0" parTransId="{AFB20E5D-93E1-4140-A954-F22CFAF15F06}" sibTransId="{B1D6532D-37D9-E44C-95D8-29FC634893B2}"/>
    <dgm:cxn modelId="{EB629E6F-1E2F-E14B-B165-D297BC7A73EC}" type="presOf" srcId="{C68D8A04-E41E-2949-8323-BDE395576C9F}" destId="{3A430E47-3C22-BC4F-8FD8-E36052251BFB}" srcOrd="0" destOrd="0" presId="urn:microsoft.com/office/officeart/2008/layout/VerticalCurvedList"/>
    <dgm:cxn modelId="{CFC05A7B-4FA6-4C4E-A6DB-7090FA4B1A3F}" srcId="{10465E5B-A569-C64A-8392-A8BC30F41202}" destId="{AC2FBA7F-74EC-4040-B95E-19C3D69CE432}" srcOrd="5" destOrd="0" parTransId="{93BCC8C9-5873-1142-B1FF-3495217A1803}" sibTransId="{36E0CDC8-F8BC-BF4C-BBDF-A2F1865BDA20}"/>
    <dgm:cxn modelId="{D80E1289-CBB4-1045-91D7-B4BCD41CB02D}" srcId="{10465E5B-A569-C64A-8392-A8BC30F41202}" destId="{EA1E1ECA-6DCA-7C47-949E-F06F76B1E4EB}" srcOrd="4" destOrd="0" parTransId="{2A0214D8-DB22-5645-B9B3-7C57F15753FB}" sibTransId="{C1F916C5-6892-4B4E-86C0-613E63E8C3D7}"/>
    <dgm:cxn modelId="{DE475F8E-6EB0-E247-97AB-6C90CFBBE138}" srcId="{10465E5B-A569-C64A-8392-A8BC30F41202}" destId="{39682FAE-D131-F549-9589-ED208C502DF0}" srcOrd="0" destOrd="0" parTransId="{DDCBAF3B-7043-B843-80D8-392DBEEE9A4C}" sibTransId="{39A65883-319D-9A42-90E1-7ADD99AB529C}"/>
    <dgm:cxn modelId="{2BD519AE-BC85-F846-841C-E4E99FC7AD83}" srcId="{10465E5B-A569-C64A-8392-A8BC30F41202}" destId="{D7A4A6E9-7EEE-AC40-B261-2A3FB08B480C}" srcOrd="2" destOrd="0" parTransId="{DF498F7D-14AE-C842-B764-F9875CB160EF}" sibTransId="{98F1F8E4-2261-3E40-8F1E-5AB6B984B835}"/>
    <dgm:cxn modelId="{103F12B4-516F-C744-9848-0B18DAEC843D}" type="presOf" srcId="{39A65883-319D-9A42-90E1-7ADD99AB529C}" destId="{54B8895B-593D-3F43-AFFD-375F739734C3}" srcOrd="0" destOrd="0" presId="urn:microsoft.com/office/officeart/2008/layout/VerticalCurvedList"/>
    <dgm:cxn modelId="{7A1827CE-74F3-5444-8545-B07ADB7D97FF}" type="presOf" srcId="{EA1E1ECA-6DCA-7C47-949E-F06F76B1E4EB}" destId="{A4B8E6F5-EF2B-0C43-8927-55DA6D0A6070}" srcOrd="0" destOrd="0" presId="urn:microsoft.com/office/officeart/2008/layout/VerticalCurvedList"/>
    <dgm:cxn modelId="{09DF70F8-D7F6-2741-8618-85A5BAC3308D}" type="presOf" srcId="{39682FAE-D131-F549-9589-ED208C502DF0}" destId="{3491F746-DFAA-4344-8E01-D20721E5EBE6}" srcOrd="0" destOrd="0" presId="urn:microsoft.com/office/officeart/2008/layout/VerticalCurvedList"/>
    <dgm:cxn modelId="{AE07A0FB-BA0D-9A4C-A623-6CC30B91B7EC}" type="presOf" srcId="{D7A4A6E9-7EEE-AC40-B261-2A3FB08B480C}" destId="{4B21E37B-45E1-E441-B7B4-37B0055B11C6}" srcOrd="0" destOrd="0" presId="urn:microsoft.com/office/officeart/2008/layout/VerticalCurvedList"/>
    <dgm:cxn modelId="{A9CD7846-4211-6649-99EA-8A47BC81B5BF}" type="presParOf" srcId="{0981EDAA-FE5F-0545-ABAE-9B6CBF3532C3}" destId="{6DAB814B-59F9-7946-AC07-D70842CA474B}" srcOrd="0" destOrd="0" presId="urn:microsoft.com/office/officeart/2008/layout/VerticalCurvedList"/>
    <dgm:cxn modelId="{BA9077A6-CA6D-E24F-98DB-15A27589957F}" type="presParOf" srcId="{6DAB814B-59F9-7946-AC07-D70842CA474B}" destId="{E27BDDA9-DB75-A140-B6E1-F11627DA995C}" srcOrd="0" destOrd="0" presId="urn:microsoft.com/office/officeart/2008/layout/VerticalCurvedList"/>
    <dgm:cxn modelId="{9C613199-6B1C-5040-9099-62FCDEE1ABDB}" type="presParOf" srcId="{E27BDDA9-DB75-A140-B6E1-F11627DA995C}" destId="{7053DFB6-C711-E04B-8082-374D82827034}" srcOrd="0" destOrd="0" presId="urn:microsoft.com/office/officeart/2008/layout/VerticalCurvedList"/>
    <dgm:cxn modelId="{81B6B868-0E6D-1748-9480-FCF556D689AF}" type="presParOf" srcId="{E27BDDA9-DB75-A140-B6E1-F11627DA995C}" destId="{54B8895B-593D-3F43-AFFD-375F739734C3}" srcOrd="1" destOrd="0" presId="urn:microsoft.com/office/officeart/2008/layout/VerticalCurvedList"/>
    <dgm:cxn modelId="{0DF03268-97D9-594A-B1C8-C6265FFDB909}" type="presParOf" srcId="{E27BDDA9-DB75-A140-B6E1-F11627DA995C}" destId="{E4D3B757-9CA0-5B4B-94B1-4443378CF9D7}" srcOrd="2" destOrd="0" presId="urn:microsoft.com/office/officeart/2008/layout/VerticalCurvedList"/>
    <dgm:cxn modelId="{A8515E89-8EA2-0A48-AF87-F0791CE636AA}" type="presParOf" srcId="{E27BDDA9-DB75-A140-B6E1-F11627DA995C}" destId="{3ABD53D9-6F61-FC4B-9A16-B45A3A425D16}" srcOrd="3" destOrd="0" presId="urn:microsoft.com/office/officeart/2008/layout/VerticalCurvedList"/>
    <dgm:cxn modelId="{C27A5302-D665-AB41-8439-DB9D00F3FEA8}" type="presParOf" srcId="{6DAB814B-59F9-7946-AC07-D70842CA474B}" destId="{3491F746-DFAA-4344-8E01-D20721E5EBE6}" srcOrd="1" destOrd="0" presId="urn:microsoft.com/office/officeart/2008/layout/VerticalCurvedList"/>
    <dgm:cxn modelId="{DDB08754-E43A-1D4A-827D-E55F8ED1B49C}" type="presParOf" srcId="{6DAB814B-59F9-7946-AC07-D70842CA474B}" destId="{C33F2542-749D-6641-97C1-82D51BDFDDF1}" srcOrd="2" destOrd="0" presId="urn:microsoft.com/office/officeart/2008/layout/VerticalCurvedList"/>
    <dgm:cxn modelId="{A1B82FF2-6BF0-3343-916F-84AABEFA514C}" type="presParOf" srcId="{C33F2542-749D-6641-97C1-82D51BDFDDF1}" destId="{2754FC9F-6442-F34A-9B98-D12FD0AEC2FF}" srcOrd="0" destOrd="0" presId="urn:microsoft.com/office/officeart/2008/layout/VerticalCurvedList"/>
    <dgm:cxn modelId="{6DF749BC-33AE-4540-9B07-CEC0B60FC49A}" type="presParOf" srcId="{6DAB814B-59F9-7946-AC07-D70842CA474B}" destId="{3A430E47-3C22-BC4F-8FD8-E36052251BFB}" srcOrd="3" destOrd="0" presId="urn:microsoft.com/office/officeart/2008/layout/VerticalCurvedList"/>
    <dgm:cxn modelId="{5306B2F0-558B-2B47-805D-CF9930E309F9}" type="presParOf" srcId="{6DAB814B-59F9-7946-AC07-D70842CA474B}" destId="{25EE86FF-F139-C543-AC05-61F484B5F098}" srcOrd="4" destOrd="0" presId="urn:microsoft.com/office/officeart/2008/layout/VerticalCurvedList"/>
    <dgm:cxn modelId="{90289D26-4183-AA4C-8ABC-28BF0C0EC952}" type="presParOf" srcId="{25EE86FF-F139-C543-AC05-61F484B5F098}" destId="{16101FEC-2212-2044-89CA-D20863775677}" srcOrd="0" destOrd="0" presId="urn:microsoft.com/office/officeart/2008/layout/VerticalCurvedList"/>
    <dgm:cxn modelId="{A721ED55-45F2-9047-8E4D-8FEA4E3C4DE0}" type="presParOf" srcId="{6DAB814B-59F9-7946-AC07-D70842CA474B}" destId="{4B21E37B-45E1-E441-B7B4-37B0055B11C6}" srcOrd="5" destOrd="0" presId="urn:microsoft.com/office/officeart/2008/layout/VerticalCurvedList"/>
    <dgm:cxn modelId="{42E4ACF7-D072-B54D-8A39-9B17D2E2DD44}" type="presParOf" srcId="{6DAB814B-59F9-7946-AC07-D70842CA474B}" destId="{64AE13A0-FB28-DF43-8CE9-3DB6990712CE}" srcOrd="6" destOrd="0" presId="urn:microsoft.com/office/officeart/2008/layout/VerticalCurvedList"/>
    <dgm:cxn modelId="{9D60413A-799D-2D4D-A2B5-DC91F170B441}" type="presParOf" srcId="{64AE13A0-FB28-DF43-8CE9-3DB6990712CE}" destId="{BEF698B9-9710-504B-99AA-BDEED1122EC0}" srcOrd="0" destOrd="0" presId="urn:microsoft.com/office/officeart/2008/layout/VerticalCurvedList"/>
    <dgm:cxn modelId="{B98449AB-8DF6-E049-8302-95A68406D060}" type="presParOf" srcId="{6DAB814B-59F9-7946-AC07-D70842CA474B}" destId="{4FBC1154-FC38-0449-8615-2C98FF0DBB90}" srcOrd="7" destOrd="0" presId="urn:microsoft.com/office/officeart/2008/layout/VerticalCurvedList"/>
    <dgm:cxn modelId="{FC3E0C5F-FC4D-0248-856E-C4B9997CDAE3}" type="presParOf" srcId="{6DAB814B-59F9-7946-AC07-D70842CA474B}" destId="{BC0C3443-A61E-F04F-941D-951D236DDE42}" srcOrd="8" destOrd="0" presId="urn:microsoft.com/office/officeart/2008/layout/VerticalCurvedList"/>
    <dgm:cxn modelId="{27F8D7E5-49E1-C440-8FB4-60A3A8E0DCC4}" type="presParOf" srcId="{BC0C3443-A61E-F04F-941D-951D236DDE42}" destId="{AC6A46FF-4562-9543-A08F-FB2BB086FFEA}" srcOrd="0" destOrd="0" presId="urn:microsoft.com/office/officeart/2008/layout/VerticalCurvedList"/>
    <dgm:cxn modelId="{E5E69ADF-1B88-5E48-8EE7-CA3E111015C0}" type="presParOf" srcId="{6DAB814B-59F9-7946-AC07-D70842CA474B}" destId="{A4B8E6F5-EF2B-0C43-8927-55DA6D0A6070}" srcOrd="9" destOrd="0" presId="urn:microsoft.com/office/officeart/2008/layout/VerticalCurvedList"/>
    <dgm:cxn modelId="{F916B7BA-D857-1343-B454-9599467AD75F}" type="presParOf" srcId="{6DAB814B-59F9-7946-AC07-D70842CA474B}" destId="{289977A6-EC7B-D343-8498-E8D5B577B5CA}" srcOrd="10" destOrd="0" presId="urn:microsoft.com/office/officeart/2008/layout/VerticalCurvedList"/>
    <dgm:cxn modelId="{8C936050-43FF-9144-AA89-17217541ADDA}" type="presParOf" srcId="{289977A6-EC7B-D343-8498-E8D5B577B5CA}" destId="{C222DC3B-EAC8-EB49-B578-1D3063AA0C52}" srcOrd="0" destOrd="0" presId="urn:microsoft.com/office/officeart/2008/layout/VerticalCurvedList"/>
    <dgm:cxn modelId="{136DEE3C-F6E9-8C4E-82C5-58C17A52C63E}" type="presParOf" srcId="{6DAB814B-59F9-7946-AC07-D70842CA474B}" destId="{5571A698-B645-1143-80CA-F1503E5AC85B}" srcOrd="11" destOrd="0" presId="urn:microsoft.com/office/officeart/2008/layout/VerticalCurvedList"/>
    <dgm:cxn modelId="{FCBAC687-E605-5748-9896-53747E3E0795}" type="presParOf" srcId="{6DAB814B-59F9-7946-AC07-D70842CA474B}" destId="{C429C90F-91BE-5B41-9091-F90B7DFF2104}" srcOrd="12" destOrd="0" presId="urn:microsoft.com/office/officeart/2008/layout/VerticalCurvedList"/>
    <dgm:cxn modelId="{026EBE08-D200-1042-811F-9C41EE565B92}" type="presParOf" srcId="{C429C90F-91BE-5B41-9091-F90B7DFF2104}" destId="{620DE2EA-C145-5F46-A7F7-07C4242563E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97CB2-AC28-404E-B0EA-D70A9348AA82}">
      <dsp:nvSpPr>
        <dsp:cNvPr id="0" name=""/>
        <dsp:cNvSpPr/>
      </dsp:nvSpPr>
      <dsp:spPr>
        <a:xfrm>
          <a:off x="139061" y="889"/>
          <a:ext cx="2600489" cy="132302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CA" sz="1600" b="0" i="0" kern="1200" dirty="0"/>
            <a:t>Sustainability challenges can pose significant risks to organizations</a:t>
          </a:r>
        </a:p>
      </dsp:txBody>
      <dsp:txXfrm>
        <a:off x="139061" y="889"/>
        <a:ext cx="2600489" cy="1323022"/>
      </dsp:txXfrm>
    </dsp:sp>
    <dsp:sp modelId="{4B560197-5561-214F-8290-E5F668798FD0}">
      <dsp:nvSpPr>
        <dsp:cNvPr id="0" name=""/>
        <dsp:cNvSpPr/>
      </dsp:nvSpPr>
      <dsp:spPr>
        <a:xfrm>
          <a:off x="2960054" y="889"/>
          <a:ext cx="2600489" cy="132302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CA" sz="1600" b="0" i="0" kern="1200" dirty="0"/>
            <a:t>Organizational decisions and risk management practices can influence sustainability outcomes</a:t>
          </a:r>
        </a:p>
      </dsp:txBody>
      <dsp:txXfrm>
        <a:off x="2960054" y="889"/>
        <a:ext cx="2600489" cy="1323022"/>
      </dsp:txXfrm>
    </dsp:sp>
    <dsp:sp modelId="{5286D212-55EA-754E-A781-B7400AA2A19E}">
      <dsp:nvSpPr>
        <dsp:cNvPr id="0" name=""/>
        <dsp:cNvSpPr/>
      </dsp:nvSpPr>
      <dsp:spPr>
        <a:xfrm>
          <a:off x="5781047" y="889"/>
          <a:ext cx="2600489" cy="132302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CA" sz="1600" b="0" i="0" kern="1200" dirty="0"/>
            <a:t>Sustainability risks often have ripple effects across an organization's operations and the broader economy</a:t>
          </a:r>
        </a:p>
      </dsp:txBody>
      <dsp:txXfrm>
        <a:off x="5781047" y="889"/>
        <a:ext cx="2600489" cy="1323022"/>
      </dsp:txXfrm>
    </dsp:sp>
    <dsp:sp modelId="{CB5E2F37-A84B-A741-B276-432769556E5A}">
      <dsp:nvSpPr>
        <dsp:cNvPr id="0" name=""/>
        <dsp:cNvSpPr/>
      </dsp:nvSpPr>
      <dsp:spPr>
        <a:xfrm>
          <a:off x="139061" y="1544416"/>
          <a:ext cx="2600489" cy="132302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CA" sz="1600" b="0" i="0" kern="1200" dirty="0"/>
            <a:t>Climate change can impact supply chains, asset values, and market demand simultaneously</a:t>
          </a:r>
        </a:p>
      </dsp:txBody>
      <dsp:txXfrm>
        <a:off x="139061" y="1544416"/>
        <a:ext cx="2600489" cy="1323022"/>
      </dsp:txXfrm>
    </dsp:sp>
    <dsp:sp modelId="{84E86CC1-F77C-8941-9C06-231CA020B89A}">
      <dsp:nvSpPr>
        <dsp:cNvPr id="0" name=""/>
        <dsp:cNvSpPr/>
      </dsp:nvSpPr>
      <dsp:spPr>
        <a:xfrm>
          <a:off x="2960054" y="1544416"/>
          <a:ext cx="2600489" cy="132302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CA" sz="1600" b="0" i="0" kern="1200" dirty="0"/>
            <a:t>These risks arise from complex ESG systems, affecting multiple organizational aspects at once</a:t>
          </a:r>
        </a:p>
      </dsp:txBody>
      <dsp:txXfrm>
        <a:off x="2960054" y="1544416"/>
        <a:ext cx="2600489" cy="1323022"/>
      </dsp:txXfrm>
    </dsp:sp>
    <dsp:sp modelId="{9CF9904E-E43E-FF4A-8EC7-7805A0720A3C}">
      <dsp:nvSpPr>
        <dsp:cNvPr id="0" name=""/>
        <dsp:cNvSpPr/>
      </dsp:nvSpPr>
      <dsp:spPr>
        <a:xfrm>
          <a:off x="5781047" y="1544416"/>
          <a:ext cx="2600489" cy="132302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CA" sz="1600" b="0" i="0" kern="1200" dirty="0"/>
            <a:t>Sustainability risks typically unfold over longer timeframes than traditional business risks</a:t>
          </a:r>
        </a:p>
      </dsp:txBody>
      <dsp:txXfrm>
        <a:off x="5781047" y="1544416"/>
        <a:ext cx="2600489" cy="1323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6BA4E-68EF-7942-8C71-4B63757DE4D1}">
      <dsp:nvSpPr>
        <dsp:cNvPr id="0" name=""/>
        <dsp:cNvSpPr/>
      </dsp:nvSpPr>
      <dsp:spPr>
        <a:xfrm>
          <a:off x="-4047423" y="-621262"/>
          <a:ext cx="4823123" cy="4823123"/>
        </a:xfrm>
        <a:prstGeom prst="blockArc">
          <a:avLst>
            <a:gd name="adj1" fmla="val 18900000"/>
            <a:gd name="adj2" fmla="val 2700000"/>
            <a:gd name="adj3" fmla="val 448"/>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31F7D8-DEA1-C944-A9E4-C419DE0C0DF1}">
      <dsp:nvSpPr>
        <dsp:cNvPr id="0" name=""/>
        <dsp:cNvSpPr/>
      </dsp:nvSpPr>
      <dsp:spPr>
        <a:xfrm>
          <a:off x="339868" y="223715"/>
          <a:ext cx="8133178" cy="4477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376"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b="0" i="0" kern="1200" dirty="0"/>
            <a:t>Adopt a holistic approach to risk assessment and mitigation</a:t>
          </a:r>
        </a:p>
      </dsp:txBody>
      <dsp:txXfrm>
        <a:off x="339868" y="223715"/>
        <a:ext cx="8133178" cy="447717"/>
      </dsp:txXfrm>
    </dsp:sp>
    <dsp:sp modelId="{B643B619-35BC-684A-8BFC-3BAEDE408D78}">
      <dsp:nvSpPr>
        <dsp:cNvPr id="0" name=""/>
        <dsp:cNvSpPr/>
      </dsp:nvSpPr>
      <dsp:spPr>
        <a:xfrm>
          <a:off x="60045" y="167751"/>
          <a:ext cx="559647" cy="55964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6532B5-A2D6-B348-A6FA-CEF7D7E6750D}">
      <dsp:nvSpPr>
        <dsp:cNvPr id="0" name=""/>
        <dsp:cNvSpPr/>
      </dsp:nvSpPr>
      <dsp:spPr>
        <a:xfrm>
          <a:off x="660690" y="895077"/>
          <a:ext cx="7812356" cy="447717"/>
        </a:xfrm>
        <a:prstGeom prst="rect">
          <a:avLst/>
        </a:prstGeom>
        <a:solidFill>
          <a:schemeClr val="accent2">
            <a:hueOff val="1623800"/>
            <a:satOff val="2915"/>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376"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b="0" i="0" kern="1200" dirty="0"/>
            <a:t>Integrate ESG factors into traditional risk management frameworks</a:t>
          </a:r>
        </a:p>
      </dsp:txBody>
      <dsp:txXfrm>
        <a:off x="660690" y="895077"/>
        <a:ext cx="7812356" cy="447717"/>
      </dsp:txXfrm>
    </dsp:sp>
    <dsp:sp modelId="{987D44B2-3BDF-FB4A-9DD6-85127489CC6F}">
      <dsp:nvSpPr>
        <dsp:cNvPr id="0" name=""/>
        <dsp:cNvSpPr/>
      </dsp:nvSpPr>
      <dsp:spPr>
        <a:xfrm>
          <a:off x="380866" y="839113"/>
          <a:ext cx="559647" cy="559647"/>
        </a:xfrm>
        <a:prstGeom prst="ellipse">
          <a:avLst/>
        </a:prstGeom>
        <a:solidFill>
          <a:schemeClr val="lt1">
            <a:hueOff val="0"/>
            <a:satOff val="0"/>
            <a:lumOff val="0"/>
            <a:alphaOff val="0"/>
          </a:schemeClr>
        </a:solidFill>
        <a:ln w="25400" cap="flat" cmpd="sng" algn="ctr">
          <a:solidFill>
            <a:schemeClr val="accent2">
              <a:hueOff val="1623800"/>
              <a:satOff val="2915"/>
              <a:lumOff val="-1716"/>
              <a:alphaOff val="0"/>
            </a:schemeClr>
          </a:solidFill>
          <a:prstDash val="solid"/>
        </a:ln>
        <a:effectLst/>
      </dsp:spPr>
      <dsp:style>
        <a:lnRef idx="2">
          <a:scrgbClr r="0" g="0" b="0"/>
        </a:lnRef>
        <a:fillRef idx="1">
          <a:scrgbClr r="0" g="0" b="0"/>
        </a:fillRef>
        <a:effectRef idx="0">
          <a:scrgbClr r="0" g="0" b="0"/>
        </a:effectRef>
        <a:fontRef idx="minor"/>
      </dsp:style>
    </dsp:sp>
    <dsp:sp modelId="{66598C54-7E76-2A45-9528-08CA3D5CB6FF}">
      <dsp:nvSpPr>
        <dsp:cNvPr id="0" name=""/>
        <dsp:cNvSpPr/>
      </dsp:nvSpPr>
      <dsp:spPr>
        <a:xfrm>
          <a:off x="759156" y="1566440"/>
          <a:ext cx="7713890" cy="447717"/>
        </a:xfrm>
        <a:prstGeom prst="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376"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b="0" i="0" kern="1200" dirty="0"/>
            <a:t>Develop new metrics and tools for measuring sustainability-related risks</a:t>
          </a:r>
        </a:p>
      </dsp:txBody>
      <dsp:txXfrm>
        <a:off x="759156" y="1566440"/>
        <a:ext cx="7713890" cy="447717"/>
      </dsp:txXfrm>
    </dsp:sp>
    <dsp:sp modelId="{CB6EDD4D-A02D-DE41-A6CB-165BCAF695D5}">
      <dsp:nvSpPr>
        <dsp:cNvPr id="0" name=""/>
        <dsp:cNvSpPr/>
      </dsp:nvSpPr>
      <dsp:spPr>
        <a:xfrm>
          <a:off x="479333" y="1510475"/>
          <a:ext cx="559647" cy="559647"/>
        </a:xfrm>
        <a:prstGeom prst="ellipse">
          <a:avLst/>
        </a:prstGeom>
        <a:solidFill>
          <a:schemeClr val="lt1">
            <a:hueOff val="0"/>
            <a:satOff val="0"/>
            <a:lumOff val="0"/>
            <a:alphaOff val="0"/>
          </a:schemeClr>
        </a:solidFill>
        <a:ln w="25400" cap="flat" cmpd="sng" algn="ctr">
          <a:solidFill>
            <a:schemeClr val="accent2">
              <a:hueOff val="3247601"/>
              <a:satOff val="5830"/>
              <a:lumOff val="-3432"/>
              <a:alphaOff val="0"/>
            </a:schemeClr>
          </a:solidFill>
          <a:prstDash val="solid"/>
        </a:ln>
        <a:effectLst/>
      </dsp:spPr>
      <dsp:style>
        <a:lnRef idx="2">
          <a:scrgbClr r="0" g="0" b="0"/>
        </a:lnRef>
        <a:fillRef idx="1">
          <a:scrgbClr r="0" g="0" b="0"/>
        </a:fillRef>
        <a:effectRef idx="0">
          <a:scrgbClr r="0" g="0" b="0"/>
        </a:effectRef>
        <a:fontRef idx="minor"/>
      </dsp:style>
    </dsp:sp>
    <dsp:sp modelId="{5F9AAE34-D0DC-8D47-A768-8102A94F91AF}">
      <dsp:nvSpPr>
        <dsp:cNvPr id="0" name=""/>
        <dsp:cNvSpPr/>
      </dsp:nvSpPr>
      <dsp:spPr>
        <a:xfrm>
          <a:off x="660690" y="2237802"/>
          <a:ext cx="7812356" cy="447717"/>
        </a:xfrm>
        <a:prstGeom prst="rect">
          <a:avLst/>
        </a:prstGeom>
        <a:solidFill>
          <a:schemeClr val="accent2">
            <a:hueOff val="4871401"/>
            <a:satOff val="8745"/>
            <a:lumOff val="-51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376"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b="0" i="0" kern="1200" dirty="0"/>
            <a:t>Enhance transparency around sustainability risks and opportunities</a:t>
          </a:r>
        </a:p>
      </dsp:txBody>
      <dsp:txXfrm>
        <a:off x="660690" y="2237802"/>
        <a:ext cx="7812356" cy="447717"/>
      </dsp:txXfrm>
    </dsp:sp>
    <dsp:sp modelId="{C8946754-15D9-A741-917C-1E1CBD2E471C}">
      <dsp:nvSpPr>
        <dsp:cNvPr id="0" name=""/>
        <dsp:cNvSpPr/>
      </dsp:nvSpPr>
      <dsp:spPr>
        <a:xfrm>
          <a:off x="380866" y="2181837"/>
          <a:ext cx="559647" cy="559647"/>
        </a:xfrm>
        <a:prstGeom prst="ellipse">
          <a:avLst/>
        </a:prstGeom>
        <a:solidFill>
          <a:schemeClr val="lt1">
            <a:hueOff val="0"/>
            <a:satOff val="0"/>
            <a:lumOff val="0"/>
            <a:alphaOff val="0"/>
          </a:schemeClr>
        </a:solidFill>
        <a:ln w="25400" cap="flat" cmpd="sng" algn="ctr">
          <a:solidFill>
            <a:schemeClr val="accent2">
              <a:hueOff val="4871401"/>
              <a:satOff val="8745"/>
              <a:lumOff val="-5148"/>
              <a:alphaOff val="0"/>
            </a:schemeClr>
          </a:solidFill>
          <a:prstDash val="solid"/>
        </a:ln>
        <a:effectLst/>
      </dsp:spPr>
      <dsp:style>
        <a:lnRef idx="2">
          <a:scrgbClr r="0" g="0" b="0"/>
        </a:lnRef>
        <a:fillRef idx="1">
          <a:scrgbClr r="0" g="0" b="0"/>
        </a:fillRef>
        <a:effectRef idx="0">
          <a:scrgbClr r="0" g="0" b="0"/>
        </a:effectRef>
        <a:fontRef idx="minor"/>
      </dsp:style>
    </dsp:sp>
    <dsp:sp modelId="{25A7F614-6A71-6248-80E0-3738C80BC50B}">
      <dsp:nvSpPr>
        <dsp:cNvPr id="0" name=""/>
        <dsp:cNvSpPr/>
      </dsp:nvSpPr>
      <dsp:spPr>
        <a:xfrm>
          <a:off x="339868" y="2909164"/>
          <a:ext cx="8133178" cy="447717"/>
        </a:xfrm>
        <a:prstGeom prst="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376"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b="0" i="0" kern="1200" dirty="0"/>
            <a:t>Align business strategies with sustainability goals</a:t>
          </a:r>
        </a:p>
      </dsp:txBody>
      <dsp:txXfrm>
        <a:off x="339868" y="2909164"/>
        <a:ext cx="8133178" cy="447717"/>
      </dsp:txXfrm>
    </dsp:sp>
    <dsp:sp modelId="{EBF85193-FC62-7545-8151-CD3D3BB56D44}">
      <dsp:nvSpPr>
        <dsp:cNvPr id="0" name=""/>
        <dsp:cNvSpPr/>
      </dsp:nvSpPr>
      <dsp:spPr>
        <a:xfrm>
          <a:off x="60045" y="2853199"/>
          <a:ext cx="559647" cy="559647"/>
        </a:xfrm>
        <a:prstGeom prst="ellipse">
          <a:avLst/>
        </a:prstGeom>
        <a:solidFill>
          <a:schemeClr val="lt1">
            <a:hueOff val="0"/>
            <a:satOff val="0"/>
            <a:lumOff val="0"/>
            <a:alphaOff val="0"/>
          </a:schemeClr>
        </a:solidFill>
        <a:ln w="25400" cap="flat" cmpd="sng" algn="ctr">
          <a:solidFill>
            <a:schemeClr val="accent2">
              <a:hueOff val="6495201"/>
              <a:satOff val="11660"/>
              <a:lumOff val="-686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762F0-744B-DA48-89FA-A743C98A3650}">
      <dsp:nvSpPr>
        <dsp:cNvPr id="0" name=""/>
        <dsp:cNvSpPr/>
      </dsp:nvSpPr>
      <dsp:spPr>
        <a:xfrm>
          <a:off x="2767" y="5373"/>
          <a:ext cx="2698081"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CA" sz="1500" b="0" i="0" u="none" kern="1200" dirty="0"/>
            <a:t>Environmental Risks</a:t>
          </a:r>
          <a:endParaRPr lang="en-US" sz="1500" b="0" i="0" u="none" kern="1200" dirty="0"/>
        </a:p>
      </dsp:txBody>
      <dsp:txXfrm>
        <a:off x="2767" y="5373"/>
        <a:ext cx="2698081" cy="432000"/>
      </dsp:txXfrm>
    </dsp:sp>
    <dsp:sp modelId="{4B3DAB85-EFC4-E342-8054-6B4D5675B8C0}">
      <dsp:nvSpPr>
        <dsp:cNvPr id="0" name=""/>
        <dsp:cNvSpPr/>
      </dsp:nvSpPr>
      <dsp:spPr>
        <a:xfrm>
          <a:off x="2767" y="437373"/>
          <a:ext cx="2698081" cy="2223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CA" sz="1500" b="0" i="0" u="none" kern="1200" dirty="0"/>
            <a:t>Stem from an organization’s impact on and dependence on the natural environment. Key environmental risks include climate change, natural resources, waste management &amp; pollution, and environmental opportunities (COSO, 2018)</a:t>
          </a:r>
          <a:endParaRPr lang="en-US" sz="1500" b="0" i="0" u="none" kern="1200" dirty="0"/>
        </a:p>
      </dsp:txBody>
      <dsp:txXfrm>
        <a:off x="2767" y="437373"/>
        <a:ext cx="2698081" cy="2223450"/>
      </dsp:txXfrm>
    </dsp:sp>
    <dsp:sp modelId="{3481574D-38C2-F646-BE55-E4928C8B2AE9}">
      <dsp:nvSpPr>
        <dsp:cNvPr id="0" name=""/>
        <dsp:cNvSpPr/>
      </dsp:nvSpPr>
      <dsp:spPr>
        <a:xfrm>
          <a:off x="3078580" y="5373"/>
          <a:ext cx="2698081"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CA" sz="1500" b="0" i="0" u="none" kern="1200" dirty="0"/>
            <a:t>Social Risks</a:t>
          </a:r>
          <a:endParaRPr lang="en-US" sz="1500" b="0" i="0" u="none" kern="1200" dirty="0"/>
        </a:p>
      </dsp:txBody>
      <dsp:txXfrm>
        <a:off x="3078580" y="5373"/>
        <a:ext cx="2698081" cy="432000"/>
      </dsp:txXfrm>
    </dsp:sp>
    <dsp:sp modelId="{E9F1F2E5-4A6A-3E43-BD86-BE09E73FF9B9}">
      <dsp:nvSpPr>
        <dsp:cNvPr id="0" name=""/>
        <dsp:cNvSpPr/>
      </dsp:nvSpPr>
      <dsp:spPr>
        <a:xfrm>
          <a:off x="3078580" y="437373"/>
          <a:ext cx="2698081" cy="2223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CA" sz="1500" b="0" i="0" u="none" kern="1200" dirty="0"/>
            <a:t>Relate to an organization’s impact on and relationship with society, including its workforce, customers, and communities. Key social risks include human rights, labour standards problems, social inequality, and community relations (COSO, 2018)</a:t>
          </a:r>
          <a:endParaRPr lang="en-US" sz="1500" b="0" i="0" u="none" kern="1200" dirty="0"/>
        </a:p>
      </dsp:txBody>
      <dsp:txXfrm>
        <a:off x="3078580" y="437373"/>
        <a:ext cx="2698081" cy="2223450"/>
      </dsp:txXfrm>
    </dsp:sp>
    <dsp:sp modelId="{A94EFCCC-F261-774D-8929-8A3A0F5E4304}">
      <dsp:nvSpPr>
        <dsp:cNvPr id="0" name=""/>
        <dsp:cNvSpPr/>
      </dsp:nvSpPr>
      <dsp:spPr>
        <a:xfrm>
          <a:off x="6154393" y="5373"/>
          <a:ext cx="2698081"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CA" sz="1500" b="0" i="0" u="none" kern="1200" dirty="0"/>
            <a:t>Governance Risks</a:t>
          </a:r>
          <a:endParaRPr lang="en-US" sz="1500" b="0" i="0" u="none" kern="1200" dirty="0"/>
        </a:p>
      </dsp:txBody>
      <dsp:txXfrm>
        <a:off x="6154393" y="5373"/>
        <a:ext cx="2698081" cy="432000"/>
      </dsp:txXfrm>
    </dsp:sp>
    <dsp:sp modelId="{8FA64A17-3A5D-AE44-A2A6-E695416ECB08}">
      <dsp:nvSpPr>
        <dsp:cNvPr id="0" name=""/>
        <dsp:cNvSpPr/>
      </dsp:nvSpPr>
      <dsp:spPr>
        <a:xfrm>
          <a:off x="6154393" y="437373"/>
          <a:ext cx="2698081" cy="2223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u="none" kern="1200" dirty="0"/>
            <a:t>H</a:t>
          </a:r>
          <a:r>
            <a:rPr lang="en-CA" sz="1500" b="0" i="0" u="none" kern="1200" dirty="0"/>
            <a:t>ow an organization is managed, overseen, and held accountable. Key governance risks include corporate governance, regulatory compliance, business ethics, executive compensation/board pay (COSO, 2018)</a:t>
          </a:r>
          <a:endParaRPr lang="en-US" sz="1500" b="0" i="0" u="none" kern="1200" dirty="0"/>
        </a:p>
      </dsp:txBody>
      <dsp:txXfrm>
        <a:off x="6154393" y="437373"/>
        <a:ext cx="2698081" cy="2223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042EC-B957-C044-B7CE-8F25BF2E03D7}">
      <dsp:nvSpPr>
        <dsp:cNvPr id="0" name=""/>
        <dsp:cNvSpPr/>
      </dsp:nvSpPr>
      <dsp:spPr>
        <a:xfrm>
          <a:off x="136115" y="228"/>
          <a:ext cx="2647396" cy="10946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i="0" kern="1200" dirty="0"/>
            <a:t>Climate Change and Extreme Weather Events</a:t>
          </a:r>
          <a:endParaRPr lang="en-US" sz="1800" i="0" kern="1200" dirty="0"/>
        </a:p>
      </dsp:txBody>
      <dsp:txXfrm>
        <a:off x="136115" y="228"/>
        <a:ext cx="2647396" cy="1094613"/>
      </dsp:txXfrm>
    </dsp:sp>
    <dsp:sp modelId="{8ED3DA62-4F25-9A4D-9E6A-5FC7D4EAA7B7}">
      <dsp:nvSpPr>
        <dsp:cNvPr id="0" name=""/>
        <dsp:cNvSpPr/>
      </dsp:nvSpPr>
      <dsp:spPr>
        <a:xfrm>
          <a:off x="2965947" y="228"/>
          <a:ext cx="2647396" cy="1094613"/>
        </a:xfrm>
        <a:prstGeom prst="rect">
          <a:avLst/>
        </a:prstGeom>
        <a:solidFill>
          <a:schemeClr val="accent2">
            <a:hueOff val="1623800"/>
            <a:satOff val="2915"/>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i="0" kern="1200" dirty="0"/>
            <a:t>Resource Scarcity and Biodiversity Loss</a:t>
          </a:r>
          <a:endParaRPr lang="en-US" sz="1800" i="0" kern="1200" dirty="0"/>
        </a:p>
      </dsp:txBody>
      <dsp:txXfrm>
        <a:off x="2965947" y="228"/>
        <a:ext cx="2647396" cy="1094613"/>
      </dsp:txXfrm>
    </dsp:sp>
    <dsp:sp modelId="{7DB9094C-ECFE-CC43-910D-18755B50DDD8}">
      <dsp:nvSpPr>
        <dsp:cNvPr id="0" name=""/>
        <dsp:cNvSpPr/>
      </dsp:nvSpPr>
      <dsp:spPr>
        <a:xfrm>
          <a:off x="5795779" y="228"/>
          <a:ext cx="2647396" cy="1094613"/>
        </a:xfrm>
        <a:prstGeom prst="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i="0" kern="1200" dirty="0"/>
            <a:t>Social Inequality and Human Rights Issues</a:t>
          </a:r>
          <a:endParaRPr lang="en-US" sz="1800" i="0" kern="1200" dirty="0"/>
        </a:p>
      </dsp:txBody>
      <dsp:txXfrm>
        <a:off x="5795779" y="228"/>
        <a:ext cx="2647396" cy="1094613"/>
      </dsp:txXfrm>
    </dsp:sp>
    <dsp:sp modelId="{23D3F976-338B-E342-BB25-ACBCBF5876EB}">
      <dsp:nvSpPr>
        <dsp:cNvPr id="0" name=""/>
        <dsp:cNvSpPr/>
      </dsp:nvSpPr>
      <dsp:spPr>
        <a:xfrm>
          <a:off x="1551031" y="1277277"/>
          <a:ext cx="2647396" cy="1094613"/>
        </a:xfrm>
        <a:prstGeom prst="rect">
          <a:avLst/>
        </a:prstGeom>
        <a:solidFill>
          <a:schemeClr val="accent2">
            <a:hueOff val="4871401"/>
            <a:satOff val="8745"/>
            <a:lumOff val="-51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i="0" kern="1200" dirty="0"/>
            <a:t>Regulatory Changes and Compliance Challenges</a:t>
          </a:r>
          <a:endParaRPr lang="en-US" sz="1800" i="0" kern="1200" dirty="0"/>
        </a:p>
      </dsp:txBody>
      <dsp:txXfrm>
        <a:off x="1551031" y="1277277"/>
        <a:ext cx="2647396" cy="1094613"/>
      </dsp:txXfrm>
    </dsp:sp>
    <dsp:sp modelId="{04845917-53FF-6343-8B42-B235E6AE4C0D}">
      <dsp:nvSpPr>
        <dsp:cNvPr id="0" name=""/>
        <dsp:cNvSpPr/>
      </dsp:nvSpPr>
      <dsp:spPr>
        <a:xfrm>
          <a:off x="4380863" y="1277277"/>
          <a:ext cx="2647396" cy="1094613"/>
        </a:xfrm>
        <a:prstGeom prst="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i="0" kern="1200" dirty="0"/>
            <a:t>Technological Disruptions and Transitions</a:t>
          </a:r>
          <a:endParaRPr lang="en-US" sz="1800" i="0" kern="1200" dirty="0"/>
        </a:p>
      </dsp:txBody>
      <dsp:txXfrm>
        <a:off x="4380863" y="1277277"/>
        <a:ext cx="2647396" cy="1094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F4E44-0CD4-2642-84E2-107977D458CA}">
      <dsp:nvSpPr>
        <dsp:cNvPr id="0" name=""/>
        <dsp:cNvSpPr/>
      </dsp:nvSpPr>
      <dsp:spPr>
        <a:xfrm>
          <a:off x="5481" y="300632"/>
          <a:ext cx="1216124" cy="143073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535D90D-69D0-0D48-AE93-B621970528D2}">
      <dsp:nvSpPr>
        <dsp:cNvPr id="0" name=""/>
        <dsp:cNvSpPr/>
      </dsp:nvSpPr>
      <dsp:spPr>
        <a:xfrm>
          <a:off x="66288" y="357862"/>
          <a:ext cx="1094511" cy="92997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688946-BA06-854D-A865-DDC5856C4DB2}">
      <dsp:nvSpPr>
        <dsp:cNvPr id="0" name=""/>
        <dsp:cNvSpPr/>
      </dsp:nvSpPr>
      <dsp:spPr>
        <a:xfrm>
          <a:off x="66288" y="1287839"/>
          <a:ext cx="1094511" cy="38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080808"/>
            </a:buClr>
            <a:buNone/>
          </a:pPr>
          <a:r>
            <a:rPr lang="en-CA" sz="2000" kern="1200" dirty="0">
              <a:latin typeface="+mn-lt"/>
            </a:rPr>
            <a:t>Accept</a:t>
          </a:r>
          <a:endParaRPr lang="en-US" sz="2000" kern="1200" dirty="0"/>
        </a:p>
      </dsp:txBody>
      <dsp:txXfrm>
        <a:off x="66288" y="1287839"/>
        <a:ext cx="1094511" cy="386298"/>
      </dsp:txXfrm>
    </dsp:sp>
    <dsp:sp modelId="{400C4CB2-1D5F-E54C-8064-49592C89E010}">
      <dsp:nvSpPr>
        <dsp:cNvPr id="0" name=""/>
        <dsp:cNvSpPr/>
      </dsp:nvSpPr>
      <dsp:spPr>
        <a:xfrm>
          <a:off x="1818674" y="300632"/>
          <a:ext cx="1216124" cy="143073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3C53EAC-A7AA-C944-9F5E-3E1908D27B9A}">
      <dsp:nvSpPr>
        <dsp:cNvPr id="0" name=""/>
        <dsp:cNvSpPr/>
      </dsp:nvSpPr>
      <dsp:spPr>
        <a:xfrm>
          <a:off x="1879480" y="357862"/>
          <a:ext cx="1094511" cy="92997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38C1E3-44F9-0648-AC4B-9C32CF33691F}">
      <dsp:nvSpPr>
        <dsp:cNvPr id="0" name=""/>
        <dsp:cNvSpPr/>
      </dsp:nvSpPr>
      <dsp:spPr>
        <a:xfrm>
          <a:off x="1879480" y="1287839"/>
          <a:ext cx="1094511" cy="38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latin typeface="+mn-lt"/>
            </a:rPr>
            <a:t>Avoid</a:t>
          </a:r>
          <a:endParaRPr lang="en-CA" sz="2000" kern="1200" dirty="0">
            <a:latin typeface="+mn-lt"/>
          </a:endParaRPr>
        </a:p>
      </dsp:txBody>
      <dsp:txXfrm>
        <a:off x="1879480" y="1287839"/>
        <a:ext cx="1094511" cy="386298"/>
      </dsp:txXfrm>
    </dsp:sp>
    <dsp:sp modelId="{D886DAD2-8EA4-8946-8024-808BCD9410CA}">
      <dsp:nvSpPr>
        <dsp:cNvPr id="0" name=""/>
        <dsp:cNvSpPr/>
      </dsp:nvSpPr>
      <dsp:spPr>
        <a:xfrm>
          <a:off x="3631866" y="300632"/>
          <a:ext cx="1216124" cy="143073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ED1CCCF-2C3E-7A4C-8F5D-71FB4BD701D0}">
      <dsp:nvSpPr>
        <dsp:cNvPr id="0" name=""/>
        <dsp:cNvSpPr/>
      </dsp:nvSpPr>
      <dsp:spPr>
        <a:xfrm>
          <a:off x="3692672" y="357862"/>
          <a:ext cx="1094511" cy="92997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AF39AF-6562-EF41-9632-904BE07B880B}">
      <dsp:nvSpPr>
        <dsp:cNvPr id="0" name=""/>
        <dsp:cNvSpPr/>
      </dsp:nvSpPr>
      <dsp:spPr>
        <a:xfrm>
          <a:off x="3692672" y="1287839"/>
          <a:ext cx="1094511" cy="38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latin typeface="+mn-lt"/>
            </a:rPr>
            <a:t>Pursue</a:t>
          </a:r>
        </a:p>
      </dsp:txBody>
      <dsp:txXfrm>
        <a:off x="3692672" y="1287839"/>
        <a:ext cx="1094511" cy="386298"/>
      </dsp:txXfrm>
    </dsp:sp>
    <dsp:sp modelId="{0370B207-DDBD-9346-81A9-E5CCDD8FA593}">
      <dsp:nvSpPr>
        <dsp:cNvPr id="0" name=""/>
        <dsp:cNvSpPr/>
      </dsp:nvSpPr>
      <dsp:spPr>
        <a:xfrm>
          <a:off x="5445058" y="300632"/>
          <a:ext cx="1216124" cy="143073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76529E-DFE4-944F-9216-ACE7B9EF2C13}">
      <dsp:nvSpPr>
        <dsp:cNvPr id="0" name=""/>
        <dsp:cNvSpPr/>
      </dsp:nvSpPr>
      <dsp:spPr>
        <a:xfrm>
          <a:off x="5505864" y="357862"/>
          <a:ext cx="1094511" cy="92997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407286-7C11-A941-888B-4EFDC395E4C3}">
      <dsp:nvSpPr>
        <dsp:cNvPr id="0" name=""/>
        <dsp:cNvSpPr/>
      </dsp:nvSpPr>
      <dsp:spPr>
        <a:xfrm>
          <a:off x="5505864" y="1287839"/>
          <a:ext cx="1094511" cy="38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latin typeface="+mn-lt"/>
            </a:rPr>
            <a:t>Reduce</a:t>
          </a:r>
        </a:p>
      </dsp:txBody>
      <dsp:txXfrm>
        <a:off x="5505864" y="1287839"/>
        <a:ext cx="1094511" cy="386298"/>
      </dsp:txXfrm>
    </dsp:sp>
    <dsp:sp modelId="{BA4C216D-F5A8-5543-A533-6F76BFBD4227}">
      <dsp:nvSpPr>
        <dsp:cNvPr id="0" name=""/>
        <dsp:cNvSpPr/>
      </dsp:nvSpPr>
      <dsp:spPr>
        <a:xfrm>
          <a:off x="7258250" y="300632"/>
          <a:ext cx="1216124" cy="143073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D2783DB-A26F-B34A-82DD-7DAF9245F309}">
      <dsp:nvSpPr>
        <dsp:cNvPr id="0" name=""/>
        <dsp:cNvSpPr/>
      </dsp:nvSpPr>
      <dsp:spPr>
        <a:xfrm>
          <a:off x="7319057" y="357862"/>
          <a:ext cx="1094511" cy="92997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7485D2-5E86-6F41-A62B-7A05AAF0BFD2}">
      <dsp:nvSpPr>
        <dsp:cNvPr id="0" name=""/>
        <dsp:cNvSpPr/>
      </dsp:nvSpPr>
      <dsp:spPr>
        <a:xfrm>
          <a:off x="7319057" y="1287839"/>
          <a:ext cx="1094511" cy="38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latin typeface="+mn-lt"/>
            </a:rPr>
            <a:t>Share</a:t>
          </a:r>
        </a:p>
      </dsp:txBody>
      <dsp:txXfrm>
        <a:off x="7319057" y="1287839"/>
        <a:ext cx="1094511" cy="3862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8895B-593D-3F43-AFFD-375F739734C3}">
      <dsp:nvSpPr>
        <dsp:cNvPr id="0" name=""/>
        <dsp:cNvSpPr/>
      </dsp:nvSpPr>
      <dsp:spPr>
        <a:xfrm>
          <a:off x="-4025643" y="-617951"/>
          <a:ext cx="4797250" cy="4797250"/>
        </a:xfrm>
        <a:prstGeom prst="blockArc">
          <a:avLst>
            <a:gd name="adj1" fmla="val 18900000"/>
            <a:gd name="adj2" fmla="val 2700000"/>
            <a:gd name="adj3" fmla="val 45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1F746-DFAA-4344-8E01-D20721E5EBE6}">
      <dsp:nvSpPr>
        <dsp:cNvPr id="0" name=""/>
        <dsp:cNvSpPr/>
      </dsp:nvSpPr>
      <dsp:spPr>
        <a:xfrm>
          <a:off x="288587" y="187540"/>
          <a:ext cx="8280366" cy="374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08" tIns="50800" rIns="50800" bIns="50800" numCol="1" spcCol="1270" anchor="ctr" anchorCtr="0">
          <a:noAutofit/>
        </a:bodyPr>
        <a:lstStyle/>
        <a:p>
          <a:pPr marL="0" lvl="0" indent="0" algn="l" defTabSz="889000">
            <a:lnSpc>
              <a:spcPct val="90000"/>
            </a:lnSpc>
            <a:spcBef>
              <a:spcPct val="0"/>
            </a:spcBef>
            <a:spcAft>
              <a:spcPct val="35000"/>
            </a:spcAft>
            <a:buNone/>
          </a:pPr>
          <a:r>
            <a:rPr lang="en-CA" sz="2000" b="0" i="0" kern="1200" dirty="0"/>
            <a:t>Enhanced Stakeholder Trust and Reputation</a:t>
          </a:r>
          <a:endParaRPr lang="en-CA" sz="2000" kern="1200" dirty="0"/>
        </a:p>
      </dsp:txBody>
      <dsp:txXfrm>
        <a:off x="288587" y="187540"/>
        <a:ext cx="8280366" cy="374938"/>
      </dsp:txXfrm>
    </dsp:sp>
    <dsp:sp modelId="{2754FC9F-6442-F34A-9B98-D12FD0AEC2FF}">
      <dsp:nvSpPr>
        <dsp:cNvPr id="0" name=""/>
        <dsp:cNvSpPr/>
      </dsp:nvSpPr>
      <dsp:spPr>
        <a:xfrm>
          <a:off x="54250" y="140673"/>
          <a:ext cx="468673" cy="46867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30E47-3C22-BC4F-8FD8-E36052251BFB}">
      <dsp:nvSpPr>
        <dsp:cNvPr id="0" name=""/>
        <dsp:cNvSpPr/>
      </dsp:nvSpPr>
      <dsp:spPr>
        <a:xfrm>
          <a:off x="596999" y="749877"/>
          <a:ext cx="7971954" cy="374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08" tIns="50800" rIns="50800" bIns="50800" numCol="1" spcCol="1270" anchor="ctr" anchorCtr="0">
          <a:noAutofit/>
        </a:bodyPr>
        <a:lstStyle/>
        <a:p>
          <a:pPr marL="0" lvl="0" indent="0" algn="l" defTabSz="889000">
            <a:lnSpc>
              <a:spcPct val="90000"/>
            </a:lnSpc>
            <a:spcBef>
              <a:spcPct val="0"/>
            </a:spcBef>
            <a:spcAft>
              <a:spcPct val="35000"/>
            </a:spcAft>
            <a:buNone/>
          </a:pPr>
          <a:r>
            <a:rPr lang="en-CA" sz="2000" b="0" i="0" kern="1200" dirty="0"/>
            <a:t>Competitive Advantage and Innovation</a:t>
          </a:r>
          <a:endParaRPr lang="en-CA" sz="2000" kern="1200" dirty="0"/>
        </a:p>
      </dsp:txBody>
      <dsp:txXfrm>
        <a:off x="596999" y="749877"/>
        <a:ext cx="7971954" cy="374938"/>
      </dsp:txXfrm>
    </dsp:sp>
    <dsp:sp modelId="{16101FEC-2212-2044-89CA-D20863775677}">
      <dsp:nvSpPr>
        <dsp:cNvPr id="0" name=""/>
        <dsp:cNvSpPr/>
      </dsp:nvSpPr>
      <dsp:spPr>
        <a:xfrm>
          <a:off x="362663" y="703009"/>
          <a:ext cx="468673" cy="46867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21E37B-45E1-E441-B7B4-37B0055B11C6}">
      <dsp:nvSpPr>
        <dsp:cNvPr id="0" name=""/>
        <dsp:cNvSpPr/>
      </dsp:nvSpPr>
      <dsp:spPr>
        <a:xfrm>
          <a:off x="738029" y="1312213"/>
          <a:ext cx="7830924" cy="374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08" tIns="50800" rIns="50800" bIns="50800" numCol="1" spcCol="1270" anchor="ctr" anchorCtr="0">
          <a:noAutofit/>
        </a:bodyPr>
        <a:lstStyle/>
        <a:p>
          <a:pPr marL="0" lvl="0" indent="0" algn="l" defTabSz="889000">
            <a:lnSpc>
              <a:spcPct val="90000"/>
            </a:lnSpc>
            <a:spcBef>
              <a:spcPct val="0"/>
            </a:spcBef>
            <a:spcAft>
              <a:spcPct val="35000"/>
            </a:spcAft>
            <a:buNone/>
          </a:pPr>
          <a:r>
            <a:rPr lang="en-CA" sz="2000" b="0" i="0" kern="1200" dirty="0"/>
            <a:t>Improved Decision-Making and Performance</a:t>
          </a:r>
          <a:endParaRPr lang="en-CA" sz="2000" kern="1200" dirty="0"/>
        </a:p>
      </dsp:txBody>
      <dsp:txXfrm>
        <a:off x="738029" y="1312213"/>
        <a:ext cx="7830924" cy="374938"/>
      </dsp:txXfrm>
    </dsp:sp>
    <dsp:sp modelId="{BEF698B9-9710-504B-99AA-BDEED1122EC0}">
      <dsp:nvSpPr>
        <dsp:cNvPr id="0" name=""/>
        <dsp:cNvSpPr/>
      </dsp:nvSpPr>
      <dsp:spPr>
        <a:xfrm>
          <a:off x="503692" y="1265346"/>
          <a:ext cx="468673" cy="46867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BC1154-FC38-0449-8615-2C98FF0DBB90}">
      <dsp:nvSpPr>
        <dsp:cNvPr id="0" name=""/>
        <dsp:cNvSpPr/>
      </dsp:nvSpPr>
      <dsp:spPr>
        <a:xfrm>
          <a:off x="738029" y="1874194"/>
          <a:ext cx="7830924" cy="374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08" tIns="50800" rIns="50800" bIns="50800" numCol="1" spcCol="1270" anchor="ctr" anchorCtr="0">
          <a:noAutofit/>
        </a:bodyPr>
        <a:lstStyle/>
        <a:p>
          <a:pPr marL="0" lvl="0" indent="0" algn="l" defTabSz="889000">
            <a:lnSpc>
              <a:spcPct val="90000"/>
            </a:lnSpc>
            <a:spcBef>
              <a:spcPct val="0"/>
            </a:spcBef>
            <a:spcAft>
              <a:spcPct val="35000"/>
            </a:spcAft>
            <a:buNone/>
          </a:pPr>
          <a:r>
            <a:rPr lang="en-CA" sz="2000" b="0" i="0" kern="1200" dirty="0"/>
            <a:t>Access to Capital and Investment Opportunities</a:t>
          </a:r>
          <a:endParaRPr lang="en-CA" sz="2000" kern="1200" dirty="0"/>
        </a:p>
      </dsp:txBody>
      <dsp:txXfrm>
        <a:off x="738029" y="1874194"/>
        <a:ext cx="7830924" cy="374938"/>
      </dsp:txXfrm>
    </dsp:sp>
    <dsp:sp modelId="{AC6A46FF-4562-9543-A08F-FB2BB086FFEA}">
      <dsp:nvSpPr>
        <dsp:cNvPr id="0" name=""/>
        <dsp:cNvSpPr/>
      </dsp:nvSpPr>
      <dsp:spPr>
        <a:xfrm>
          <a:off x="503692" y="1827327"/>
          <a:ext cx="468673" cy="46867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B8E6F5-EF2B-0C43-8927-55DA6D0A6070}">
      <dsp:nvSpPr>
        <dsp:cNvPr id="0" name=""/>
        <dsp:cNvSpPr/>
      </dsp:nvSpPr>
      <dsp:spPr>
        <a:xfrm>
          <a:off x="596999" y="2436531"/>
          <a:ext cx="7971954" cy="374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08" tIns="50800" rIns="50800" bIns="50800" numCol="1" spcCol="1270" anchor="ctr" anchorCtr="0">
          <a:noAutofit/>
        </a:bodyPr>
        <a:lstStyle/>
        <a:p>
          <a:pPr marL="0" lvl="0" indent="0" algn="l" defTabSz="889000">
            <a:lnSpc>
              <a:spcPct val="90000"/>
            </a:lnSpc>
            <a:spcBef>
              <a:spcPct val="0"/>
            </a:spcBef>
            <a:spcAft>
              <a:spcPct val="35000"/>
            </a:spcAft>
            <a:buNone/>
          </a:pPr>
          <a:r>
            <a:rPr lang="en-CA" sz="2000" b="0" i="0" kern="1200" dirty="0"/>
            <a:t>Regulatory Compliance</a:t>
          </a:r>
          <a:endParaRPr lang="en-CA" sz="2000" kern="1200" dirty="0"/>
        </a:p>
      </dsp:txBody>
      <dsp:txXfrm>
        <a:off x="596999" y="2436531"/>
        <a:ext cx="7971954" cy="374938"/>
      </dsp:txXfrm>
    </dsp:sp>
    <dsp:sp modelId="{C222DC3B-EAC8-EB49-B578-1D3063AA0C52}">
      <dsp:nvSpPr>
        <dsp:cNvPr id="0" name=""/>
        <dsp:cNvSpPr/>
      </dsp:nvSpPr>
      <dsp:spPr>
        <a:xfrm>
          <a:off x="362663" y="2389663"/>
          <a:ext cx="468673" cy="46867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71A698-B645-1143-80CA-F1503E5AC85B}">
      <dsp:nvSpPr>
        <dsp:cNvPr id="0" name=""/>
        <dsp:cNvSpPr/>
      </dsp:nvSpPr>
      <dsp:spPr>
        <a:xfrm>
          <a:off x="288587" y="2998867"/>
          <a:ext cx="8280366" cy="374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08" tIns="50800" rIns="50800" bIns="50800" numCol="1" spcCol="1270" anchor="ctr" anchorCtr="0">
          <a:noAutofit/>
        </a:bodyPr>
        <a:lstStyle/>
        <a:p>
          <a:pPr marL="0" lvl="0" indent="0" algn="l" defTabSz="889000">
            <a:lnSpc>
              <a:spcPct val="90000"/>
            </a:lnSpc>
            <a:spcBef>
              <a:spcPct val="0"/>
            </a:spcBef>
            <a:spcAft>
              <a:spcPct val="35000"/>
            </a:spcAft>
            <a:buNone/>
          </a:pPr>
          <a:r>
            <a:rPr lang="en-CA" sz="2000" b="0" i="0" kern="1200" dirty="0"/>
            <a:t>Collaboration and Partnerships</a:t>
          </a:r>
          <a:endParaRPr lang="en-CA" sz="2000" kern="1200" dirty="0"/>
        </a:p>
      </dsp:txBody>
      <dsp:txXfrm>
        <a:off x="288587" y="2998867"/>
        <a:ext cx="8280366" cy="374938"/>
      </dsp:txXfrm>
    </dsp:sp>
    <dsp:sp modelId="{620DE2EA-C145-5F46-A7F7-07C4242563E0}">
      <dsp:nvSpPr>
        <dsp:cNvPr id="0" name=""/>
        <dsp:cNvSpPr/>
      </dsp:nvSpPr>
      <dsp:spPr>
        <a:xfrm>
          <a:off x="54250" y="2952000"/>
          <a:ext cx="468673" cy="46867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42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2024-08-19</a:t>
            </a:fld>
            <a:endParaRPr lang="en-CA"/>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035572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2024-08-19</a:t>
            </a:fld>
            <a:endParaRPr lang="en-CA"/>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153143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2024-08-19</a:t>
            </a:fld>
            <a:endParaRPr lang="en-CA"/>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5702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2024-08-19</a:t>
            </a:fld>
            <a:endParaRPr lang="en-CA"/>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456834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2024-08-19</a:t>
            </a:fld>
            <a:endParaRPr lang="en-CA"/>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8897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2024-08-19</a:t>
            </a:fld>
            <a:endParaRPr lang="en-CA"/>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73179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2024-08-19</a:t>
            </a:fld>
            <a:endParaRPr lang="en-CA"/>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500362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2024-08-19</a:t>
            </a:fld>
            <a:endParaRPr lang="en-CA"/>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711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2024-08-19</a:t>
            </a:fld>
            <a:endParaRPr lang="en-CA"/>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65817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2024-08-19</a:t>
            </a:fld>
            <a:endParaRPr lang="en-CA"/>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2563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2024-08-19</a:t>
            </a:fld>
            <a:endParaRPr lang="en-CA"/>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3801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atin typeface="+mj-l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bg1"/>
              </a:buClr>
              <a:buSzPts val="1200"/>
              <a:buChar char="●"/>
              <a:defRPr sz="1200">
                <a:solidFill>
                  <a:schemeClr val="bg1"/>
                </a:solidFill>
                <a:latin typeface="+mj-lt"/>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dirty="0"/>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latin typeface="+mj-lt"/>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rPr dirty="0"/>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latin typeface="+mj-lt"/>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2024-08-19</a:t>
            </a:fld>
            <a:endParaRPr lang="en-CA"/>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fsb-tcfd.org/" TargetMode="External"/><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ecampusontario.pressbooks.pub/fanshawecopyrightterms/chapter/fair-dealing-for-educational-purposes-canad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hyperlink" Target="https://www.coso.org/guidance-erm" TargetMode="Externa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hyperlink" Target="https://web.archive.org/web/20231113035140/https:/www.coso.org/_files/ugd/3059fc_f7d01f2bbf7f46528d8fd2fe1207b5fd.pdf" TargetMode="External"/><Relationship Id="rId5" Type="http://schemas.openxmlformats.org/officeDocument/2006/relationships/hyperlink" Target="https://www.wbcsd.org/" TargetMode="External"/><Relationship Id="rId4" Type="http://schemas.openxmlformats.org/officeDocument/2006/relationships/hyperlink" Target="https://www.coso.org/"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fontScale="90000"/>
          </a:bodyPr>
          <a:lstStyle/>
          <a:p>
            <a:pPr algn="r"/>
            <a:r>
              <a:rPr lang="en-CA" dirty="0"/>
              <a:t>Risk Management – Supply Chain and Operations Perspective</a:t>
            </a:r>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indent="0" algn="r">
              <a:lnSpc>
                <a:spcPct val="80000"/>
              </a:lnSpc>
              <a:buSzPts val="1018"/>
            </a:pPr>
            <a:r>
              <a:rPr lang="en" sz="3000" dirty="0">
                <a:latin typeface="+mj-lt"/>
              </a:rPr>
              <a:t>Chapter 10: </a:t>
            </a:r>
            <a:r>
              <a:rPr lang="en-CA" sz="3000" dirty="0">
                <a:latin typeface="+mj-lt"/>
              </a:rPr>
              <a:t>Risk Management from a Sustainability Perspective</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92;p15">
            <a:extLst>
              <a:ext uri="{FF2B5EF4-FFF2-40B4-BE49-F238E27FC236}">
                <a16:creationId xmlns:a16="http://schemas.microsoft.com/office/drawing/2014/main" id="{9E2E0355-C532-9CF1-A880-DC4BB7A630DD}"/>
              </a:ext>
            </a:extLst>
          </p:cNvPr>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Arial"/>
              </a:rPr>
              <a:t>10.4 UN Sustainable Development Goals (SDGs) as a Risk Management Tool</a:t>
            </a:r>
            <a:br>
              <a:rPr lang="en-CA" b="1" dirty="0">
                <a:latin typeface="Arial"/>
              </a:rPr>
            </a:br>
            <a:endParaRPr lang="en-CA" b="1" dirty="0">
              <a:latin typeface="Arial"/>
            </a:endParaRPr>
          </a:p>
        </p:txBody>
      </p:sp>
      <p:sp>
        <p:nvSpPr>
          <p:cNvPr id="5" name="Text Placeholder 2">
            <a:extLst>
              <a:ext uri="{FF2B5EF4-FFF2-40B4-BE49-F238E27FC236}">
                <a16:creationId xmlns:a16="http://schemas.microsoft.com/office/drawing/2014/main" id="{06DA00B2-A0F1-309E-51B1-883A09D54426}"/>
              </a:ext>
            </a:extLst>
          </p:cNvPr>
          <p:cNvSpPr txBox="1">
            <a:spLocks/>
          </p:cNvSpPr>
          <p:nvPr/>
        </p:nvSpPr>
        <p:spPr>
          <a:xfrm>
            <a:off x="247075" y="1232033"/>
            <a:ext cx="8649850" cy="36234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00050" marR="0" lvl="0" indent="-285750" algn="l" rtl="0">
              <a:lnSpc>
                <a:spcPct val="115000"/>
              </a:lnSpc>
              <a:spcBef>
                <a:spcPts val="0"/>
              </a:spcBef>
              <a:spcAft>
                <a:spcPts val="0"/>
              </a:spcAft>
              <a:buClr>
                <a:schemeClr val="bg1"/>
              </a:buClr>
              <a:buSzPts val="1800"/>
              <a:buFont typeface="Arial" panose="020B0604020202020204" pitchFamily="34" charset="0"/>
              <a:buChar char="•"/>
              <a:defRPr sz="1800" b="0" i="0" u="none" strike="noStrike" cap="none">
                <a:solidFill>
                  <a:schemeClr val="bg1"/>
                </a:solidFill>
                <a:latin typeface="+mj-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285750">
              <a:buClr>
                <a:srgbClr val="080808"/>
              </a:buClr>
            </a:pPr>
            <a:r>
              <a:rPr lang="en-CA" sz="1800" dirty="0">
                <a:solidFill>
                  <a:srgbClr val="080808"/>
                </a:solidFill>
                <a:latin typeface="+mn-lt"/>
              </a:rPr>
              <a:t>The 17 SDGs, adopted by all UN Member States in 2015, provide a shared blueprint for peace and prosperity.</a:t>
            </a:r>
          </a:p>
          <a:p>
            <a:pPr marL="285750">
              <a:buClr>
                <a:srgbClr val="080808"/>
              </a:buClr>
            </a:pPr>
            <a:r>
              <a:rPr lang="en-CA" sz="1800" dirty="0">
                <a:solidFill>
                  <a:srgbClr val="080808"/>
                </a:solidFill>
                <a:latin typeface="+mn-lt"/>
              </a:rPr>
              <a:t>SDGs can serve as a risk management tool, helping identify sustainability risks and opportunities.</a:t>
            </a:r>
          </a:p>
          <a:p>
            <a:pPr marL="285750">
              <a:buClr>
                <a:srgbClr val="080808"/>
              </a:buClr>
            </a:pPr>
            <a:r>
              <a:rPr lang="en-CA" sz="1800" dirty="0">
                <a:solidFill>
                  <a:srgbClr val="080808"/>
                </a:solidFill>
                <a:latin typeface="+mn-lt"/>
              </a:rPr>
              <a:t>They offer a common language for communicating sustainability efforts to stakeholders.</a:t>
            </a:r>
          </a:p>
          <a:p>
            <a:pPr marL="285750">
              <a:buClr>
                <a:srgbClr val="080808"/>
              </a:buClr>
            </a:pPr>
            <a:r>
              <a:rPr lang="en-CA" sz="1800" dirty="0">
                <a:solidFill>
                  <a:srgbClr val="080808"/>
                </a:solidFill>
                <a:latin typeface="+mn-lt"/>
              </a:rPr>
              <a:t>Aligning business strategies with SDGs can help mitigate risks related to resource scarcity, climate change, and social inequality.</a:t>
            </a:r>
          </a:p>
          <a:p>
            <a:pPr marL="0" indent="0">
              <a:buClr>
                <a:srgbClr val="080808"/>
              </a:buClr>
              <a:buNone/>
            </a:pPr>
            <a:endParaRPr lang="en-CA" sz="1800" dirty="0">
              <a:solidFill>
                <a:srgbClr val="080808"/>
              </a:solidFill>
              <a:latin typeface="+mn-lt"/>
            </a:endParaRPr>
          </a:p>
        </p:txBody>
      </p:sp>
      <p:pic>
        <p:nvPicPr>
          <p:cNvPr id="6" name="Picture 5" descr="United Nations logo with the text &quot;Sustainable Development Goals&quot; and a colorful circular design.">
            <a:extLst>
              <a:ext uri="{FF2B5EF4-FFF2-40B4-BE49-F238E27FC236}">
                <a16:creationId xmlns:a16="http://schemas.microsoft.com/office/drawing/2014/main" id="{1B2D59EA-B838-390B-15C8-C7F1945012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0319" y="3911467"/>
            <a:ext cx="5943600" cy="929005"/>
          </a:xfrm>
          <a:prstGeom prst="rect">
            <a:avLst/>
          </a:prstGeom>
          <a:noFill/>
          <a:ln>
            <a:noFill/>
          </a:ln>
        </p:spPr>
      </p:pic>
    </p:spTree>
    <p:extLst>
      <p:ext uri="{BB962C8B-B14F-4D97-AF65-F5344CB8AC3E}">
        <p14:creationId xmlns:p14="http://schemas.microsoft.com/office/powerpoint/2010/main" val="365923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92;p15">
            <a:extLst>
              <a:ext uri="{FF2B5EF4-FFF2-40B4-BE49-F238E27FC236}">
                <a16:creationId xmlns:a16="http://schemas.microsoft.com/office/drawing/2014/main" id="{9E2E0355-C532-9CF1-A880-DC4BB7A630DD}"/>
              </a:ext>
            </a:extLst>
          </p:cNvPr>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Arial"/>
              </a:rPr>
              <a:t>10.4 Task Force on Climate-Related Financial Disclosures (TCFD) Recommendations</a:t>
            </a:r>
            <a:br>
              <a:rPr lang="en-CA" b="1" dirty="0">
                <a:latin typeface="Arial"/>
              </a:rPr>
            </a:br>
            <a:endParaRPr lang="en-CA" b="1" dirty="0">
              <a:latin typeface="Arial"/>
            </a:endParaRPr>
          </a:p>
        </p:txBody>
      </p:sp>
      <p:sp>
        <p:nvSpPr>
          <p:cNvPr id="5" name="Text Placeholder 2">
            <a:extLst>
              <a:ext uri="{FF2B5EF4-FFF2-40B4-BE49-F238E27FC236}">
                <a16:creationId xmlns:a16="http://schemas.microsoft.com/office/drawing/2014/main" id="{06DA00B2-A0F1-309E-51B1-883A09D54426}"/>
              </a:ext>
            </a:extLst>
          </p:cNvPr>
          <p:cNvSpPr txBox="1">
            <a:spLocks/>
          </p:cNvSpPr>
          <p:nvPr/>
        </p:nvSpPr>
        <p:spPr>
          <a:xfrm>
            <a:off x="247075" y="1232033"/>
            <a:ext cx="4709936" cy="36234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00050" marR="0" lvl="0" indent="-285750" algn="l" rtl="0">
              <a:lnSpc>
                <a:spcPct val="115000"/>
              </a:lnSpc>
              <a:spcBef>
                <a:spcPts val="0"/>
              </a:spcBef>
              <a:spcAft>
                <a:spcPts val="0"/>
              </a:spcAft>
              <a:buClr>
                <a:schemeClr val="bg1"/>
              </a:buClr>
              <a:buSzPts val="1800"/>
              <a:buFont typeface="Arial" panose="020B0604020202020204" pitchFamily="34" charset="0"/>
              <a:buChar char="•"/>
              <a:defRPr sz="1800" b="0" i="0" u="none" strike="noStrike" cap="none">
                <a:solidFill>
                  <a:schemeClr val="bg1"/>
                </a:solidFill>
                <a:latin typeface="+mj-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285750">
              <a:buClr>
                <a:srgbClr val="080808"/>
              </a:buClr>
            </a:pPr>
            <a:r>
              <a:rPr lang="en-CA" sz="1800" dirty="0">
                <a:solidFill>
                  <a:srgbClr val="080808"/>
                </a:solidFill>
                <a:latin typeface="+mn-lt"/>
              </a:rPr>
              <a:t>TCFD, established by the Financial Stability Board, provides recommendations for climate-related disclosures.</a:t>
            </a:r>
          </a:p>
          <a:p>
            <a:pPr marL="285750">
              <a:buClr>
                <a:srgbClr val="080808"/>
              </a:buClr>
            </a:pPr>
            <a:r>
              <a:rPr lang="en-CA" sz="1800" dirty="0">
                <a:solidFill>
                  <a:srgbClr val="080808"/>
                </a:solidFill>
                <a:latin typeface="+mn-lt"/>
              </a:rPr>
              <a:t>The framework focuses on governance, strategy, risk management, and metrics related to climate risks.</a:t>
            </a:r>
          </a:p>
          <a:p>
            <a:pPr marL="285750">
              <a:buClr>
                <a:srgbClr val="080808"/>
              </a:buClr>
            </a:pPr>
            <a:r>
              <a:rPr lang="en-CA" sz="1800" dirty="0">
                <a:solidFill>
                  <a:srgbClr val="080808"/>
                </a:solidFill>
                <a:latin typeface="+mn-lt"/>
              </a:rPr>
              <a:t>It encourages scenario analysis to assess climate-related risks and opportunities on business strategy.</a:t>
            </a:r>
          </a:p>
        </p:txBody>
      </p:sp>
      <p:pic>
        <p:nvPicPr>
          <p:cNvPr id="4098" name="Picture 2" descr="A world map with supporters for the TCFD. The map highlights that TCFD has 4,900 supporters across 103 jurisdictions worldwide">
            <a:extLst>
              <a:ext uri="{FF2B5EF4-FFF2-40B4-BE49-F238E27FC236}">
                <a16:creationId xmlns:a16="http://schemas.microsoft.com/office/drawing/2014/main" id="{B1160EE6-1BC0-6720-BD5D-19DD5C77E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439" y="1337911"/>
            <a:ext cx="3954203" cy="2714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A10D77-EA2E-8DEF-61BB-F45887C8A118}"/>
              </a:ext>
            </a:extLst>
          </p:cNvPr>
          <p:cNvSpPr txBox="1"/>
          <p:nvPr/>
        </p:nvSpPr>
        <p:spPr>
          <a:xfrm>
            <a:off x="5101389" y="4212732"/>
            <a:ext cx="3881253" cy="369332"/>
          </a:xfrm>
          <a:prstGeom prst="rect">
            <a:avLst/>
          </a:prstGeom>
          <a:noFill/>
        </p:spPr>
        <p:txBody>
          <a:bodyPr wrap="square" rtlCol="0">
            <a:spAutoFit/>
          </a:bodyPr>
          <a:lstStyle/>
          <a:p>
            <a:r>
              <a:rPr lang="en-CA" sz="900" dirty="0"/>
              <a:t>Figure 10.4.1: “</a:t>
            </a:r>
            <a:r>
              <a:rPr lang="en-CA" sz="900" dirty="0">
                <a:hlinkClick r:id="rId3"/>
              </a:rPr>
              <a:t>TCFD supporters around the world</a:t>
            </a:r>
            <a:r>
              <a:rPr lang="en-CA" sz="900" dirty="0"/>
              <a:t>” by TCFD. Used under </a:t>
            </a:r>
            <a:r>
              <a:rPr lang="en-CA" sz="900" dirty="0">
                <a:hlinkClick r:id="rId4"/>
              </a:rPr>
              <a:t>Fair Dealing for Educational Purposes (Canada)</a:t>
            </a:r>
            <a:r>
              <a:rPr lang="en-CA" sz="900" dirty="0"/>
              <a:t>.</a:t>
            </a:r>
          </a:p>
        </p:txBody>
      </p:sp>
    </p:spTree>
    <p:extLst>
      <p:ext uri="{BB962C8B-B14F-4D97-AF65-F5344CB8AC3E}">
        <p14:creationId xmlns:p14="http://schemas.microsoft.com/office/powerpoint/2010/main" val="374909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92;p15">
            <a:extLst>
              <a:ext uri="{FF2B5EF4-FFF2-40B4-BE49-F238E27FC236}">
                <a16:creationId xmlns:a16="http://schemas.microsoft.com/office/drawing/2014/main" id="{9E2E0355-C532-9CF1-A880-DC4BB7A630DD}"/>
              </a:ext>
            </a:extLst>
          </p:cNvPr>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Arial"/>
              </a:rPr>
              <a:t>10.4 Global Reporting Initiative (GRI) Standards</a:t>
            </a:r>
            <a:br>
              <a:rPr lang="en-CA" b="1" dirty="0">
                <a:latin typeface="Arial"/>
              </a:rPr>
            </a:br>
            <a:endParaRPr lang="en-CA" b="1" dirty="0">
              <a:latin typeface="Arial"/>
            </a:endParaRPr>
          </a:p>
        </p:txBody>
      </p:sp>
      <p:sp>
        <p:nvSpPr>
          <p:cNvPr id="5" name="Text Placeholder 2">
            <a:extLst>
              <a:ext uri="{FF2B5EF4-FFF2-40B4-BE49-F238E27FC236}">
                <a16:creationId xmlns:a16="http://schemas.microsoft.com/office/drawing/2014/main" id="{06DA00B2-A0F1-309E-51B1-883A09D54426}"/>
              </a:ext>
            </a:extLst>
          </p:cNvPr>
          <p:cNvSpPr txBox="1">
            <a:spLocks/>
          </p:cNvSpPr>
          <p:nvPr/>
        </p:nvSpPr>
        <p:spPr>
          <a:xfrm>
            <a:off x="247073" y="1232033"/>
            <a:ext cx="4440429" cy="36234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00050" marR="0" lvl="0" indent="-285750" algn="l" rtl="0">
              <a:lnSpc>
                <a:spcPct val="115000"/>
              </a:lnSpc>
              <a:spcBef>
                <a:spcPts val="0"/>
              </a:spcBef>
              <a:spcAft>
                <a:spcPts val="0"/>
              </a:spcAft>
              <a:buClr>
                <a:schemeClr val="bg1"/>
              </a:buClr>
              <a:buSzPts val="1800"/>
              <a:buFont typeface="Arial" panose="020B0604020202020204" pitchFamily="34" charset="0"/>
              <a:buChar char="•"/>
              <a:defRPr sz="1800" b="0" i="0" u="none" strike="noStrike" cap="none">
                <a:solidFill>
                  <a:schemeClr val="bg1"/>
                </a:solidFill>
                <a:latin typeface="+mj-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285750">
              <a:buClr>
                <a:srgbClr val="080808"/>
              </a:buClr>
            </a:pPr>
            <a:r>
              <a:rPr lang="en-CA" sz="2000" dirty="0">
                <a:solidFill>
                  <a:srgbClr val="080808"/>
                </a:solidFill>
                <a:latin typeface="+mn-lt"/>
              </a:rPr>
              <a:t>GRI is an independent organization providing a global common language for sustainability impact communication.</a:t>
            </a:r>
          </a:p>
          <a:p>
            <a:pPr marL="285750">
              <a:buClr>
                <a:srgbClr val="080808"/>
              </a:buClr>
            </a:pPr>
            <a:r>
              <a:rPr lang="en-CA" sz="2000" dirty="0">
                <a:solidFill>
                  <a:srgbClr val="080808"/>
                </a:solidFill>
                <a:latin typeface="+mn-lt"/>
              </a:rPr>
              <a:t>GRI Standards are widely adopted for sustainability reporting on economic, environmental, and social impacts.</a:t>
            </a:r>
          </a:p>
        </p:txBody>
      </p:sp>
      <p:sp>
        <p:nvSpPr>
          <p:cNvPr id="6" name="Rectangle 5">
            <a:extLst>
              <a:ext uri="{FF2B5EF4-FFF2-40B4-BE49-F238E27FC236}">
                <a16:creationId xmlns:a16="http://schemas.microsoft.com/office/drawing/2014/main" id="{31AC0780-9242-0E2C-F732-585EA59837B9}"/>
              </a:ext>
            </a:extLst>
          </p:cNvPr>
          <p:cNvSpPr/>
          <p:nvPr/>
        </p:nvSpPr>
        <p:spPr>
          <a:xfrm>
            <a:off x="5034013" y="1732547"/>
            <a:ext cx="3626262" cy="195674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CA" sz="2000" dirty="0"/>
              <a:t>They help identify material sustainability topics, promoting transparency and accountability.</a:t>
            </a:r>
          </a:p>
        </p:txBody>
      </p:sp>
    </p:spTree>
    <p:extLst>
      <p:ext uri="{BB962C8B-B14F-4D97-AF65-F5344CB8AC3E}">
        <p14:creationId xmlns:p14="http://schemas.microsoft.com/office/powerpoint/2010/main" val="242289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92;p15">
            <a:extLst>
              <a:ext uri="{FF2B5EF4-FFF2-40B4-BE49-F238E27FC236}">
                <a16:creationId xmlns:a16="http://schemas.microsoft.com/office/drawing/2014/main" id="{9E2E0355-C532-9CF1-A880-DC4BB7A630DD}"/>
              </a:ext>
            </a:extLst>
          </p:cNvPr>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Arial"/>
              </a:rPr>
              <a:t>10.4 Risk Assessment Techniques for ESG-Related Risks</a:t>
            </a:r>
            <a:br>
              <a:rPr lang="en-CA" b="1" dirty="0">
                <a:latin typeface="Arial"/>
              </a:rPr>
            </a:br>
            <a:endParaRPr lang="en-CA" b="1" dirty="0">
              <a:latin typeface="Arial"/>
            </a:endParaRPr>
          </a:p>
        </p:txBody>
      </p:sp>
      <p:sp>
        <p:nvSpPr>
          <p:cNvPr id="5" name="Text Placeholder 2">
            <a:extLst>
              <a:ext uri="{FF2B5EF4-FFF2-40B4-BE49-F238E27FC236}">
                <a16:creationId xmlns:a16="http://schemas.microsoft.com/office/drawing/2014/main" id="{06DA00B2-A0F1-309E-51B1-883A09D54426}"/>
              </a:ext>
            </a:extLst>
          </p:cNvPr>
          <p:cNvSpPr txBox="1">
            <a:spLocks/>
          </p:cNvSpPr>
          <p:nvPr/>
        </p:nvSpPr>
        <p:spPr>
          <a:xfrm>
            <a:off x="229415" y="1152880"/>
            <a:ext cx="8685169" cy="36234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00050" marR="0" lvl="0" indent="-285750" algn="l" rtl="0">
              <a:lnSpc>
                <a:spcPct val="115000"/>
              </a:lnSpc>
              <a:spcBef>
                <a:spcPts val="0"/>
              </a:spcBef>
              <a:spcAft>
                <a:spcPts val="0"/>
              </a:spcAft>
              <a:buClr>
                <a:schemeClr val="bg1"/>
              </a:buClr>
              <a:buSzPts val="1800"/>
              <a:buFont typeface="Arial" panose="020B0604020202020204" pitchFamily="34" charset="0"/>
              <a:buChar char="•"/>
              <a:defRPr sz="1800" b="0" i="0" u="none" strike="noStrike" cap="none">
                <a:solidFill>
                  <a:schemeClr val="bg1"/>
                </a:solidFill>
                <a:latin typeface="+mj-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285750">
              <a:buClr>
                <a:srgbClr val="080808"/>
              </a:buClr>
            </a:pPr>
            <a:r>
              <a:rPr lang="en-CA" dirty="0">
                <a:solidFill>
                  <a:srgbClr val="080808"/>
                </a:solidFill>
                <a:latin typeface="+mn-lt"/>
              </a:rPr>
              <a:t>A good risk assessment isn’t just about listing potential problems. It’s about understanding how those problems could impact a company’s ability to achieve its goals. </a:t>
            </a:r>
          </a:p>
          <a:p>
            <a:pPr marL="285750">
              <a:buClr>
                <a:srgbClr val="080808"/>
              </a:buClr>
            </a:pPr>
            <a:r>
              <a:rPr lang="en-CA" dirty="0">
                <a:solidFill>
                  <a:srgbClr val="080808"/>
                </a:solidFill>
                <a:latin typeface="+mn-lt"/>
              </a:rPr>
              <a:t>Organizations achieve this by identifying the consequences and choosing the right tools (COSO, 2018).</a:t>
            </a:r>
          </a:p>
        </p:txBody>
      </p:sp>
      <p:sp>
        <p:nvSpPr>
          <p:cNvPr id="3" name="Rounded Rectangle 2">
            <a:extLst>
              <a:ext uri="{FF2B5EF4-FFF2-40B4-BE49-F238E27FC236}">
                <a16:creationId xmlns:a16="http://schemas.microsoft.com/office/drawing/2014/main" id="{7E6A2367-33DF-4CB5-7252-00327EF74FDD}"/>
              </a:ext>
            </a:extLst>
          </p:cNvPr>
          <p:cNvSpPr/>
          <p:nvPr/>
        </p:nvSpPr>
        <p:spPr>
          <a:xfrm>
            <a:off x="433137" y="2926082"/>
            <a:ext cx="8296977" cy="188655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CA" sz="1800" dirty="0">
                <a:solidFill>
                  <a:schemeClr val="bg1"/>
                </a:solidFill>
                <a:latin typeface="+mn-lt"/>
              </a:rPr>
              <a:t>These steps help guide discussions about which risks are most important to address. This prioritization considers two key factors:</a:t>
            </a:r>
          </a:p>
          <a:p>
            <a:endParaRPr lang="en-CA" sz="1800" dirty="0">
              <a:solidFill>
                <a:schemeClr val="bg1"/>
              </a:solidFill>
            </a:endParaRPr>
          </a:p>
          <a:p>
            <a:pPr marL="285750" indent="-285750">
              <a:buClrTx/>
              <a:buFont typeface="Arial" panose="020B0604020202020204" pitchFamily="34" charset="0"/>
              <a:buChar char="•"/>
            </a:pPr>
            <a:r>
              <a:rPr lang="en-CA" sz="1800" dirty="0">
                <a:solidFill>
                  <a:schemeClr val="bg1"/>
                </a:solidFill>
                <a:latin typeface="+mn-lt"/>
              </a:rPr>
              <a:t>Severity: How badly could this risk hurt the company’s ability to achieve its goals?</a:t>
            </a:r>
          </a:p>
          <a:p>
            <a:pPr marL="285750" indent="-285750">
              <a:buClrTx/>
              <a:buFont typeface="Arial" panose="020B0604020202020204" pitchFamily="34" charset="0"/>
              <a:buChar char="•"/>
            </a:pPr>
            <a:r>
              <a:rPr lang="en-CA" sz="1800" dirty="0">
                <a:solidFill>
                  <a:schemeClr val="bg1"/>
                </a:solidFill>
                <a:latin typeface="+mn-lt"/>
              </a:rPr>
              <a:t>Risk Appetite: How much risk is the company comfortable taking on?</a:t>
            </a:r>
          </a:p>
        </p:txBody>
      </p:sp>
    </p:spTree>
    <p:extLst>
      <p:ext uri="{BB962C8B-B14F-4D97-AF65-F5344CB8AC3E}">
        <p14:creationId xmlns:p14="http://schemas.microsoft.com/office/powerpoint/2010/main" val="4074862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92;p15">
            <a:extLst>
              <a:ext uri="{FF2B5EF4-FFF2-40B4-BE49-F238E27FC236}">
                <a16:creationId xmlns:a16="http://schemas.microsoft.com/office/drawing/2014/main" id="{9E2E0355-C532-9CF1-A880-DC4BB7A630DD}"/>
              </a:ext>
            </a:extLst>
          </p:cNvPr>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Arial"/>
              </a:rPr>
              <a:t>10.4 Assessment Approaches</a:t>
            </a:r>
            <a:br>
              <a:rPr lang="en-CA" b="1" dirty="0">
                <a:latin typeface="Arial"/>
              </a:rPr>
            </a:br>
            <a:endParaRPr lang="en-CA" b="1" dirty="0">
              <a:latin typeface="Arial"/>
            </a:endParaRPr>
          </a:p>
        </p:txBody>
      </p:sp>
      <p:sp>
        <p:nvSpPr>
          <p:cNvPr id="5" name="Text Placeholder 2">
            <a:extLst>
              <a:ext uri="{FF2B5EF4-FFF2-40B4-BE49-F238E27FC236}">
                <a16:creationId xmlns:a16="http://schemas.microsoft.com/office/drawing/2014/main" id="{06DA00B2-A0F1-309E-51B1-883A09D54426}"/>
              </a:ext>
            </a:extLst>
          </p:cNvPr>
          <p:cNvSpPr txBox="1">
            <a:spLocks/>
          </p:cNvSpPr>
          <p:nvPr/>
        </p:nvSpPr>
        <p:spPr>
          <a:xfrm>
            <a:off x="229415" y="1376413"/>
            <a:ext cx="4342585" cy="33495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00050" marR="0" lvl="0" indent="-285750" algn="l" rtl="0">
              <a:lnSpc>
                <a:spcPct val="115000"/>
              </a:lnSpc>
              <a:spcBef>
                <a:spcPts val="0"/>
              </a:spcBef>
              <a:spcAft>
                <a:spcPts val="0"/>
              </a:spcAft>
              <a:buClr>
                <a:schemeClr val="bg1"/>
              </a:buClr>
              <a:buSzPts val="1800"/>
              <a:buFont typeface="Arial" panose="020B0604020202020204" pitchFamily="34" charset="0"/>
              <a:buChar char="•"/>
              <a:defRPr sz="1800" b="0" i="0" u="none" strike="noStrike" cap="none">
                <a:solidFill>
                  <a:schemeClr val="bg1"/>
                </a:solidFill>
                <a:latin typeface="+mj-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buClr>
                <a:srgbClr val="080808"/>
              </a:buClr>
              <a:buNone/>
            </a:pPr>
            <a:r>
              <a:rPr lang="en-CA" sz="2000" dirty="0">
                <a:solidFill>
                  <a:srgbClr val="080808"/>
                </a:solidFill>
                <a:latin typeface="+mn-lt"/>
              </a:rPr>
              <a:t>There are several approaches to measuring ESG risk severity, both qualitative and quantitative.</a:t>
            </a:r>
          </a:p>
          <a:p>
            <a:pPr marL="285750">
              <a:buClr>
                <a:srgbClr val="080808"/>
              </a:buClr>
            </a:pPr>
            <a:r>
              <a:rPr lang="en-CA" sz="2000" dirty="0">
                <a:solidFill>
                  <a:srgbClr val="080808"/>
                </a:solidFill>
                <a:latin typeface="+mn-lt"/>
              </a:rPr>
              <a:t>Expert Input</a:t>
            </a:r>
          </a:p>
          <a:p>
            <a:pPr marL="285750">
              <a:buClr>
                <a:srgbClr val="080808"/>
              </a:buClr>
            </a:pPr>
            <a:r>
              <a:rPr lang="en-CA" sz="2000" dirty="0">
                <a:solidFill>
                  <a:srgbClr val="080808"/>
                </a:solidFill>
                <a:latin typeface="+mn-lt"/>
              </a:rPr>
              <a:t>Forecasting and Valuation Techniques</a:t>
            </a:r>
          </a:p>
          <a:p>
            <a:pPr marL="285750">
              <a:buClr>
                <a:srgbClr val="080808"/>
              </a:buClr>
            </a:pPr>
            <a:r>
              <a:rPr lang="en-CA" sz="2000" dirty="0">
                <a:solidFill>
                  <a:srgbClr val="080808"/>
                </a:solidFill>
                <a:latin typeface="+mn-lt"/>
              </a:rPr>
              <a:t>Scenario Analysis</a:t>
            </a:r>
          </a:p>
          <a:p>
            <a:pPr marL="285750">
              <a:buClr>
                <a:srgbClr val="080808"/>
              </a:buClr>
            </a:pPr>
            <a:r>
              <a:rPr lang="en-CA" sz="2000" dirty="0">
                <a:solidFill>
                  <a:srgbClr val="080808"/>
                </a:solidFill>
                <a:latin typeface="+mn-lt"/>
              </a:rPr>
              <a:t>ESG-Specific Tools</a:t>
            </a:r>
          </a:p>
        </p:txBody>
      </p:sp>
      <p:sp>
        <p:nvSpPr>
          <p:cNvPr id="6" name="Round Same Side Corner Rectangle 5">
            <a:extLst>
              <a:ext uri="{FF2B5EF4-FFF2-40B4-BE49-F238E27FC236}">
                <a16:creationId xmlns:a16="http://schemas.microsoft.com/office/drawing/2014/main" id="{EE9F9A52-AD33-35E4-8659-47F70FC49266}"/>
              </a:ext>
            </a:extLst>
          </p:cNvPr>
          <p:cNvSpPr/>
          <p:nvPr/>
        </p:nvSpPr>
        <p:spPr>
          <a:xfrm>
            <a:off x="4572000" y="904775"/>
            <a:ext cx="4342585" cy="3984858"/>
          </a:xfrm>
          <a:prstGeom prst="round2Same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t"/>
          <a:lstStyle/>
          <a:p>
            <a:endParaRPr lang="en-CA" sz="2000" dirty="0"/>
          </a:p>
          <a:p>
            <a:r>
              <a:rPr lang="en-CA" sz="2000" dirty="0"/>
              <a:t>Beyond this core set, additional tools can support a data-driven approach:</a:t>
            </a:r>
          </a:p>
          <a:p>
            <a:pPr marL="342900" indent="-342900">
              <a:buClrTx/>
              <a:buFont typeface="Arial" panose="020B0604020202020204" pitchFamily="34" charset="0"/>
              <a:buChar char="•"/>
            </a:pPr>
            <a:r>
              <a:rPr lang="en-CA" sz="2000" dirty="0"/>
              <a:t>Competitor Analysis</a:t>
            </a:r>
          </a:p>
          <a:p>
            <a:pPr marL="342900" indent="-342900">
              <a:buClrTx/>
              <a:buFont typeface="Arial" panose="020B0604020202020204" pitchFamily="34" charset="0"/>
              <a:buChar char="•"/>
            </a:pPr>
            <a:r>
              <a:rPr lang="en-CA" sz="2000" dirty="0"/>
              <a:t>Stakeholder Assessments</a:t>
            </a:r>
          </a:p>
          <a:p>
            <a:pPr marL="342900" indent="-342900">
              <a:buClrTx/>
              <a:buFont typeface="Arial" panose="020B0604020202020204" pitchFamily="34" charset="0"/>
              <a:buChar char="•"/>
            </a:pPr>
            <a:r>
              <a:rPr lang="en-CA" sz="2000" dirty="0"/>
              <a:t>Peer Benchmarking</a:t>
            </a:r>
          </a:p>
          <a:p>
            <a:pPr marL="342900" indent="-342900">
              <a:buClrTx/>
              <a:buFont typeface="Arial" panose="020B0604020202020204" pitchFamily="34" charset="0"/>
              <a:buChar char="•"/>
            </a:pPr>
            <a:r>
              <a:rPr lang="en-CA" sz="2000" dirty="0"/>
              <a:t>Data-Driven Approaches with Technology</a:t>
            </a:r>
          </a:p>
          <a:p>
            <a:pPr algn="ctr"/>
            <a:endParaRPr lang="en-CA" sz="2000" dirty="0"/>
          </a:p>
        </p:txBody>
      </p:sp>
    </p:spTree>
    <p:extLst>
      <p:ext uri="{BB962C8B-B14F-4D97-AF65-F5344CB8AC3E}">
        <p14:creationId xmlns:p14="http://schemas.microsoft.com/office/powerpoint/2010/main" val="459155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92;p15">
            <a:extLst>
              <a:ext uri="{FF2B5EF4-FFF2-40B4-BE49-F238E27FC236}">
                <a16:creationId xmlns:a16="http://schemas.microsoft.com/office/drawing/2014/main" id="{9E2E0355-C532-9CF1-A880-DC4BB7A630DD}"/>
              </a:ext>
            </a:extLst>
          </p:cNvPr>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Arial"/>
              </a:rPr>
              <a:t>10.4 Strategies for Responding to Sustainability Risks</a:t>
            </a:r>
            <a:br>
              <a:rPr lang="en-CA" b="1" dirty="0">
                <a:latin typeface="Arial"/>
              </a:rPr>
            </a:br>
            <a:br>
              <a:rPr lang="en-CA" b="1" dirty="0">
                <a:latin typeface="Arial"/>
              </a:rPr>
            </a:br>
            <a:br>
              <a:rPr lang="en-CA" b="1" dirty="0">
                <a:latin typeface="Arial"/>
              </a:rPr>
            </a:br>
            <a:endParaRPr lang="en-CA" b="1" dirty="0">
              <a:latin typeface="Arial"/>
            </a:endParaRPr>
          </a:p>
        </p:txBody>
      </p:sp>
      <p:sp>
        <p:nvSpPr>
          <p:cNvPr id="5" name="Text Placeholder 2">
            <a:extLst>
              <a:ext uri="{FF2B5EF4-FFF2-40B4-BE49-F238E27FC236}">
                <a16:creationId xmlns:a16="http://schemas.microsoft.com/office/drawing/2014/main" id="{06DA00B2-A0F1-309E-51B1-883A09D54426}"/>
              </a:ext>
            </a:extLst>
          </p:cNvPr>
          <p:cNvSpPr txBox="1">
            <a:spLocks/>
          </p:cNvSpPr>
          <p:nvPr/>
        </p:nvSpPr>
        <p:spPr>
          <a:xfrm>
            <a:off x="229415" y="1376412"/>
            <a:ext cx="8616202" cy="33688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00050" marR="0" lvl="0" indent="-285750" algn="l" rtl="0">
              <a:lnSpc>
                <a:spcPct val="115000"/>
              </a:lnSpc>
              <a:spcBef>
                <a:spcPts val="0"/>
              </a:spcBef>
              <a:spcAft>
                <a:spcPts val="0"/>
              </a:spcAft>
              <a:buClr>
                <a:schemeClr val="bg1"/>
              </a:buClr>
              <a:buSzPts val="1800"/>
              <a:buFont typeface="Arial" panose="020B0604020202020204" pitchFamily="34" charset="0"/>
              <a:buChar char="•"/>
              <a:defRPr sz="1800" b="0" i="0" u="none" strike="noStrike" cap="none">
                <a:solidFill>
                  <a:schemeClr val="bg1"/>
                </a:solidFill>
                <a:latin typeface="+mj-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buClr>
                <a:srgbClr val="080808"/>
              </a:buClr>
              <a:buNone/>
            </a:pPr>
            <a:r>
              <a:rPr lang="en-CA" sz="2000" dirty="0">
                <a:solidFill>
                  <a:srgbClr val="080808"/>
                </a:solidFill>
                <a:latin typeface="+mn-lt"/>
              </a:rPr>
              <a:t>The COSO ERM Framework provides a structure for selecting appropriate responses to identified ESG risks. These responses fall into five main categories:</a:t>
            </a:r>
          </a:p>
        </p:txBody>
      </p:sp>
      <p:graphicFrame>
        <p:nvGraphicFramePr>
          <p:cNvPr id="2" name="Diagram 1" descr="- Accept&#10;- Avoid&#10;- Pursue&#10;- Reduce&#10;- Share&#10;">
            <a:extLst>
              <a:ext uri="{FF2B5EF4-FFF2-40B4-BE49-F238E27FC236}">
                <a16:creationId xmlns:a16="http://schemas.microsoft.com/office/drawing/2014/main" id="{0CB761D9-B4E5-3265-6CFF-2975BB5C59E8}"/>
              </a:ext>
            </a:extLst>
          </p:cNvPr>
          <p:cNvGraphicFramePr/>
          <p:nvPr>
            <p:extLst>
              <p:ext uri="{D42A27DB-BD31-4B8C-83A1-F6EECF244321}">
                <p14:modId xmlns:p14="http://schemas.microsoft.com/office/powerpoint/2010/main" val="29012797"/>
              </p:ext>
            </p:extLst>
          </p:nvPr>
        </p:nvGraphicFramePr>
        <p:xfrm>
          <a:off x="365759" y="2571750"/>
          <a:ext cx="8479857"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018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92;p15">
            <a:extLst>
              <a:ext uri="{FF2B5EF4-FFF2-40B4-BE49-F238E27FC236}">
                <a16:creationId xmlns:a16="http://schemas.microsoft.com/office/drawing/2014/main" id="{9E2E0355-C532-9CF1-A880-DC4BB7A630DD}"/>
              </a:ext>
            </a:extLst>
          </p:cNvPr>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Arial"/>
              </a:rPr>
              <a:t>10.5 Opportunities in Sustainable Risk Management</a:t>
            </a:r>
            <a:br>
              <a:rPr lang="en-CA" b="1" dirty="0">
                <a:latin typeface="Arial"/>
              </a:rPr>
            </a:br>
            <a:br>
              <a:rPr lang="en-CA" b="1" dirty="0">
                <a:latin typeface="Arial"/>
              </a:rPr>
            </a:br>
            <a:br>
              <a:rPr lang="en-CA" b="1" dirty="0">
                <a:latin typeface="Arial"/>
              </a:rPr>
            </a:br>
            <a:endParaRPr lang="en-CA" b="1" dirty="0">
              <a:latin typeface="Arial"/>
            </a:endParaRPr>
          </a:p>
        </p:txBody>
      </p:sp>
      <p:graphicFrame>
        <p:nvGraphicFramePr>
          <p:cNvPr id="3" name="Diagram 2" descr="- Enhanced Stakeholder Trust and Reputation&#10;- Competitive Advantage and Innovation&#10;- Improved Decision-Making and Performance&#10;- Access to Capital and Investment Opportunities&#10;- Regulatory Compliance&#10;- Collaboration and Partnerships&#10;">
            <a:extLst>
              <a:ext uri="{FF2B5EF4-FFF2-40B4-BE49-F238E27FC236}">
                <a16:creationId xmlns:a16="http://schemas.microsoft.com/office/drawing/2014/main" id="{B77243D1-4F25-F2F0-7A8E-AE14AC159957}"/>
              </a:ext>
            </a:extLst>
          </p:cNvPr>
          <p:cNvGraphicFramePr/>
          <p:nvPr>
            <p:extLst>
              <p:ext uri="{D42A27DB-BD31-4B8C-83A1-F6EECF244321}">
                <p14:modId xmlns:p14="http://schemas.microsoft.com/office/powerpoint/2010/main" val="1303346333"/>
              </p:ext>
            </p:extLst>
          </p:nvPr>
        </p:nvGraphicFramePr>
        <p:xfrm>
          <a:off x="229415" y="1260909"/>
          <a:ext cx="8616202" cy="3561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4215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CA" b="1" dirty="0">
                <a:latin typeface="+mn-lt"/>
              </a:rPr>
              <a:t>10.6 Chapter Summary</a:t>
            </a:r>
            <a:endParaRPr b="1" dirty="0">
              <a:latin typeface="+mn-lt"/>
            </a:endParaRPr>
          </a:p>
        </p:txBody>
      </p:sp>
      <p:sp>
        <p:nvSpPr>
          <p:cNvPr id="4" name="Text Placeholder 2">
            <a:extLst>
              <a:ext uri="{FF2B5EF4-FFF2-40B4-BE49-F238E27FC236}">
                <a16:creationId xmlns:a16="http://schemas.microsoft.com/office/drawing/2014/main" id="{6C331E9B-22BE-F8C3-62A9-61907E2085B2}"/>
              </a:ext>
            </a:extLst>
          </p:cNvPr>
          <p:cNvSpPr txBox="1">
            <a:spLocks/>
          </p:cNvSpPr>
          <p:nvPr/>
        </p:nvSpPr>
        <p:spPr>
          <a:xfrm>
            <a:off x="229415" y="750772"/>
            <a:ext cx="8616202" cy="39944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00050" marR="0" lvl="0" indent="-285750" algn="l" rtl="0">
              <a:lnSpc>
                <a:spcPct val="115000"/>
              </a:lnSpc>
              <a:spcBef>
                <a:spcPts val="0"/>
              </a:spcBef>
              <a:spcAft>
                <a:spcPts val="0"/>
              </a:spcAft>
              <a:buClr>
                <a:schemeClr val="bg1"/>
              </a:buClr>
              <a:buSzPts val="1800"/>
              <a:buFont typeface="Arial" panose="020B0604020202020204" pitchFamily="34" charset="0"/>
              <a:buChar char="•"/>
              <a:defRPr sz="1800" b="0" i="0" u="none" strike="noStrike" cap="none">
                <a:solidFill>
                  <a:schemeClr val="bg1"/>
                </a:solidFill>
                <a:latin typeface="+mj-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342900" indent="-342900">
              <a:buClr>
                <a:srgbClr val="080808"/>
              </a:buClr>
            </a:pPr>
            <a:r>
              <a:rPr lang="en-CA" sz="1400" dirty="0">
                <a:solidFill>
                  <a:srgbClr val="080808"/>
                </a:solidFill>
                <a:latin typeface="+mn-lt"/>
              </a:rPr>
              <a:t>Stresses the importance of integrating sustainability into risk management to tackle challenges like climate change, resource scarcity, and societal expectations.</a:t>
            </a:r>
          </a:p>
          <a:p>
            <a:pPr marL="342900" indent="-342900">
              <a:buClr>
                <a:srgbClr val="080808"/>
              </a:buClr>
            </a:pPr>
            <a:r>
              <a:rPr lang="en-CA" sz="1400" dirty="0">
                <a:solidFill>
                  <a:srgbClr val="080808"/>
                </a:solidFill>
                <a:latin typeface="+mn-lt"/>
              </a:rPr>
              <a:t>Introduces Environmental, Social, and Governance (ESG) risk management as a holistic approach to addressing interconnected sustainability risks.</a:t>
            </a:r>
          </a:p>
          <a:p>
            <a:pPr marL="342900" indent="-342900">
              <a:buClr>
                <a:srgbClr val="080808"/>
              </a:buClr>
            </a:pPr>
            <a:r>
              <a:rPr lang="en-CA" sz="1400" dirty="0">
                <a:solidFill>
                  <a:srgbClr val="080808"/>
                </a:solidFill>
                <a:latin typeface="+mn-lt"/>
              </a:rPr>
              <a:t>Highlights the limitations of traditional risk management in dealing with complex, long-term sustainability challenges.</a:t>
            </a:r>
          </a:p>
          <a:p>
            <a:pPr marL="342900" indent="-342900">
              <a:buClr>
                <a:srgbClr val="080808"/>
              </a:buClr>
            </a:pPr>
            <a:r>
              <a:rPr lang="en-CA" sz="1400" dirty="0">
                <a:solidFill>
                  <a:srgbClr val="080808"/>
                </a:solidFill>
                <a:latin typeface="+mn-lt"/>
              </a:rPr>
              <a:t>Advocates for a comprehensive approach that includes new tools, metrics, and frameworks to assess and mitigate sustainability risks.</a:t>
            </a:r>
          </a:p>
          <a:p>
            <a:pPr marL="342900" indent="-342900">
              <a:buClr>
                <a:srgbClr val="080808"/>
              </a:buClr>
            </a:pPr>
            <a:r>
              <a:rPr lang="en-CA" sz="1400" dirty="0">
                <a:solidFill>
                  <a:srgbClr val="080808"/>
                </a:solidFill>
                <a:latin typeface="+mn-lt"/>
              </a:rPr>
              <a:t>Details various sustainability risks—environmental, social, and governance—and their potential cascading effects on organizations and the economy.</a:t>
            </a:r>
          </a:p>
          <a:p>
            <a:pPr marL="342900" indent="-342900">
              <a:buClr>
                <a:srgbClr val="080808"/>
              </a:buClr>
            </a:pPr>
            <a:r>
              <a:rPr lang="en-CA" sz="1400" dirty="0">
                <a:solidFill>
                  <a:srgbClr val="080808"/>
                </a:solidFill>
                <a:latin typeface="+mn-lt"/>
              </a:rPr>
              <a:t>Emphasizes the integration of ESG factors into traditional risk management frameworks to enhance transparency and align with sustainability goals.</a:t>
            </a:r>
          </a:p>
          <a:p>
            <a:pPr marL="342900" indent="-342900">
              <a:buClr>
                <a:srgbClr val="080808"/>
              </a:buClr>
            </a:pPr>
            <a:r>
              <a:rPr lang="en-CA" sz="1400" dirty="0">
                <a:solidFill>
                  <a:srgbClr val="080808"/>
                </a:solidFill>
                <a:latin typeface="+mn-lt"/>
              </a:rPr>
              <a:t>Discusses key frameworks for assessing and responding to ESG risks, including the UN SDGs, TCFD recommendations, and GRI Standards.</a:t>
            </a:r>
          </a:p>
          <a:p>
            <a:pPr marL="342900" indent="-342900">
              <a:buClr>
                <a:srgbClr val="080808"/>
              </a:buClr>
            </a:pPr>
            <a:r>
              <a:rPr lang="en-CA" sz="1400" dirty="0">
                <a:solidFill>
                  <a:srgbClr val="080808"/>
                </a:solidFill>
                <a:latin typeface="+mn-lt"/>
              </a:rPr>
              <a:t>Encourages adopting these frameworks and proactive strategies to mitigate threats, build stakeholder trust, and gain a competitive edge in a dynamic global environment.</a:t>
            </a:r>
          </a:p>
        </p:txBody>
      </p:sp>
    </p:spTree>
    <p:extLst>
      <p:ext uri="{BB962C8B-B14F-4D97-AF65-F5344CB8AC3E}">
        <p14:creationId xmlns:p14="http://schemas.microsoft.com/office/powerpoint/2010/main" val="338340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10</a:t>
            </a:r>
            <a:r>
              <a:rPr lang="en-CA" b="1" dirty="0">
                <a:latin typeface="+mj-lt"/>
              </a:rPr>
              <a:t>.0 Learning Objectives</a:t>
            </a:r>
            <a:endParaRPr lang="en-CA" b="1" dirty="0">
              <a:latin typeface="Arial"/>
            </a:endParaRPr>
          </a:p>
        </p:txBody>
      </p:sp>
      <p:sp>
        <p:nvSpPr>
          <p:cNvPr id="2" name="TextBox 1">
            <a:extLst>
              <a:ext uri="{FF2B5EF4-FFF2-40B4-BE49-F238E27FC236}">
                <a16:creationId xmlns:a16="http://schemas.microsoft.com/office/drawing/2014/main" id="{5FF1E19B-635D-50FD-3C3D-35005EE0AB67}"/>
              </a:ext>
            </a:extLst>
          </p:cNvPr>
          <p:cNvSpPr txBox="1"/>
          <p:nvPr/>
        </p:nvSpPr>
        <p:spPr>
          <a:xfrm>
            <a:off x="306237" y="992750"/>
            <a:ext cx="8531525" cy="3785652"/>
          </a:xfrm>
          <a:prstGeom prst="rect">
            <a:avLst/>
          </a:prstGeom>
          <a:noFill/>
        </p:spPr>
        <p:txBody>
          <a:bodyPr wrap="square" rtlCol="0">
            <a:spAutoFit/>
          </a:bodyPr>
          <a:lstStyle/>
          <a:p>
            <a:r>
              <a:rPr lang="en-CA" sz="1500" dirty="0">
                <a:latin typeface="+mn-lt"/>
              </a:rPr>
              <a:t>In this chapter, we will:</a:t>
            </a:r>
          </a:p>
          <a:p>
            <a:endParaRPr lang="en-CA" sz="1500" dirty="0">
              <a:latin typeface="+mn-lt"/>
            </a:endParaRPr>
          </a:p>
          <a:p>
            <a:pPr marL="342900" indent="-342900">
              <a:buFont typeface="Arial" panose="020B0604020202020204" pitchFamily="34" charset="0"/>
              <a:buChar char="•"/>
            </a:pPr>
            <a:r>
              <a:rPr lang="en-US" sz="1500" dirty="0">
                <a:latin typeface="+mn-lt"/>
              </a:rPr>
              <a:t>Analyze the paradigm shift from traditional risk management to sustainable risk management, highlighting the key differences and implications for organizations in the 21st century.</a:t>
            </a:r>
          </a:p>
          <a:p>
            <a:pPr marL="342900" indent="-342900">
              <a:buFont typeface="Arial" panose="020B0604020202020204" pitchFamily="34" charset="0"/>
              <a:buChar char="•"/>
            </a:pPr>
            <a:r>
              <a:rPr lang="en-US" sz="1500" dirty="0">
                <a:latin typeface="+mn-lt"/>
              </a:rPr>
              <a:t>Evaluate the interconnectivity between sustainability challenges and organizational risks, providing examples of how sustainability issues can impact various aspects of an organization’s operations.</a:t>
            </a:r>
          </a:p>
          <a:p>
            <a:pPr marL="342900" indent="-342900">
              <a:buFont typeface="Arial" panose="020B0604020202020204" pitchFamily="34" charset="0"/>
              <a:buChar char="•"/>
            </a:pPr>
            <a:r>
              <a:rPr lang="en-US" sz="1500" dirty="0">
                <a:latin typeface="+mn-lt"/>
              </a:rPr>
              <a:t>Identify and classify the different types of ESG risks, explaining their potential impacts on an organization’s value, operations, and long-term viability.</a:t>
            </a:r>
          </a:p>
          <a:p>
            <a:pPr marL="342900" indent="-342900">
              <a:buFont typeface="Arial" panose="020B0604020202020204" pitchFamily="34" charset="0"/>
              <a:buChar char="•"/>
            </a:pPr>
            <a:r>
              <a:rPr lang="en-US" sz="1500" dirty="0">
                <a:latin typeface="+mn-lt"/>
              </a:rPr>
              <a:t>Apply various sustainability risk management frameworks, such as the UN SDGs, TCFD recommendations, and GRI Standards, to develop strategies for assessing and mitigating ESG-related risks.</a:t>
            </a:r>
          </a:p>
          <a:p>
            <a:pPr marL="342900" indent="-342900">
              <a:buFont typeface="Arial" panose="020B0604020202020204" pitchFamily="34" charset="0"/>
              <a:buChar char="•"/>
            </a:pPr>
            <a:r>
              <a:rPr lang="en-US" sz="1500" dirty="0">
                <a:latin typeface="+mn-lt"/>
              </a:rPr>
              <a:t>Assess how integrating sustainability into risk management can create opportunities for competitive advantage, innovation, improved decision-making, and enhanced stakeholder trust and reputation.</a:t>
            </a:r>
          </a:p>
          <a:p>
            <a:endParaRPr lang="en-US" sz="1500" dirty="0">
              <a:latin typeface="+mn-lt"/>
            </a:endParaRPr>
          </a:p>
        </p:txBody>
      </p:sp>
    </p:spTree>
    <p:extLst>
      <p:ext uri="{BB962C8B-B14F-4D97-AF65-F5344CB8AC3E}">
        <p14:creationId xmlns:p14="http://schemas.microsoft.com/office/powerpoint/2010/main" val="153868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618D18-2DA3-745B-A4EB-C49C0A491970}"/>
              </a:ext>
            </a:extLst>
          </p:cNvPr>
          <p:cNvSpPr>
            <a:spLocks noGrp="1"/>
          </p:cNvSpPr>
          <p:nvPr>
            <p:ph type="body" idx="1"/>
          </p:nvPr>
        </p:nvSpPr>
        <p:spPr>
          <a:xfrm>
            <a:off x="311700" y="856648"/>
            <a:ext cx="8520600" cy="3917483"/>
          </a:xfrm>
        </p:spPr>
        <p:txBody>
          <a:bodyPr>
            <a:normAutofit fontScale="92500" lnSpcReduction="10000"/>
          </a:bodyPr>
          <a:lstStyle/>
          <a:p>
            <a:pPr marL="317500" indent="-317500">
              <a:buClr>
                <a:srgbClr val="080808"/>
              </a:buClr>
            </a:pPr>
            <a:r>
              <a:rPr lang="en-CA" dirty="0">
                <a:solidFill>
                  <a:srgbClr val="080808"/>
                </a:solidFill>
              </a:rPr>
              <a:t>Integrating sustainability into risk management is essential for organizations in today's global landscape.</a:t>
            </a:r>
          </a:p>
          <a:p>
            <a:pPr marL="317500" indent="-317500">
              <a:buClr>
                <a:srgbClr val="080808"/>
              </a:buClr>
            </a:pPr>
            <a:r>
              <a:rPr lang="en-CA" dirty="0">
                <a:solidFill>
                  <a:srgbClr val="080808"/>
                </a:solidFill>
              </a:rPr>
              <a:t>This approach represents a paradigm shift, offering a comprehensive method to address 21st-century challenges.</a:t>
            </a:r>
          </a:p>
          <a:p>
            <a:pPr marL="317500" indent="-317500">
              <a:buClr>
                <a:srgbClr val="080808"/>
              </a:buClr>
            </a:pPr>
            <a:r>
              <a:rPr lang="en-CA" dirty="0">
                <a:solidFill>
                  <a:srgbClr val="080808"/>
                </a:solidFill>
              </a:rPr>
              <a:t>It involves identifying, assessing, and responding to threats and opportunities related to environmental, social, and governance (ESG) factors.</a:t>
            </a:r>
          </a:p>
          <a:p>
            <a:pPr marL="317500" indent="-317500">
              <a:buClr>
                <a:srgbClr val="080808"/>
              </a:buClr>
            </a:pPr>
            <a:r>
              <a:rPr lang="en-CA" dirty="0">
                <a:solidFill>
                  <a:srgbClr val="080808"/>
                </a:solidFill>
              </a:rPr>
              <a:t>Traditional risk management is insufficient for interconnected challenges like climate change and resource scarcity.</a:t>
            </a:r>
          </a:p>
          <a:p>
            <a:pPr marL="317500" indent="-317500">
              <a:buClr>
                <a:srgbClr val="080808"/>
              </a:buClr>
            </a:pPr>
            <a:r>
              <a:rPr lang="en-CA" dirty="0">
                <a:solidFill>
                  <a:srgbClr val="080808"/>
                </a:solidFill>
              </a:rPr>
              <a:t>Incorporating sustainability allows organizations to anticipate challenges and identify innovation opportunities.</a:t>
            </a:r>
          </a:p>
          <a:p>
            <a:pPr marL="317500" indent="-317500">
              <a:buClr>
                <a:srgbClr val="080808"/>
              </a:buClr>
            </a:pPr>
            <a:r>
              <a:rPr lang="en-CA" dirty="0">
                <a:solidFill>
                  <a:srgbClr val="080808"/>
                </a:solidFill>
              </a:rPr>
              <a:t>Requires a shift from short-term, quantifiable risks to long-term, qualitative considerations.</a:t>
            </a:r>
          </a:p>
          <a:p>
            <a:pPr marL="317500" indent="-317500">
              <a:buClr>
                <a:srgbClr val="080808"/>
              </a:buClr>
            </a:pPr>
            <a:r>
              <a:rPr lang="en-CA" dirty="0">
                <a:solidFill>
                  <a:srgbClr val="080808"/>
                </a:solidFill>
              </a:rPr>
              <a:t>Demands new tools, metrics, and ways of thinking about risk and value creation.</a:t>
            </a:r>
          </a:p>
        </p:txBody>
      </p:sp>
      <p:sp>
        <p:nvSpPr>
          <p:cNvPr id="4" name="Google Shape;92;p15">
            <a:extLst>
              <a:ext uri="{FF2B5EF4-FFF2-40B4-BE49-F238E27FC236}">
                <a16:creationId xmlns:a16="http://schemas.microsoft.com/office/drawing/2014/main" id="{9E2E0355-C532-9CF1-A880-DC4BB7A630DD}"/>
              </a:ext>
            </a:extLst>
          </p:cNvPr>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a:latin typeface="Arial"/>
              </a:rPr>
              <a:t>10.1 Introduction</a:t>
            </a:r>
            <a:endParaRPr lang="en-CA" b="1" dirty="0">
              <a:latin typeface="Arial"/>
            </a:endParaRPr>
          </a:p>
        </p:txBody>
      </p:sp>
    </p:spTree>
    <p:extLst>
      <p:ext uri="{BB962C8B-B14F-4D97-AF65-F5344CB8AC3E}">
        <p14:creationId xmlns:p14="http://schemas.microsoft.com/office/powerpoint/2010/main" val="53676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92;p15">
            <a:extLst>
              <a:ext uri="{FF2B5EF4-FFF2-40B4-BE49-F238E27FC236}">
                <a16:creationId xmlns:a16="http://schemas.microsoft.com/office/drawing/2014/main" id="{9E2E0355-C532-9CF1-A880-DC4BB7A630DD}"/>
              </a:ext>
            </a:extLst>
          </p:cNvPr>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Arial"/>
              </a:rPr>
              <a:t>10.2 Sustainability and Risk</a:t>
            </a:r>
          </a:p>
        </p:txBody>
      </p:sp>
      <p:sp>
        <p:nvSpPr>
          <p:cNvPr id="3" name="Text Placeholder 2">
            <a:extLst>
              <a:ext uri="{FF2B5EF4-FFF2-40B4-BE49-F238E27FC236}">
                <a16:creationId xmlns:a16="http://schemas.microsoft.com/office/drawing/2014/main" id="{75618D18-2DA3-745B-A4EB-C49C0A491970}"/>
              </a:ext>
            </a:extLst>
          </p:cNvPr>
          <p:cNvSpPr>
            <a:spLocks noGrp="1"/>
          </p:cNvSpPr>
          <p:nvPr>
            <p:ph type="body" idx="1"/>
          </p:nvPr>
        </p:nvSpPr>
        <p:spPr>
          <a:xfrm>
            <a:off x="311700" y="992750"/>
            <a:ext cx="8520600" cy="3608126"/>
          </a:xfrm>
        </p:spPr>
        <p:txBody>
          <a:bodyPr>
            <a:normAutofit/>
          </a:bodyPr>
          <a:lstStyle/>
          <a:p>
            <a:pPr marL="317500" indent="-317500">
              <a:buClr>
                <a:srgbClr val="080808"/>
              </a:buClr>
            </a:pPr>
            <a:r>
              <a:rPr lang="en-CA" sz="1600" dirty="0">
                <a:solidFill>
                  <a:srgbClr val="080808"/>
                </a:solidFill>
                <a:latin typeface="+mn-lt"/>
              </a:rPr>
              <a:t>Sustainability issues and organizational risks are deeply interconnected in today’s business environment. </a:t>
            </a:r>
          </a:p>
          <a:p>
            <a:pPr marL="317500" indent="-317500">
              <a:buClr>
                <a:srgbClr val="080808"/>
              </a:buClr>
            </a:pPr>
            <a:r>
              <a:rPr lang="en-CA" sz="1600" dirty="0">
                <a:solidFill>
                  <a:srgbClr val="080808"/>
                </a:solidFill>
                <a:latin typeface="+mn-lt"/>
              </a:rPr>
              <a:t>This interconnectivity manifests in several key ways:</a:t>
            </a:r>
          </a:p>
        </p:txBody>
      </p:sp>
      <p:graphicFrame>
        <p:nvGraphicFramePr>
          <p:cNvPr id="2" name="Diagram 1" descr="- Sustainability challenges can pose significant risks to organizations&#10;- Organizational decisions and risk management practices can influence sustainability outcomes&#10;- Sustainability risks often have ripple effects across an organization's operations and the broader economy&#10;- Climate change can impact supply chains, asset values, and market demand simultaneously&#10;- These risks arise from complex ESG systems, affecting multiple organizational aspects at once&#10;- Sustainability risks typically unfold over longer timeframes than traditional business risks&#10;">
            <a:extLst>
              <a:ext uri="{FF2B5EF4-FFF2-40B4-BE49-F238E27FC236}">
                <a16:creationId xmlns:a16="http://schemas.microsoft.com/office/drawing/2014/main" id="{5715AB8E-0C41-1596-336E-E41E3DE53080}"/>
              </a:ext>
            </a:extLst>
          </p:cNvPr>
          <p:cNvGraphicFramePr/>
          <p:nvPr>
            <p:extLst>
              <p:ext uri="{D42A27DB-BD31-4B8C-83A1-F6EECF244321}">
                <p14:modId xmlns:p14="http://schemas.microsoft.com/office/powerpoint/2010/main" val="266542557"/>
              </p:ext>
            </p:extLst>
          </p:nvPr>
        </p:nvGraphicFramePr>
        <p:xfrm>
          <a:off x="311701" y="1992430"/>
          <a:ext cx="8520599" cy="2868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71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92;p15">
            <a:extLst>
              <a:ext uri="{FF2B5EF4-FFF2-40B4-BE49-F238E27FC236}">
                <a16:creationId xmlns:a16="http://schemas.microsoft.com/office/drawing/2014/main" id="{9E2E0355-C532-9CF1-A880-DC4BB7A630DD}"/>
              </a:ext>
            </a:extLst>
          </p:cNvPr>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Arial"/>
              </a:rPr>
              <a:t>10.2 How to Effectively Manage Interconnected Risks</a:t>
            </a:r>
          </a:p>
        </p:txBody>
      </p:sp>
      <p:graphicFrame>
        <p:nvGraphicFramePr>
          <p:cNvPr id="2" name="Diagram 1" descr="- Adopt a holistic approach to risk assessment and mitigation&#10;- Integrate ESG factors into traditional risk management frameworks&#10;- Develop new metrics and tools for measuring sustainability-related risks&#10;- Enhance transparency around sustainability risks and opportunities&#10;- Align business strategies with sustainability goals&#10;">
            <a:extLst>
              <a:ext uri="{FF2B5EF4-FFF2-40B4-BE49-F238E27FC236}">
                <a16:creationId xmlns:a16="http://schemas.microsoft.com/office/drawing/2014/main" id="{5715AB8E-0C41-1596-336E-E41E3DE53080}"/>
              </a:ext>
            </a:extLst>
          </p:cNvPr>
          <p:cNvGraphicFramePr/>
          <p:nvPr>
            <p:extLst>
              <p:ext uri="{D42A27DB-BD31-4B8C-83A1-F6EECF244321}">
                <p14:modId xmlns:p14="http://schemas.microsoft.com/office/powerpoint/2010/main" val="2495097604"/>
              </p:ext>
            </p:extLst>
          </p:nvPr>
        </p:nvGraphicFramePr>
        <p:xfrm>
          <a:off x="311700" y="1232034"/>
          <a:ext cx="8520599" cy="3580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53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92;p15">
            <a:extLst>
              <a:ext uri="{FF2B5EF4-FFF2-40B4-BE49-F238E27FC236}">
                <a16:creationId xmlns:a16="http://schemas.microsoft.com/office/drawing/2014/main" id="{9E2E0355-C532-9CF1-A880-DC4BB7A630DD}"/>
              </a:ext>
            </a:extLst>
          </p:cNvPr>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sz="2700" b="1" dirty="0">
                <a:latin typeface="Arial"/>
              </a:rPr>
              <a:t>10.3 Types of Sustainability Risks: Environmental, Social, and Governance (ESG)</a:t>
            </a:r>
          </a:p>
        </p:txBody>
      </p:sp>
      <p:sp>
        <p:nvSpPr>
          <p:cNvPr id="3" name="Text Placeholder 2">
            <a:extLst>
              <a:ext uri="{FF2B5EF4-FFF2-40B4-BE49-F238E27FC236}">
                <a16:creationId xmlns:a16="http://schemas.microsoft.com/office/drawing/2014/main" id="{D45C4FBB-F7D1-C704-381F-989D613C0B24}"/>
              </a:ext>
            </a:extLst>
          </p:cNvPr>
          <p:cNvSpPr>
            <a:spLocks noGrp="1"/>
          </p:cNvSpPr>
          <p:nvPr>
            <p:ph type="body" idx="1"/>
          </p:nvPr>
        </p:nvSpPr>
        <p:spPr>
          <a:xfrm>
            <a:off x="311700" y="1135781"/>
            <a:ext cx="8520600" cy="981778"/>
          </a:xfrm>
        </p:spPr>
        <p:txBody>
          <a:bodyPr>
            <a:normAutofit/>
          </a:bodyPr>
          <a:lstStyle/>
          <a:p>
            <a:pPr marL="0" indent="0">
              <a:buClr>
                <a:srgbClr val="080808"/>
              </a:buClr>
              <a:buNone/>
            </a:pPr>
            <a:r>
              <a:rPr lang="en-CA" sz="1500" b="1" dirty="0">
                <a:solidFill>
                  <a:srgbClr val="080808"/>
                </a:solidFill>
                <a:latin typeface="+mn-lt"/>
              </a:rPr>
              <a:t>Sustainability risks </a:t>
            </a:r>
            <a:r>
              <a:rPr lang="en-CA" sz="1500" dirty="0">
                <a:solidFill>
                  <a:srgbClr val="080808"/>
                </a:solidFill>
                <a:latin typeface="+mn-lt"/>
              </a:rPr>
              <a:t>are environmental, social, or governance events or conditions that, if they occur, could cause a negative material impact on an organization’s value, operations, and long-term viability. It’s important to note that these risk categories are often interconnected.</a:t>
            </a:r>
          </a:p>
          <a:p>
            <a:pPr marL="0" indent="0">
              <a:buClr>
                <a:srgbClr val="080808"/>
              </a:buClr>
              <a:buNone/>
            </a:pPr>
            <a:endParaRPr lang="en-CA" sz="1500" dirty="0">
              <a:solidFill>
                <a:srgbClr val="080808"/>
              </a:solidFill>
              <a:latin typeface="+mn-lt"/>
            </a:endParaRPr>
          </a:p>
          <a:p>
            <a:pPr marL="317500" indent="-317500">
              <a:buClr>
                <a:srgbClr val="080808"/>
              </a:buClr>
            </a:pPr>
            <a:endParaRPr lang="en-CA" sz="1500" dirty="0">
              <a:solidFill>
                <a:srgbClr val="080808"/>
              </a:solidFill>
              <a:latin typeface="+mn-lt"/>
            </a:endParaRPr>
          </a:p>
        </p:txBody>
      </p:sp>
      <p:graphicFrame>
        <p:nvGraphicFramePr>
          <p:cNvPr id="2" name="Diagram 1" descr="- Environmental Risks: Stem from an organization’s impact on and dependence on the natural environment. Key environmental risks include climate change, natural resources, waste management &amp; pollution, and environmental opportunities (COSO, 2018)&#10;- Social Risks: Relate to an organization’s impact on and relationship with society, including its workforce, customers, and communities. Key social risks include human rights, labour standards problems, social inequality, and community relations (COSO, 2018)&#10;- Governance Risks: How an organization is managed, overseen, and held accountable. Key governance risks include corporate governance, regulatory compliance, business ethics, executive compensation/board pay (COSO, 2018)&#10;">
            <a:extLst>
              <a:ext uri="{FF2B5EF4-FFF2-40B4-BE49-F238E27FC236}">
                <a16:creationId xmlns:a16="http://schemas.microsoft.com/office/drawing/2014/main" id="{5B0C7184-E0FD-C126-5BDD-6A7E2ADBCCF1}"/>
              </a:ext>
            </a:extLst>
          </p:cNvPr>
          <p:cNvGraphicFramePr/>
          <p:nvPr>
            <p:extLst>
              <p:ext uri="{D42A27DB-BD31-4B8C-83A1-F6EECF244321}">
                <p14:modId xmlns:p14="http://schemas.microsoft.com/office/powerpoint/2010/main" val="2580243366"/>
              </p:ext>
            </p:extLst>
          </p:nvPr>
        </p:nvGraphicFramePr>
        <p:xfrm>
          <a:off x="144378" y="2117559"/>
          <a:ext cx="8855243" cy="2666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73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92;p15">
            <a:extLst>
              <a:ext uri="{FF2B5EF4-FFF2-40B4-BE49-F238E27FC236}">
                <a16:creationId xmlns:a16="http://schemas.microsoft.com/office/drawing/2014/main" id="{9E2E0355-C532-9CF1-A880-DC4BB7A630DD}"/>
              </a:ext>
            </a:extLst>
          </p:cNvPr>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Arial"/>
              </a:rPr>
              <a:t>10.3 Managing ESG Risks</a:t>
            </a:r>
          </a:p>
        </p:txBody>
      </p:sp>
      <p:sp>
        <p:nvSpPr>
          <p:cNvPr id="2" name="Text Placeholder 2">
            <a:extLst>
              <a:ext uri="{FF2B5EF4-FFF2-40B4-BE49-F238E27FC236}">
                <a16:creationId xmlns:a16="http://schemas.microsoft.com/office/drawing/2014/main" id="{14536F85-23BF-B037-F34A-D664F83382A2}"/>
              </a:ext>
            </a:extLst>
          </p:cNvPr>
          <p:cNvSpPr txBox="1">
            <a:spLocks/>
          </p:cNvSpPr>
          <p:nvPr/>
        </p:nvSpPr>
        <p:spPr>
          <a:xfrm>
            <a:off x="247075" y="992750"/>
            <a:ext cx="4324925" cy="385306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00050" marR="0" lvl="0" indent="-285750" algn="l" rtl="0">
              <a:lnSpc>
                <a:spcPct val="115000"/>
              </a:lnSpc>
              <a:spcBef>
                <a:spcPts val="0"/>
              </a:spcBef>
              <a:spcAft>
                <a:spcPts val="0"/>
              </a:spcAft>
              <a:buClr>
                <a:schemeClr val="bg1"/>
              </a:buClr>
              <a:buSzPts val="1800"/>
              <a:buFont typeface="Arial" panose="020B0604020202020204" pitchFamily="34" charset="0"/>
              <a:buChar char="•"/>
              <a:defRPr sz="1800" b="0" i="0" u="none" strike="noStrike" cap="none">
                <a:solidFill>
                  <a:schemeClr val="bg1"/>
                </a:solidFill>
                <a:latin typeface="+mj-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buClr>
                <a:srgbClr val="080808"/>
              </a:buClr>
              <a:buNone/>
            </a:pPr>
            <a:r>
              <a:rPr lang="en-CA" dirty="0">
                <a:solidFill>
                  <a:srgbClr val="080808"/>
                </a:solidFill>
                <a:latin typeface="+mn-lt"/>
              </a:rPr>
              <a:t>Effective management of ESG risks requires:</a:t>
            </a:r>
          </a:p>
          <a:p>
            <a:pPr marL="342900" indent="-342900" algn="l">
              <a:buClr>
                <a:srgbClr val="080808"/>
              </a:buClr>
              <a:buFont typeface="+mj-lt"/>
              <a:buAutoNum type="arabicPeriod"/>
            </a:pPr>
            <a:r>
              <a:rPr lang="en-CA" sz="1800" b="0" i="0" dirty="0">
                <a:solidFill>
                  <a:srgbClr val="080808"/>
                </a:solidFill>
                <a:effectLst/>
                <a:latin typeface="+mn-lt"/>
              </a:rPr>
              <a:t>Integration of ESG factors into overall risk management frameworks</a:t>
            </a:r>
          </a:p>
          <a:p>
            <a:pPr marL="342900" indent="-342900" algn="l">
              <a:buClr>
                <a:srgbClr val="080808"/>
              </a:buClr>
              <a:buFont typeface="+mj-lt"/>
              <a:buAutoNum type="arabicPeriod"/>
            </a:pPr>
            <a:r>
              <a:rPr lang="en-CA" sz="1800" b="0" i="0" dirty="0">
                <a:solidFill>
                  <a:srgbClr val="080808"/>
                </a:solidFill>
                <a:effectLst/>
                <a:latin typeface="+mn-lt"/>
              </a:rPr>
              <a:t>Development of new metrics and tools to measure and monitor sustainability-related risks</a:t>
            </a:r>
          </a:p>
          <a:p>
            <a:pPr marL="342900" indent="-342900" algn="l">
              <a:buClr>
                <a:srgbClr val="080808"/>
              </a:buClr>
              <a:buFont typeface="+mj-lt"/>
              <a:buAutoNum type="arabicPeriod"/>
            </a:pPr>
            <a:r>
              <a:rPr lang="en-CA" sz="1800" b="0" i="0" dirty="0">
                <a:solidFill>
                  <a:srgbClr val="080808"/>
                </a:solidFill>
                <a:effectLst/>
                <a:latin typeface="+mn-lt"/>
              </a:rPr>
              <a:t>Enhanced disclosure and transparency around sustainability risks and opportunities</a:t>
            </a:r>
          </a:p>
          <a:p>
            <a:pPr marL="342900" indent="-342900" algn="l">
              <a:buClr>
                <a:srgbClr val="080808"/>
              </a:buClr>
              <a:buFont typeface="+mj-lt"/>
              <a:buAutoNum type="arabicPeriod"/>
            </a:pPr>
            <a:r>
              <a:rPr lang="en-CA" sz="1800" b="0" i="0" dirty="0">
                <a:solidFill>
                  <a:srgbClr val="080808"/>
                </a:solidFill>
                <a:effectLst/>
                <a:latin typeface="+mn-lt"/>
              </a:rPr>
              <a:t>Alignment of business strategies with sustainability goals</a:t>
            </a:r>
          </a:p>
          <a:p>
            <a:pPr marL="0" indent="0">
              <a:buClr>
                <a:srgbClr val="080808"/>
              </a:buClr>
              <a:buNone/>
            </a:pPr>
            <a:endParaRPr lang="en-CA" dirty="0">
              <a:solidFill>
                <a:srgbClr val="080808"/>
              </a:solidFill>
              <a:latin typeface="+mn-lt"/>
            </a:endParaRPr>
          </a:p>
        </p:txBody>
      </p:sp>
      <p:pic>
        <p:nvPicPr>
          <p:cNvPr id="2050" name="Picture 2" descr="The image presents a colourful DNA-like spiral graphic that outlines the steps for integrating and managing Environmental, Social, and Governance (ESG) risks within an organization. Each segment of the spiral corresponds to a step in the ESG risk management process:&#10;&#10;Governance &amp; Culture for ESG-Related Risks (represented by a yellow circle with people icons)&#10;Strategy &amp; Objective-Setting for ESG-Related Risks (represented by a blue circle with gear icons)&#10;Performance for ESG-Related Risks (represented by a green circle with a magnifying glass and plus sign icons):&#10;Encompasses three sub-steps: a. Identifies Risk b. Assesses &amp; Prioritizes Risks c. Implements Risk Responses&#10;Review &amp; Revision for ESG-Related Risks (represented by a purple circle with document icons)&#10;Information, Communication &amp; Reporting for ESG-Related Risks (represented by a red circle with communication and reporting icons)&#10;The DNA-like spiral visually connects these steps, illustrating the integrated and continuous nature of managing ESG-related risks.">
            <a:extLst>
              <a:ext uri="{FF2B5EF4-FFF2-40B4-BE49-F238E27FC236}">
                <a16:creationId xmlns:a16="http://schemas.microsoft.com/office/drawing/2014/main" id="{4F4C0591-047D-5A67-6B3B-870158600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626" y="734143"/>
            <a:ext cx="4324924" cy="31883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7E49BAC-8DEB-33D5-8850-32802470184D}"/>
              </a:ext>
            </a:extLst>
          </p:cNvPr>
          <p:cNvSpPr txBox="1"/>
          <p:nvPr/>
        </p:nvSpPr>
        <p:spPr>
          <a:xfrm>
            <a:off x="4571999" y="3922482"/>
            <a:ext cx="4572001" cy="923330"/>
          </a:xfrm>
          <a:prstGeom prst="rect">
            <a:avLst/>
          </a:prstGeom>
          <a:noFill/>
        </p:spPr>
        <p:txBody>
          <a:bodyPr wrap="square" rtlCol="0">
            <a:spAutoFit/>
          </a:bodyPr>
          <a:lstStyle/>
          <a:p>
            <a:r>
              <a:rPr lang="en-CA" sz="900" dirty="0"/>
              <a:t>Figure 10.3.1: “COSO ERM – ESG Integration” in </a:t>
            </a:r>
            <a:r>
              <a:rPr lang="en-CA" sz="900" dirty="0">
                <a:hlinkClick r:id="rId3" tooltip="https://www.coso.org/_files/ugd/3059fc_61ea5985b03c4293960642fdce408eaa.pdf"/>
              </a:rPr>
              <a:t>Enterprise Risk Management: enterprise risk management to environmental, social and governance-related risks</a:t>
            </a:r>
            <a:r>
              <a:rPr lang="en-CA" sz="900" dirty="0"/>
              <a:t>, © 2018 </a:t>
            </a:r>
            <a:r>
              <a:rPr lang="en-CA" sz="900" dirty="0">
                <a:hlinkClick r:id="rId4" tooltip="https://www.coso.org/"/>
              </a:rPr>
              <a:t>Committee of Sponsoring Organizations of the Treadway Commission (COSO)</a:t>
            </a:r>
            <a:r>
              <a:rPr lang="en-CA" sz="900" dirty="0"/>
              <a:t> and </a:t>
            </a:r>
            <a:r>
              <a:rPr lang="en-CA" sz="900" dirty="0">
                <a:hlinkClick r:id="rId5"/>
              </a:rPr>
              <a:t>World Business Council for Sustainable Development (WBCSD)</a:t>
            </a:r>
            <a:r>
              <a:rPr lang="en-CA" sz="900" dirty="0"/>
              <a:t>. All rights reserved. Used with permission. (See </a:t>
            </a:r>
            <a:r>
              <a:rPr lang="en-CA" sz="900" dirty="0">
                <a:hlinkClick r:id="rId6"/>
              </a:rPr>
              <a:t>Acceptable Use of COSO Materials [PDF]</a:t>
            </a:r>
            <a:r>
              <a:rPr lang="en-CA" sz="900" dirty="0"/>
              <a:t> for permission details).</a:t>
            </a:r>
          </a:p>
        </p:txBody>
      </p:sp>
    </p:spTree>
    <p:extLst>
      <p:ext uri="{BB962C8B-B14F-4D97-AF65-F5344CB8AC3E}">
        <p14:creationId xmlns:p14="http://schemas.microsoft.com/office/powerpoint/2010/main" val="333590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92;p15">
            <a:extLst>
              <a:ext uri="{FF2B5EF4-FFF2-40B4-BE49-F238E27FC236}">
                <a16:creationId xmlns:a16="http://schemas.microsoft.com/office/drawing/2014/main" id="{9E2E0355-C532-9CF1-A880-DC4BB7A630DD}"/>
              </a:ext>
            </a:extLst>
          </p:cNvPr>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Arial"/>
              </a:rPr>
              <a:t>10.3 How Sustainability Risks Can Impact</a:t>
            </a:r>
          </a:p>
        </p:txBody>
      </p:sp>
      <p:sp>
        <p:nvSpPr>
          <p:cNvPr id="2" name="Text Placeholder 2">
            <a:extLst>
              <a:ext uri="{FF2B5EF4-FFF2-40B4-BE49-F238E27FC236}">
                <a16:creationId xmlns:a16="http://schemas.microsoft.com/office/drawing/2014/main" id="{14536F85-23BF-B037-F34A-D664F83382A2}"/>
              </a:ext>
            </a:extLst>
          </p:cNvPr>
          <p:cNvSpPr txBox="1">
            <a:spLocks/>
          </p:cNvSpPr>
          <p:nvPr/>
        </p:nvSpPr>
        <p:spPr>
          <a:xfrm>
            <a:off x="247075" y="992750"/>
            <a:ext cx="8649850" cy="385306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00050" marR="0" lvl="0" indent="-285750" algn="l" rtl="0">
              <a:lnSpc>
                <a:spcPct val="115000"/>
              </a:lnSpc>
              <a:spcBef>
                <a:spcPts val="0"/>
              </a:spcBef>
              <a:spcAft>
                <a:spcPts val="0"/>
              </a:spcAft>
              <a:buClr>
                <a:schemeClr val="bg1"/>
              </a:buClr>
              <a:buSzPts val="1800"/>
              <a:buFont typeface="Arial" panose="020B0604020202020204" pitchFamily="34" charset="0"/>
              <a:buChar char="•"/>
              <a:defRPr sz="1800" b="0" i="0" u="none" strike="noStrike" cap="none">
                <a:solidFill>
                  <a:schemeClr val="bg1"/>
                </a:solidFill>
                <a:latin typeface="+mj-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buClr>
                <a:srgbClr val="080808"/>
              </a:buClr>
              <a:buNone/>
            </a:pPr>
            <a:r>
              <a:rPr lang="en-CA" dirty="0">
                <a:solidFill>
                  <a:srgbClr val="080808"/>
                </a:solidFill>
                <a:latin typeface="+mn-lt"/>
              </a:rPr>
              <a:t>Sustainability risks are environmental, social, and governance (ESG) factors that can significantly impact an organization’s operations, financial performance, and long-term viability. The following are some of the most critical sustainability risks facing businesses today:</a:t>
            </a:r>
          </a:p>
        </p:txBody>
      </p:sp>
      <p:graphicFrame>
        <p:nvGraphicFramePr>
          <p:cNvPr id="3" name="Diagram 2" descr="- Climate Change and Extreme Weather Events&#10;- Resource Scarcity and Biodiversity Loss&#10;- Social Inequality and Human Rights Issues&#10;- Regulatory Changes and Compliance Challenges&#10;- Technological Disruptions and Transitions&#10;">
            <a:extLst>
              <a:ext uri="{FF2B5EF4-FFF2-40B4-BE49-F238E27FC236}">
                <a16:creationId xmlns:a16="http://schemas.microsoft.com/office/drawing/2014/main" id="{85323E16-4FA5-ABDB-669E-72F03B5D66F2}"/>
              </a:ext>
            </a:extLst>
          </p:cNvPr>
          <p:cNvGraphicFramePr/>
          <p:nvPr>
            <p:extLst>
              <p:ext uri="{D42A27DB-BD31-4B8C-83A1-F6EECF244321}">
                <p14:modId xmlns:p14="http://schemas.microsoft.com/office/powerpoint/2010/main" val="3719850864"/>
              </p:ext>
            </p:extLst>
          </p:nvPr>
        </p:nvGraphicFramePr>
        <p:xfrm>
          <a:off x="317633" y="2473692"/>
          <a:ext cx="8579291" cy="2372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418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92;p15">
            <a:extLst>
              <a:ext uri="{FF2B5EF4-FFF2-40B4-BE49-F238E27FC236}">
                <a16:creationId xmlns:a16="http://schemas.microsoft.com/office/drawing/2014/main" id="{9E2E0355-C532-9CF1-A880-DC4BB7A630DD}"/>
              </a:ext>
            </a:extLst>
          </p:cNvPr>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Arial"/>
              </a:rPr>
              <a:t>10.4 Frameworks for Sustainable Risk Management</a:t>
            </a:r>
            <a:br>
              <a:rPr lang="en-CA" b="1" dirty="0">
                <a:latin typeface="Arial"/>
              </a:rPr>
            </a:br>
            <a:endParaRPr lang="en-CA" b="1" dirty="0">
              <a:latin typeface="Arial"/>
            </a:endParaRPr>
          </a:p>
        </p:txBody>
      </p:sp>
      <p:sp>
        <p:nvSpPr>
          <p:cNvPr id="2" name="Text Placeholder 2">
            <a:extLst>
              <a:ext uri="{FF2B5EF4-FFF2-40B4-BE49-F238E27FC236}">
                <a16:creationId xmlns:a16="http://schemas.microsoft.com/office/drawing/2014/main" id="{14536F85-23BF-B037-F34A-D664F83382A2}"/>
              </a:ext>
            </a:extLst>
          </p:cNvPr>
          <p:cNvSpPr txBox="1">
            <a:spLocks/>
          </p:cNvSpPr>
          <p:nvPr/>
        </p:nvSpPr>
        <p:spPr>
          <a:xfrm>
            <a:off x="247075" y="1232033"/>
            <a:ext cx="8649850" cy="36234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00050" marR="0" lvl="0" indent="-285750" algn="l" rtl="0">
              <a:lnSpc>
                <a:spcPct val="115000"/>
              </a:lnSpc>
              <a:spcBef>
                <a:spcPts val="0"/>
              </a:spcBef>
              <a:spcAft>
                <a:spcPts val="0"/>
              </a:spcAft>
              <a:buClr>
                <a:schemeClr val="bg1"/>
              </a:buClr>
              <a:buSzPts val="1800"/>
              <a:buFont typeface="Arial" panose="020B0604020202020204" pitchFamily="34" charset="0"/>
              <a:buChar char="•"/>
              <a:defRPr sz="1800" b="0" i="0" u="none" strike="noStrike" cap="none">
                <a:solidFill>
                  <a:schemeClr val="bg1"/>
                </a:solidFill>
                <a:latin typeface="+mj-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285750">
              <a:buClr>
                <a:srgbClr val="080808"/>
              </a:buClr>
            </a:pPr>
            <a:r>
              <a:rPr lang="en-CA" dirty="0">
                <a:solidFill>
                  <a:srgbClr val="080808"/>
                </a:solidFill>
                <a:latin typeface="+mn-lt"/>
              </a:rPr>
              <a:t>In response to growing demands for transparency and accountability on environmental, social, and governance (ESG) issues, many voluntary frameworks have emerged. </a:t>
            </a:r>
          </a:p>
          <a:p>
            <a:pPr marL="285750">
              <a:buClr>
                <a:srgbClr val="080808"/>
              </a:buClr>
            </a:pPr>
            <a:r>
              <a:rPr lang="en-CA" dirty="0">
                <a:solidFill>
                  <a:srgbClr val="080808"/>
                </a:solidFill>
                <a:latin typeface="+mn-lt"/>
              </a:rPr>
              <a:t>These frameworks provide companies with standardized structures to report on their ESG performance, catering to the information needs of external stakeholders.</a:t>
            </a:r>
          </a:p>
          <a:p>
            <a:pPr marL="285750">
              <a:buClr>
                <a:srgbClr val="080808"/>
              </a:buClr>
            </a:pPr>
            <a:r>
              <a:rPr lang="en-CA" dirty="0">
                <a:solidFill>
                  <a:srgbClr val="080808"/>
                </a:solidFill>
                <a:latin typeface="+mn-lt"/>
              </a:rPr>
              <a:t>Voluntary ESG reporting frameworks offer several advantages for businesses:</a:t>
            </a:r>
          </a:p>
          <a:p>
            <a:pPr marL="800100" lvl="1">
              <a:buClr>
                <a:srgbClr val="080808"/>
              </a:buClr>
            </a:pPr>
            <a:r>
              <a:rPr lang="en-CA" sz="1800" dirty="0">
                <a:solidFill>
                  <a:srgbClr val="080808"/>
                </a:solidFill>
                <a:latin typeface="+mn-lt"/>
              </a:rPr>
              <a:t>Standardization</a:t>
            </a:r>
          </a:p>
          <a:p>
            <a:pPr marL="800100" lvl="1">
              <a:buClr>
                <a:srgbClr val="080808"/>
              </a:buClr>
            </a:pPr>
            <a:r>
              <a:rPr lang="en-CA" sz="1800" dirty="0">
                <a:solidFill>
                  <a:srgbClr val="080808"/>
                </a:solidFill>
                <a:latin typeface="+mn-lt"/>
              </a:rPr>
              <a:t>Transparency</a:t>
            </a:r>
          </a:p>
          <a:p>
            <a:pPr marL="800100" lvl="1">
              <a:buClr>
                <a:srgbClr val="080808"/>
              </a:buClr>
            </a:pPr>
            <a:r>
              <a:rPr lang="en-CA" sz="1800" dirty="0">
                <a:solidFill>
                  <a:srgbClr val="080808"/>
                </a:solidFill>
                <a:latin typeface="+mn-lt"/>
              </a:rPr>
              <a:t>Improved Management</a:t>
            </a:r>
          </a:p>
          <a:p>
            <a:pPr marL="800100" lvl="1">
              <a:buClr>
                <a:srgbClr val="080808"/>
              </a:buClr>
            </a:pPr>
            <a:r>
              <a:rPr lang="en-CA" sz="1800" dirty="0">
                <a:solidFill>
                  <a:srgbClr val="080808"/>
                </a:solidFill>
                <a:latin typeface="+mn-lt"/>
              </a:rPr>
              <a:t>Enhanced Credibility</a:t>
            </a:r>
          </a:p>
        </p:txBody>
      </p:sp>
    </p:spTree>
    <p:extLst>
      <p:ext uri="{BB962C8B-B14F-4D97-AF65-F5344CB8AC3E}">
        <p14:creationId xmlns:p14="http://schemas.microsoft.com/office/powerpoint/2010/main" val="3081078913"/>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15BBAD-F7F2-401E-AF05-5688830EE446}">
  <ds:schemaRefs>
    <ds:schemaRef ds:uri="http://schemas.microsoft.com/office/2006/metadata/properties"/>
    <ds:schemaRef ds:uri="http://schemas.microsoft.com/office/infopath/2007/PartnerControls"/>
    <ds:schemaRef ds:uri="2a2e7db6-e305-423f-94e6-8efd5e6fa176"/>
  </ds:schemaRefs>
</ds:datastoreItem>
</file>

<file path=docProps/app.xml><?xml version="1.0" encoding="utf-8"?>
<Properties xmlns="http://schemas.openxmlformats.org/officeDocument/2006/extended-properties" xmlns:vt="http://schemas.openxmlformats.org/officeDocument/2006/docPropsVTypes">
  <TotalTime>3654</TotalTime>
  <Words>1524</Words>
  <Application>Microsoft Office PowerPoint</Application>
  <PresentationFormat>On-screen Show (16:9)</PresentationFormat>
  <Paragraphs>121</Paragraphs>
  <Slides>17</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Roboto</vt:lpstr>
      <vt:lpstr>Calibri Light</vt:lpstr>
      <vt:lpstr>Geometric</vt:lpstr>
      <vt:lpstr>Custom Design</vt:lpstr>
      <vt:lpstr>Risk Management – Supply Chain and Operations Perspective</vt:lpstr>
      <vt:lpstr>10.0 Learning Objectives</vt:lpstr>
      <vt:lpstr>10.1 Introduction</vt:lpstr>
      <vt:lpstr>10.2 Sustainability and Risk</vt:lpstr>
      <vt:lpstr>10.2 How to Effectively Manage Interconnected Risks</vt:lpstr>
      <vt:lpstr>10.3 Types of Sustainability Risks: Environmental, Social, and Governance (ESG)</vt:lpstr>
      <vt:lpstr>10.3 Managing ESG Risks</vt:lpstr>
      <vt:lpstr>10.3 How Sustainability Risks Can Impact</vt:lpstr>
      <vt:lpstr>10.4 Frameworks for Sustainable Risk Management </vt:lpstr>
      <vt:lpstr>10.4 UN Sustainable Development Goals (SDGs) as a Risk Management Tool </vt:lpstr>
      <vt:lpstr>10.4 Task Force on Climate-Related Financial Disclosures (TCFD) Recommendations </vt:lpstr>
      <vt:lpstr>10.4 Global Reporting Initiative (GRI) Standards </vt:lpstr>
      <vt:lpstr>10.4 Risk Assessment Techniques for ESG-Related Risks </vt:lpstr>
      <vt:lpstr>10.4 Assessment Approaches </vt:lpstr>
      <vt:lpstr>10.4 Strategies for Responding to Sustainability Risks   </vt:lpstr>
      <vt:lpstr>10.5 Opportunities in Sustainable Risk Management   </vt:lpstr>
      <vt:lpstr>10.6 Chapter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86</cp:revision>
  <cp:lastPrinted>2021-10-24T15:39:03Z</cp:lastPrinted>
  <dcterms:modified xsi:type="dcterms:W3CDTF">2024-08-19T13:31:08Z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