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 id="2147483660" r:id="rId5"/>
  </p:sldMasterIdLst>
  <p:notesMasterIdLst>
    <p:notesMasterId r:id="rId16"/>
  </p:notesMasterIdLst>
  <p:sldIdLst>
    <p:sldId id="256" r:id="rId6"/>
    <p:sldId id="287" r:id="rId7"/>
    <p:sldId id="258" r:id="rId8"/>
    <p:sldId id="288" r:id="rId9"/>
    <p:sldId id="300" r:id="rId10"/>
    <p:sldId id="298" r:id="rId11"/>
    <p:sldId id="301" r:id="rId12"/>
    <p:sldId id="302" r:id="rId13"/>
    <p:sldId id="299" r:id="rId14"/>
    <p:sldId id="286" r:id="rId15"/>
  </p:sldIdLst>
  <p:sldSz cx="9144000" cy="5143500" type="screen16x9"/>
  <p:notesSz cx="6858000" cy="9144000"/>
  <p:embeddedFontLst>
    <p:embeddedFont>
      <p:font typeface="Roboto" panose="02000000000000000000" pitchFamily="2"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ienzi, Jack" initials="MJ" lastIdx="5" clrIdx="0">
    <p:extLst>
      <p:ext uri="{19B8F6BF-5375-455C-9EA6-DF929625EA0E}">
        <p15:presenceInfo xmlns:p15="http://schemas.microsoft.com/office/powerpoint/2012/main" userId="S-1-5-21-750930478-754930973-930774774-290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550" autoAdjust="0"/>
  </p:normalViewPr>
  <p:slideViewPr>
    <p:cSldViewPr snapToGrid="0">
      <p:cViewPr varScale="1">
        <p:scale>
          <a:sx n="112" d="100"/>
          <a:sy n="112" d="100"/>
        </p:scale>
        <p:origin x="120" y="22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font" Target="fonts/font2.fntdata"/><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font" Target="fonts/font1.fntdata"/><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font" Target="fonts/font3.fntdata"/><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ebfbf62896_3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ebfbf62896_3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CA"/>
          </a:p>
          <a:p>
            <a:pPr marL="0" lvl="0" indent="0" algn="l" rtl="0">
              <a:spcBef>
                <a:spcPts val="0"/>
              </a:spcBef>
              <a:spcAft>
                <a:spcPts val="0"/>
              </a:spcAft>
              <a:buNone/>
            </a:pPr>
            <a:endParaRPr lang="en-CA"/>
          </a:p>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95427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967656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021777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624831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6597943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5589665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952520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a:bodyPr>
          <a:lstStyle>
            <a:lvl1pPr lvl="0" rtl="0">
              <a:spcBef>
                <a:spcPts val="0"/>
              </a:spcBef>
              <a:spcAft>
                <a:spcPts val="0"/>
              </a:spcAft>
              <a:buClr>
                <a:schemeClr val="lt1"/>
              </a:buClr>
              <a:buSzPts val="4200"/>
              <a:buNone/>
              <a:defRPr sz="4200">
                <a:solidFill>
                  <a:schemeClr val="lt1"/>
                </a:solidFill>
                <a:latin typeface="+mj-lt"/>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a:endParaRPr dirty="0"/>
          </a:p>
        </p:txBody>
      </p:sp>
      <p:sp>
        <p:nvSpPr>
          <p:cNvPr id="17" name="Google Shape;17;p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Clr>
                <a:schemeClr val="lt1"/>
              </a:buClr>
              <a:buSzPts val="2100"/>
              <a:buNone/>
              <a:defRPr sz="2100">
                <a:solidFill>
                  <a:schemeClr val="lt1"/>
                </a:solidFill>
                <a:latin typeface="+mj-lt"/>
              </a:defRPr>
            </a:lvl1pPr>
            <a:lvl2pPr lvl="1" rtl="0">
              <a:lnSpc>
                <a:spcPct val="100000"/>
              </a:lnSpc>
              <a:spcBef>
                <a:spcPts val="0"/>
              </a:spcBef>
              <a:spcAft>
                <a:spcPts val="0"/>
              </a:spcAft>
              <a:buClr>
                <a:schemeClr val="lt1"/>
              </a:buClr>
              <a:buSzPts val="2100"/>
              <a:buNone/>
              <a:defRPr sz="2100">
                <a:solidFill>
                  <a:schemeClr val="lt1"/>
                </a:solidFill>
              </a:defRPr>
            </a:lvl2pPr>
            <a:lvl3pPr lvl="2" rtl="0">
              <a:lnSpc>
                <a:spcPct val="100000"/>
              </a:lnSpc>
              <a:spcBef>
                <a:spcPts val="0"/>
              </a:spcBef>
              <a:spcAft>
                <a:spcPts val="0"/>
              </a:spcAft>
              <a:buClr>
                <a:schemeClr val="lt1"/>
              </a:buClr>
              <a:buSzPts val="2100"/>
              <a:buNone/>
              <a:defRPr sz="2100">
                <a:solidFill>
                  <a:schemeClr val="lt1"/>
                </a:solidFill>
              </a:defRPr>
            </a:lvl3pPr>
            <a:lvl4pPr lvl="3" rtl="0">
              <a:lnSpc>
                <a:spcPct val="100000"/>
              </a:lnSpc>
              <a:spcBef>
                <a:spcPts val="0"/>
              </a:spcBef>
              <a:spcAft>
                <a:spcPts val="0"/>
              </a:spcAft>
              <a:buClr>
                <a:schemeClr val="lt1"/>
              </a:buClr>
              <a:buSzPts val="2100"/>
              <a:buNone/>
              <a:defRPr sz="2100">
                <a:solidFill>
                  <a:schemeClr val="lt1"/>
                </a:solidFill>
              </a:defRPr>
            </a:lvl4pPr>
            <a:lvl5pPr lvl="4" rtl="0">
              <a:lnSpc>
                <a:spcPct val="100000"/>
              </a:lnSpc>
              <a:spcBef>
                <a:spcPts val="0"/>
              </a:spcBef>
              <a:spcAft>
                <a:spcPts val="0"/>
              </a:spcAft>
              <a:buClr>
                <a:schemeClr val="lt1"/>
              </a:buClr>
              <a:buSzPts val="2100"/>
              <a:buNone/>
              <a:defRPr sz="2100">
                <a:solidFill>
                  <a:schemeClr val="lt1"/>
                </a:solidFill>
              </a:defRPr>
            </a:lvl5pPr>
            <a:lvl6pPr lvl="5" rtl="0">
              <a:lnSpc>
                <a:spcPct val="100000"/>
              </a:lnSpc>
              <a:spcBef>
                <a:spcPts val="0"/>
              </a:spcBef>
              <a:spcAft>
                <a:spcPts val="0"/>
              </a:spcAft>
              <a:buClr>
                <a:schemeClr val="lt1"/>
              </a:buClr>
              <a:buSzPts val="2100"/>
              <a:buNone/>
              <a:defRPr sz="2100">
                <a:solidFill>
                  <a:schemeClr val="lt1"/>
                </a:solidFill>
              </a:defRPr>
            </a:lvl6pPr>
            <a:lvl7pPr lvl="6" rtl="0">
              <a:lnSpc>
                <a:spcPct val="100000"/>
              </a:lnSpc>
              <a:spcBef>
                <a:spcPts val="0"/>
              </a:spcBef>
              <a:spcAft>
                <a:spcPts val="0"/>
              </a:spcAft>
              <a:buClr>
                <a:schemeClr val="lt1"/>
              </a:buClr>
              <a:buSzPts val="2100"/>
              <a:buNone/>
              <a:defRPr sz="2100">
                <a:solidFill>
                  <a:schemeClr val="lt1"/>
                </a:solidFill>
              </a:defRPr>
            </a:lvl7pPr>
            <a:lvl8pPr lvl="7" rtl="0">
              <a:lnSpc>
                <a:spcPct val="100000"/>
              </a:lnSpc>
              <a:spcBef>
                <a:spcPts val="0"/>
              </a:spcBef>
              <a:spcAft>
                <a:spcPts val="0"/>
              </a:spcAft>
              <a:buClr>
                <a:schemeClr val="lt1"/>
              </a:buClr>
              <a:buSzPts val="2100"/>
              <a:buNone/>
              <a:defRPr sz="2100">
                <a:solidFill>
                  <a:schemeClr val="lt1"/>
                </a:solidFill>
              </a:defRPr>
            </a:lvl8pPr>
            <a:lvl9pPr lvl="8" rtl="0">
              <a:lnSpc>
                <a:spcPct val="100000"/>
              </a:lnSpc>
              <a:spcBef>
                <a:spcPts val="0"/>
              </a:spcBef>
              <a:spcAft>
                <a:spcPts val="0"/>
              </a:spcAft>
              <a:buClr>
                <a:schemeClr val="lt1"/>
              </a:buClr>
              <a:buSzPts val="2100"/>
              <a:buNone/>
              <a:defRPr sz="2100">
                <a:solidFill>
                  <a:schemeClr val="lt1"/>
                </a:solidFill>
              </a:defRPr>
            </a:lvl9pPr>
          </a:lstStyle>
          <a:p>
            <a:endParaRPr dirty="0"/>
          </a:p>
        </p:txBody>
      </p:sp>
      <p:sp>
        <p:nvSpPr>
          <p:cNvPr id="18" name="Google Shape;18;p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4"/>
        <p:cNvGrpSpPr/>
        <p:nvPr/>
      </p:nvGrpSpPr>
      <p:grpSpPr>
        <a:xfrm>
          <a:off x="0" y="0"/>
          <a:ext cx="0" cy="0"/>
          <a:chOff x="0" y="0"/>
          <a:chExt cx="0" cy="0"/>
        </a:xfrm>
      </p:grpSpPr>
      <p:sp>
        <p:nvSpPr>
          <p:cNvPr id="75" name="Google Shape;75;p1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74D2F-6DA6-468A-A8C0-97C4D3F9AD6F}"/>
              </a:ext>
            </a:extLst>
          </p:cNvPr>
          <p:cNvSpPr>
            <a:spLocks noGrp="1"/>
          </p:cNvSpPr>
          <p:nvPr>
            <p:ph type="ctrTitle"/>
          </p:nvPr>
        </p:nvSpPr>
        <p:spPr>
          <a:xfrm>
            <a:off x="1143000" y="841375"/>
            <a:ext cx="6858000" cy="17907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DBEBF14C-0724-486C-84D2-A9B694A3F1A9}"/>
              </a:ext>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93E55059-10B3-445C-9C17-67C1E61214A2}"/>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5" name="Footer Placeholder 4">
            <a:extLst>
              <a:ext uri="{FF2B5EF4-FFF2-40B4-BE49-F238E27FC236}">
                <a16:creationId xmlns:a16="http://schemas.microsoft.com/office/drawing/2014/main" id="{4705C24A-69D3-4011-BFF5-7F0D11DBA46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530CC8F-B0B5-4923-ABAF-E408507ABF87}"/>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035572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2BB26-4A57-4DC1-BC9F-1A811D816A1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8C33B6DA-4199-4246-B548-6DC6A414DE2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5A536FA-815C-4E88-A728-6E2A655760B1}"/>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5" name="Footer Placeholder 4">
            <a:extLst>
              <a:ext uri="{FF2B5EF4-FFF2-40B4-BE49-F238E27FC236}">
                <a16:creationId xmlns:a16="http://schemas.microsoft.com/office/drawing/2014/main" id="{CD49ED2C-6C10-4487-9429-BB7BAEAD7D6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099BB0B-74F9-4CBC-AC28-13033802C8E2}"/>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1531433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C60D8-825C-4C5B-B7BD-AC90B9A6ED68}"/>
              </a:ext>
            </a:extLst>
          </p:cNvPr>
          <p:cNvSpPr>
            <a:spLocks noGrp="1"/>
          </p:cNvSpPr>
          <p:nvPr>
            <p:ph type="title"/>
          </p:nvPr>
        </p:nvSpPr>
        <p:spPr>
          <a:xfrm>
            <a:off x="623888" y="1282700"/>
            <a:ext cx="7886700" cy="2139950"/>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8EA116E4-CD0D-4359-85D7-0E0093ADA58F}"/>
              </a:ext>
            </a:extLst>
          </p:cNvPr>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A89D56-56A3-46C1-9D42-A24D92D18ACD}"/>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5" name="Footer Placeholder 4">
            <a:extLst>
              <a:ext uri="{FF2B5EF4-FFF2-40B4-BE49-F238E27FC236}">
                <a16:creationId xmlns:a16="http://schemas.microsoft.com/office/drawing/2014/main" id="{EC2D9B8A-DAA8-4B20-9759-4CD18AD98C5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A7B1438-DB99-4A84-BEC5-331A9C7A69F3}"/>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6570276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3A3F5-E938-455E-96EE-4E4D744CEEE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57BE2BB7-04B1-4D4F-AE95-F6585DDE290E}"/>
              </a:ext>
            </a:extLst>
          </p:cNvPr>
          <p:cNvSpPr>
            <a:spLocks noGrp="1"/>
          </p:cNvSpPr>
          <p:nvPr>
            <p:ph sz="half" idx="1"/>
          </p:nvPr>
        </p:nvSpPr>
        <p:spPr>
          <a:xfrm>
            <a:off x="628650" y="1370013"/>
            <a:ext cx="3867150" cy="32623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8DED3E1A-EA64-4096-8BA8-103A7EA220DB}"/>
              </a:ext>
            </a:extLst>
          </p:cNvPr>
          <p:cNvSpPr>
            <a:spLocks noGrp="1"/>
          </p:cNvSpPr>
          <p:nvPr>
            <p:ph sz="half" idx="2"/>
          </p:nvPr>
        </p:nvSpPr>
        <p:spPr>
          <a:xfrm>
            <a:off x="4648200" y="1370013"/>
            <a:ext cx="3867150" cy="32623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AE5FC414-46C0-4D1A-B4DB-656A040B72EC}"/>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6" name="Footer Placeholder 5">
            <a:extLst>
              <a:ext uri="{FF2B5EF4-FFF2-40B4-BE49-F238E27FC236}">
                <a16:creationId xmlns:a16="http://schemas.microsoft.com/office/drawing/2014/main" id="{ADEEF4A1-4396-4588-90D2-1C70D48EB16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7CE52B9-BED1-4096-AE8E-BFE938A92D3C}"/>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4568344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9F151-7CA1-46BF-BB45-B9230F52BE44}"/>
              </a:ext>
            </a:extLst>
          </p:cNvPr>
          <p:cNvSpPr>
            <a:spLocks noGrp="1"/>
          </p:cNvSpPr>
          <p:nvPr>
            <p:ph type="title"/>
          </p:nvPr>
        </p:nvSpPr>
        <p:spPr>
          <a:xfrm>
            <a:off x="630238" y="274638"/>
            <a:ext cx="7886700" cy="993775"/>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EED8BDC-6CBD-43DC-9369-9D476601B726}"/>
              </a:ext>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480E32A-9DCA-4AC8-865A-DE31CC520CBE}"/>
              </a:ext>
            </a:extLst>
          </p:cNvPr>
          <p:cNvSpPr>
            <a:spLocks noGrp="1"/>
          </p:cNvSpPr>
          <p:nvPr>
            <p:ph sz="half" idx="2"/>
          </p:nvPr>
        </p:nvSpPr>
        <p:spPr>
          <a:xfrm>
            <a:off x="630238" y="1879600"/>
            <a:ext cx="3868737" cy="2762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2455957A-F2A6-44E2-BB52-5B3585098A0A}"/>
              </a:ext>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FECDDD0-03AB-4536-A865-4164609FFB68}"/>
              </a:ext>
            </a:extLst>
          </p:cNvPr>
          <p:cNvSpPr>
            <a:spLocks noGrp="1"/>
          </p:cNvSpPr>
          <p:nvPr>
            <p:ph sz="quarter" idx="4"/>
          </p:nvPr>
        </p:nvSpPr>
        <p:spPr>
          <a:xfrm>
            <a:off x="4629150" y="1879600"/>
            <a:ext cx="3887788" cy="2762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F355584F-26E9-432E-A79C-415FFE8C7A03}"/>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8" name="Footer Placeholder 7">
            <a:extLst>
              <a:ext uri="{FF2B5EF4-FFF2-40B4-BE49-F238E27FC236}">
                <a16:creationId xmlns:a16="http://schemas.microsoft.com/office/drawing/2014/main" id="{2CB503E6-2018-48D0-A1C5-3C22BA8BDF99}"/>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E0DF1142-8A24-40AA-BB05-6FCED7FFCD43}"/>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6889762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800B1-7774-4DB6-8998-C00A18B40CC0}"/>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55622E6F-013E-4A6F-8DF4-B99B55D52B7D}"/>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4" name="Footer Placeholder 3">
            <a:extLst>
              <a:ext uri="{FF2B5EF4-FFF2-40B4-BE49-F238E27FC236}">
                <a16:creationId xmlns:a16="http://schemas.microsoft.com/office/drawing/2014/main" id="{8144FCF3-50A7-4A05-B1B5-8C4C191FB01E}"/>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0A7348D0-948C-4DCA-81A0-330122503EE0}"/>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7317976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96E431-E44D-4A14-B2DE-D8DE485B0D39}"/>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3" name="Footer Placeholder 2">
            <a:extLst>
              <a:ext uri="{FF2B5EF4-FFF2-40B4-BE49-F238E27FC236}">
                <a16:creationId xmlns:a16="http://schemas.microsoft.com/office/drawing/2014/main" id="{E421F2A8-68F0-4948-BB61-73C3D59963D0}"/>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B53A98E5-E979-47DC-A7D6-FE27E997D829}"/>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5003621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00EBB-5D0E-46A6-9E9E-F9C43F36E1F4}"/>
              </a:ext>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F873491D-E9A5-4420-92AD-256C44EF3017}"/>
              </a:ext>
            </a:extLst>
          </p:cNvPr>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5C074A2E-E830-4F49-89D2-07EE62D1AC31}"/>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489797E-7879-4E25-80AD-B272FF8692A1}"/>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6" name="Footer Placeholder 5">
            <a:extLst>
              <a:ext uri="{FF2B5EF4-FFF2-40B4-BE49-F238E27FC236}">
                <a16:creationId xmlns:a16="http://schemas.microsoft.com/office/drawing/2014/main" id="{E374D7DC-3D52-4BD9-B6FE-906E32560F9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7409D50-6198-44D2-9B92-0522801CA8D3}"/>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7711236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5ED9C-A3F0-41C0-93DD-0BCBBC5C0073}"/>
              </a:ext>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D443AEEB-2BC6-40F1-8713-36CCB04B26AB}"/>
              </a:ext>
            </a:extLst>
          </p:cNvPr>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3E7EA403-FA47-47D2-96D6-0FD097F851FF}"/>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D228247-A39C-4A14-92B9-5A2A539D534D}"/>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6" name="Footer Placeholder 5">
            <a:extLst>
              <a:ext uri="{FF2B5EF4-FFF2-40B4-BE49-F238E27FC236}">
                <a16:creationId xmlns:a16="http://schemas.microsoft.com/office/drawing/2014/main" id="{FB482973-B6E8-4A0D-A701-CBD506921B1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DA16CAD-70E6-40FA-A1AD-6943A2BFE8EA}"/>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658178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3"/>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rmAutofit/>
          </a:bodyPr>
          <a:lstStyle>
            <a:lvl1pPr lvl="0" rtl="0">
              <a:spcBef>
                <a:spcPts val="0"/>
              </a:spcBef>
              <a:spcAft>
                <a:spcPts val="0"/>
              </a:spcAft>
              <a:buClr>
                <a:schemeClr val="lt1"/>
              </a:buClr>
              <a:buSzPts val="4200"/>
              <a:buNone/>
              <a:defRPr sz="4200">
                <a:solidFill>
                  <a:schemeClr val="lt1"/>
                </a:solidFill>
                <a:latin typeface="+mj-lt"/>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a:endParaRPr dirty="0"/>
          </a:p>
        </p:txBody>
      </p:sp>
      <p:sp>
        <p:nvSpPr>
          <p:cNvPr id="27" name="Google Shape;27;p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55CEB-112A-4B98-8F69-E82ABE4DD717}"/>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7304AF2-CCF3-4CE9-A266-4DE7F8AAFFB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4ACE4F1-553C-436E-8270-6DDE30112DDA}"/>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5" name="Footer Placeholder 4">
            <a:extLst>
              <a:ext uri="{FF2B5EF4-FFF2-40B4-BE49-F238E27FC236}">
                <a16:creationId xmlns:a16="http://schemas.microsoft.com/office/drawing/2014/main" id="{9D3156B4-7ADD-4EDE-AEB4-76B16F6E399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9359D2B-48E4-4789-AB01-8EFC5FC74A8D}"/>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25635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0118AB-2849-4783-83D4-2ED48AC300D4}"/>
              </a:ext>
            </a:extLst>
          </p:cNvPr>
          <p:cNvSpPr>
            <a:spLocks noGrp="1"/>
          </p:cNvSpPr>
          <p:nvPr>
            <p:ph type="title" orient="vert"/>
          </p:nvPr>
        </p:nvSpPr>
        <p:spPr>
          <a:xfrm>
            <a:off x="6543675" y="274638"/>
            <a:ext cx="1971675" cy="4357687"/>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02B2C76-B6C4-4095-BE16-E3EED854B497}"/>
              </a:ext>
            </a:extLst>
          </p:cNvPr>
          <p:cNvSpPr>
            <a:spLocks noGrp="1"/>
          </p:cNvSpPr>
          <p:nvPr>
            <p:ph type="body" orient="vert" idx="1"/>
          </p:nvPr>
        </p:nvSpPr>
        <p:spPr>
          <a:xfrm>
            <a:off x="628650" y="274638"/>
            <a:ext cx="5762625" cy="43576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F9DDFEF-4362-493B-A0AA-BBD01C67DF1A}"/>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5" name="Footer Placeholder 4">
            <a:extLst>
              <a:ext uri="{FF2B5EF4-FFF2-40B4-BE49-F238E27FC236}">
                <a16:creationId xmlns:a16="http://schemas.microsoft.com/office/drawing/2014/main" id="{C86CF25B-FF4C-488A-8211-88EC8222712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55C9D5A-749F-4FD8-937D-ABBB4C7BA96C}"/>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738014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sp>
        <p:nvSpPr>
          <p:cNvPr id="29" name="Google Shape;29;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a:latin typeface="+mj-lt"/>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dirty="0"/>
          </a:p>
        </p:txBody>
      </p:sp>
      <p:sp>
        <p:nvSpPr>
          <p:cNvPr id="30" name="Google Shape;30;p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lvl1pPr marL="400050" lvl="0" indent="-285750" rtl="0">
              <a:spcBef>
                <a:spcPts val="0"/>
              </a:spcBef>
              <a:spcAft>
                <a:spcPts val="0"/>
              </a:spcAft>
              <a:buClr>
                <a:schemeClr val="bg1"/>
              </a:buClr>
              <a:buSzPts val="1800"/>
              <a:buFont typeface="Arial" panose="020B0604020202020204" pitchFamily="34" charset="0"/>
              <a:buChar char="•"/>
              <a:defRPr>
                <a:solidFill>
                  <a:schemeClr val="bg1"/>
                </a:solidFill>
                <a:latin typeface="+mj-lt"/>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dirty="0"/>
          </a:p>
        </p:txBody>
      </p:sp>
      <p:sp>
        <p:nvSpPr>
          <p:cNvPr id="31" name="Google Shape;31;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32" name="Google Shape;32;p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a:latin typeface="+mj-lt"/>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dirty="0"/>
          </a:p>
        </p:txBody>
      </p:sp>
      <p:sp>
        <p:nvSpPr>
          <p:cNvPr id="40" name="Google Shape;40;p6"/>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rtl="0">
              <a:spcBef>
                <a:spcPts val="0"/>
              </a:spcBef>
              <a:spcAft>
                <a:spcPts val="0"/>
              </a:spcAft>
              <a:buSzPts val="2400"/>
              <a:buNone/>
              <a:defRPr sz="2400">
                <a:latin typeface="+mj-lt"/>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dirty="0"/>
          </a:p>
        </p:txBody>
      </p:sp>
      <p:sp>
        <p:nvSpPr>
          <p:cNvPr id="43" name="Google Shape;43;p7"/>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normAutofit/>
          </a:bodyPr>
          <a:lstStyle>
            <a:lvl1pPr marL="457200" lvl="0" indent="-304800" rtl="0">
              <a:spcBef>
                <a:spcPts val="0"/>
              </a:spcBef>
              <a:spcAft>
                <a:spcPts val="0"/>
              </a:spcAft>
              <a:buClr>
                <a:schemeClr val="bg1"/>
              </a:buClr>
              <a:buSzPts val="1200"/>
              <a:buChar char="●"/>
              <a:defRPr sz="1200">
                <a:solidFill>
                  <a:schemeClr val="bg1"/>
                </a:solidFill>
                <a:latin typeface="+mj-lt"/>
              </a:defRPr>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dirty="0"/>
          </a:p>
        </p:txBody>
      </p:sp>
      <p:sp>
        <p:nvSpPr>
          <p:cNvPr id="44" name="Google Shape;44;p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5"/>
        <p:cNvGrpSpPr/>
        <p:nvPr/>
      </p:nvGrpSpPr>
      <p:grpSpPr>
        <a:xfrm>
          <a:off x="0" y="0"/>
          <a:ext cx="0" cy="0"/>
          <a:chOff x="0" y="0"/>
          <a:chExt cx="0" cy="0"/>
        </a:xfrm>
      </p:grpSpPr>
      <p:grpSp>
        <p:nvGrpSpPr>
          <p:cNvPr id="46" name="Google Shape;46;p8"/>
          <p:cNvGrpSpPr/>
          <p:nvPr/>
        </p:nvGrpSpPr>
        <p:grpSpPr>
          <a:xfrm>
            <a:off x="6098378" y="5"/>
            <a:ext cx="3045625" cy="2030570"/>
            <a:chOff x="6098378" y="5"/>
            <a:chExt cx="3045625" cy="2030570"/>
          </a:xfrm>
        </p:grpSpPr>
        <p:sp>
          <p:nvSpPr>
            <p:cNvPr id="47" name="Google Shape;47;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48" name="Google Shape;48;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49" name="Google Shape;49;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50" name="Google Shape;50;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51" name="Google Shape;51;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grpSp>
      <p:sp>
        <p:nvSpPr>
          <p:cNvPr id="52" name="Google Shape;52;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rtl="0">
              <a:spcBef>
                <a:spcPts val="0"/>
              </a:spcBef>
              <a:spcAft>
                <a:spcPts val="0"/>
              </a:spcAft>
              <a:buClr>
                <a:schemeClr val="lt1"/>
              </a:buClr>
              <a:buSzPts val="4800"/>
              <a:buNone/>
              <a:defRPr sz="4800">
                <a:solidFill>
                  <a:schemeClr val="lt1"/>
                </a:solidFill>
                <a:latin typeface="+mj-lt"/>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a:endParaRPr dirty="0"/>
          </a:p>
        </p:txBody>
      </p:sp>
      <p:sp>
        <p:nvSpPr>
          <p:cNvPr id="53" name="Google Shape;53;p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4"/>
        <p:cNvGrpSpPr/>
        <p:nvPr/>
      </p:nvGrpSpPr>
      <p:grpSpPr>
        <a:xfrm>
          <a:off x="0" y="0"/>
          <a:ext cx="0" cy="0"/>
          <a:chOff x="0" y="0"/>
          <a:chExt cx="0" cy="0"/>
        </a:xfrm>
      </p:grpSpPr>
      <p:sp>
        <p:nvSpPr>
          <p:cNvPr id="55" name="Google Shape;55;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6" name="Google Shape;56;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57" name="Google Shape;57;p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4200"/>
              <a:buNone/>
              <a:defRPr sz="4200">
                <a:latin typeface="+mj-lt"/>
              </a:defRPr>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dirty="0"/>
          </a:p>
        </p:txBody>
      </p:sp>
      <p:sp>
        <p:nvSpPr>
          <p:cNvPr id="58" name="Google Shape;58;p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100"/>
              <a:buNone/>
              <a:defRPr sz="2100">
                <a:solidFill>
                  <a:schemeClr val="bg1"/>
                </a:solidFill>
                <a:latin typeface="+mj-lt"/>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dirty="0"/>
          </a:p>
        </p:txBody>
      </p:sp>
      <p:sp>
        <p:nvSpPr>
          <p:cNvPr id="59" name="Google Shape;5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rtl="0">
              <a:spcBef>
                <a:spcPts val="0"/>
              </a:spcBef>
              <a:spcAft>
                <a:spcPts val="0"/>
              </a:spcAft>
              <a:buClr>
                <a:schemeClr val="lt1"/>
              </a:buClr>
              <a:buSzPts val="1800"/>
              <a:buChar char="●"/>
              <a:defRPr>
                <a:solidFill>
                  <a:schemeClr val="lt1"/>
                </a:solidFill>
                <a:latin typeface="+mj-lt"/>
              </a:defRPr>
            </a:lvl1pPr>
            <a:lvl2pPr marL="914400" lvl="1" indent="-317500" rtl="0">
              <a:spcBef>
                <a:spcPts val="0"/>
              </a:spcBef>
              <a:spcAft>
                <a:spcPts val="0"/>
              </a:spcAft>
              <a:buClr>
                <a:schemeClr val="lt1"/>
              </a:buClr>
              <a:buSzPts val="1400"/>
              <a:buChar char="○"/>
              <a:defRPr>
                <a:solidFill>
                  <a:schemeClr val="lt1"/>
                </a:solidFill>
              </a:defRPr>
            </a:lvl2pPr>
            <a:lvl3pPr marL="1371600" lvl="2" indent="-317500" rtl="0">
              <a:spcBef>
                <a:spcPts val="0"/>
              </a:spcBef>
              <a:spcAft>
                <a:spcPts val="0"/>
              </a:spcAft>
              <a:buClr>
                <a:schemeClr val="lt1"/>
              </a:buClr>
              <a:buSzPts val="1400"/>
              <a:buChar char="■"/>
              <a:defRPr>
                <a:solidFill>
                  <a:schemeClr val="lt1"/>
                </a:solidFill>
              </a:defRPr>
            </a:lvl3pPr>
            <a:lvl4pPr marL="1828800" lvl="3" indent="-317500" rtl="0">
              <a:spcBef>
                <a:spcPts val="0"/>
              </a:spcBef>
              <a:spcAft>
                <a:spcPts val="0"/>
              </a:spcAft>
              <a:buClr>
                <a:schemeClr val="lt1"/>
              </a:buClr>
              <a:buSzPts val="1400"/>
              <a:buChar char="●"/>
              <a:defRPr>
                <a:solidFill>
                  <a:schemeClr val="lt1"/>
                </a:solidFill>
              </a:defRPr>
            </a:lvl4pPr>
            <a:lvl5pPr marL="2286000" lvl="4" indent="-317500" rtl="0">
              <a:spcBef>
                <a:spcPts val="0"/>
              </a:spcBef>
              <a:spcAft>
                <a:spcPts val="0"/>
              </a:spcAft>
              <a:buClr>
                <a:schemeClr val="lt1"/>
              </a:buClr>
              <a:buSzPts val="1400"/>
              <a:buChar char="○"/>
              <a:defRPr>
                <a:solidFill>
                  <a:schemeClr val="lt1"/>
                </a:solidFill>
              </a:defRPr>
            </a:lvl5pPr>
            <a:lvl6pPr marL="2743200" lvl="5" indent="-317500" rtl="0">
              <a:spcBef>
                <a:spcPts val="0"/>
              </a:spcBef>
              <a:spcAft>
                <a:spcPts val="0"/>
              </a:spcAft>
              <a:buClr>
                <a:schemeClr val="lt1"/>
              </a:buClr>
              <a:buSzPts val="1400"/>
              <a:buChar char="■"/>
              <a:defRPr>
                <a:solidFill>
                  <a:schemeClr val="lt1"/>
                </a:solidFill>
              </a:defRPr>
            </a:lvl6pPr>
            <a:lvl7pPr marL="3200400" lvl="6" indent="-317500" rtl="0">
              <a:spcBef>
                <a:spcPts val="0"/>
              </a:spcBef>
              <a:spcAft>
                <a:spcPts val="0"/>
              </a:spcAft>
              <a:buClr>
                <a:schemeClr val="lt1"/>
              </a:buClr>
              <a:buSzPts val="1400"/>
              <a:buChar char="●"/>
              <a:defRPr>
                <a:solidFill>
                  <a:schemeClr val="lt1"/>
                </a:solidFill>
              </a:defRPr>
            </a:lvl7pPr>
            <a:lvl8pPr marL="3657600" lvl="7" indent="-317500" rtl="0">
              <a:spcBef>
                <a:spcPts val="0"/>
              </a:spcBef>
              <a:spcAft>
                <a:spcPts val="0"/>
              </a:spcAft>
              <a:buClr>
                <a:schemeClr val="lt1"/>
              </a:buClr>
              <a:buSzPts val="1400"/>
              <a:buChar char="○"/>
              <a:defRPr>
                <a:solidFill>
                  <a:schemeClr val="lt1"/>
                </a:solidFill>
              </a:defRPr>
            </a:lvl8pPr>
            <a:lvl9pPr marL="4114800" lvl="8" indent="-317500" rtl="0">
              <a:spcBef>
                <a:spcPts val="0"/>
              </a:spcBef>
              <a:spcAft>
                <a:spcPts val="0"/>
              </a:spcAft>
              <a:buClr>
                <a:schemeClr val="lt1"/>
              </a:buClr>
              <a:buSzPts val="1400"/>
              <a:buChar char="■"/>
              <a:defRPr>
                <a:solidFill>
                  <a:schemeClr val="lt1"/>
                </a:solidFill>
              </a:defRPr>
            </a:lvl9pPr>
          </a:lstStyle>
          <a:p>
            <a:endParaRPr dirty="0"/>
          </a:p>
        </p:txBody>
      </p:sp>
      <p:sp>
        <p:nvSpPr>
          <p:cNvPr id="60" name="Google Shape;60;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1"/>
        <p:cNvGrpSpPr/>
        <p:nvPr/>
      </p:nvGrpSpPr>
      <p:grpSpPr>
        <a:xfrm>
          <a:off x="0" y="0"/>
          <a:ext cx="0" cy="0"/>
          <a:chOff x="0" y="0"/>
          <a:chExt cx="0" cy="0"/>
        </a:xfrm>
      </p:grpSpPr>
      <p:sp>
        <p:nvSpPr>
          <p:cNvPr id="62" name="Google Shape;62;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SzPts val="1800"/>
              <a:buNone/>
              <a:defRPr>
                <a:solidFill>
                  <a:schemeClr val="bg1"/>
                </a:solidFill>
                <a:latin typeface="+mj-lt"/>
              </a:defRPr>
            </a:lvl1pPr>
          </a:lstStyle>
          <a:p>
            <a:endParaRPr dirty="0"/>
          </a:p>
        </p:txBody>
      </p:sp>
      <p:sp>
        <p:nvSpPr>
          <p:cNvPr id="63" name="Google Shape;63;p1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4"/>
        <p:cNvGrpSpPr/>
        <p:nvPr/>
      </p:nvGrpSpPr>
      <p:grpSpPr>
        <a:xfrm>
          <a:off x="0" y="0"/>
          <a:ext cx="0" cy="0"/>
          <a:chOff x="0" y="0"/>
          <a:chExt cx="0" cy="0"/>
        </a:xfrm>
      </p:grpSpPr>
      <p:grpSp>
        <p:nvGrpSpPr>
          <p:cNvPr id="65" name="Google Shape;65;p11"/>
          <p:cNvGrpSpPr/>
          <p:nvPr/>
        </p:nvGrpSpPr>
        <p:grpSpPr>
          <a:xfrm>
            <a:off x="6098378" y="5"/>
            <a:ext cx="3045625" cy="2030570"/>
            <a:chOff x="6098378" y="5"/>
            <a:chExt cx="3045625" cy="2030570"/>
          </a:xfrm>
        </p:grpSpPr>
        <p:sp>
          <p:nvSpPr>
            <p:cNvPr id="66" name="Google Shape;66;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1" name="Google Shape;71;p11"/>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normAutofit/>
          </a:bodyPr>
          <a:lstStyle>
            <a:lvl1pPr lvl="0" algn="ctr" rtl="0">
              <a:spcBef>
                <a:spcPts val="0"/>
              </a:spcBef>
              <a:spcAft>
                <a:spcPts val="0"/>
              </a:spcAft>
              <a:buClr>
                <a:schemeClr val="lt1"/>
              </a:buClr>
              <a:buSzPts val="12000"/>
              <a:buNone/>
              <a:defRPr sz="12000">
                <a:solidFill>
                  <a:schemeClr val="lt1"/>
                </a:solidFill>
                <a:latin typeface="+mj-lt"/>
              </a:defRPr>
            </a:lvl1pPr>
            <a:lvl2pPr lvl="1" algn="ctr" rtl="0">
              <a:spcBef>
                <a:spcPts val="0"/>
              </a:spcBef>
              <a:spcAft>
                <a:spcPts val="0"/>
              </a:spcAft>
              <a:buClr>
                <a:schemeClr val="lt1"/>
              </a:buClr>
              <a:buSzPts val="12000"/>
              <a:buNone/>
              <a:defRPr sz="12000">
                <a:solidFill>
                  <a:schemeClr val="lt1"/>
                </a:solidFill>
              </a:defRPr>
            </a:lvl2pPr>
            <a:lvl3pPr lvl="2" algn="ctr" rtl="0">
              <a:spcBef>
                <a:spcPts val="0"/>
              </a:spcBef>
              <a:spcAft>
                <a:spcPts val="0"/>
              </a:spcAft>
              <a:buClr>
                <a:schemeClr val="lt1"/>
              </a:buClr>
              <a:buSzPts val="12000"/>
              <a:buNone/>
              <a:defRPr sz="12000">
                <a:solidFill>
                  <a:schemeClr val="lt1"/>
                </a:solidFill>
              </a:defRPr>
            </a:lvl3pPr>
            <a:lvl4pPr lvl="3" algn="ctr" rtl="0">
              <a:spcBef>
                <a:spcPts val="0"/>
              </a:spcBef>
              <a:spcAft>
                <a:spcPts val="0"/>
              </a:spcAft>
              <a:buClr>
                <a:schemeClr val="lt1"/>
              </a:buClr>
              <a:buSzPts val="12000"/>
              <a:buNone/>
              <a:defRPr sz="12000">
                <a:solidFill>
                  <a:schemeClr val="lt1"/>
                </a:solidFill>
              </a:defRPr>
            </a:lvl4pPr>
            <a:lvl5pPr lvl="4" algn="ctr" rtl="0">
              <a:spcBef>
                <a:spcPts val="0"/>
              </a:spcBef>
              <a:spcAft>
                <a:spcPts val="0"/>
              </a:spcAft>
              <a:buClr>
                <a:schemeClr val="lt1"/>
              </a:buClr>
              <a:buSzPts val="12000"/>
              <a:buNone/>
              <a:defRPr sz="12000">
                <a:solidFill>
                  <a:schemeClr val="lt1"/>
                </a:solidFill>
              </a:defRPr>
            </a:lvl5pPr>
            <a:lvl6pPr lvl="5" algn="ctr" rtl="0">
              <a:spcBef>
                <a:spcPts val="0"/>
              </a:spcBef>
              <a:spcAft>
                <a:spcPts val="0"/>
              </a:spcAft>
              <a:buClr>
                <a:schemeClr val="lt1"/>
              </a:buClr>
              <a:buSzPts val="12000"/>
              <a:buNone/>
              <a:defRPr sz="12000">
                <a:solidFill>
                  <a:schemeClr val="lt1"/>
                </a:solidFill>
              </a:defRPr>
            </a:lvl6pPr>
            <a:lvl7pPr lvl="6" algn="ctr" rtl="0">
              <a:spcBef>
                <a:spcPts val="0"/>
              </a:spcBef>
              <a:spcAft>
                <a:spcPts val="0"/>
              </a:spcAft>
              <a:buClr>
                <a:schemeClr val="lt1"/>
              </a:buClr>
              <a:buSzPts val="12000"/>
              <a:buNone/>
              <a:defRPr sz="12000">
                <a:solidFill>
                  <a:schemeClr val="lt1"/>
                </a:solidFill>
              </a:defRPr>
            </a:lvl7pPr>
            <a:lvl8pPr lvl="7" algn="ctr" rtl="0">
              <a:spcBef>
                <a:spcPts val="0"/>
              </a:spcBef>
              <a:spcAft>
                <a:spcPts val="0"/>
              </a:spcAft>
              <a:buClr>
                <a:schemeClr val="lt1"/>
              </a:buClr>
              <a:buSzPts val="12000"/>
              <a:buNone/>
              <a:defRPr sz="12000">
                <a:solidFill>
                  <a:schemeClr val="lt1"/>
                </a:solidFill>
              </a:defRPr>
            </a:lvl8pPr>
            <a:lvl9pPr lvl="8" algn="ctr" rtl="0">
              <a:spcBef>
                <a:spcPts val="0"/>
              </a:spcBef>
              <a:spcAft>
                <a:spcPts val="0"/>
              </a:spcAft>
              <a:buClr>
                <a:schemeClr val="lt1"/>
              </a:buClr>
              <a:buSzPts val="12000"/>
              <a:buNone/>
              <a:defRPr sz="12000">
                <a:solidFill>
                  <a:schemeClr val="lt1"/>
                </a:solidFill>
              </a:defRPr>
            </a:lvl9pPr>
          </a:lstStyle>
          <a:p>
            <a:r>
              <a:rPr dirty="0"/>
              <a:t>xx%</a:t>
            </a:r>
          </a:p>
        </p:txBody>
      </p:sp>
      <p:sp>
        <p:nvSpPr>
          <p:cNvPr id="72" name="Google Shape;72;p11"/>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normAutofit/>
          </a:bodyPr>
          <a:lstStyle>
            <a:lvl1pPr marL="457200" lvl="0" indent="-342900" algn="ctr" rtl="0">
              <a:spcBef>
                <a:spcPts val="0"/>
              </a:spcBef>
              <a:spcAft>
                <a:spcPts val="0"/>
              </a:spcAft>
              <a:buClr>
                <a:schemeClr val="lt1"/>
              </a:buClr>
              <a:buSzPts val="1800"/>
              <a:buChar char="●"/>
              <a:defRPr>
                <a:solidFill>
                  <a:schemeClr val="lt1"/>
                </a:solidFill>
                <a:latin typeface="+mj-lt"/>
              </a:defRPr>
            </a:lvl1pPr>
            <a:lvl2pPr marL="914400" lvl="1" indent="-317500" algn="ctr" rtl="0">
              <a:spcBef>
                <a:spcPts val="0"/>
              </a:spcBef>
              <a:spcAft>
                <a:spcPts val="0"/>
              </a:spcAft>
              <a:buClr>
                <a:schemeClr val="lt1"/>
              </a:buClr>
              <a:buSzPts val="1400"/>
              <a:buChar char="○"/>
              <a:defRPr>
                <a:solidFill>
                  <a:schemeClr val="lt1"/>
                </a:solidFill>
              </a:defRPr>
            </a:lvl2pPr>
            <a:lvl3pPr marL="1371600" lvl="2" indent="-317500" algn="ctr" rtl="0">
              <a:spcBef>
                <a:spcPts val="0"/>
              </a:spcBef>
              <a:spcAft>
                <a:spcPts val="0"/>
              </a:spcAft>
              <a:buClr>
                <a:schemeClr val="lt1"/>
              </a:buClr>
              <a:buSzPts val="1400"/>
              <a:buChar char="■"/>
              <a:defRPr>
                <a:solidFill>
                  <a:schemeClr val="lt1"/>
                </a:solidFill>
              </a:defRPr>
            </a:lvl3pPr>
            <a:lvl4pPr marL="1828800" lvl="3" indent="-317500" algn="ctr" rtl="0">
              <a:spcBef>
                <a:spcPts val="0"/>
              </a:spcBef>
              <a:spcAft>
                <a:spcPts val="0"/>
              </a:spcAft>
              <a:buClr>
                <a:schemeClr val="lt1"/>
              </a:buClr>
              <a:buSzPts val="1400"/>
              <a:buChar char="●"/>
              <a:defRPr>
                <a:solidFill>
                  <a:schemeClr val="lt1"/>
                </a:solidFill>
              </a:defRPr>
            </a:lvl4pPr>
            <a:lvl5pPr marL="2286000" lvl="4" indent="-317500" algn="ctr" rtl="0">
              <a:spcBef>
                <a:spcPts val="0"/>
              </a:spcBef>
              <a:spcAft>
                <a:spcPts val="0"/>
              </a:spcAft>
              <a:buClr>
                <a:schemeClr val="lt1"/>
              </a:buClr>
              <a:buSzPts val="1400"/>
              <a:buChar char="○"/>
              <a:defRPr>
                <a:solidFill>
                  <a:schemeClr val="lt1"/>
                </a:solidFill>
              </a:defRPr>
            </a:lvl5pPr>
            <a:lvl6pPr marL="2743200" lvl="5" indent="-317500" algn="ctr" rtl="0">
              <a:spcBef>
                <a:spcPts val="0"/>
              </a:spcBef>
              <a:spcAft>
                <a:spcPts val="0"/>
              </a:spcAft>
              <a:buClr>
                <a:schemeClr val="lt1"/>
              </a:buClr>
              <a:buSzPts val="1400"/>
              <a:buChar char="■"/>
              <a:defRPr>
                <a:solidFill>
                  <a:schemeClr val="lt1"/>
                </a:solidFill>
              </a:defRPr>
            </a:lvl6pPr>
            <a:lvl7pPr marL="3200400" lvl="6" indent="-317500" algn="ctr" rtl="0">
              <a:spcBef>
                <a:spcPts val="0"/>
              </a:spcBef>
              <a:spcAft>
                <a:spcPts val="0"/>
              </a:spcAft>
              <a:buClr>
                <a:schemeClr val="lt1"/>
              </a:buClr>
              <a:buSzPts val="1400"/>
              <a:buChar char="●"/>
              <a:defRPr>
                <a:solidFill>
                  <a:schemeClr val="lt1"/>
                </a:solidFill>
              </a:defRPr>
            </a:lvl7pPr>
            <a:lvl8pPr marL="3657600" lvl="7" indent="-317500" algn="ctr" rtl="0">
              <a:spcBef>
                <a:spcPts val="0"/>
              </a:spcBef>
              <a:spcAft>
                <a:spcPts val="0"/>
              </a:spcAft>
              <a:buClr>
                <a:schemeClr val="lt1"/>
              </a:buClr>
              <a:buSzPts val="1400"/>
              <a:buChar char="○"/>
              <a:defRPr>
                <a:solidFill>
                  <a:schemeClr val="lt1"/>
                </a:solidFill>
              </a:defRPr>
            </a:lvl8pPr>
            <a:lvl9pPr marL="4114800" lvl="8" indent="-317500" algn="ctr" rtl="0">
              <a:spcBef>
                <a:spcPts val="0"/>
              </a:spcBef>
              <a:spcAft>
                <a:spcPts val="0"/>
              </a:spcAft>
              <a:buClr>
                <a:schemeClr val="lt1"/>
              </a:buClr>
              <a:buSzPts val="1400"/>
              <a:buChar char="■"/>
              <a:defRPr>
                <a:solidFill>
                  <a:schemeClr val="lt1"/>
                </a:solidFill>
              </a:defRPr>
            </a:lvl9pPr>
          </a:lstStyle>
          <a:p>
            <a:endParaRPr dirty="0"/>
          </a:p>
        </p:txBody>
      </p:sp>
      <p:sp>
        <p:nvSpPr>
          <p:cNvPr id="73" name="Google Shape;73;p11"/>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br>
              <a:rPr lang="en-CA" dirty="0">
                <a:latin typeface="+mj-lt"/>
              </a:rPr>
            </a:br>
            <a:endParaRPr dirty="0"/>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normAutofit/>
          </a:bodyPr>
          <a:lstStyle>
            <a:lvl1pPr marL="457200" lvl="0" indent="-342900" rtl="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a:endParaRPr dirty="0"/>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rmAutofit/>
          </a:bodyPr>
          <a:lstStyle>
            <a:lvl1pPr lvl="0" algn="r" rtl="0">
              <a:buNone/>
              <a:defRPr sz="1000">
                <a:solidFill>
                  <a:schemeClr val="lt1"/>
                </a:solidFill>
                <a:latin typeface="Roboto"/>
                <a:ea typeface="Roboto"/>
                <a:cs typeface="Roboto"/>
                <a:sym typeface="Roboto"/>
              </a:defRPr>
            </a:lvl1pPr>
            <a:lvl2pPr lvl="1" algn="r" rtl="0">
              <a:buNone/>
              <a:defRPr sz="1000">
                <a:solidFill>
                  <a:schemeClr val="lt1"/>
                </a:solidFill>
                <a:latin typeface="Roboto"/>
                <a:ea typeface="Roboto"/>
                <a:cs typeface="Roboto"/>
                <a:sym typeface="Roboto"/>
              </a:defRPr>
            </a:lvl2pPr>
            <a:lvl3pPr lvl="2" algn="r" rtl="0">
              <a:buNone/>
              <a:defRPr sz="1000">
                <a:solidFill>
                  <a:schemeClr val="lt1"/>
                </a:solidFill>
                <a:latin typeface="Roboto"/>
                <a:ea typeface="Roboto"/>
                <a:cs typeface="Roboto"/>
                <a:sym typeface="Roboto"/>
              </a:defRPr>
            </a:lvl3pPr>
            <a:lvl4pPr lvl="3" algn="r" rtl="0">
              <a:buNone/>
              <a:defRPr sz="1000">
                <a:solidFill>
                  <a:schemeClr val="lt1"/>
                </a:solidFill>
                <a:latin typeface="Roboto"/>
                <a:ea typeface="Roboto"/>
                <a:cs typeface="Roboto"/>
                <a:sym typeface="Roboto"/>
              </a:defRPr>
            </a:lvl4pPr>
            <a:lvl5pPr lvl="4" algn="r" rtl="0">
              <a:buNone/>
              <a:defRPr sz="1000">
                <a:solidFill>
                  <a:schemeClr val="lt1"/>
                </a:solidFill>
                <a:latin typeface="Roboto"/>
                <a:ea typeface="Roboto"/>
                <a:cs typeface="Roboto"/>
                <a:sym typeface="Roboto"/>
              </a:defRPr>
            </a:lvl5pPr>
            <a:lvl6pPr lvl="5" algn="r" rtl="0">
              <a:buNone/>
              <a:defRPr sz="1000">
                <a:solidFill>
                  <a:schemeClr val="lt1"/>
                </a:solidFill>
                <a:latin typeface="Roboto"/>
                <a:ea typeface="Roboto"/>
                <a:cs typeface="Roboto"/>
                <a:sym typeface="Roboto"/>
              </a:defRPr>
            </a:lvl6pPr>
            <a:lvl7pPr lvl="6" algn="r" rtl="0">
              <a:buNone/>
              <a:defRPr sz="1000">
                <a:solidFill>
                  <a:schemeClr val="lt1"/>
                </a:solidFill>
                <a:latin typeface="Roboto"/>
                <a:ea typeface="Roboto"/>
                <a:cs typeface="Roboto"/>
                <a:sym typeface="Roboto"/>
              </a:defRPr>
            </a:lvl7pPr>
            <a:lvl8pPr lvl="7" algn="r" rtl="0">
              <a:buNone/>
              <a:defRPr sz="1000">
                <a:solidFill>
                  <a:schemeClr val="lt1"/>
                </a:solidFill>
                <a:latin typeface="Roboto"/>
                <a:ea typeface="Roboto"/>
                <a:cs typeface="Roboto"/>
                <a:sym typeface="Roboto"/>
              </a:defRPr>
            </a:lvl8pPr>
            <a:lvl9pPr lvl="8" algn="r" rtl="0">
              <a:buNone/>
              <a:defRPr sz="1000">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mj-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chemeClr val="bg1"/>
        </a:buClr>
        <a:buFont typeface="Arial"/>
        <a:defRPr sz="1400" b="0" i="0" u="none" strike="noStrike" cap="none">
          <a:solidFill>
            <a:schemeClr val="bg1"/>
          </a:solidFill>
          <a:latin typeface="+mn-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63621E-0796-481B-8295-1A93E42CA932}"/>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84DB209-8D00-4916-BA24-D2369008DB99}"/>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D8772EB-80B3-4D39-B8C7-85338FF15983}"/>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C1C98E36-DA73-4F35-A8EA-1B09B086FCED}" type="datetimeFigureOut">
              <a:rPr lang="en-CA" smtClean="0"/>
              <a:t>2024-08-08</a:t>
            </a:fld>
            <a:endParaRPr lang="en-CA"/>
          </a:p>
        </p:txBody>
      </p:sp>
      <p:sp>
        <p:nvSpPr>
          <p:cNvPr id="5" name="Footer Placeholder 4">
            <a:extLst>
              <a:ext uri="{FF2B5EF4-FFF2-40B4-BE49-F238E27FC236}">
                <a16:creationId xmlns:a16="http://schemas.microsoft.com/office/drawing/2014/main" id="{1F477EB2-5278-404E-84EF-117D45FC4923}"/>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6C738998-0DAC-4750-BAD4-5581BFC2DEAE}"/>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0EDEF197-1860-4E8F-ADA3-E427FC30FDCC}" type="slidenum">
              <a:rPr lang="en-CA" smtClean="0"/>
              <a:t>‹#›</a:t>
            </a:fld>
            <a:endParaRPr lang="en-CA"/>
          </a:p>
        </p:txBody>
      </p:sp>
    </p:spTree>
    <p:extLst>
      <p:ext uri="{BB962C8B-B14F-4D97-AF65-F5344CB8AC3E}">
        <p14:creationId xmlns:p14="http://schemas.microsoft.com/office/powerpoint/2010/main" val="26070788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creativecommons.org/licenses/by-nc-sa/4.0/"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fontScale="90000"/>
          </a:bodyPr>
          <a:lstStyle/>
          <a:p>
            <a:pPr algn="r"/>
            <a:r>
              <a:rPr lang="en-US" dirty="0"/>
              <a:t>Risk Management - Supply Chain and Operations Perspective</a:t>
            </a:r>
            <a:endParaRPr lang="en-CA" dirty="0"/>
          </a:p>
        </p:txBody>
      </p:sp>
      <p:sp>
        <p:nvSpPr>
          <p:cNvPr id="81" name="Google Shape;81;p13"/>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Autofit/>
          </a:bodyPr>
          <a:lstStyle/>
          <a:p>
            <a:pPr marL="0" lvl="0" indent="0" algn="r">
              <a:lnSpc>
                <a:spcPct val="80000"/>
              </a:lnSpc>
              <a:buSzPts val="1018"/>
            </a:pPr>
            <a:r>
              <a:rPr lang="en-US" sz="3000" dirty="0">
                <a:latin typeface="+mj-lt"/>
              </a:rPr>
              <a:t>Chapter 1: Introduction to Risk Management</a:t>
            </a:r>
            <a:endParaRPr lang="en-CA" sz="3000" dirty="0">
              <a:latin typeface="+mj-lt"/>
            </a:endParaRPr>
          </a:p>
        </p:txBody>
      </p:sp>
      <p:grpSp>
        <p:nvGrpSpPr>
          <p:cNvPr id="4" name="Group 3" descr="Unless otherwise noted, this work is licensed under a Creative Commons Attribution-NonCommercial-ShareAlike 4.0 International (CC BY-NC-SA 4.0) license. Feel free to use, modify, reuse or redistribute any portion of this presentation.">
            <a:extLst>
              <a:ext uri="{FF2B5EF4-FFF2-40B4-BE49-F238E27FC236}">
                <a16:creationId xmlns:a16="http://schemas.microsoft.com/office/drawing/2014/main" id="{6062C8D7-224B-43F0-961A-744AB9D4AED9}"/>
              </a:ext>
            </a:extLst>
          </p:cNvPr>
          <p:cNvGrpSpPr/>
          <p:nvPr/>
        </p:nvGrpSpPr>
        <p:grpSpPr>
          <a:xfrm>
            <a:off x="598088" y="4514272"/>
            <a:ext cx="7947824" cy="444502"/>
            <a:chOff x="598088" y="4514272"/>
            <a:chExt cx="7947824" cy="444502"/>
          </a:xfrm>
        </p:grpSpPr>
        <p:pic>
          <p:nvPicPr>
            <p:cNvPr id="5" name="Google Shape;92;p23" descr="CC BY-NC-SA 4.0 License Logo">
              <a:extLst>
                <a:ext uri="{FF2B5EF4-FFF2-40B4-BE49-F238E27FC236}">
                  <a16:creationId xmlns:a16="http://schemas.microsoft.com/office/drawing/2014/main" id="{9C8C8945-068C-4988-8061-8FBB6A5A32A0}"/>
                </a:ext>
              </a:extLst>
            </p:cNvPr>
            <p:cNvPicPr preferRelativeResize="0"/>
            <p:nvPr/>
          </p:nvPicPr>
          <p:blipFill rotWithShape="1">
            <a:blip r:embed="rId3">
              <a:alphaModFix/>
            </a:blip>
            <a:srcRect/>
            <a:stretch/>
          </p:blipFill>
          <p:spPr>
            <a:xfrm>
              <a:off x="598088" y="4570826"/>
              <a:ext cx="947180" cy="331395"/>
            </a:xfrm>
            <a:prstGeom prst="rect">
              <a:avLst/>
            </a:prstGeom>
            <a:noFill/>
            <a:ln>
              <a:noFill/>
            </a:ln>
          </p:spPr>
        </p:pic>
        <p:sp>
          <p:nvSpPr>
            <p:cNvPr id="6" name="Google Shape;91;p23">
              <a:extLst>
                <a:ext uri="{FF2B5EF4-FFF2-40B4-BE49-F238E27FC236}">
                  <a16:creationId xmlns:a16="http://schemas.microsoft.com/office/drawing/2014/main" id="{3923A46C-86D9-4438-8E0E-372FAB5045D4}"/>
                </a:ext>
              </a:extLst>
            </p:cNvPr>
            <p:cNvSpPr/>
            <p:nvPr/>
          </p:nvSpPr>
          <p:spPr>
            <a:xfrm>
              <a:off x="1686732" y="4514272"/>
              <a:ext cx="6859180" cy="444502"/>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 sz="1100" b="0" i="0" u="none" strike="noStrike" cap="none" dirty="0">
                  <a:solidFill>
                    <a:schemeClr val="bg1"/>
                  </a:solidFill>
                  <a:ea typeface="Calibri"/>
                  <a:cs typeface="Calibri"/>
                  <a:sym typeface="Calibri"/>
                </a:rPr>
                <a:t>Unless otherwise noted, this work is licensed under a </a:t>
              </a:r>
              <a:r>
                <a:rPr lang="en" sz="1100" b="0" i="0" u="none" strike="noStrike" cap="none" dirty="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Creative </a:t>
              </a:r>
              <a:r>
                <a:rPr lang="en" sz="1100" dirty="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C</a:t>
              </a:r>
              <a:r>
                <a:rPr lang="en" sz="1100" b="0" i="0" u="none" strike="noStrike" cap="none" dirty="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ommons </a:t>
              </a:r>
              <a:r>
                <a:rPr lang="en-US" sz="1100" b="0" i="0" u="none" strike="noStrike" cap="none" dirty="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Attribution-NonCommercial-ShareAlike 4.0 International (CC BY-NC-SA 4.0)</a:t>
              </a:r>
              <a:r>
                <a:rPr lang="en-US" sz="1100" b="0" i="0" u="none" strike="noStrike" cap="none" dirty="0">
                  <a:solidFill>
                    <a:schemeClr val="bg1"/>
                  </a:solidFill>
                  <a:ea typeface="Calibri"/>
                  <a:cs typeface="Calibri"/>
                  <a:sym typeface="Calibri"/>
                </a:rPr>
                <a:t> license</a:t>
              </a:r>
              <a:r>
                <a:rPr lang="en" sz="1100" b="0" i="0" u="none" strike="noStrike" cap="none" dirty="0">
                  <a:solidFill>
                    <a:schemeClr val="bg1"/>
                  </a:solidFill>
                  <a:ea typeface="Calibri"/>
                  <a:cs typeface="Calibri"/>
                  <a:sym typeface="Calibri"/>
                </a:rPr>
                <a:t>. Feel free to use, modify, reuse or redistribute </a:t>
              </a:r>
              <a:r>
                <a:rPr lang="en" sz="1100" dirty="0">
                  <a:solidFill>
                    <a:schemeClr val="bg1"/>
                  </a:solidFill>
                  <a:ea typeface="Calibri"/>
                  <a:cs typeface="Calibri"/>
                  <a:sym typeface="Calibri"/>
                </a:rPr>
                <a:t>any portion of </a:t>
              </a:r>
              <a:r>
                <a:rPr lang="en" sz="1100" b="0" i="0" u="none" strike="noStrike" cap="none" dirty="0">
                  <a:solidFill>
                    <a:schemeClr val="bg1"/>
                  </a:solidFill>
                  <a:ea typeface="Calibri"/>
                  <a:cs typeface="Calibri"/>
                  <a:sym typeface="Calibri"/>
                </a:rPr>
                <a:t>this presentation.</a:t>
              </a:r>
              <a:endParaRPr sz="1100" dirty="0">
                <a:solidFill>
                  <a:schemeClr val="bg1"/>
                </a:solidFill>
                <a:ea typeface="Calibri"/>
                <a:cs typeface="Calibri"/>
                <a:sym typeface="Calibri"/>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4"/>
        <p:cNvGrpSpPr/>
        <p:nvPr/>
      </p:nvGrpSpPr>
      <p:grpSpPr>
        <a:xfrm>
          <a:off x="0" y="0"/>
          <a:ext cx="0" cy="0"/>
          <a:chOff x="0" y="0"/>
          <a:chExt cx="0" cy="0"/>
        </a:xfrm>
      </p:grpSpPr>
      <p:sp>
        <p:nvSpPr>
          <p:cNvPr id="155" name="Google Shape;155;p23"/>
          <p:cNvSpPr txBox="1">
            <a:spLocks noGrp="1"/>
          </p:cNvSpPr>
          <p:nvPr>
            <p:ph type="title"/>
          </p:nvPr>
        </p:nvSpPr>
        <p:spPr>
          <a:xfrm>
            <a:off x="272650" y="120025"/>
            <a:ext cx="8655300" cy="883800"/>
          </a:xfrm>
          <a:prstGeom prst="rect">
            <a:avLst/>
          </a:prstGeom>
        </p:spPr>
        <p:txBody>
          <a:bodyPr spcFirstLastPara="1" wrap="square" lIns="91425" tIns="91425" rIns="91425" bIns="91425" anchor="t" anchorCtr="0">
            <a:normAutofit/>
          </a:bodyPr>
          <a:lstStyle/>
          <a:p>
            <a:r>
              <a:rPr lang="en-CA" b="1" dirty="0">
                <a:latin typeface="+mn-lt"/>
              </a:rPr>
              <a:t>1.5 Chapter Summary</a:t>
            </a:r>
            <a:endParaRPr b="1" dirty="0">
              <a:latin typeface="+mn-lt"/>
            </a:endParaRPr>
          </a:p>
        </p:txBody>
      </p:sp>
      <p:sp>
        <p:nvSpPr>
          <p:cNvPr id="2" name="TextBox 1">
            <a:extLst>
              <a:ext uri="{FF2B5EF4-FFF2-40B4-BE49-F238E27FC236}">
                <a16:creationId xmlns:a16="http://schemas.microsoft.com/office/drawing/2014/main" id="{03BFE42D-F244-DC43-91AE-409D4B6D1F9A}"/>
              </a:ext>
            </a:extLst>
          </p:cNvPr>
          <p:cNvSpPr txBox="1"/>
          <p:nvPr/>
        </p:nvSpPr>
        <p:spPr>
          <a:xfrm>
            <a:off x="272650" y="777582"/>
            <a:ext cx="8655300" cy="3970318"/>
          </a:xfrm>
          <a:prstGeom prst="rect">
            <a:avLst/>
          </a:prstGeom>
          <a:noFill/>
        </p:spPr>
        <p:txBody>
          <a:bodyPr wrap="square" rtlCol="0">
            <a:spAutoFit/>
          </a:bodyPr>
          <a:lstStyle/>
          <a:p>
            <a:pPr marL="285750" indent="-285750">
              <a:buFont typeface="Arial" panose="020B0604020202020204" pitchFamily="34" charset="0"/>
              <a:buChar char="•"/>
            </a:pPr>
            <a:r>
              <a:rPr lang="en-US" sz="1800" dirty="0">
                <a:latin typeface="+mn-lt"/>
              </a:rPr>
              <a:t>Concept of Risk: Risk includes both potential negative and positive outcomes, not just chances of loss.</a:t>
            </a:r>
          </a:p>
          <a:p>
            <a:pPr marL="285750" indent="-285750">
              <a:buFont typeface="Arial" panose="020B0604020202020204" pitchFamily="34" charset="0"/>
              <a:buChar char="•"/>
            </a:pPr>
            <a:r>
              <a:rPr lang="en-US" sz="1800" dirty="0">
                <a:latin typeface="+mn-lt"/>
              </a:rPr>
              <a:t>Traditional vs. Modern Risk Management: Traditional focus on negative, insurable hazards; modern definitions like ISO 31000 view risk as affecting objectives with both upsides and downsides.</a:t>
            </a:r>
          </a:p>
          <a:p>
            <a:pPr marL="285750" indent="-285750">
              <a:buFont typeface="Arial" panose="020B0604020202020204" pitchFamily="34" charset="0"/>
              <a:buChar char="•"/>
            </a:pPr>
            <a:r>
              <a:rPr lang="en-US" sz="1800" dirty="0">
                <a:latin typeface="+mn-lt"/>
              </a:rPr>
              <a:t>Enterprise Risk Management (ERM): Emerged in the 1990s, covering all risk types (hazard, operational, financial, strategic) and viewing them as interconnected.</a:t>
            </a:r>
          </a:p>
          <a:p>
            <a:pPr marL="285750" indent="-285750">
              <a:buFont typeface="Arial" panose="020B0604020202020204" pitchFamily="34" charset="0"/>
              <a:buChar char="•"/>
            </a:pPr>
            <a:r>
              <a:rPr lang="en-US" sz="1800" dirty="0">
                <a:latin typeface="+mn-lt"/>
              </a:rPr>
              <a:t>Benefits of ERM: Enhances decision-making, reduces costs and deterrents from hazard risks, manages downsides, and optimizes performance.</a:t>
            </a:r>
          </a:p>
          <a:p>
            <a:pPr marL="285750" indent="-285750">
              <a:buFont typeface="Arial" panose="020B0604020202020204" pitchFamily="34" charset="0"/>
              <a:buChar char="•"/>
            </a:pPr>
            <a:r>
              <a:rPr lang="en-US" sz="1800" dirty="0">
                <a:latin typeface="+mn-lt"/>
              </a:rPr>
              <a:t>Compliance and Efficiency: Ensures adherence to legal requirements, reduces resource wastage, and improves resource allocation.</a:t>
            </a:r>
          </a:p>
          <a:p>
            <a:pPr marL="285750" indent="-285750">
              <a:buFont typeface="Arial" panose="020B0604020202020204" pitchFamily="34" charset="0"/>
              <a:buChar char="•"/>
            </a:pPr>
            <a:r>
              <a:rPr lang="en-US" sz="1800" dirty="0">
                <a:latin typeface="+mn-lt"/>
              </a:rPr>
              <a:t>Fundamental Risk Measures: Exposure, volatility, likelihood, and consequences are essential for identifying and analyzing risks effectively.</a:t>
            </a:r>
            <a:endParaRPr lang="en-CA" sz="1800" dirty="0">
              <a:latin typeface="+mn-lt"/>
            </a:endParaRPr>
          </a:p>
        </p:txBody>
      </p:sp>
    </p:spTree>
    <p:extLst>
      <p:ext uri="{BB962C8B-B14F-4D97-AF65-F5344CB8AC3E}">
        <p14:creationId xmlns:p14="http://schemas.microsoft.com/office/powerpoint/2010/main" val="3383407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latin typeface="+mj-lt"/>
              </a:rPr>
              <a:t>1.0 Learning Objectives</a:t>
            </a:r>
            <a:endParaRPr lang="en-CA" b="1" dirty="0">
              <a:latin typeface="Arial"/>
            </a:endParaRPr>
          </a:p>
        </p:txBody>
      </p:sp>
      <p:sp>
        <p:nvSpPr>
          <p:cNvPr id="2" name="TextBox 1">
            <a:extLst>
              <a:ext uri="{FF2B5EF4-FFF2-40B4-BE49-F238E27FC236}">
                <a16:creationId xmlns:a16="http://schemas.microsoft.com/office/drawing/2014/main" id="{5FF1E19B-635D-50FD-3C3D-35005EE0AB67}"/>
              </a:ext>
            </a:extLst>
          </p:cNvPr>
          <p:cNvSpPr txBox="1"/>
          <p:nvPr/>
        </p:nvSpPr>
        <p:spPr>
          <a:xfrm>
            <a:off x="306237" y="992750"/>
            <a:ext cx="8531525" cy="2585323"/>
          </a:xfrm>
          <a:prstGeom prst="rect">
            <a:avLst/>
          </a:prstGeom>
          <a:noFill/>
        </p:spPr>
        <p:txBody>
          <a:bodyPr wrap="square" rtlCol="0">
            <a:spAutoFit/>
          </a:bodyPr>
          <a:lstStyle/>
          <a:p>
            <a:r>
              <a:rPr lang="en-CA" sz="1800" dirty="0">
                <a:latin typeface="+mn-lt"/>
              </a:rPr>
              <a:t>In this chapter, we will:</a:t>
            </a:r>
          </a:p>
          <a:p>
            <a:endParaRPr lang="en-CA" sz="1800" dirty="0">
              <a:latin typeface="+mn-lt"/>
            </a:endParaRPr>
          </a:p>
          <a:p>
            <a:pPr marL="342900" indent="-342900">
              <a:buFont typeface="Arial" panose="020B0604020202020204" pitchFamily="34" charset="0"/>
              <a:buChar char="•"/>
            </a:pPr>
            <a:r>
              <a:rPr lang="en-US" sz="1800" dirty="0">
                <a:latin typeface="+mn-lt"/>
              </a:rPr>
              <a:t>Define traditional and modern risk as they apply to the study of Risk Management.</a:t>
            </a:r>
          </a:p>
          <a:p>
            <a:pPr marL="342900" indent="-342900">
              <a:buFont typeface="Arial" panose="020B0604020202020204" pitchFamily="34" charset="0"/>
              <a:buChar char="•"/>
            </a:pPr>
            <a:r>
              <a:rPr lang="en-US" sz="1800" dirty="0">
                <a:latin typeface="+mn-lt"/>
              </a:rPr>
              <a:t>Outline the progression of Risk Management from Traditional to Enterprise Risk Management.</a:t>
            </a:r>
          </a:p>
          <a:p>
            <a:pPr marL="342900" indent="-342900">
              <a:buFont typeface="Arial" panose="020B0604020202020204" pitchFamily="34" charset="0"/>
              <a:buChar char="•"/>
            </a:pPr>
            <a:r>
              <a:rPr lang="en-US" sz="1800" dirty="0">
                <a:latin typeface="+mn-lt"/>
              </a:rPr>
              <a:t>Describe the benefits provided by Risk Management for an organization and the economy.</a:t>
            </a:r>
          </a:p>
          <a:p>
            <a:pPr marL="342900" indent="-342900">
              <a:buFont typeface="Arial" panose="020B0604020202020204" pitchFamily="34" charset="0"/>
              <a:buChar char="•"/>
            </a:pPr>
            <a:r>
              <a:rPr lang="en-US" sz="1800" dirty="0">
                <a:latin typeface="+mn-lt"/>
              </a:rPr>
              <a:t>Explain the importance of Basic Risk Measures on organizations.</a:t>
            </a:r>
            <a:endParaRPr lang="en-CA" sz="1800" dirty="0">
              <a:latin typeface="+mn-lt"/>
            </a:endParaRPr>
          </a:p>
        </p:txBody>
      </p:sp>
    </p:spTree>
    <p:extLst>
      <p:ext uri="{BB962C8B-B14F-4D97-AF65-F5344CB8AC3E}">
        <p14:creationId xmlns:p14="http://schemas.microsoft.com/office/powerpoint/2010/main" val="1538687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US" b="1" dirty="0">
                <a:latin typeface="+mj-lt"/>
              </a:rPr>
              <a:t>1.1 What is Risk?</a:t>
            </a:r>
            <a:endParaRPr lang="en-CA" b="1" dirty="0">
              <a:latin typeface="Arial"/>
            </a:endParaRPr>
          </a:p>
        </p:txBody>
      </p:sp>
      <p:sp>
        <p:nvSpPr>
          <p:cNvPr id="6" name="TextBox 5">
            <a:extLst>
              <a:ext uri="{FF2B5EF4-FFF2-40B4-BE49-F238E27FC236}">
                <a16:creationId xmlns:a16="http://schemas.microsoft.com/office/drawing/2014/main" id="{AF96A42D-2297-6817-97DF-512950A6B63C}"/>
              </a:ext>
            </a:extLst>
          </p:cNvPr>
          <p:cNvSpPr txBox="1"/>
          <p:nvPr/>
        </p:nvSpPr>
        <p:spPr>
          <a:xfrm>
            <a:off x="342538" y="880503"/>
            <a:ext cx="3117100" cy="3970318"/>
          </a:xfrm>
          <a:prstGeom prst="rect">
            <a:avLst/>
          </a:prstGeom>
          <a:noFill/>
        </p:spPr>
        <p:txBody>
          <a:bodyPr wrap="square">
            <a:spAutoFit/>
          </a:bodyPr>
          <a:lstStyle/>
          <a:p>
            <a:pPr marL="285750" indent="-285750">
              <a:buFont typeface="Arial" panose="020B0604020202020204" pitchFamily="34" charset="0"/>
              <a:buChar char="•"/>
            </a:pPr>
            <a:r>
              <a:rPr lang="en-US" dirty="0">
                <a:latin typeface="+mn-lt"/>
              </a:rPr>
              <a:t>Risk is often perceived negatively, such as being late for work, but can also involve positive aspects.</a:t>
            </a:r>
          </a:p>
          <a:p>
            <a:pPr marL="285750" indent="-285750">
              <a:buFont typeface="Arial" panose="020B0604020202020204" pitchFamily="34" charset="0"/>
              <a:buChar char="•"/>
            </a:pPr>
            <a:r>
              <a:rPr lang="en-US" dirty="0">
                <a:latin typeface="+mn-lt"/>
              </a:rPr>
              <a:t>Risk is the chance of loss, with insurance focusing on insurable risks like property, liability, and personnel.</a:t>
            </a:r>
          </a:p>
          <a:p>
            <a:pPr marL="285750" indent="-285750">
              <a:buFont typeface="Arial" panose="020B0604020202020204" pitchFamily="34" charset="0"/>
              <a:buChar char="•"/>
            </a:pPr>
            <a:r>
              <a:rPr lang="en-US" dirty="0">
                <a:latin typeface="+mn-lt"/>
              </a:rPr>
              <a:t>ISO 31000 defines risk as “the effect of uncertainty on objectives,” encompassing both positive and negative outcomes.</a:t>
            </a:r>
          </a:p>
          <a:p>
            <a:pPr marL="285750" indent="-285750">
              <a:buFont typeface="Arial" panose="020B0604020202020204" pitchFamily="34" charset="0"/>
              <a:buChar char="•"/>
            </a:pPr>
            <a:r>
              <a:rPr lang="en-US" dirty="0">
                <a:latin typeface="+mn-lt"/>
              </a:rPr>
              <a:t>Risk can have upsides (benefits) and downsides (disadvantages), such as international students experiencing both the benefits and challenges of studying abroad.</a:t>
            </a:r>
            <a:endParaRPr lang="en-CA" dirty="0">
              <a:latin typeface="+mn-lt"/>
            </a:endParaRPr>
          </a:p>
        </p:txBody>
      </p:sp>
      <p:pic>
        <p:nvPicPr>
          <p:cNvPr id="1026" name="Picture 2" descr="A diagram that represents the concept of &quot;Pure Risk&quot;. It contains three main components: Property, Personal, and Liability">
            <a:extLst>
              <a:ext uri="{FF2B5EF4-FFF2-40B4-BE49-F238E27FC236}">
                <a16:creationId xmlns:a16="http://schemas.microsoft.com/office/drawing/2014/main" id="{6BE556FC-2115-3CC5-47BE-06F5986DB25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98896" y="374151"/>
            <a:ext cx="4322121" cy="292175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4018D8D9-BE45-3F9E-0C2C-F30C5DE072FD}"/>
              </a:ext>
            </a:extLst>
          </p:cNvPr>
          <p:cNvSpPr txBox="1"/>
          <p:nvPr/>
        </p:nvSpPr>
        <p:spPr>
          <a:xfrm>
            <a:off x="4051836" y="3295905"/>
            <a:ext cx="4016240" cy="261610"/>
          </a:xfrm>
          <a:prstGeom prst="rect">
            <a:avLst/>
          </a:prstGeom>
          <a:noFill/>
        </p:spPr>
        <p:txBody>
          <a:bodyPr wrap="square">
            <a:spAutoFit/>
          </a:bodyPr>
          <a:lstStyle/>
          <a:p>
            <a:r>
              <a:rPr lang="en-US" sz="1100" dirty="0"/>
              <a:t>Figure 1.1.1. “Pure Risk” by </a:t>
            </a:r>
            <a:r>
              <a:rPr lang="en-US" sz="1100" dirty="0" err="1"/>
              <a:t>Sanaz</a:t>
            </a:r>
            <a:r>
              <a:rPr lang="en-US" sz="1100" dirty="0"/>
              <a:t> Habibi, CC BY-NC-SA 4.0</a:t>
            </a:r>
            <a:endParaRPr lang="en-CA" sz="1100" dirty="0"/>
          </a:p>
        </p:txBody>
      </p:sp>
      <p:sp>
        <p:nvSpPr>
          <p:cNvPr id="9" name="TextBox 8">
            <a:extLst>
              <a:ext uri="{FF2B5EF4-FFF2-40B4-BE49-F238E27FC236}">
                <a16:creationId xmlns:a16="http://schemas.microsoft.com/office/drawing/2014/main" id="{8E6C0B75-4CA3-0209-7564-BFE9416F171F}"/>
              </a:ext>
            </a:extLst>
          </p:cNvPr>
          <p:cNvSpPr txBox="1"/>
          <p:nvPr/>
        </p:nvSpPr>
        <p:spPr>
          <a:xfrm>
            <a:off x="3555101" y="3651783"/>
            <a:ext cx="5495827" cy="954107"/>
          </a:xfrm>
          <a:prstGeom prst="rect">
            <a:avLst/>
          </a:prstGeom>
          <a:noFill/>
        </p:spPr>
        <p:txBody>
          <a:bodyPr wrap="square">
            <a:spAutoFit/>
          </a:bodyPr>
          <a:lstStyle/>
          <a:p>
            <a:r>
              <a:rPr lang="en-US" dirty="0">
                <a:latin typeface="+mn-lt"/>
              </a:rPr>
              <a:t>Types of insurable risks include:</a:t>
            </a:r>
          </a:p>
          <a:p>
            <a:pPr marL="285750" indent="-285750">
              <a:buFont typeface="Arial" panose="020B0604020202020204" pitchFamily="34" charset="0"/>
              <a:buChar char="•"/>
            </a:pPr>
            <a:r>
              <a:rPr lang="en-US" b="1" dirty="0">
                <a:latin typeface="+mn-lt"/>
              </a:rPr>
              <a:t>Property Risk: </a:t>
            </a:r>
            <a:r>
              <a:rPr lang="en-US" dirty="0">
                <a:latin typeface="+mn-lt"/>
              </a:rPr>
              <a:t>Losses from damage or destruction of property.</a:t>
            </a:r>
          </a:p>
          <a:p>
            <a:pPr marL="285750" indent="-285750">
              <a:buFont typeface="Arial" panose="020B0604020202020204" pitchFamily="34" charset="0"/>
              <a:buChar char="•"/>
            </a:pPr>
            <a:r>
              <a:rPr lang="en-US" b="1" dirty="0">
                <a:latin typeface="+mn-lt"/>
              </a:rPr>
              <a:t>Liability Risk: </a:t>
            </a:r>
            <a:r>
              <a:rPr lang="en-US" dirty="0">
                <a:latin typeface="+mn-lt"/>
              </a:rPr>
              <a:t>Losses from legal obligations due to negligence.</a:t>
            </a:r>
          </a:p>
          <a:p>
            <a:pPr marL="285750" indent="-285750">
              <a:buFont typeface="Arial" panose="020B0604020202020204" pitchFamily="34" charset="0"/>
              <a:buChar char="•"/>
            </a:pPr>
            <a:r>
              <a:rPr lang="en-US" b="1" dirty="0">
                <a:latin typeface="+mn-lt"/>
              </a:rPr>
              <a:t>Personnel Risk: </a:t>
            </a:r>
            <a:r>
              <a:rPr lang="en-US" dirty="0">
                <a:latin typeface="+mn-lt"/>
              </a:rPr>
              <a:t>Losses from bodily injury, death, or disability.</a:t>
            </a:r>
            <a:endParaRPr lang="en-CA" dirty="0">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US" b="1" dirty="0">
                <a:latin typeface="+mj-lt"/>
              </a:rPr>
              <a:t>1.2 The Practice of Risk Management</a:t>
            </a:r>
            <a:endParaRPr lang="en-CA" b="1" dirty="0">
              <a:latin typeface="Arial"/>
            </a:endParaRPr>
          </a:p>
        </p:txBody>
      </p:sp>
      <p:sp>
        <p:nvSpPr>
          <p:cNvPr id="2" name="Rectangle: Rounded Corners 1">
            <a:extLst>
              <a:ext uri="{FF2B5EF4-FFF2-40B4-BE49-F238E27FC236}">
                <a16:creationId xmlns:a16="http://schemas.microsoft.com/office/drawing/2014/main" id="{DE629838-F9F7-DBEE-F159-26D2C0F93EC5}"/>
              </a:ext>
            </a:extLst>
          </p:cNvPr>
          <p:cNvSpPr/>
          <p:nvPr/>
        </p:nvSpPr>
        <p:spPr>
          <a:xfrm>
            <a:off x="379031" y="807170"/>
            <a:ext cx="8385937" cy="811799"/>
          </a:xfrm>
          <a:prstGeom prst="roundRect">
            <a:avLst>
              <a:gd name="adj" fmla="val 25528"/>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800" dirty="0"/>
              <a:t>Risk management is the process of assessing, treating and monitoring all of an organization’s risks in order to minimize their adverse effects on the organization.</a:t>
            </a:r>
          </a:p>
        </p:txBody>
      </p:sp>
      <p:sp>
        <p:nvSpPr>
          <p:cNvPr id="6" name="TextBox 5">
            <a:extLst>
              <a:ext uri="{FF2B5EF4-FFF2-40B4-BE49-F238E27FC236}">
                <a16:creationId xmlns:a16="http://schemas.microsoft.com/office/drawing/2014/main" id="{4BD9BD68-811B-A3A5-3FB9-3017A40BFFB5}"/>
              </a:ext>
            </a:extLst>
          </p:cNvPr>
          <p:cNvSpPr txBox="1"/>
          <p:nvPr/>
        </p:nvSpPr>
        <p:spPr>
          <a:xfrm>
            <a:off x="379030" y="1812470"/>
            <a:ext cx="8385937" cy="3046988"/>
          </a:xfrm>
          <a:prstGeom prst="rect">
            <a:avLst/>
          </a:prstGeom>
          <a:noFill/>
        </p:spPr>
        <p:txBody>
          <a:bodyPr wrap="square">
            <a:spAutoFit/>
          </a:bodyPr>
          <a:lstStyle/>
          <a:p>
            <a:pPr marL="285750" indent="-285750">
              <a:buFont typeface="Arial" panose="020B0604020202020204" pitchFamily="34" charset="0"/>
              <a:buChar char="•"/>
            </a:pPr>
            <a:r>
              <a:rPr lang="en-US" sz="1600" dirty="0">
                <a:latin typeface="+mn-lt"/>
              </a:rPr>
              <a:t>Risk management has evolved from traditional risk management, which focused solely on hazard risks and was prevalent post-WWII, to enterprise risk management (ERM), which was introduced in the 1990s.</a:t>
            </a:r>
          </a:p>
          <a:p>
            <a:pPr marL="285750" indent="-285750">
              <a:buFont typeface="Arial" panose="020B0604020202020204" pitchFamily="34" charset="0"/>
              <a:buChar char="•"/>
            </a:pPr>
            <a:r>
              <a:rPr lang="en-US" sz="1600" dirty="0">
                <a:latin typeface="+mn-lt"/>
              </a:rPr>
              <a:t>Traditional Risk Management, associated with hazard risks (pure risks covered by insurance), concentrated on accidental losses with no potential gains.</a:t>
            </a:r>
          </a:p>
          <a:p>
            <a:pPr marL="285750" indent="-285750">
              <a:buFont typeface="Arial" panose="020B0604020202020204" pitchFamily="34" charset="0"/>
              <a:buChar char="•"/>
            </a:pPr>
            <a:r>
              <a:rPr lang="en-US" sz="1600" dirty="0">
                <a:latin typeface="+mn-lt"/>
              </a:rPr>
              <a:t>ERM emerged to address all organizational risks, including hazard, operational, financial, and strategic risks, recognizing their interrelated nature.</a:t>
            </a:r>
          </a:p>
          <a:p>
            <a:pPr marL="285750" indent="-285750">
              <a:buFont typeface="Arial" panose="020B0604020202020204" pitchFamily="34" charset="0"/>
              <a:buChar char="•"/>
            </a:pPr>
            <a:r>
              <a:rPr lang="en-US" sz="1600" dirty="0">
                <a:latin typeface="+mn-lt"/>
              </a:rPr>
              <a:t>Unlike Traditional Risk Management, which aims to restore pre-loss conditions, ERM aims to maximize organizational potential and manage all risks comprehensively.</a:t>
            </a:r>
          </a:p>
          <a:p>
            <a:pPr marL="285750" indent="-285750">
              <a:buFont typeface="Arial" panose="020B0604020202020204" pitchFamily="34" charset="0"/>
              <a:buChar char="•"/>
            </a:pPr>
            <a:r>
              <a:rPr lang="en-US" sz="1600" dirty="0">
                <a:latin typeface="+mn-lt"/>
              </a:rPr>
              <a:t>ERM balances both upside and downside risks and is applicable across various types of organizations, while Traditional Risk Management focuses on minimizing the downside of insurable risks.</a:t>
            </a:r>
            <a:endParaRPr lang="en-CA" sz="1600" dirty="0">
              <a:latin typeface="+mn-lt"/>
            </a:endParaRPr>
          </a:p>
        </p:txBody>
      </p:sp>
    </p:spTree>
    <p:extLst>
      <p:ext uri="{BB962C8B-B14F-4D97-AF65-F5344CB8AC3E}">
        <p14:creationId xmlns:p14="http://schemas.microsoft.com/office/powerpoint/2010/main" val="1118944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US" b="1" dirty="0">
                <a:latin typeface="+mj-lt"/>
              </a:rPr>
              <a:t>1.2 Roles in Risk Management</a:t>
            </a:r>
            <a:endParaRPr lang="en-CA" b="1" dirty="0">
              <a:latin typeface="Arial"/>
            </a:endParaRPr>
          </a:p>
        </p:txBody>
      </p:sp>
      <p:sp>
        <p:nvSpPr>
          <p:cNvPr id="3" name="TextBox 2">
            <a:extLst>
              <a:ext uri="{FF2B5EF4-FFF2-40B4-BE49-F238E27FC236}">
                <a16:creationId xmlns:a16="http://schemas.microsoft.com/office/drawing/2014/main" id="{CAEA08D5-7B99-8AD3-8E86-497C2BAAD4EF}"/>
              </a:ext>
            </a:extLst>
          </p:cNvPr>
          <p:cNvSpPr txBox="1"/>
          <p:nvPr/>
        </p:nvSpPr>
        <p:spPr>
          <a:xfrm>
            <a:off x="247075" y="731140"/>
            <a:ext cx="8649850" cy="523220"/>
          </a:xfrm>
          <a:prstGeom prst="rect">
            <a:avLst/>
          </a:prstGeom>
          <a:noFill/>
        </p:spPr>
        <p:txBody>
          <a:bodyPr wrap="square">
            <a:spAutoFit/>
          </a:bodyPr>
          <a:lstStyle/>
          <a:p>
            <a:r>
              <a:rPr lang="en-US" dirty="0">
                <a:latin typeface="+mn-lt"/>
              </a:rPr>
              <a:t>Larger organizations will very likely have dedicated risk management departments consisting of risk officers, risk managers, loss control specialists, legal teams, and an insurance team.</a:t>
            </a:r>
            <a:endParaRPr lang="en-CA" dirty="0">
              <a:latin typeface="+mn-lt"/>
            </a:endParaRPr>
          </a:p>
        </p:txBody>
      </p:sp>
      <p:sp>
        <p:nvSpPr>
          <p:cNvPr id="6" name="Rectangle: Rounded Corners 5">
            <a:extLst>
              <a:ext uri="{FF2B5EF4-FFF2-40B4-BE49-F238E27FC236}">
                <a16:creationId xmlns:a16="http://schemas.microsoft.com/office/drawing/2014/main" id="{92844535-63DB-5A4F-9594-86E7905FFDA5}"/>
              </a:ext>
            </a:extLst>
          </p:cNvPr>
          <p:cNvSpPr/>
          <p:nvPr/>
        </p:nvSpPr>
        <p:spPr>
          <a:xfrm>
            <a:off x="347598" y="1290503"/>
            <a:ext cx="1591152" cy="2965214"/>
          </a:xfrm>
          <a:prstGeom prst="roundRect">
            <a:avLst/>
          </a:prstGeom>
        </p:spPr>
        <p:style>
          <a:lnRef idx="1">
            <a:schemeClr val="accent6"/>
          </a:lnRef>
          <a:fillRef idx="2">
            <a:schemeClr val="accent6"/>
          </a:fillRef>
          <a:effectRef idx="1">
            <a:schemeClr val="accent6"/>
          </a:effectRef>
          <a:fontRef idx="minor">
            <a:schemeClr val="dk1"/>
          </a:fontRef>
        </p:style>
        <p:txBody>
          <a:bodyPr rtlCol="0" anchor="t"/>
          <a:lstStyle/>
          <a:p>
            <a:r>
              <a:rPr lang="en-US" b="1" dirty="0"/>
              <a:t>Risk officer: </a:t>
            </a:r>
          </a:p>
          <a:p>
            <a:r>
              <a:rPr lang="en-US" dirty="0"/>
              <a:t>An individual with direct authority over the risk management team and reports to senior management.</a:t>
            </a:r>
            <a:endParaRPr lang="en-CA" dirty="0"/>
          </a:p>
        </p:txBody>
      </p:sp>
      <p:sp>
        <p:nvSpPr>
          <p:cNvPr id="7" name="Rectangle: Rounded Corners 6">
            <a:extLst>
              <a:ext uri="{FF2B5EF4-FFF2-40B4-BE49-F238E27FC236}">
                <a16:creationId xmlns:a16="http://schemas.microsoft.com/office/drawing/2014/main" id="{F8441C7A-9325-7BC6-97A2-161E97B8BDDF}"/>
              </a:ext>
            </a:extLst>
          </p:cNvPr>
          <p:cNvSpPr/>
          <p:nvPr/>
        </p:nvSpPr>
        <p:spPr>
          <a:xfrm>
            <a:off x="2087143" y="1290503"/>
            <a:ext cx="1591152" cy="2965214"/>
          </a:xfrm>
          <a:prstGeom prst="roundRect">
            <a:avLst/>
          </a:prstGeom>
        </p:spPr>
        <p:style>
          <a:lnRef idx="1">
            <a:schemeClr val="accent6"/>
          </a:lnRef>
          <a:fillRef idx="2">
            <a:schemeClr val="accent6"/>
          </a:fillRef>
          <a:effectRef idx="1">
            <a:schemeClr val="accent6"/>
          </a:effectRef>
          <a:fontRef idx="minor">
            <a:schemeClr val="dk1"/>
          </a:fontRef>
        </p:style>
        <p:txBody>
          <a:bodyPr rtlCol="0" anchor="t"/>
          <a:lstStyle/>
          <a:p>
            <a:r>
              <a:rPr lang="en-US" b="1" dirty="0"/>
              <a:t>Risk manager:</a:t>
            </a:r>
          </a:p>
          <a:p>
            <a:r>
              <a:rPr lang="en-US" dirty="0"/>
              <a:t>An individual who oversees the risk management process in the organization to protect its assets.</a:t>
            </a:r>
            <a:endParaRPr lang="en-CA" dirty="0"/>
          </a:p>
        </p:txBody>
      </p:sp>
      <p:sp>
        <p:nvSpPr>
          <p:cNvPr id="8" name="Rectangle: Rounded Corners 7">
            <a:extLst>
              <a:ext uri="{FF2B5EF4-FFF2-40B4-BE49-F238E27FC236}">
                <a16:creationId xmlns:a16="http://schemas.microsoft.com/office/drawing/2014/main" id="{E3B4EEE9-7B12-35A5-A580-D4D54B23A5DC}"/>
              </a:ext>
            </a:extLst>
          </p:cNvPr>
          <p:cNvSpPr/>
          <p:nvPr/>
        </p:nvSpPr>
        <p:spPr>
          <a:xfrm>
            <a:off x="3826686" y="1328211"/>
            <a:ext cx="1591152" cy="2965214"/>
          </a:xfrm>
          <a:prstGeom prst="roundRect">
            <a:avLst/>
          </a:prstGeom>
        </p:spPr>
        <p:style>
          <a:lnRef idx="1">
            <a:schemeClr val="accent6"/>
          </a:lnRef>
          <a:fillRef idx="2">
            <a:schemeClr val="accent6"/>
          </a:fillRef>
          <a:effectRef idx="1">
            <a:schemeClr val="accent6"/>
          </a:effectRef>
          <a:fontRef idx="minor">
            <a:schemeClr val="dk1"/>
          </a:fontRef>
        </p:style>
        <p:txBody>
          <a:bodyPr rtlCol="0" anchor="t"/>
          <a:lstStyle/>
          <a:p>
            <a:r>
              <a:rPr lang="en-US" b="1" dirty="0"/>
              <a:t>Loss control specialist: </a:t>
            </a:r>
          </a:p>
          <a:p>
            <a:r>
              <a:rPr lang="en-US" dirty="0"/>
              <a:t>An expert who inspects risks within an organization and recommends ways to reduce their frequency or severity.</a:t>
            </a:r>
            <a:endParaRPr lang="en-CA" dirty="0"/>
          </a:p>
        </p:txBody>
      </p:sp>
      <p:sp>
        <p:nvSpPr>
          <p:cNvPr id="9" name="Rectangle: Rounded Corners 8">
            <a:extLst>
              <a:ext uri="{FF2B5EF4-FFF2-40B4-BE49-F238E27FC236}">
                <a16:creationId xmlns:a16="http://schemas.microsoft.com/office/drawing/2014/main" id="{0F40A2CA-EA8B-1AF5-83DC-42E3E41E24E9}"/>
              </a:ext>
            </a:extLst>
          </p:cNvPr>
          <p:cNvSpPr/>
          <p:nvPr/>
        </p:nvSpPr>
        <p:spPr>
          <a:xfrm>
            <a:off x="5566229" y="1309357"/>
            <a:ext cx="1591152" cy="2965214"/>
          </a:xfrm>
          <a:prstGeom prst="roundRect">
            <a:avLst/>
          </a:prstGeom>
        </p:spPr>
        <p:style>
          <a:lnRef idx="1">
            <a:schemeClr val="accent6"/>
          </a:lnRef>
          <a:fillRef idx="2">
            <a:schemeClr val="accent6"/>
          </a:fillRef>
          <a:effectRef idx="1">
            <a:schemeClr val="accent6"/>
          </a:effectRef>
          <a:fontRef idx="minor">
            <a:schemeClr val="dk1"/>
          </a:fontRef>
        </p:style>
        <p:txBody>
          <a:bodyPr rtlCol="0" anchor="t"/>
          <a:lstStyle/>
          <a:p>
            <a:r>
              <a:rPr lang="en-US" b="1" dirty="0"/>
              <a:t>Legal team: </a:t>
            </a:r>
          </a:p>
          <a:p>
            <a:r>
              <a:rPr lang="en-US" dirty="0"/>
              <a:t>An individual who performs legal functions as lawyers, legal experts, or legal specialists in the organization.</a:t>
            </a:r>
            <a:endParaRPr lang="en-CA" dirty="0"/>
          </a:p>
        </p:txBody>
      </p:sp>
      <p:sp>
        <p:nvSpPr>
          <p:cNvPr id="10" name="Rectangle: Rounded Corners 9">
            <a:extLst>
              <a:ext uri="{FF2B5EF4-FFF2-40B4-BE49-F238E27FC236}">
                <a16:creationId xmlns:a16="http://schemas.microsoft.com/office/drawing/2014/main" id="{7321EE5B-7E16-6D4B-84AF-B43B5467EB0D}"/>
              </a:ext>
            </a:extLst>
          </p:cNvPr>
          <p:cNvSpPr/>
          <p:nvPr/>
        </p:nvSpPr>
        <p:spPr>
          <a:xfrm>
            <a:off x="7305772" y="1290503"/>
            <a:ext cx="1591152" cy="2965214"/>
          </a:xfrm>
          <a:prstGeom prst="roundRect">
            <a:avLst/>
          </a:prstGeom>
        </p:spPr>
        <p:style>
          <a:lnRef idx="1">
            <a:schemeClr val="accent6"/>
          </a:lnRef>
          <a:fillRef idx="2">
            <a:schemeClr val="accent6"/>
          </a:fillRef>
          <a:effectRef idx="1">
            <a:schemeClr val="accent6"/>
          </a:effectRef>
          <a:fontRef idx="minor">
            <a:schemeClr val="dk1"/>
          </a:fontRef>
        </p:style>
        <p:txBody>
          <a:bodyPr rtlCol="0" anchor="t"/>
          <a:lstStyle/>
          <a:p>
            <a:r>
              <a:rPr lang="en-US" b="1" dirty="0"/>
              <a:t>Insurance team: </a:t>
            </a:r>
          </a:p>
          <a:p>
            <a:r>
              <a:rPr lang="en-US" dirty="0"/>
              <a:t>An individual with an insurance background who has the expertise to negotiate insurance contracts and manage claim settlements.</a:t>
            </a:r>
            <a:endParaRPr lang="en-CA" dirty="0"/>
          </a:p>
        </p:txBody>
      </p:sp>
      <p:sp>
        <p:nvSpPr>
          <p:cNvPr id="5" name="TextBox 4">
            <a:extLst>
              <a:ext uri="{FF2B5EF4-FFF2-40B4-BE49-F238E27FC236}">
                <a16:creationId xmlns:a16="http://schemas.microsoft.com/office/drawing/2014/main" id="{76B74D13-22CA-D589-67A4-E578DB22F05D}"/>
              </a:ext>
            </a:extLst>
          </p:cNvPr>
          <p:cNvSpPr txBox="1"/>
          <p:nvPr/>
        </p:nvSpPr>
        <p:spPr>
          <a:xfrm>
            <a:off x="247075" y="4310714"/>
            <a:ext cx="8649849" cy="523220"/>
          </a:xfrm>
          <a:prstGeom prst="rect">
            <a:avLst/>
          </a:prstGeom>
          <a:noFill/>
        </p:spPr>
        <p:txBody>
          <a:bodyPr wrap="square">
            <a:spAutoFit/>
          </a:bodyPr>
          <a:lstStyle/>
          <a:p>
            <a:r>
              <a:rPr lang="en-US" dirty="0">
                <a:latin typeface="+mn-lt"/>
              </a:rPr>
              <a:t>In a smaller organization, the responsibilities for risk management are often placed on top of the daily activities of individuals associated with operating the business.</a:t>
            </a:r>
            <a:endParaRPr lang="en-CA" dirty="0">
              <a:latin typeface="+mn-lt"/>
            </a:endParaRPr>
          </a:p>
        </p:txBody>
      </p:sp>
    </p:spTree>
    <p:extLst>
      <p:ext uri="{BB962C8B-B14F-4D97-AF65-F5344CB8AC3E}">
        <p14:creationId xmlns:p14="http://schemas.microsoft.com/office/powerpoint/2010/main" val="84608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4" y="180950"/>
            <a:ext cx="8972339" cy="811800"/>
          </a:xfrm>
          <a:prstGeom prst="rect">
            <a:avLst/>
          </a:prstGeom>
        </p:spPr>
        <p:txBody>
          <a:bodyPr spcFirstLastPara="1" wrap="square" lIns="91425" tIns="91425" rIns="91425" bIns="91425" anchor="t" anchorCtr="0">
            <a:noAutofit/>
          </a:bodyPr>
          <a:lstStyle/>
          <a:p>
            <a:r>
              <a:rPr lang="en-US" b="1" dirty="0">
                <a:latin typeface="+mj-lt"/>
              </a:rPr>
              <a:t>1.3 Benefits of Risk Management: Organizations</a:t>
            </a:r>
            <a:endParaRPr lang="en-CA" b="1" dirty="0">
              <a:latin typeface="Arial"/>
            </a:endParaRPr>
          </a:p>
        </p:txBody>
      </p:sp>
      <p:grpSp>
        <p:nvGrpSpPr>
          <p:cNvPr id="3" name="Group 2" descr="Managing Cost of Risk: Covers total costs of accidental losses, including prevention, reduction, and administration.&#10;&#10;Reducing Uncertainty: Risk management reduces uncertainty, enhancing profitability and attractiveness to investors.&#10;&#10;Informed Risk Taking: Balances opportunity risks against potential rewards according to the organization’s risk appetite.&#10;&#10;Profitability: Helps evaluate risks and returns while aligning with organizational objectives and risk appetite.&#10;&#10;Integrated Risk Management: Provides a holistic view of risks and their interdependencies, improving decision-making.&#10;&#10;Regulatory Compliance: Ensures adherence to laws and reporting requirements, supporting audit and compliance processes.">
            <a:extLst>
              <a:ext uri="{FF2B5EF4-FFF2-40B4-BE49-F238E27FC236}">
                <a16:creationId xmlns:a16="http://schemas.microsoft.com/office/drawing/2014/main" id="{E98CD3B5-8F2F-EB16-4549-CB6588CA06D1}"/>
              </a:ext>
            </a:extLst>
          </p:cNvPr>
          <p:cNvGrpSpPr/>
          <p:nvPr/>
        </p:nvGrpSpPr>
        <p:grpSpPr>
          <a:xfrm>
            <a:off x="247073" y="977491"/>
            <a:ext cx="8649853" cy="3782793"/>
            <a:chOff x="247073" y="977491"/>
            <a:chExt cx="8649853" cy="3782793"/>
          </a:xfrm>
        </p:grpSpPr>
        <p:sp>
          <p:nvSpPr>
            <p:cNvPr id="4" name="Straight Connector 3">
              <a:extLst>
                <a:ext uri="{FF2B5EF4-FFF2-40B4-BE49-F238E27FC236}">
                  <a16:creationId xmlns:a16="http://schemas.microsoft.com/office/drawing/2014/main" id="{31903D2F-25EF-7E51-A5EC-9177ED272B57}"/>
                </a:ext>
              </a:extLst>
            </p:cNvPr>
            <p:cNvSpPr/>
            <p:nvPr/>
          </p:nvSpPr>
          <p:spPr>
            <a:xfrm>
              <a:off x="247074" y="4760284"/>
              <a:ext cx="8649852" cy="0"/>
            </a:xfrm>
            <a:prstGeom prst="line">
              <a:avLst/>
            </a:prstGeom>
          </p:spPr>
          <p:style>
            <a:lnRef idx="2">
              <a:schemeClr val="accent3">
                <a:hueOff val="0"/>
                <a:satOff val="0"/>
                <a:lumOff val="0"/>
                <a:alphaOff val="0"/>
              </a:schemeClr>
            </a:lnRef>
            <a:fillRef idx="0">
              <a:schemeClr val="accent3">
                <a:hueOff val="0"/>
                <a:satOff val="0"/>
                <a:lumOff val="0"/>
                <a:alphaOff val="0"/>
              </a:schemeClr>
            </a:fillRef>
            <a:effectRef idx="0">
              <a:schemeClr val="accent3">
                <a:hueOff val="0"/>
                <a:satOff val="0"/>
                <a:lumOff val="0"/>
                <a:alphaOff val="0"/>
              </a:schemeClr>
            </a:effectRef>
            <a:fontRef idx="minor">
              <a:schemeClr val="tx1">
                <a:hueOff val="0"/>
                <a:satOff val="0"/>
                <a:lumOff val="0"/>
                <a:alphaOff val="0"/>
              </a:schemeClr>
            </a:fontRef>
          </p:style>
          <p:txBody>
            <a:bodyPr/>
            <a:lstStyle/>
            <a:p>
              <a:endParaRPr lang="en-CA"/>
            </a:p>
          </p:txBody>
        </p:sp>
        <p:sp>
          <p:nvSpPr>
            <p:cNvPr id="5" name="Straight Connector 4">
              <a:extLst>
                <a:ext uri="{FF2B5EF4-FFF2-40B4-BE49-F238E27FC236}">
                  <a16:creationId xmlns:a16="http://schemas.microsoft.com/office/drawing/2014/main" id="{101D495E-0AED-6FA2-29F9-8E397949BEC9}"/>
                </a:ext>
              </a:extLst>
            </p:cNvPr>
            <p:cNvSpPr/>
            <p:nvPr/>
          </p:nvSpPr>
          <p:spPr>
            <a:xfrm>
              <a:off x="247074" y="4117018"/>
              <a:ext cx="8649852" cy="0"/>
            </a:xfrm>
            <a:prstGeom prst="line">
              <a:avLst/>
            </a:prstGeom>
          </p:spPr>
          <p:style>
            <a:lnRef idx="2">
              <a:schemeClr val="accent3">
                <a:hueOff val="0"/>
                <a:satOff val="0"/>
                <a:lumOff val="0"/>
                <a:alphaOff val="0"/>
              </a:schemeClr>
            </a:lnRef>
            <a:fillRef idx="0">
              <a:schemeClr val="accent3">
                <a:hueOff val="0"/>
                <a:satOff val="0"/>
                <a:lumOff val="0"/>
                <a:alphaOff val="0"/>
              </a:schemeClr>
            </a:fillRef>
            <a:effectRef idx="0">
              <a:schemeClr val="accent3">
                <a:hueOff val="0"/>
                <a:satOff val="0"/>
                <a:lumOff val="0"/>
                <a:alphaOff val="0"/>
              </a:schemeClr>
            </a:effectRef>
            <a:fontRef idx="minor">
              <a:schemeClr val="tx1">
                <a:hueOff val="0"/>
                <a:satOff val="0"/>
                <a:lumOff val="0"/>
                <a:alphaOff val="0"/>
              </a:schemeClr>
            </a:fontRef>
          </p:style>
          <p:txBody>
            <a:bodyPr/>
            <a:lstStyle/>
            <a:p>
              <a:endParaRPr lang="en-CA"/>
            </a:p>
          </p:txBody>
        </p:sp>
        <p:sp>
          <p:nvSpPr>
            <p:cNvPr id="7" name="Straight Connector 6">
              <a:extLst>
                <a:ext uri="{FF2B5EF4-FFF2-40B4-BE49-F238E27FC236}">
                  <a16:creationId xmlns:a16="http://schemas.microsoft.com/office/drawing/2014/main" id="{1C9851AC-B39E-0504-695F-238737FF7C6B}"/>
                </a:ext>
              </a:extLst>
            </p:cNvPr>
            <p:cNvSpPr/>
            <p:nvPr/>
          </p:nvSpPr>
          <p:spPr>
            <a:xfrm>
              <a:off x="247073" y="3481842"/>
              <a:ext cx="8649852" cy="0"/>
            </a:xfrm>
            <a:prstGeom prst="line">
              <a:avLst/>
            </a:prstGeom>
          </p:spPr>
          <p:style>
            <a:lnRef idx="2">
              <a:schemeClr val="accent3">
                <a:hueOff val="0"/>
                <a:satOff val="0"/>
                <a:lumOff val="0"/>
                <a:alphaOff val="0"/>
              </a:schemeClr>
            </a:lnRef>
            <a:fillRef idx="0">
              <a:schemeClr val="accent3">
                <a:hueOff val="0"/>
                <a:satOff val="0"/>
                <a:lumOff val="0"/>
                <a:alphaOff val="0"/>
              </a:schemeClr>
            </a:fillRef>
            <a:effectRef idx="0">
              <a:schemeClr val="accent3">
                <a:hueOff val="0"/>
                <a:satOff val="0"/>
                <a:lumOff val="0"/>
                <a:alphaOff val="0"/>
              </a:schemeClr>
            </a:effectRef>
            <a:fontRef idx="minor">
              <a:schemeClr val="tx1">
                <a:hueOff val="0"/>
                <a:satOff val="0"/>
                <a:lumOff val="0"/>
                <a:alphaOff val="0"/>
              </a:schemeClr>
            </a:fontRef>
          </p:style>
          <p:txBody>
            <a:bodyPr/>
            <a:lstStyle/>
            <a:p>
              <a:endParaRPr lang="en-CA"/>
            </a:p>
          </p:txBody>
        </p:sp>
        <p:sp>
          <p:nvSpPr>
            <p:cNvPr id="15" name="Straight Connector 14">
              <a:extLst>
                <a:ext uri="{FF2B5EF4-FFF2-40B4-BE49-F238E27FC236}">
                  <a16:creationId xmlns:a16="http://schemas.microsoft.com/office/drawing/2014/main" id="{0A2782FB-E46D-3929-0331-4E415F03B32C}"/>
                </a:ext>
              </a:extLst>
            </p:cNvPr>
            <p:cNvSpPr/>
            <p:nvPr/>
          </p:nvSpPr>
          <p:spPr>
            <a:xfrm>
              <a:off x="247074" y="2835558"/>
              <a:ext cx="8649852" cy="0"/>
            </a:xfrm>
            <a:prstGeom prst="line">
              <a:avLst/>
            </a:prstGeom>
          </p:spPr>
          <p:style>
            <a:lnRef idx="2">
              <a:schemeClr val="accent3">
                <a:hueOff val="0"/>
                <a:satOff val="0"/>
                <a:lumOff val="0"/>
                <a:alphaOff val="0"/>
              </a:schemeClr>
            </a:lnRef>
            <a:fillRef idx="0">
              <a:schemeClr val="accent3">
                <a:hueOff val="0"/>
                <a:satOff val="0"/>
                <a:lumOff val="0"/>
                <a:alphaOff val="0"/>
              </a:schemeClr>
            </a:fillRef>
            <a:effectRef idx="0">
              <a:schemeClr val="accent3">
                <a:hueOff val="0"/>
                <a:satOff val="0"/>
                <a:lumOff val="0"/>
                <a:alphaOff val="0"/>
              </a:schemeClr>
            </a:effectRef>
            <a:fontRef idx="minor">
              <a:schemeClr val="tx1">
                <a:hueOff val="0"/>
                <a:satOff val="0"/>
                <a:lumOff val="0"/>
                <a:alphaOff val="0"/>
              </a:schemeClr>
            </a:fontRef>
          </p:style>
          <p:txBody>
            <a:bodyPr/>
            <a:lstStyle/>
            <a:p>
              <a:endParaRPr lang="en-CA"/>
            </a:p>
          </p:txBody>
        </p:sp>
        <p:sp>
          <p:nvSpPr>
            <p:cNvPr id="17" name="Straight Connector 16">
              <a:extLst>
                <a:ext uri="{FF2B5EF4-FFF2-40B4-BE49-F238E27FC236}">
                  <a16:creationId xmlns:a16="http://schemas.microsoft.com/office/drawing/2014/main" id="{ED690349-E470-5780-0099-2FBC731E4116}"/>
                </a:ext>
              </a:extLst>
            </p:cNvPr>
            <p:cNvSpPr/>
            <p:nvPr/>
          </p:nvSpPr>
          <p:spPr>
            <a:xfrm>
              <a:off x="247074" y="2197119"/>
              <a:ext cx="8649852" cy="0"/>
            </a:xfrm>
            <a:prstGeom prst="line">
              <a:avLst/>
            </a:prstGeom>
          </p:spPr>
          <p:style>
            <a:lnRef idx="2">
              <a:schemeClr val="accent3">
                <a:hueOff val="0"/>
                <a:satOff val="0"/>
                <a:lumOff val="0"/>
                <a:alphaOff val="0"/>
              </a:schemeClr>
            </a:lnRef>
            <a:fillRef idx="0">
              <a:schemeClr val="accent3">
                <a:hueOff val="0"/>
                <a:satOff val="0"/>
                <a:lumOff val="0"/>
                <a:alphaOff val="0"/>
              </a:schemeClr>
            </a:fillRef>
            <a:effectRef idx="0">
              <a:schemeClr val="accent3">
                <a:hueOff val="0"/>
                <a:satOff val="0"/>
                <a:lumOff val="0"/>
                <a:alphaOff val="0"/>
              </a:schemeClr>
            </a:effectRef>
            <a:fontRef idx="minor">
              <a:schemeClr val="tx1">
                <a:hueOff val="0"/>
                <a:satOff val="0"/>
                <a:lumOff val="0"/>
                <a:alphaOff val="0"/>
              </a:schemeClr>
            </a:fontRef>
          </p:style>
          <p:txBody>
            <a:bodyPr/>
            <a:lstStyle/>
            <a:p>
              <a:endParaRPr lang="en-CA"/>
            </a:p>
          </p:txBody>
        </p:sp>
        <p:sp>
          <p:nvSpPr>
            <p:cNvPr id="19" name="Straight Connector 18">
              <a:extLst>
                <a:ext uri="{FF2B5EF4-FFF2-40B4-BE49-F238E27FC236}">
                  <a16:creationId xmlns:a16="http://schemas.microsoft.com/office/drawing/2014/main" id="{971EC634-BF42-81C0-ED8A-31D2BA1B824E}"/>
                </a:ext>
              </a:extLst>
            </p:cNvPr>
            <p:cNvSpPr/>
            <p:nvPr/>
          </p:nvSpPr>
          <p:spPr>
            <a:xfrm>
              <a:off x="247074" y="1558687"/>
              <a:ext cx="8649852" cy="0"/>
            </a:xfrm>
            <a:prstGeom prst="line">
              <a:avLst/>
            </a:prstGeom>
          </p:spPr>
          <p:style>
            <a:lnRef idx="2">
              <a:schemeClr val="accent3">
                <a:hueOff val="0"/>
                <a:satOff val="0"/>
                <a:lumOff val="0"/>
                <a:alphaOff val="0"/>
              </a:schemeClr>
            </a:lnRef>
            <a:fillRef idx="0">
              <a:schemeClr val="accent3">
                <a:hueOff val="0"/>
                <a:satOff val="0"/>
                <a:lumOff val="0"/>
                <a:alphaOff val="0"/>
              </a:schemeClr>
            </a:fillRef>
            <a:effectRef idx="0">
              <a:schemeClr val="accent3">
                <a:hueOff val="0"/>
                <a:satOff val="0"/>
                <a:lumOff val="0"/>
                <a:alphaOff val="0"/>
              </a:schemeClr>
            </a:effectRef>
            <a:fontRef idx="minor">
              <a:schemeClr val="tx1">
                <a:hueOff val="0"/>
                <a:satOff val="0"/>
                <a:lumOff val="0"/>
                <a:alphaOff val="0"/>
              </a:schemeClr>
            </a:fontRef>
          </p:style>
          <p:txBody>
            <a:bodyPr/>
            <a:lstStyle/>
            <a:p>
              <a:endParaRPr lang="en-CA"/>
            </a:p>
          </p:txBody>
        </p:sp>
        <p:sp>
          <p:nvSpPr>
            <p:cNvPr id="20" name="Freeform: Shape 19">
              <a:extLst>
                <a:ext uri="{FF2B5EF4-FFF2-40B4-BE49-F238E27FC236}">
                  <a16:creationId xmlns:a16="http://schemas.microsoft.com/office/drawing/2014/main" id="{7DAA9826-994F-39E4-8BBA-92719ED2513E}"/>
                </a:ext>
              </a:extLst>
            </p:cNvPr>
            <p:cNvSpPr/>
            <p:nvPr/>
          </p:nvSpPr>
          <p:spPr>
            <a:xfrm>
              <a:off x="2496034" y="977491"/>
              <a:ext cx="6400890" cy="572121"/>
            </a:xfrm>
            <a:custGeom>
              <a:avLst/>
              <a:gdLst>
                <a:gd name="connsiteX0" fmla="*/ 0 w 6400890"/>
                <a:gd name="connsiteY0" fmla="*/ 0 h 572121"/>
                <a:gd name="connsiteX1" fmla="*/ 6400890 w 6400890"/>
                <a:gd name="connsiteY1" fmla="*/ 0 h 572121"/>
                <a:gd name="connsiteX2" fmla="*/ 6400890 w 6400890"/>
                <a:gd name="connsiteY2" fmla="*/ 572121 h 572121"/>
                <a:gd name="connsiteX3" fmla="*/ 0 w 6400890"/>
                <a:gd name="connsiteY3" fmla="*/ 572121 h 572121"/>
                <a:gd name="connsiteX4" fmla="*/ 0 w 6400890"/>
                <a:gd name="connsiteY4" fmla="*/ 0 h 5721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0890" h="572121">
                  <a:moveTo>
                    <a:pt x="0" y="0"/>
                  </a:moveTo>
                  <a:lnTo>
                    <a:pt x="6400890" y="0"/>
                  </a:lnTo>
                  <a:lnTo>
                    <a:pt x="6400890" y="572121"/>
                  </a:lnTo>
                  <a:lnTo>
                    <a:pt x="0" y="57212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4290" tIns="34290" rIns="34290" bIns="34290" numCol="1" spcCol="1270" anchor="b" anchorCtr="0">
              <a:noAutofit/>
            </a:bodyPr>
            <a:lstStyle/>
            <a:p>
              <a:pPr marL="0" lvl="0" indent="0" algn="l" defTabSz="800100">
                <a:lnSpc>
                  <a:spcPct val="90000"/>
                </a:lnSpc>
                <a:spcBef>
                  <a:spcPct val="0"/>
                </a:spcBef>
                <a:spcAft>
                  <a:spcPct val="35000"/>
                </a:spcAft>
                <a:buNone/>
              </a:pPr>
              <a:r>
                <a:rPr lang="en-US" sz="1800" kern="1200" dirty="0"/>
                <a:t>Covers total costs of accidental losses, including prevention, reduction, and administration.</a:t>
              </a:r>
              <a:endParaRPr lang="en-CA" sz="1800" kern="1200" dirty="0"/>
            </a:p>
          </p:txBody>
        </p:sp>
        <p:sp>
          <p:nvSpPr>
            <p:cNvPr id="21" name="Freeform: Shape 20">
              <a:extLst>
                <a:ext uri="{FF2B5EF4-FFF2-40B4-BE49-F238E27FC236}">
                  <a16:creationId xmlns:a16="http://schemas.microsoft.com/office/drawing/2014/main" id="{7DD630A5-D036-EA5B-C356-F4142A8BCF8C}"/>
                </a:ext>
              </a:extLst>
            </p:cNvPr>
            <p:cNvSpPr/>
            <p:nvPr/>
          </p:nvSpPr>
          <p:spPr>
            <a:xfrm>
              <a:off x="247073" y="977491"/>
              <a:ext cx="2248961" cy="572121"/>
            </a:xfrm>
            <a:custGeom>
              <a:avLst/>
              <a:gdLst>
                <a:gd name="connsiteX0" fmla="*/ 95373 w 2248961"/>
                <a:gd name="connsiteY0" fmla="*/ 0 h 572121"/>
                <a:gd name="connsiteX1" fmla="*/ 2153588 w 2248961"/>
                <a:gd name="connsiteY1" fmla="*/ 0 h 572121"/>
                <a:gd name="connsiteX2" fmla="*/ 2248961 w 2248961"/>
                <a:gd name="connsiteY2" fmla="*/ 95373 h 572121"/>
                <a:gd name="connsiteX3" fmla="*/ 2248961 w 2248961"/>
                <a:gd name="connsiteY3" fmla="*/ 572121 h 572121"/>
                <a:gd name="connsiteX4" fmla="*/ 2248961 w 2248961"/>
                <a:gd name="connsiteY4" fmla="*/ 572121 h 572121"/>
                <a:gd name="connsiteX5" fmla="*/ 0 w 2248961"/>
                <a:gd name="connsiteY5" fmla="*/ 572121 h 572121"/>
                <a:gd name="connsiteX6" fmla="*/ 0 w 2248961"/>
                <a:gd name="connsiteY6" fmla="*/ 572121 h 572121"/>
                <a:gd name="connsiteX7" fmla="*/ 0 w 2248961"/>
                <a:gd name="connsiteY7" fmla="*/ 95373 h 572121"/>
                <a:gd name="connsiteX8" fmla="*/ 95373 w 2248961"/>
                <a:gd name="connsiteY8" fmla="*/ 0 h 572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8961" h="572121">
                  <a:moveTo>
                    <a:pt x="95373" y="0"/>
                  </a:moveTo>
                  <a:lnTo>
                    <a:pt x="2153588" y="0"/>
                  </a:lnTo>
                  <a:cubicBezTo>
                    <a:pt x="2206261" y="0"/>
                    <a:pt x="2248961" y="42700"/>
                    <a:pt x="2248961" y="95373"/>
                  </a:cubicBezTo>
                  <a:lnTo>
                    <a:pt x="2248961" y="572121"/>
                  </a:lnTo>
                  <a:lnTo>
                    <a:pt x="2248961" y="572121"/>
                  </a:lnTo>
                  <a:lnTo>
                    <a:pt x="0" y="572121"/>
                  </a:lnTo>
                  <a:lnTo>
                    <a:pt x="0" y="572121"/>
                  </a:lnTo>
                  <a:lnTo>
                    <a:pt x="0" y="95373"/>
                  </a:lnTo>
                  <a:cubicBezTo>
                    <a:pt x="0" y="42700"/>
                    <a:pt x="42700" y="0"/>
                    <a:pt x="95373" y="0"/>
                  </a:cubicBezTo>
                  <a:close/>
                </a:path>
              </a:pathLst>
            </a:cu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62224" tIns="62224" rIns="62224" bIns="34290" numCol="1" spcCol="1270" anchor="ctr" anchorCtr="0">
              <a:noAutofit/>
            </a:bodyPr>
            <a:lstStyle/>
            <a:p>
              <a:pPr marL="0" lvl="0" indent="0" algn="ctr" defTabSz="800100">
                <a:lnSpc>
                  <a:spcPct val="90000"/>
                </a:lnSpc>
                <a:spcBef>
                  <a:spcPct val="0"/>
                </a:spcBef>
                <a:spcAft>
                  <a:spcPct val="35000"/>
                </a:spcAft>
                <a:buNone/>
              </a:pPr>
              <a:r>
                <a:rPr lang="en-CA" sz="1800" kern="1200" dirty="0"/>
                <a:t>Managing Cost of Risk:</a:t>
              </a:r>
            </a:p>
          </p:txBody>
        </p:sp>
        <p:sp>
          <p:nvSpPr>
            <p:cNvPr id="22" name="Freeform: Shape 21">
              <a:extLst>
                <a:ext uri="{FF2B5EF4-FFF2-40B4-BE49-F238E27FC236}">
                  <a16:creationId xmlns:a16="http://schemas.microsoft.com/office/drawing/2014/main" id="{AFEC4D2A-3E2F-21B5-CFAD-13466F5B5075}"/>
                </a:ext>
              </a:extLst>
            </p:cNvPr>
            <p:cNvSpPr/>
            <p:nvPr/>
          </p:nvSpPr>
          <p:spPr>
            <a:xfrm>
              <a:off x="2496034" y="1615573"/>
              <a:ext cx="6400890" cy="572121"/>
            </a:xfrm>
            <a:custGeom>
              <a:avLst/>
              <a:gdLst>
                <a:gd name="connsiteX0" fmla="*/ 0 w 6400890"/>
                <a:gd name="connsiteY0" fmla="*/ 0 h 572121"/>
                <a:gd name="connsiteX1" fmla="*/ 6400890 w 6400890"/>
                <a:gd name="connsiteY1" fmla="*/ 0 h 572121"/>
                <a:gd name="connsiteX2" fmla="*/ 6400890 w 6400890"/>
                <a:gd name="connsiteY2" fmla="*/ 572121 h 572121"/>
                <a:gd name="connsiteX3" fmla="*/ 0 w 6400890"/>
                <a:gd name="connsiteY3" fmla="*/ 572121 h 572121"/>
                <a:gd name="connsiteX4" fmla="*/ 0 w 6400890"/>
                <a:gd name="connsiteY4" fmla="*/ 0 h 5721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0890" h="572121">
                  <a:moveTo>
                    <a:pt x="0" y="0"/>
                  </a:moveTo>
                  <a:lnTo>
                    <a:pt x="6400890" y="0"/>
                  </a:lnTo>
                  <a:lnTo>
                    <a:pt x="6400890" y="572121"/>
                  </a:lnTo>
                  <a:lnTo>
                    <a:pt x="0" y="57212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4290" tIns="34290" rIns="34290" bIns="34290" numCol="1" spcCol="1270" anchor="b" anchorCtr="0">
              <a:noAutofit/>
            </a:bodyPr>
            <a:lstStyle/>
            <a:p>
              <a:pPr marL="0" lvl="0" indent="0" algn="l" defTabSz="800100">
                <a:lnSpc>
                  <a:spcPct val="90000"/>
                </a:lnSpc>
                <a:spcBef>
                  <a:spcPct val="0"/>
                </a:spcBef>
                <a:spcAft>
                  <a:spcPct val="35000"/>
                </a:spcAft>
                <a:buNone/>
              </a:pPr>
              <a:r>
                <a:rPr lang="en-US" sz="1800" kern="1200" dirty="0"/>
                <a:t>Risk management reduces uncertainty, enhancing profitability and attractiveness to investors.</a:t>
              </a:r>
              <a:endParaRPr lang="en-CA" sz="1800" kern="1200" dirty="0"/>
            </a:p>
          </p:txBody>
        </p:sp>
        <p:sp>
          <p:nvSpPr>
            <p:cNvPr id="23" name="Freeform: Shape 22">
              <a:extLst>
                <a:ext uri="{FF2B5EF4-FFF2-40B4-BE49-F238E27FC236}">
                  <a16:creationId xmlns:a16="http://schemas.microsoft.com/office/drawing/2014/main" id="{BE639D20-F915-51FE-1A68-C4C8F2EC6E72}"/>
                </a:ext>
              </a:extLst>
            </p:cNvPr>
            <p:cNvSpPr/>
            <p:nvPr/>
          </p:nvSpPr>
          <p:spPr>
            <a:xfrm>
              <a:off x="247073" y="1615573"/>
              <a:ext cx="2248961" cy="572121"/>
            </a:xfrm>
            <a:custGeom>
              <a:avLst/>
              <a:gdLst>
                <a:gd name="connsiteX0" fmla="*/ 95373 w 2248961"/>
                <a:gd name="connsiteY0" fmla="*/ 0 h 572121"/>
                <a:gd name="connsiteX1" fmla="*/ 2153588 w 2248961"/>
                <a:gd name="connsiteY1" fmla="*/ 0 h 572121"/>
                <a:gd name="connsiteX2" fmla="*/ 2248961 w 2248961"/>
                <a:gd name="connsiteY2" fmla="*/ 95373 h 572121"/>
                <a:gd name="connsiteX3" fmla="*/ 2248961 w 2248961"/>
                <a:gd name="connsiteY3" fmla="*/ 572121 h 572121"/>
                <a:gd name="connsiteX4" fmla="*/ 2248961 w 2248961"/>
                <a:gd name="connsiteY4" fmla="*/ 572121 h 572121"/>
                <a:gd name="connsiteX5" fmla="*/ 0 w 2248961"/>
                <a:gd name="connsiteY5" fmla="*/ 572121 h 572121"/>
                <a:gd name="connsiteX6" fmla="*/ 0 w 2248961"/>
                <a:gd name="connsiteY6" fmla="*/ 572121 h 572121"/>
                <a:gd name="connsiteX7" fmla="*/ 0 w 2248961"/>
                <a:gd name="connsiteY7" fmla="*/ 95373 h 572121"/>
                <a:gd name="connsiteX8" fmla="*/ 95373 w 2248961"/>
                <a:gd name="connsiteY8" fmla="*/ 0 h 572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8961" h="572121">
                  <a:moveTo>
                    <a:pt x="95373" y="0"/>
                  </a:moveTo>
                  <a:lnTo>
                    <a:pt x="2153588" y="0"/>
                  </a:lnTo>
                  <a:cubicBezTo>
                    <a:pt x="2206261" y="0"/>
                    <a:pt x="2248961" y="42700"/>
                    <a:pt x="2248961" y="95373"/>
                  </a:cubicBezTo>
                  <a:lnTo>
                    <a:pt x="2248961" y="572121"/>
                  </a:lnTo>
                  <a:lnTo>
                    <a:pt x="2248961" y="572121"/>
                  </a:lnTo>
                  <a:lnTo>
                    <a:pt x="0" y="572121"/>
                  </a:lnTo>
                  <a:lnTo>
                    <a:pt x="0" y="572121"/>
                  </a:lnTo>
                  <a:lnTo>
                    <a:pt x="0" y="95373"/>
                  </a:lnTo>
                  <a:cubicBezTo>
                    <a:pt x="0" y="42700"/>
                    <a:pt x="42700" y="0"/>
                    <a:pt x="95373" y="0"/>
                  </a:cubicBezTo>
                  <a:close/>
                </a:path>
              </a:pathLst>
            </a:custGeom>
          </p:spPr>
          <p:style>
            <a:lnRef idx="2">
              <a:schemeClr val="accent3">
                <a:hueOff val="-2527"/>
                <a:satOff val="440"/>
                <a:lumOff val="2667"/>
                <a:alphaOff val="0"/>
              </a:schemeClr>
            </a:lnRef>
            <a:fillRef idx="1">
              <a:schemeClr val="accent3">
                <a:hueOff val="-2527"/>
                <a:satOff val="440"/>
                <a:lumOff val="2667"/>
                <a:alphaOff val="0"/>
              </a:schemeClr>
            </a:fillRef>
            <a:effectRef idx="0">
              <a:schemeClr val="accent3">
                <a:hueOff val="-2527"/>
                <a:satOff val="440"/>
                <a:lumOff val="2667"/>
                <a:alphaOff val="0"/>
              </a:schemeClr>
            </a:effectRef>
            <a:fontRef idx="minor">
              <a:schemeClr val="lt1"/>
            </a:fontRef>
          </p:style>
          <p:txBody>
            <a:bodyPr spcFirstLastPara="0" vert="horz" wrap="square" lIns="62224" tIns="62224" rIns="62224" bIns="34290" numCol="1" spcCol="1270" anchor="ctr" anchorCtr="0">
              <a:noAutofit/>
            </a:bodyPr>
            <a:lstStyle/>
            <a:p>
              <a:pPr marL="0" lvl="0" indent="0" algn="ctr" defTabSz="800100">
                <a:lnSpc>
                  <a:spcPct val="90000"/>
                </a:lnSpc>
                <a:spcBef>
                  <a:spcPct val="0"/>
                </a:spcBef>
                <a:spcAft>
                  <a:spcPct val="35000"/>
                </a:spcAft>
                <a:buNone/>
              </a:pPr>
              <a:r>
                <a:rPr lang="en-CA" sz="1800" kern="1200" dirty="0"/>
                <a:t>Reducing Uncertainty: </a:t>
              </a:r>
            </a:p>
          </p:txBody>
        </p:sp>
        <p:sp>
          <p:nvSpPr>
            <p:cNvPr id="24" name="Freeform: Shape 23">
              <a:extLst>
                <a:ext uri="{FF2B5EF4-FFF2-40B4-BE49-F238E27FC236}">
                  <a16:creationId xmlns:a16="http://schemas.microsoft.com/office/drawing/2014/main" id="{939BE0F4-A6AB-6773-015F-7F502CAC6EB3}"/>
                </a:ext>
              </a:extLst>
            </p:cNvPr>
            <p:cNvSpPr/>
            <p:nvPr/>
          </p:nvSpPr>
          <p:spPr>
            <a:xfrm>
              <a:off x="2496034" y="2261856"/>
              <a:ext cx="6400890" cy="572121"/>
            </a:xfrm>
            <a:custGeom>
              <a:avLst/>
              <a:gdLst>
                <a:gd name="connsiteX0" fmla="*/ 0 w 6400890"/>
                <a:gd name="connsiteY0" fmla="*/ 0 h 572121"/>
                <a:gd name="connsiteX1" fmla="*/ 6400890 w 6400890"/>
                <a:gd name="connsiteY1" fmla="*/ 0 h 572121"/>
                <a:gd name="connsiteX2" fmla="*/ 6400890 w 6400890"/>
                <a:gd name="connsiteY2" fmla="*/ 572121 h 572121"/>
                <a:gd name="connsiteX3" fmla="*/ 0 w 6400890"/>
                <a:gd name="connsiteY3" fmla="*/ 572121 h 572121"/>
                <a:gd name="connsiteX4" fmla="*/ 0 w 6400890"/>
                <a:gd name="connsiteY4" fmla="*/ 0 h 5721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0890" h="572121">
                  <a:moveTo>
                    <a:pt x="0" y="0"/>
                  </a:moveTo>
                  <a:lnTo>
                    <a:pt x="6400890" y="0"/>
                  </a:lnTo>
                  <a:lnTo>
                    <a:pt x="6400890" y="572121"/>
                  </a:lnTo>
                  <a:lnTo>
                    <a:pt x="0" y="57212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4290" tIns="34290" rIns="34290" bIns="34290" numCol="1" spcCol="1270" anchor="b" anchorCtr="0">
              <a:noAutofit/>
            </a:bodyPr>
            <a:lstStyle/>
            <a:p>
              <a:pPr marL="0" lvl="0" indent="0" algn="l" defTabSz="800100">
                <a:lnSpc>
                  <a:spcPct val="90000"/>
                </a:lnSpc>
                <a:spcBef>
                  <a:spcPct val="0"/>
                </a:spcBef>
                <a:spcAft>
                  <a:spcPct val="35000"/>
                </a:spcAft>
                <a:buNone/>
              </a:pPr>
              <a:r>
                <a:rPr lang="en-US" sz="1800" kern="1200" dirty="0"/>
                <a:t>Balances opportunity risks against potential rewards according to the organization’s risk appetite.</a:t>
              </a:r>
              <a:endParaRPr lang="en-CA" sz="1800" kern="1200" dirty="0"/>
            </a:p>
          </p:txBody>
        </p:sp>
        <p:sp>
          <p:nvSpPr>
            <p:cNvPr id="25" name="Freeform: Shape 24">
              <a:extLst>
                <a:ext uri="{FF2B5EF4-FFF2-40B4-BE49-F238E27FC236}">
                  <a16:creationId xmlns:a16="http://schemas.microsoft.com/office/drawing/2014/main" id="{6F85189A-D46E-34B8-F761-5944C88F111B}"/>
                </a:ext>
              </a:extLst>
            </p:cNvPr>
            <p:cNvSpPr/>
            <p:nvPr/>
          </p:nvSpPr>
          <p:spPr>
            <a:xfrm>
              <a:off x="247073" y="2261856"/>
              <a:ext cx="2248961" cy="572121"/>
            </a:xfrm>
            <a:custGeom>
              <a:avLst/>
              <a:gdLst>
                <a:gd name="connsiteX0" fmla="*/ 95373 w 2248961"/>
                <a:gd name="connsiteY0" fmla="*/ 0 h 572121"/>
                <a:gd name="connsiteX1" fmla="*/ 2153588 w 2248961"/>
                <a:gd name="connsiteY1" fmla="*/ 0 h 572121"/>
                <a:gd name="connsiteX2" fmla="*/ 2248961 w 2248961"/>
                <a:gd name="connsiteY2" fmla="*/ 95373 h 572121"/>
                <a:gd name="connsiteX3" fmla="*/ 2248961 w 2248961"/>
                <a:gd name="connsiteY3" fmla="*/ 572121 h 572121"/>
                <a:gd name="connsiteX4" fmla="*/ 2248961 w 2248961"/>
                <a:gd name="connsiteY4" fmla="*/ 572121 h 572121"/>
                <a:gd name="connsiteX5" fmla="*/ 0 w 2248961"/>
                <a:gd name="connsiteY5" fmla="*/ 572121 h 572121"/>
                <a:gd name="connsiteX6" fmla="*/ 0 w 2248961"/>
                <a:gd name="connsiteY6" fmla="*/ 572121 h 572121"/>
                <a:gd name="connsiteX7" fmla="*/ 0 w 2248961"/>
                <a:gd name="connsiteY7" fmla="*/ 95373 h 572121"/>
                <a:gd name="connsiteX8" fmla="*/ 95373 w 2248961"/>
                <a:gd name="connsiteY8" fmla="*/ 0 h 572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8961" h="572121">
                  <a:moveTo>
                    <a:pt x="95373" y="0"/>
                  </a:moveTo>
                  <a:lnTo>
                    <a:pt x="2153588" y="0"/>
                  </a:lnTo>
                  <a:cubicBezTo>
                    <a:pt x="2206261" y="0"/>
                    <a:pt x="2248961" y="42700"/>
                    <a:pt x="2248961" y="95373"/>
                  </a:cubicBezTo>
                  <a:lnTo>
                    <a:pt x="2248961" y="572121"/>
                  </a:lnTo>
                  <a:lnTo>
                    <a:pt x="2248961" y="572121"/>
                  </a:lnTo>
                  <a:lnTo>
                    <a:pt x="0" y="572121"/>
                  </a:lnTo>
                  <a:lnTo>
                    <a:pt x="0" y="572121"/>
                  </a:lnTo>
                  <a:lnTo>
                    <a:pt x="0" y="95373"/>
                  </a:lnTo>
                  <a:cubicBezTo>
                    <a:pt x="0" y="42700"/>
                    <a:pt x="42700" y="0"/>
                    <a:pt x="95373" y="0"/>
                  </a:cubicBezTo>
                  <a:close/>
                </a:path>
              </a:pathLst>
            </a:custGeom>
          </p:spPr>
          <p:style>
            <a:lnRef idx="2">
              <a:schemeClr val="accent3">
                <a:hueOff val="-5054"/>
                <a:satOff val="879"/>
                <a:lumOff val="5333"/>
                <a:alphaOff val="0"/>
              </a:schemeClr>
            </a:lnRef>
            <a:fillRef idx="1">
              <a:schemeClr val="accent3">
                <a:hueOff val="-5054"/>
                <a:satOff val="879"/>
                <a:lumOff val="5333"/>
                <a:alphaOff val="0"/>
              </a:schemeClr>
            </a:fillRef>
            <a:effectRef idx="0">
              <a:schemeClr val="accent3">
                <a:hueOff val="-5054"/>
                <a:satOff val="879"/>
                <a:lumOff val="5333"/>
                <a:alphaOff val="0"/>
              </a:schemeClr>
            </a:effectRef>
            <a:fontRef idx="minor">
              <a:schemeClr val="lt1"/>
            </a:fontRef>
          </p:style>
          <p:txBody>
            <a:bodyPr spcFirstLastPara="0" vert="horz" wrap="square" lIns="62224" tIns="62224" rIns="62224" bIns="34290" numCol="1" spcCol="1270" anchor="ctr" anchorCtr="0">
              <a:noAutofit/>
            </a:bodyPr>
            <a:lstStyle/>
            <a:p>
              <a:pPr marL="0" lvl="0" indent="0" algn="ctr" defTabSz="800100">
                <a:lnSpc>
                  <a:spcPct val="90000"/>
                </a:lnSpc>
                <a:spcBef>
                  <a:spcPct val="0"/>
                </a:spcBef>
                <a:spcAft>
                  <a:spcPct val="35000"/>
                </a:spcAft>
                <a:buNone/>
              </a:pPr>
              <a:r>
                <a:rPr lang="en-CA" sz="1800" kern="1200" dirty="0"/>
                <a:t>Informed Risk Taking:</a:t>
              </a:r>
            </a:p>
          </p:txBody>
        </p:sp>
        <p:sp>
          <p:nvSpPr>
            <p:cNvPr id="26" name="Freeform: Shape 25">
              <a:extLst>
                <a:ext uri="{FF2B5EF4-FFF2-40B4-BE49-F238E27FC236}">
                  <a16:creationId xmlns:a16="http://schemas.microsoft.com/office/drawing/2014/main" id="{D25F57C2-C9DD-1B09-B1C8-C386FF0F98DB}"/>
                </a:ext>
              </a:extLst>
            </p:cNvPr>
            <p:cNvSpPr/>
            <p:nvPr/>
          </p:nvSpPr>
          <p:spPr>
            <a:xfrm>
              <a:off x="2496034" y="2905121"/>
              <a:ext cx="6400890" cy="572121"/>
            </a:xfrm>
            <a:custGeom>
              <a:avLst/>
              <a:gdLst>
                <a:gd name="connsiteX0" fmla="*/ 0 w 6400890"/>
                <a:gd name="connsiteY0" fmla="*/ 0 h 572121"/>
                <a:gd name="connsiteX1" fmla="*/ 6400890 w 6400890"/>
                <a:gd name="connsiteY1" fmla="*/ 0 h 572121"/>
                <a:gd name="connsiteX2" fmla="*/ 6400890 w 6400890"/>
                <a:gd name="connsiteY2" fmla="*/ 572121 h 572121"/>
                <a:gd name="connsiteX3" fmla="*/ 0 w 6400890"/>
                <a:gd name="connsiteY3" fmla="*/ 572121 h 572121"/>
                <a:gd name="connsiteX4" fmla="*/ 0 w 6400890"/>
                <a:gd name="connsiteY4" fmla="*/ 0 h 5721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0890" h="572121">
                  <a:moveTo>
                    <a:pt x="0" y="0"/>
                  </a:moveTo>
                  <a:lnTo>
                    <a:pt x="6400890" y="0"/>
                  </a:lnTo>
                  <a:lnTo>
                    <a:pt x="6400890" y="572121"/>
                  </a:lnTo>
                  <a:lnTo>
                    <a:pt x="0" y="57212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4290" tIns="34290" rIns="34290" bIns="34290" numCol="1" spcCol="1270" anchor="b" anchorCtr="0">
              <a:noAutofit/>
            </a:bodyPr>
            <a:lstStyle/>
            <a:p>
              <a:pPr marL="0" lvl="0" indent="0" algn="l" defTabSz="800100">
                <a:lnSpc>
                  <a:spcPct val="90000"/>
                </a:lnSpc>
                <a:spcBef>
                  <a:spcPct val="0"/>
                </a:spcBef>
                <a:spcAft>
                  <a:spcPct val="35000"/>
                </a:spcAft>
                <a:buNone/>
              </a:pPr>
              <a:r>
                <a:rPr lang="en-US" sz="1800" kern="1200" dirty="0"/>
                <a:t>Helps evaluate risks and returns while aligning with organizational objectives and risk appetite.</a:t>
              </a:r>
              <a:endParaRPr lang="en-CA" sz="1800" kern="1200" dirty="0"/>
            </a:p>
          </p:txBody>
        </p:sp>
        <p:sp>
          <p:nvSpPr>
            <p:cNvPr id="27" name="Freeform: Shape 26">
              <a:extLst>
                <a:ext uri="{FF2B5EF4-FFF2-40B4-BE49-F238E27FC236}">
                  <a16:creationId xmlns:a16="http://schemas.microsoft.com/office/drawing/2014/main" id="{BDCDEA1B-3FA3-6323-63B2-4968923629B2}"/>
                </a:ext>
              </a:extLst>
            </p:cNvPr>
            <p:cNvSpPr/>
            <p:nvPr/>
          </p:nvSpPr>
          <p:spPr>
            <a:xfrm>
              <a:off x="247073" y="2905121"/>
              <a:ext cx="2248961" cy="572121"/>
            </a:xfrm>
            <a:custGeom>
              <a:avLst/>
              <a:gdLst>
                <a:gd name="connsiteX0" fmla="*/ 95373 w 2248961"/>
                <a:gd name="connsiteY0" fmla="*/ 0 h 572121"/>
                <a:gd name="connsiteX1" fmla="*/ 2153588 w 2248961"/>
                <a:gd name="connsiteY1" fmla="*/ 0 h 572121"/>
                <a:gd name="connsiteX2" fmla="*/ 2248961 w 2248961"/>
                <a:gd name="connsiteY2" fmla="*/ 95373 h 572121"/>
                <a:gd name="connsiteX3" fmla="*/ 2248961 w 2248961"/>
                <a:gd name="connsiteY3" fmla="*/ 572121 h 572121"/>
                <a:gd name="connsiteX4" fmla="*/ 2248961 w 2248961"/>
                <a:gd name="connsiteY4" fmla="*/ 572121 h 572121"/>
                <a:gd name="connsiteX5" fmla="*/ 0 w 2248961"/>
                <a:gd name="connsiteY5" fmla="*/ 572121 h 572121"/>
                <a:gd name="connsiteX6" fmla="*/ 0 w 2248961"/>
                <a:gd name="connsiteY6" fmla="*/ 572121 h 572121"/>
                <a:gd name="connsiteX7" fmla="*/ 0 w 2248961"/>
                <a:gd name="connsiteY7" fmla="*/ 95373 h 572121"/>
                <a:gd name="connsiteX8" fmla="*/ 95373 w 2248961"/>
                <a:gd name="connsiteY8" fmla="*/ 0 h 572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8961" h="572121">
                  <a:moveTo>
                    <a:pt x="95373" y="0"/>
                  </a:moveTo>
                  <a:lnTo>
                    <a:pt x="2153588" y="0"/>
                  </a:lnTo>
                  <a:cubicBezTo>
                    <a:pt x="2206261" y="0"/>
                    <a:pt x="2248961" y="42700"/>
                    <a:pt x="2248961" y="95373"/>
                  </a:cubicBezTo>
                  <a:lnTo>
                    <a:pt x="2248961" y="572121"/>
                  </a:lnTo>
                  <a:lnTo>
                    <a:pt x="2248961" y="572121"/>
                  </a:lnTo>
                  <a:lnTo>
                    <a:pt x="0" y="572121"/>
                  </a:lnTo>
                  <a:lnTo>
                    <a:pt x="0" y="572121"/>
                  </a:lnTo>
                  <a:lnTo>
                    <a:pt x="0" y="95373"/>
                  </a:lnTo>
                  <a:cubicBezTo>
                    <a:pt x="0" y="42700"/>
                    <a:pt x="42700" y="0"/>
                    <a:pt x="95373" y="0"/>
                  </a:cubicBezTo>
                  <a:close/>
                </a:path>
              </a:pathLst>
            </a:custGeom>
          </p:spPr>
          <p:style>
            <a:lnRef idx="2">
              <a:schemeClr val="accent3">
                <a:hueOff val="-7581"/>
                <a:satOff val="1319"/>
                <a:lumOff val="8000"/>
                <a:alphaOff val="0"/>
              </a:schemeClr>
            </a:lnRef>
            <a:fillRef idx="1">
              <a:schemeClr val="accent3">
                <a:hueOff val="-7581"/>
                <a:satOff val="1319"/>
                <a:lumOff val="8000"/>
                <a:alphaOff val="0"/>
              </a:schemeClr>
            </a:fillRef>
            <a:effectRef idx="0">
              <a:schemeClr val="accent3">
                <a:hueOff val="-7581"/>
                <a:satOff val="1319"/>
                <a:lumOff val="8000"/>
                <a:alphaOff val="0"/>
              </a:schemeClr>
            </a:effectRef>
            <a:fontRef idx="minor">
              <a:schemeClr val="lt1"/>
            </a:fontRef>
          </p:style>
          <p:txBody>
            <a:bodyPr spcFirstLastPara="0" vert="horz" wrap="square" lIns="62224" tIns="62224" rIns="62224" bIns="34290" numCol="1" spcCol="1270" anchor="ctr" anchorCtr="0">
              <a:noAutofit/>
            </a:bodyPr>
            <a:lstStyle/>
            <a:p>
              <a:pPr marL="0" lvl="0" indent="0" algn="ctr" defTabSz="800100">
                <a:lnSpc>
                  <a:spcPct val="90000"/>
                </a:lnSpc>
                <a:spcBef>
                  <a:spcPct val="0"/>
                </a:spcBef>
                <a:spcAft>
                  <a:spcPct val="35000"/>
                </a:spcAft>
                <a:buNone/>
              </a:pPr>
              <a:r>
                <a:rPr lang="en-CA" sz="1800" kern="1200" dirty="0"/>
                <a:t>Profitability:</a:t>
              </a:r>
            </a:p>
          </p:txBody>
        </p:sp>
        <p:sp>
          <p:nvSpPr>
            <p:cNvPr id="28" name="Freeform: Shape 27">
              <a:extLst>
                <a:ext uri="{FF2B5EF4-FFF2-40B4-BE49-F238E27FC236}">
                  <a16:creationId xmlns:a16="http://schemas.microsoft.com/office/drawing/2014/main" id="{03A8B3AC-DA22-115D-B35C-D7E47A904796}"/>
                </a:ext>
              </a:extLst>
            </p:cNvPr>
            <p:cNvSpPr/>
            <p:nvPr/>
          </p:nvSpPr>
          <p:spPr>
            <a:xfrm>
              <a:off x="2496035" y="3544897"/>
              <a:ext cx="6400890" cy="572121"/>
            </a:xfrm>
            <a:custGeom>
              <a:avLst/>
              <a:gdLst>
                <a:gd name="connsiteX0" fmla="*/ 0 w 6400890"/>
                <a:gd name="connsiteY0" fmla="*/ 0 h 572121"/>
                <a:gd name="connsiteX1" fmla="*/ 6400890 w 6400890"/>
                <a:gd name="connsiteY1" fmla="*/ 0 h 572121"/>
                <a:gd name="connsiteX2" fmla="*/ 6400890 w 6400890"/>
                <a:gd name="connsiteY2" fmla="*/ 572121 h 572121"/>
                <a:gd name="connsiteX3" fmla="*/ 0 w 6400890"/>
                <a:gd name="connsiteY3" fmla="*/ 572121 h 572121"/>
                <a:gd name="connsiteX4" fmla="*/ 0 w 6400890"/>
                <a:gd name="connsiteY4" fmla="*/ 0 h 5721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0890" h="572121">
                  <a:moveTo>
                    <a:pt x="0" y="0"/>
                  </a:moveTo>
                  <a:lnTo>
                    <a:pt x="6400890" y="0"/>
                  </a:lnTo>
                  <a:lnTo>
                    <a:pt x="6400890" y="572121"/>
                  </a:lnTo>
                  <a:lnTo>
                    <a:pt x="0" y="57212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4290" tIns="34290" rIns="34290" bIns="34290" numCol="1" spcCol="1270" anchor="b" anchorCtr="0">
              <a:noAutofit/>
            </a:bodyPr>
            <a:lstStyle/>
            <a:p>
              <a:pPr marL="0" lvl="0" indent="0" algn="l" defTabSz="800100">
                <a:lnSpc>
                  <a:spcPct val="90000"/>
                </a:lnSpc>
                <a:spcBef>
                  <a:spcPct val="0"/>
                </a:spcBef>
                <a:spcAft>
                  <a:spcPct val="35000"/>
                </a:spcAft>
                <a:buNone/>
              </a:pPr>
              <a:r>
                <a:rPr lang="en-US" sz="1800" kern="1200" dirty="0"/>
                <a:t>Provides a holistic view of risks and their interdependencies, improving decision-making.</a:t>
              </a:r>
              <a:endParaRPr lang="en-CA" sz="1800" kern="1200" dirty="0"/>
            </a:p>
          </p:txBody>
        </p:sp>
        <p:sp>
          <p:nvSpPr>
            <p:cNvPr id="29" name="Freeform: Shape 28">
              <a:extLst>
                <a:ext uri="{FF2B5EF4-FFF2-40B4-BE49-F238E27FC236}">
                  <a16:creationId xmlns:a16="http://schemas.microsoft.com/office/drawing/2014/main" id="{6598273F-CCC4-4D5B-BA71-C5D135FE22C4}"/>
                </a:ext>
              </a:extLst>
            </p:cNvPr>
            <p:cNvSpPr/>
            <p:nvPr/>
          </p:nvSpPr>
          <p:spPr>
            <a:xfrm>
              <a:off x="247074" y="3544897"/>
              <a:ext cx="2248961" cy="572121"/>
            </a:xfrm>
            <a:custGeom>
              <a:avLst/>
              <a:gdLst>
                <a:gd name="connsiteX0" fmla="*/ 95373 w 2248961"/>
                <a:gd name="connsiteY0" fmla="*/ 0 h 572121"/>
                <a:gd name="connsiteX1" fmla="*/ 2153588 w 2248961"/>
                <a:gd name="connsiteY1" fmla="*/ 0 h 572121"/>
                <a:gd name="connsiteX2" fmla="*/ 2248961 w 2248961"/>
                <a:gd name="connsiteY2" fmla="*/ 95373 h 572121"/>
                <a:gd name="connsiteX3" fmla="*/ 2248961 w 2248961"/>
                <a:gd name="connsiteY3" fmla="*/ 572121 h 572121"/>
                <a:gd name="connsiteX4" fmla="*/ 2248961 w 2248961"/>
                <a:gd name="connsiteY4" fmla="*/ 572121 h 572121"/>
                <a:gd name="connsiteX5" fmla="*/ 0 w 2248961"/>
                <a:gd name="connsiteY5" fmla="*/ 572121 h 572121"/>
                <a:gd name="connsiteX6" fmla="*/ 0 w 2248961"/>
                <a:gd name="connsiteY6" fmla="*/ 572121 h 572121"/>
                <a:gd name="connsiteX7" fmla="*/ 0 w 2248961"/>
                <a:gd name="connsiteY7" fmla="*/ 95373 h 572121"/>
                <a:gd name="connsiteX8" fmla="*/ 95373 w 2248961"/>
                <a:gd name="connsiteY8" fmla="*/ 0 h 572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8961" h="572121">
                  <a:moveTo>
                    <a:pt x="95373" y="0"/>
                  </a:moveTo>
                  <a:lnTo>
                    <a:pt x="2153588" y="0"/>
                  </a:lnTo>
                  <a:cubicBezTo>
                    <a:pt x="2206261" y="0"/>
                    <a:pt x="2248961" y="42700"/>
                    <a:pt x="2248961" y="95373"/>
                  </a:cubicBezTo>
                  <a:lnTo>
                    <a:pt x="2248961" y="572121"/>
                  </a:lnTo>
                  <a:lnTo>
                    <a:pt x="2248961" y="572121"/>
                  </a:lnTo>
                  <a:lnTo>
                    <a:pt x="0" y="572121"/>
                  </a:lnTo>
                  <a:lnTo>
                    <a:pt x="0" y="572121"/>
                  </a:lnTo>
                  <a:lnTo>
                    <a:pt x="0" y="95373"/>
                  </a:lnTo>
                  <a:cubicBezTo>
                    <a:pt x="0" y="42700"/>
                    <a:pt x="42700" y="0"/>
                    <a:pt x="95373" y="0"/>
                  </a:cubicBezTo>
                  <a:close/>
                </a:path>
              </a:pathLst>
            </a:custGeom>
          </p:spPr>
          <p:style>
            <a:lnRef idx="2">
              <a:schemeClr val="accent3">
                <a:hueOff val="-10107"/>
                <a:satOff val="1758"/>
                <a:lumOff val="10666"/>
                <a:alphaOff val="0"/>
              </a:schemeClr>
            </a:lnRef>
            <a:fillRef idx="1">
              <a:schemeClr val="accent3">
                <a:hueOff val="-10107"/>
                <a:satOff val="1758"/>
                <a:lumOff val="10666"/>
                <a:alphaOff val="0"/>
              </a:schemeClr>
            </a:fillRef>
            <a:effectRef idx="0">
              <a:schemeClr val="accent3">
                <a:hueOff val="-10107"/>
                <a:satOff val="1758"/>
                <a:lumOff val="10666"/>
                <a:alphaOff val="0"/>
              </a:schemeClr>
            </a:effectRef>
            <a:fontRef idx="minor">
              <a:schemeClr val="lt1"/>
            </a:fontRef>
          </p:style>
          <p:txBody>
            <a:bodyPr spcFirstLastPara="0" vert="horz" wrap="square" lIns="62224" tIns="62224" rIns="62224" bIns="34290" numCol="1" spcCol="1270" anchor="ctr" anchorCtr="0">
              <a:noAutofit/>
            </a:bodyPr>
            <a:lstStyle/>
            <a:p>
              <a:pPr marL="0" lvl="0" indent="0" algn="ctr" defTabSz="800100">
                <a:lnSpc>
                  <a:spcPct val="90000"/>
                </a:lnSpc>
                <a:spcBef>
                  <a:spcPct val="0"/>
                </a:spcBef>
                <a:spcAft>
                  <a:spcPct val="35000"/>
                </a:spcAft>
                <a:buNone/>
              </a:pPr>
              <a:r>
                <a:rPr lang="en-CA" sz="1800" kern="1200" dirty="0"/>
                <a:t>Integrated Risk Management:</a:t>
              </a:r>
            </a:p>
          </p:txBody>
        </p:sp>
        <p:sp>
          <p:nvSpPr>
            <p:cNvPr id="30" name="Freeform: Shape 29">
              <a:extLst>
                <a:ext uri="{FF2B5EF4-FFF2-40B4-BE49-F238E27FC236}">
                  <a16:creationId xmlns:a16="http://schemas.microsoft.com/office/drawing/2014/main" id="{36E04E3F-C999-180D-9508-70226060BFED}"/>
                </a:ext>
              </a:extLst>
            </p:cNvPr>
            <p:cNvSpPr/>
            <p:nvPr/>
          </p:nvSpPr>
          <p:spPr>
            <a:xfrm>
              <a:off x="2496035" y="4188163"/>
              <a:ext cx="6400890" cy="572121"/>
            </a:xfrm>
            <a:custGeom>
              <a:avLst/>
              <a:gdLst>
                <a:gd name="connsiteX0" fmla="*/ 0 w 6400890"/>
                <a:gd name="connsiteY0" fmla="*/ 0 h 572121"/>
                <a:gd name="connsiteX1" fmla="*/ 6400890 w 6400890"/>
                <a:gd name="connsiteY1" fmla="*/ 0 h 572121"/>
                <a:gd name="connsiteX2" fmla="*/ 6400890 w 6400890"/>
                <a:gd name="connsiteY2" fmla="*/ 572121 h 572121"/>
                <a:gd name="connsiteX3" fmla="*/ 0 w 6400890"/>
                <a:gd name="connsiteY3" fmla="*/ 572121 h 572121"/>
                <a:gd name="connsiteX4" fmla="*/ 0 w 6400890"/>
                <a:gd name="connsiteY4" fmla="*/ 0 h 5721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0890" h="572121">
                  <a:moveTo>
                    <a:pt x="0" y="0"/>
                  </a:moveTo>
                  <a:lnTo>
                    <a:pt x="6400890" y="0"/>
                  </a:lnTo>
                  <a:lnTo>
                    <a:pt x="6400890" y="572121"/>
                  </a:lnTo>
                  <a:lnTo>
                    <a:pt x="0" y="57212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4290" tIns="34290" rIns="34290" bIns="34290" numCol="1" spcCol="1270" anchor="b" anchorCtr="0">
              <a:noAutofit/>
            </a:bodyPr>
            <a:lstStyle/>
            <a:p>
              <a:pPr marL="0" lvl="0" indent="0" algn="l" defTabSz="800100">
                <a:lnSpc>
                  <a:spcPct val="90000"/>
                </a:lnSpc>
                <a:spcBef>
                  <a:spcPct val="0"/>
                </a:spcBef>
                <a:spcAft>
                  <a:spcPct val="35000"/>
                </a:spcAft>
                <a:buNone/>
              </a:pPr>
              <a:r>
                <a:rPr lang="en-US" sz="1800" kern="1200" dirty="0"/>
                <a:t>Ensures adherence to laws and reporting requirements, supporting audit and compliance processes.</a:t>
              </a:r>
              <a:endParaRPr lang="en-CA" sz="1800" kern="1200" dirty="0"/>
            </a:p>
          </p:txBody>
        </p:sp>
        <p:sp>
          <p:nvSpPr>
            <p:cNvPr id="31" name="Freeform: Shape 30">
              <a:extLst>
                <a:ext uri="{FF2B5EF4-FFF2-40B4-BE49-F238E27FC236}">
                  <a16:creationId xmlns:a16="http://schemas.microsoft.com/office/drawing/2014/main" id="{14FFA30A-D6D3-2E44-7B4C-D6D2BC3AFBF6}"/>
                </a:ext>
              </a:extLst>
            </p:cNvPr>
            <p:cNvSpPr/>
            <p:nvPr/>
          </p:nvSpPr>
          <p:spPr>
            <a:xfrm>
              <a:off x="247074" y="4188163"/>
              <a:ext cx="2248961" cy="572121"/>
            </a:xfrm>
            <a:custGeom>
              <a:avLst/>
              <a:gdLst>
                <a:gd name="connsiteX0" fmla="*/ 95373 w 2248961"/>
                <a:gd name="connsiteY0" fmla="*/ 0 h 572121"/>
                <a:gd name="connsiteX1" fmla="*/ 2153588 w 2248961"/>
                <a:gd name="connsiteY1" fmla="*/ 0 h 572121"/>
                <a:gd name="connsiteX2" fmla="*/ 2248961 w 2248961"/>
                <a:gd name="connsiteY2" fmla="*/ 95373 h 572121"/>
                <a:gd name="connsiteX3" fmla="*/ 2248961 w 2248961"/>
                <a:gd name="connsiteY3" fmla="*/ 572121 h 572121"/>
                <a:gd name="connsiteX4" fmla="*/ 2248961 w 2248961"/>
                <a:gd name="connsiteY4" fmla="*/ 572121 h 572121"/>
                <a:gd name="connsiteX5" fmla="*/ 0 w 2248961"/>
                <a:gd name="connsiteY5" fmla="*/ 572121 h 572121"/>
                <a:gd name="connsiteX6" fmla="*/ 0 w 2248961"/>
                <a:gd name="connsiteY6" fmla="*/ 572121 h 572121"/>
                <a:gd name="connsiteX7" fmla="*/ 0 w 2248961"/>
                <a:gd name="connsiteY7" fmla="*/ 95373 h 572121"/>
                <a:gd name="connsiteX8" fmla="*/ 95373 w 2248961"/>
                <a:gd name="connsiteY8" fmla="*/ 0 h 572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8961" h="572121">
                  <a:moveTo>
                    <a:pt x="95373" y="0"/>
                  </a:moveTo>
                  <a:lnTo>
                    <a:pt x="2153588" y="0"/>
                  </a:lnTo>
                  <a:cubicBezTo>
                    <a:pt x="2206261" y="0"/>
                    <a:pt x="2248961" y="42700"/>
                    <a:pt x="2248961" y="95373"/>
                  </a:cubicBezTo>
                  <a:lnTo>
                    <a:pt x="2248961" y="572121"/>
                  </a:lnTo>
                  <a:lnTo>
                    <a:pt x="2248961" y="572121"/>
                  </a:lnTo>
                  <a:lnTo>
                    <a:pt x="0" y="572121"/>
                  </a:lnTo>
                  <a:lnTo>
                    <a:pt x="0" y="572121"/>
                  </a:lnTo>
                  <a:lnTo>
                    <a:pt x="0" y="95373"/>
                  </a:lnTo>
                  <a:cubicBezTo>
                    <a:pt x="0" y="42700"/>
                    <a:pt x="42700" y="0"/>
                    <a:pt x="95373" y="0"/>
                  </a:cubicBezTo>
                  <a:close/>
                </a:path>
              </a:pathLst>
            </a:custGeom>
          </p:spPr>
          <p:style>
            <a:lnRef idx="2">
              <a:schemeClr val="accent3">
                <a:hueOff val="-12634"/>
                <a:satOff val="2198"/>
                <a:lumOff val="13333"/>
                <a:alphaOff val="0"/>
              </a:schemeClr>
            </a:lnRef>
            <a:fillRef idx="1">
              <a:schemeClr val="accent3">
                <a:hueOff val="-12634"/>
                <a:satOff val="2198"/>
                <a:lumOff val="13333"/>
                <a:alphaOff val="0"/>
              </a:schemeClr>
            </a:fillRef>
            <a:effectRef idx="0">
              <a:schemeClr val="accent3">
                <a:hueOff val="-12634"/>
                <a:satOff val="2198"/>
                <a:lumOff val="13333"/>
                <a:alphaOff val="0"/>
              </a:schemeClr>
            </a:effectRef>
            <a:fontRef idx="minor">
              <a:schemeClr val="lt1"/>
            </a:fontRef>
          </p:style>
          <p:txBody>
            <a:bodyPr spcFirstLastPara="0" vert="horz" wrap="square" lIns="62224" tIns="62224" rIns="62224" bIns="34290" numCol="1" spcCol="1270" anchor="ctr" anchorCtr="0">
              <a:noAutofit/>
            </a:bodyPr>
            <a:lstStyle/>
            <a:p>
              <a:pPr marL="0" lvl="0" indent="0" algn="ctr" defTabSz="800100">
                <a:lnSpc>
                  <a:spcPct val="90000"/>
                </a:lnSpc>
                <a:spcBef>
                  <a:spcPct val="0"/>
                </a:spcBef>
                <a:spcAft>
                  <a:spcPct val="35000"/>
                </a:spcAft>
                <a:buNone/>
              </a:pPr>
              <a:r>
                <a:rPr lang="en-CA" sz="1800" kern="1200" dirty="0"/>
                <a:t>Regulatory Compliance:</a:t>
              </a:r>
            </a:p>
          </p:txBody>
        </p:sp>
      </p:grpSp>
    </p:spTree>
    <p:extLst>
      <p:ext uri="{BB962C8B-B14F-4D97-AF65-F5344CB8AC3E}">
        <p14:creationId xmlns:p14="http://schemas.microsoft.com/office/powerpoint/2010/main" val="2353735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4" y="180950"/>
            <a:ext cx="8896925" cy="811800"/>
          </a:xfrm>
          <a:prstGeom prst="rect">
            <a:avLst/>
          </a:prstGeom>
        </p:spPr>
        <p:txBody>
          <a:bodyPr spcFirstLastPara="1" wrap="square" lIns="91425" tIns="91425" rIns="91425" bIns="91425" anchor="t" anchorCtr="0">
            <a:noAutofit/>
          </a:bodyPr>
          <a:lstStyle/>
          <a:p>
            <a:r>
              <a:rPr lang="en-US" b="1" dirty="0">
                <a:latin typeface="+mj-lt"/>
              </a:rPr>
              <a:t>1.3 Benefits of Risk Management: The Economy</a:t>
            </a:r>
            <a:endParaRPr lang="en-CA" b="1" dirty="0">
              <a:latin typeface="Arial"/>
            </a:endParaRPr>
          </a:p>
        </p:txBody>
      </p:sp>
      <p:grpSp>
        <p:nvGrpSpPr>
          <p:cNvPr id="3" name="Group 2" descr="Minimizing Systemic Risks: The inability to implement effective risk management by an organization can result in a failure not only for the organization but for the economy itself, as described in the opening paragraph of this section.&#10;&#10;Retaining Resources: An accidental loss such as a natural disaster or a fire could adversely affect quantities of available resources and, subsequently, an organization’s ability to manufacture products. Allocating resources to risk management is a cost that could minimize the effects on or loss of productive resources.&#10;&#10;Reducing Economic Resources: The implementation of effective risk management will relieve the burden of uncertainty placed on an organization and the effects of its failures on the economy caused by the downside of risk. This will allow the organization to freely pursue activities intended to maximize profits, wages and return on investments.">
            <a:extLst>
              <a:ext uri="{FF2B5EF4-FFF2-40B4-BE49-F238E27FC236}">
                <a16:creationId xmlns:a16="http://schemas.microsoft.com/office/drawing/2014/main" id="{BE10BD9A-4142-9FDF-575E-D65EF14DF015}"/>
              </a:ext>
            </a:extLst>
          </p:cNvPr>
          <p:cNvGrpSpPr/>
          <p:nvPr/>
        </p:nvGrpSpPr>
        <p:grpSpPr>
          <a:xfrm>
            <a:off x="247074" y="841538"/>
            <a:ext cx="8649852" cy="3862307"/>
            <a:chOff x="247074" y="841538"/>
            <a:chExt cx="8649852" cy="3862307"/>
          </a:xfrm>
        </p:grpSpPr>
        <p:sp>
          <p:nvSpPr>
            <p:cNvPr id="4" name="Straight Connector 3">
              <a:extLst>
                <a:ext uri="{FF2B5EF4-FFF2-40B4-BE49-F238E27FC236}">
                  <a16:creationId xmlns:a16="http://schemas.microsoft.com/office/drawing/2014/main" id="{F2B9404B-07F1-5A12-D978-EEDB94A6477D}"/>
                </a:ext>
              </a:extLst>
            </p:cNvPr>
            <p:cNvSpPr/>
            <p:nvPr/>
          </p:nvSpPr>
          <p:spPr>
            <a:xfrm>
              <a:off x="247074" y="4703845"/>
              <a:ext cx="8649852" cy="0"/>
            </a:xfrm>
            <a:prstGeom prst="line">
              <a:avLst/>
            </a:prstGeom>
          </p:spPr>
          <p:style>
            <a:lnRef idx="2">
              <a:schemeClr val="accent3">
                <a:hueOff val="0"/>
                <a:satOff val="0"/>
                <a:lumOff val="0"/>
                <a:alphaOff val="0"/>
              </a:schemeClr>
            </a:lnRef>
            <a:fillRef idx="0">
              <a:schemeClr val="accent3">
                <a:hueOff val="0"/>
                <a:satOff val="0"/>
                <a:lumOff val="0"/>
                <a:alphaOff val="0"/>
              </a:schemeClr>
            </a:fillRef>
            <a:effectRef idx="0">
              <a:schemeClr val="accent3">
                <a:hueOff val="0"/>
                <a:satOff val="0"/>
                <a:lumOff val="0"/>
                <a:alphaOff val="0"/>
              </a:schemeClr>
            </a:effectRef>
            <a:fontRef idx="minor">
              <a:schemeClr val="tx1">
                <a:hueOff val="0"/>
                <a:satOff val="0"/>
                <a:lumOff val="0"/>
                <a:alphaOff val="0"/>
              </a:schemeClr>
            </a:fontRef>
          </p:style>
          <p:txBody>
            <a:bodyPr/>
            <a:lstStyle/>
            <a:p>
              <a:endParaRPr lang="en-CA"/>
            </a:p>
          </p:txBody>
        </p:sp>
        <p:sp>
          <p:nvSpPr>
            <p:cNvPr id="5" name="Straight Connector 4">
              <a:extLst>
                <a:ext uri="{FF2B5EF4-FFF2-40B4-BE49-F238E27FC236}">
                  <a16:creationId xmlns:a16="http://schemas.microsoft.com/office/drawing/2014/main" id="{C533C101-9108-D007-54AC-40FACB9A7FD5}"/>
                </a:ext>
              </a:extLst>
            </p:cNvPr>
            <p:cNvSpPr/>
            <p:nvPr/>
          </p:nvSpPr>
          <p:spPr>
            <a:xfrm>
              <a:off x="247074" y="3395644"/>
              <a:ext cx="8649852" cy="0"/>
            </a:xfrm>
            <a:prstGeom prst="line">
              <a:avLst/>
            </a:prstGeom>
          </p:spPr>
          <p:style>
            <a:lnRef idx="2">
              <a:schemeClr val="accent3">
                <a:hueOff val="0"/>
                <a:satOff val="0"/>
                <a:lumOff val="0"/>
                <a:alphaOff val="0"/>
              </a:schemeClr>
            </a:lnRef>
            <a:fillRef idx="0">
              <a:schemeClr val="accent3">
                <a:hueOff val="0"/>
                <a:satOff val="0"/>
                <a:lumOff val="0"/>
                <a:alphaOff val="0"/>
              </a:schemeClr>
            </a:fillRef>
            <a:effectRef idx="0">
              <a:schemeClr val="accent3">
                <a:hueOff val="0"/>
                <a:satOff val="0"/>
                <a:lumOff val="0"/>
                <a:alphaOff val="0"/>
              </a:schemeClr>
            </a:effectRef>
            <a:fontRef idx="minor">
              <a:schemeClr val="tx1">
                <a:hueOff val="0"/>
                <a:satOff val="0"/>
                <a:lumOff val="0"/>
                <a:alphaOff val="0"/>
              </a:schemeClr>
            </a:fontRef>
          </p:style>
          <p:txBody>
            <a:bodyPr/>
            <a:lstStyle/>
            <a:p>
              <a:endParaRPr lang="en-CA"/>
            </a:p>
          </p:txBody>
        </p:sp>
        <p:sp>
          <p:nvSpPr>
            <p:cNvPr id="6" name="Straight Connector 5">
              <a:extLst>
                <a:ext uri="{FF2B5EF4-FFF2-40B4-BE49-F238E27FC236}">
                  <a16:creationId xmlns:a16="http://schemas.microsoft.com/office/drawing/2014/main" id="{DD2AB1A8-17DD-4810-6682-8E7AF96DBF06}"/>
                </a:ext>
              </a:extLst>
            </p:cNvPr>
            <p:cNvSpPr/>
            <p:nvPr/>
          </p:nvSpPr>
          <p:spPr>
            <a:xfrm>
              <a:off x="247074" y="2087443"/>
              <a:ext cx="8649852" cy="0"/>
            </a:xfrm>
            <a:prstGeom prst="line">
              <a:avLst/>
            </a:prstGeom>
          </p:spPr>
          <p:style>
            <a:lnRef idx="2">
              <a:schemeClr val="accent3">
                <a:hueOff val="0"/>
                <a:satOff val="0"/>
                <a:lumOff val="0"/>
                <a:alphaOff val="0"/>
              </a:schemeClr>
            </a:lnRef>
            <a:fillRef idx="0">
              <a:schemeClr val="accent3">
                <a:hueOff val="0"/>
                <a:satOff val="0"/>
                <a:lumOff val="0"/>
                <a:alphaOff val="0"/>
              </a:schemeClr>
            </a:fillRef>
            <a:effectRef idx="0">
              <a:schemeClr val="accent3">
                <a:hueOff val="0"/>
                <a:satOff val="0"/>
                <a:lumOff val="0"/>
                <a:alphaOff val="0"/>
              </a:schemeClr>
            </a:effectRef>
            <a:fontRef idx="minor">
              <a:schemeClr val="tx1">
                <a:hueOff val="0"/>
                <a:satOff val="0"/>
                <a:lumOff val="0"/>
                <a:alphaOff val="0"/>
              </a:schemeClr>
            </a:fontRef>
          </p:style>
          <p:txBody>
            <a:bodyPr/>
            <a:lstStyle/>
            <a:p>
              <a:endParaRPr lang="en-CA"/>
            </a:p>
          </p:txBody>
        </p:sp>
        <p:sp>
          <p:nvSpPr>
            <p:cNvPr id="7" name="Freeform: Shape 6">
              <a:extLst>
                <a:ext uri="{FF2B5EF4-FFF2-40B4-BE49-F238E27FC236}">
                  <a16:creationId xmlns:a16="http://schemas.microsoft.com/office/drawing/2014/main" id="{C1FD7464-72F1-AE22-0C2F-97B38332FFEC}"/>
                </a:ext>
              </a:extLst>
            </p:cNvPr>
            <p:cNvSpPr/>
            <p:nvPr/>
          </p:nvSpPr>
          <p:spPr>
            <a:xfrm>
              <a:off x="2496035" y="841538"/>
              <a:ext cx="6400890" cy="1245905"/>
            </a:xfrm>
            <a:custGeom>
              <a:avLst/>
              <a:gdLst>
                <a:gd name="connsiteX0" fmla="*/ 0 w 6400890"/>
                <a:gd name="connsiteY0" fmla="*/ 0 h 1245905"/>
                <a:gd name="connsiteX1" fmla="*/ 6400890 w 6400890"/>
                <a:gd name="connsiteY1" fmla="*/ 0 h 1245905"/>
                <a:gd name="connsiteX2" fmla="*/ 6400890 w 6400890"/>
                <a:gd name="connsiteY2" fmla="*/ 1245905 h 1245905"/>
                <a:gd name="connsiteX3" fmla="*/ 0 w 6400890"/>
                <a:gd name="connsiteY3" fmla="*/ 1245905 h 1245905"/>
                <a:gd name="connsiteX4" fmla="*/ 0 w 6400890"/>
                <a:gd name="connsiteY4" fmla="*/ 0 h 124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0890" h="1245905">
                  <a:moveTo>
                    <a:pt x="0" y="0"/>
                  </a:moveTo>
                  <a:lnTo>
                    <a:pt x="6400890" y="0"/>
                  </a:lnTo>
                  <a:lnTo>
                    <a:pt x="6400890" y="1245905"/>
                  </a:lnTo>
                  <a:lnTo>
                    <a:pt x="0" y="124590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2385" tIns="32385" rIns="32385" bIns="32385" numCol="1" spcCol="1270" anchor="b" anchorCtr="0">
              <a:noAutofit/>
            </a:bodyPr>
            <a:lstStyle/>
            <a:p>
              <a:pPr marL="0" lvl="0" indent="0" algn="l" defTabSz="755650">
                <a:lnSpc>
                  <a:spcPct val="90000"/>
                </a:lnSpc>
                <a:spcBef>
                  <a:spcPct val="0"/>
                </a:spcBef>
                <a:spcAft>
                  <a:spcPct val="35000"/>
                </a:spcAft>
                <a:buNone/>
              </a:pPr>
              <a:r>
                <a:rPr lang="en-US" sz="1700" kern="1200" dirty="0"/>
                <a:t>The inability to implement effective risk management by an organization can result in a failure not only for the organization but for the economy itself, as described in the opening paragraph of this section.</a:t>
              </a:r>
              <a:endParaRPr lang="en-CA" sz="1700" kern="1200" dirty="0"/>
            </a:p>
          </p:txBody>
        </p:sp>
        <p:sp>
          <p:nvSpPr>
            <p:cNvPr id="8" name="Freeform: Shape 7">
              <a:extLst>
                <a:ext uri="{FF2B5EF4-FFF2-40B4-BE49-F238E27FC236}">
                  <a16:creationId xmlns:a16="http://schemas.microsoft.com/office/drawing/2014/main" id="{A030DF90-0DD0-BB11-6F19-C718193B5303}"/>
                </a:ext>
              </a:extLst>
            </p:cNvPr>
            <p:cNvSpPr/>
            <p:nvPr/>
          </p:nvSpPr>
          <p:spPr>
            <a:xfrm>
              <a:off x="247074" y="841538"/>
              <a:ext cx="2248961" cy="1245905"/>
            </a:xfrm>
            <a:custGeom>
              <a:avLst/>
              <a:gdLst>
                <a:gd name="connsiteX0" fmla="*/ 207692 w 2248961"/>
                <a:gd name="connsiteY0" fmla="*/ 0 h 1245905"/>
                <a:gd name="connsiteX1" fmla="*/ 2041269 w 2248961"/>
                <a:gd name="connsiteY1" fmla="*/ 0 h 1245905"/>
                <a:gd name="connsiteX2" fmla="*/ 2248961 w 2248961"/>
                <a:gd name="connsiteY2" fmla="*/ 207692 h 1245905"/>
                <a:gd name="connsiteX3" fmla="*/ 2248961 w 2248961"/>
                <a:gd name="connsiteY3" fmla="*/ 1245905 h 1245905"/>
                <a:gd name="connsiteX4" fmla="*/ 2248961 w 2248961"/>
                <a:gd name="connsiteY4" fmla="*/ 1245905 h 1245905"/>
                <a:gd name="connsiteX5" fmla="*/ 0 w 2248961"/>
                <a:gd name="connsiteY5" fmla="*/ 1245905 h 1245905"/>
                <a:gd name="connsiteX6" fmla="*/ 0 w 2248961"/>
                <a:gd name="connsiteY6" fmla="*/ 1245905 h 1245905"/>
                <a:gd name="connsiteX7" fmla="*/ 0 w 2248961"/>
                <a:gd name="connsiteY7" fmla="*/ 207692 h 1245905"/>
                <a:gd name="connsiteX8" fmla="*/ 207692 w 2248961"/>
                <a:gd name="connsiteY8" fmla="*/ 0 h 124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8961" h="1245905">
                  <a:moveTo>
                    <a:pt x="207692" y="0"/>
                  </a:moveTo>
                  <a:lnTo>
                    <a:pt x="2041269" y="0"/>
                  </a:lnTo>
                  <a:cubicBezTo>
                    <a:pt x="2155974" y="0"/>
                    <a:pt x="2248961" y="92987"/>
                    <a:pt x="2248961" y="207692"/>
                  </a:cubicBezTo>
                  <a:lnTo>
                    <a:pt x="2248961" y="1245905"/>
                  </a:lnTo>
                  <a:lnTo>
                    <a:pt x="2248961" y="1245905"/>
                  </a:lnTo>
                  <a:lnTo>
                    <a:pt x="0" y="1245905"/>
                  </a:lnTo>
                  <a:lnTo>
                    <a:pt x="0" y="1245905"/>
                  </a:lnTo>
                  <a:lnTo>
                    <a:pt x="0" y="207692"/>
                  </a:lnTo>
                  <a:cubicBezTo>
                    <a:pt x="0" y="92987"/>
                    <a:pt x="92987" y="0"/>
                    <a:pt x="207692" y="0"/>
                  </a:cubicBezTo>
                  <a:close/>
                </a:path>
              </a:pathLst>
            </a:cu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12266" tIns="112266" rIns="112266" bIns="51435" numCol="1" spcCol="1270" anchor="ctr" anchorCtr="0">
              <a:noAutofit/>
            </a:bodyPr>
            <a:lstStyle/>
            <a:p>
              <a:pPr marL="0" lvl="0" indent="0" algn="ctr" defTabSz="1200150">
                <a:lnSpc>
                  <a:spcPct val="90000"/>
                </a:lnSpc>
                <a:spcBef>
                  <a:spcPct val="0"/>
                </a:spcBef>
                <a:spcAft>
                  <a:spcPct val="35000"/>
                </a:spcAft>
                <a:buNone/>
              </a:pPr>
              <a:r>
                <a:rPr lang="en-CA" sz="2400" kern="1200" dirty="0"/>
                <a:t>Minimizing Systemic Risks:</a:t>
              </a:r>
            </a:p>
          </p:txBody>
        </p:sp>
        <p:sp>
          <p:nvSpPr>
            <p:cNvPr id="9" name="Freeform: Shape 8">
              <a:extLst>
                <a:ext uri="{FF2B5EF4-FFF2-40B4-BE49-F238E27FC236}">
                  <a16:creationId xmlns:a16="http://schemas.microsoft.com/office/drawing/2014/main" id="{835A649A-58DF-8698-2FA4-F5DF408CB5EE}"/>
                </a:ext>
              </a:extLst>
            </p:cNvPr>
            <p:cNvSpPr/>
            <p:nvPr/>
          </p:nvSpPr>
          <p:spPr>
            <a:xfrm>
              <a:off x="2496035" y="2149739"/>
              <a:ext cx="6400890" cy="1245905"/>
            </a:xfrm>
            <a:custGeom>
              <a:avLst/>
              <a:gdLst>
                <a:gd name="connsiteX0" fmla="*/ 0 w 6400890"/>
                <a:gd name="connsiteY0" fmla="*/ 0 h 1245905"/>
                <a:gd name="connsiteX1" fmla="*/ 6400890 w 6400890"/>
                <a:gd name="connsiteY1" fmla="*/ 0 h 1245905"/>
                <a:gd name="connsiteX2" fmla="*/ 6400890 w 6400890"/>
                <a:gd name="connsiteY2" fmla="*/ 1245905 h 1245905"/>
                <a:gd name="connsiteX3" fmla="*/ 0 w 6400890"/>
                <a:gd name="connsiteY3" fmla="*/ 1245905 h 1245905"/>
                <a:gd name="connsiteX4" fmla="*/ 0 w 6400890"/>
                <a:gd name="connsiteY4" fmla="*/ 0 h 124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0890" h="1245905">
                  <a:moveTo>
                    <a:pt x="0" y="0"/>
                  </a:moveTo>
                  <a:lnTo>
                    <a:pt x="6400890" y="0"/>
                  </a:lnTo>
                  <a:lnTo>
                    <a:pt x="6400890" y="1245905"/>
                  </a:lnTo>
                  <a:lnTo>
                    <a:pt x="0" y="124590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2385" tIns="32385" rIns="32385" bIns="32385" numCol="1" spcCol="1270" anchor="b" anchorCtr="0">
              <a:noAutofit/>
            </a:bodyPr>
            <a:lstStyle/>
            <a:p>
              <a:pPr marL="0" lvl="0" indent="0" algn="l" defTabSz="755650">
                <a:lnSpc>
                  <a:spcPct val="90000"/>
                </a:lnSpc>
                <a:spcBef>
                  <a:spcPct val="0"/>
                </a:spcBef>
                <a:spcAft>
                  <a:spcPct val="35000"/>
                </a:spcAft>
                <a:buNone/>
              </a:pPr>
              <a:r>
                <a:rPr lang="en-US" sz="1700" kern="1200" dirty="0"/>
                <a:t>An accidental loss such as a natural disaster or a fire could adversely affect quantities of available resources and, subsequently, an organization’s ability to manufacture products. Allocating resources to risk management is a cost that could minimize the effects on or loss of productive resources.</a:t>
              </a:r>
              <a:endParaRPr lang="en-CA" sz="1700" kern="1200" dirty="0"/>
            </a:p>
          </p:txBody>
        </p:sp>
        <p:sp>
          <p:nvSpPr>
            <p:cNvPr id="10" name="Freeform: Shape 9">
              <a:extLst>
                <a:ext uri="{FF2B5EF4-FFF2-40B4-BE49-F238E27FC236}">
                  <a16:creationId xmlns:a16="http://schemas.microsoft.com/office/drawing/2014/main" id="{E5CCE7E6-D3A1-5CC7-BCAC-F05909326356}"/>
                </a:ext>
              </a:extLst>
            </p:cNvPr>
            <p:cNvSpPr/>
            <p:nvPr/>
          </p:nvSpPr>
          <p:spPr>
            <a:xfrm>
              <a:off x="247074" y="2149739"/>
              <a:ext cx="2248961" cy="1245905"/>
            </a:xfrm>
            <a:custGeom>
              <a:avLst/>
              <a:gdLst>
                <a:gd name="connsiteX0" fmla="*/ 207692 w 2248961"/>
                <a:gd name="connsiteY0" fmla="*/ 0 h 1245905"/>
                <a:gd name="connsiteX1" fmla="*/ 2041269 w 2248961"/>
                <a:gd name="connsiteY1" fmla="*/ 0 h 1245905"/>
                <a:gd name="connsiteX2" fmla="*/ 2248961 w 2248961"/>
                <a:gd name="connsiteY2" fmla="*/ 207692 h 1245905"/>
                <a:gd name="connsiteX3" fmla="*/ 2248961 w 2248961"/>
                <a:gd name="connsiteY3" fmla="*/ 1245905 h 1245905"/>
                <a:gd name="connsiteX4" fmla="*/ 2248961 w 2248961"/>
                <a:gd name="connsiteY4" fmla="*/ 1245905 h 1245905"/>
                <a:gd name="connsiteX5" fmla="*/ 0 w 2248961"/>
                <a:gd name="connsiteY5" fmla="*/ 1245905 h 1245905"/>
                <a:gd name="connsiteX6" fmla="*/ 0 w 2248961"/>
                <a:gd name="connsiteY6" fmla="*/ 1245905 h 1245905"/>
                <a:gd name="connsiteX7" fmla="*/ 0 w 2248961"/>
                <a:gd name="connsiteY7" fmla="*/ 207692 h 1245905"/>
                <a:gd name="connsiteX8" fmla="*/ 207692 w 2248961"/>
                <a:gd name="connsiteY8" fmla="*/ 0 h 124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8961" h="1245905">
                  <a:moveTo>
                    <a:pt x="207692" y="0"/>
                  </a:moveTo>
                  <a:lnTo>
                    <a:pt x="2041269" y="0"/>
                  </a:lnTo>
                  <a:cubicBezTo>
                    <a:pt x="2155974" y="0"/>
                    <a:pt x="2248961" y="92987"/>
                    <a:pt x="2248961" y="207692"/>
                  </a:cubicBezTo>
                  <a:lnTo>
                    <a:pt x="2248961" y="1245905"/>
                  </a:lnTo>
                  <a:lnTo>
                    <a:pt x="2248961" y="1245905"/>
                  </a:lnTo>
                  <a:lnTo>
                    <a:pt x="0" y="1245905"/>
                  </a:lnTo>
                  <a:lnTo>
                    <a:pt x="0" y="1245905"/>
                  </a:lnTo>
                  <a:lnTo>
                    <a:pt x="0" y="207692"/>
                  </a:lnTo>
                  <a:cubicBezTo>
                    <a:pt x="0" y="92987"/>
                    <a:pt x="92987" y="0"/>
                    <a:pt x="207692" y="0"/>
                  </a:cubicBezTo>
                  <a:close/>
                </a:path>
              </a:pathLst>
            </a:custGeom>
          </p:spPr>
          <p:style>
            <a:lnRef idx="2">
              <a:schemeClr val="accent3">
                <a:hueOff val="-6317"/>
                <a:satOff val="1099"/>
                <a:lumOff val="6666"/>
                <a:alphaOff val="0"/>
              </a:schemeClr>
            </a:lnRef>
            <a:fillRef idx="1">
              <a:schemeClr val="accent3">
                <a:hueOff val="-6317"/>
                <a:satOff val="1099"/>
                <a:lumOff val="6666"/>
                <a:alphaOff val="0"/>
              </a:schemeClr>
            </a:fillRef>
            <a:effectRef idx="0">
              <a:schemeClr val="accent3">
                <a:hueOff val="-6317"/>
                <a:satOff val="1099"/>
                <a:lumOff val="6666"/>
                <a:alphaOff val="0"/>
              </a:schemeClr>
            </a:effectRef>
            <a:fontRef idx="minor">
              <a:schemeClr val="lt1"/>
            </a:fontRef>
          </p:style>
          <p:txBody>
            <a:bodyPr spcFirstLastPara="0" vert="horz" wrap="square" lIns="112266" tIns="112266" rIns="112266" bIns="51435" numCol="1" spcCol="1270" anchor="ctr" anchorCtr="0">
              <a:noAutofit/>
            </a:bodyPr>
            <a:lstStyle/>
            <a:p>
              <a:pPr marL="0" lvl="0" indent="0" algn="ctr" defTabSz="1200150">
                <a:lnSpc>
                  <a:spcPct val="90000"/>
                </a:lnSpc>
                <a:spcBef>
                  <a:spcPct val="0"/>
                </a:spcBef>
                <a:spcAft>
                  <a:spcPct val="35000"/>
                </a:spcAft>
                <a:buNone/>
              </a:pPr>
              <a:r>
                <a:rPr lang="en-CA" sz="2400" kern="1200" dirty="0"/>
                <a:t>Retaining Resources:</a:t>
              </a:r>
            </a:p>
          </p:txBody>
        </p:sp>
        <p:sp>
          <p:nvSpPr>
            <p:cNvPr id="11" name="Freeform: Shape 10">
              <a:extLst>
                <a:ext uri="{FF2B5EF4-FFF2-40B4-BE49-F238E27FC236}">
                  <a16:creationId xmlns:a16="http://schemas.microsoft.com/office/drawing/2014/main" id="{0716AB0A-4841-2518-23E4-558AA6DBF2A6}"/>
                </a:ext>
              </a:extLst>
            </p:cNvPr>
            <p:cNvSpPr/>
            <p:nvPr/>
          </p:nvSpPr>
          <p:spPr>
            <a:xfrm>
              <a:off x="2496035" y="3457940"/>
              <a:ext cx="6400890" cy="1245905"/>
            </a:xfrm>
            <a:custGeom>
              <a:avLst/>
              <a:gdLst>
                <a:gd name="connsiteX0" fmla="*/ 0 w 6400890"/>
                <a:gd name="connsiteY0" fmla="*/ 0 h 1245905"/>
                <a:gd name="connsiteX1" fmla="*/ 6400890 w 6400890"/>
                <a:gd name="connsiteY1" fmla="*/ 0 h 1245905"/>
                <a:gd name="connsiteX2" fmla="*/ 6400890 w 6400890"/>
                <a:gd name="connsiteY2" fmla="*/ 1245905 h 1245905"/>
                <a:gd name="connsiteX3" fmla="*/ 0 w 6400890"/>
                <a:gd name="connsiteY3" fmla="*/ 1245905 h 1245905"/>
                <a:gd name="connsiteX4" fmla="*/ 0 w 6400890"/>
                <a:gd name="connsiteY4" fmla="*/ 0 h 124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0890" h="1245905">
                  <a:moveTo>
                    <a:pt x="0" y="0"/>
                  </a:moveTo>
                  <a:lnTo>
                    <a:pt x="6400890" y="0"/>
                  </a:lnTo>
                  <a:lnTo>
                    <a:pt x="6400890" y="1245905"/>
                  </a:lnTo>
                  <a:lnTo>
                    <a:pt x="0" y="124590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2385" tIns="32385" rIns="32385" bIns="32385" numCol="1" spcCol="1270" anchor="b" anchorCtr="0">
              <a:noAutofit/>
            </a:bodyPr>
            <a:lstStyle/>
            <a:p>
              <a:pPr marL="0" lvl="0" indent="0" algn="l" defTabSz="755650">
                <a:lnSpc>
                  <a:spcPct val="90000"/>
                </a:lnSpc>
                <a:spcBef>
                  <a:spcPct val="0"/>
                </a:spcBef>
                <a:spcAft>
                  <a:spcPct val="35000"/>
                </a:spcAft>
                <a:buNone/>
              </a:pPr>
              <a:r>
                <a:rPr lang="en-US" sz="1700" kern="1200" dirty="0"/>
                <a:t>The implementation of effective risk management will relieve the burden of uncertainty placed on an organization and the effects of its failures on the economy caused by the downside of risk. This will allow the organization to freely pursue activities intended to maximize profits, wages and return on investments.</a:t>
              </a:r>
              <a:endParaRPr lang="en-CA" sz="1700" kern="1200" dirty="0"/>
            </a:p>
          </p:txBody>
        </p:sp>
        <p:sp>
          <p:nvSpPr>
            <p:cNvPr id="12" name="Freeform: Shape 11">
              <a:extLst>
                <a:ext uri="{FF2B5EF4-FFF2-40B4-BE49-F238E27FC236}">
                  <a16:creationId xmlns:a16="http://schemas.microsoft.com/office/drawing/2014/main" id="{9599EFEF-08AC-23EC-A30A-3198F5C6005D}"/>
                </a:ext>
              </a:extLst>
            </p:cNvPr>
            <p:cNvSpPr/>
            <p:nvPr/>
          </p:nvSpPr>
          <p:spPr>
            <a:xfrm>
              <a:off x="247074" y="3457940"/>
              <a:ext cx="2248961" cy="1245905"/>
            </a:xfrm>
            <a:custGeom>
              <a:avLst/>
              <a:gdLst>
                <a:gd name="connsiteX0" fmla="*/ 207692 w 2248961"/>
                <a:gd name="connsiteY0" fmla="*/ 0 h 1245905"/>
                <a:gd name="connsiteX1" fmla="*/ 2041269 w 2248961"/>
                <a:gd name="connsiteY1" fmla="*/ 0 h 1245905"/>
                <a:gd name="connsiteX2" fmla="*/ 2248961 w 2248961"/>
                <a:gd name="connsiteY2" fmla="*/ 207692 h 1245905"/>
                <a:gd name="connsiteX3" fmla="*/ 2248961 w 2248961"/>
                <a:gd name="connsiteY3" fmla="*/ 1245905 h 1245905"/>
                <a:gd name="connsiteX4" fmla="*/ 2248961 w 2248961"/>
                <a:gd name="connsiteY4" fmla="*/ 1245905 h 1245905"/>
                <a:gd name="connsiteX5" fmla="*/ 0 w 2248961"/>
                <a:gd name="connsiteY5" fmla="*/ 1245905 h 1245905"/>
                <a:gd name="connsiteX6" fmla="*/ 0 w 2248961"/>
                <a:gd name="connsiteY6" fmla="*/ 1245905 h 1245905"/>
                <a:gd name="connsiteX7" fmla="*/ 0 w 2248961"/>
                <a:gd name="connsiteY7" fmla="*/ 207692 h 1245905"/>
                <a:gd name="connsiteX8" fmla="*/ 207692 w 2248961"/>
                <a:gd name="connsiteY8" fmla="*/ 0 h 124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8961" h="1245905">
                  <a:moveTo>
                    <a:pt x="207692" y="0"/>
                  </a:moveTo>
                  <a:lnTo>
                    <a:pt x="2041269" y="0"/>
                  </a:lnTo>
                  <a:cubicBezTo>
                    <a:pt x="2155974" y="0"/>
                    <a:pt x="2248961" y="92987"/>
                    <a:pt x="2248961" y="207692"/>
                  </a:cubicBezTo>
                  <a:lnTo>
                    <a:pt x="2248961" y="1245905"/>
                  </a:lnTo>
                  <a:lnTo>
                    <a:pt x="2248961" y="1245905"/>
                  </a:lnTo>
                  <a:lnTo>
                    <a:pt x="0" y="1245905"/>
                  </a:lnTo>
                  <a:lnTo>
                    <a:pt x="0" y="1245905"/>
                  </a:lnTo>
                  <a:lnTo>
                    <a:pt x="0" y="207692"/>
                  </a:lnTo>
                  <a:cubicBezTo>
                    <a:pt x="0" y="92987"/>
                    <a:pt x="92987" y="0"/>
                    <a:pt x="207692" y="0"/>
                  </a:cubicBezTo>
                  <a:close/>
                </a:path>
              </a:pathLst>
            </a:custGeom>
          </p:spPr>
          <p:style>
            <a:lnRef idx="2">
              <a:schemeClr val="accent3">
                <a:hueOff val="-12634"/>
                <a:satOff val="2198"/>
                <a:lumOff val="13333"/>
                <a:alphaOff val="0"/>
              </a:schemeClr>
            </a:lnRef>
            <a:fillRef idx="1">
              <a:schemeClr val="accent3">
                <a:hueOff val="-12634"/>
                <a:satOff val="2198"/>
                <a:lumOff val="13333"/>
                <a:alphaOff val="0"/>
              </a:schemeClr>
            </a:fillRef>
            <a:effectRef idx="0">
              <a:schemeClr val="accent3">
                <a:hueOff val="-12634"/>
                <a:satOff val="2198"/>
                <a:lumOff val="13333"/>
                <a:alphaOff val="0"/>
              </a:schemeClr>
            </a:effectRef>
            <a:fontRef idx="minor">
              <a:schemeClr val="lt1"/>
            </a:fontRef>
          </p:style>
          <p:txBody>
            <a:bodyPr spcFirstLastPara="0" vert="horz" wrap="square" lIns="112266" tIns="112266" rIns="112266" bIns="51435" numCol="1" spcCol="1270" anchor="ctr" anchorCtr="0">
              <a:noAutofit/>
            </a:bodyPr>
            <a:lstStyle/>
            <a:p>
              <a:pPr marL="0" lvl="0" indent="0" algn="ctr" defTabSz="1200150">
                <a:lnSpc>
                  <a:spcPct val="90000"/>
                </a:lnSpc>
                <a:spcBef>
                  <a:spcPct val="0"/>
                </a:spcBef>
                <a:spcAft>
                  <a:spcPct val="35000"/>
                </a:spcAft>
                <a:buNone/>
              </a:pPr>
              <a:r>
                <a:rPr lang="en-CA" sz="2400" kern="1200" dirty="0"/>
                <a:t>Reducing Economic Resources:</a:t>
              </a:r>
            </a:p>
          </p:txBody>
        </p:sp>
      </p:grpSp>
    </p:spTree>
    <p:extLst>
      <p:ext uri="{BB962C8B-B14F-4D97-AF65-F5344CB8AC3E}">
        <p14:creationId xmlns:p14="http://schemas.microsoft.com/office/powerpoint/2010/main" val="136381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latin typeface="+mj-lt"/>
              </a:rPr>
              <a:t>1.4 Basic Risk Measures</a:t>
            </a:r>
            <a:endParaRPr lang="en-CA" b="1" dirty="0">
              <a:latin typeface="Arial"/>
            </a:endParaRPr>
          </a:p>
        </p:txBody>
      </p:sp>
      <p:sp>
        <p:nvSpPr>
          <p:cNvPr id="5" name="TextBox 4">
            <a:extLst>
              <a:ext uri="{FF2B5EF4-FFF2-40B4-BE49-F238E27FC236}">
                <a16:creationId xmlns:a16="http://schemas.microsoft.com/office/drawing/2014/main" id="{4F11811E-3E3D-560B-22DA-4E7CD1F95867}"/>
              </a:ext>
            </a:extLst>
          </p:cNvPr>
          <p:cNvSpPr txBox="1"/>
          <p:nvPr/>
        </p:nvSpPr>
        <p:spPr>
          <a:xfrm>
            <a:off x="590012" y="992750"/>
            <a:ext cx="3520727" cy="3416320"/>
          </a:xfrm>
          <a:prstGeom prst="rect">
            <a:avLst/>
          </a:prstGeom>
          <a:noFill/>
        </p:spPr>
        <p:txBody>
          <a:bodyPr wrap="square">
            <a:spAutoFit/>
          </a:bodyPr>
          <a:lstStyle/>
          <a:p>
            <a:pPr marL="285750" indent="-285750">
              <a:buFont typeface="Arial" panose="020B0604020202020204" pitchFamily="34" charset="0"/>
              <a:buChar char="•"/>
            </a:pPr>
            <a:r>
              <a:rPr lang="en-US" sz="1800" b="1" dirty="0">
                <a:latin typeface="+mn-lt"/>
              </a:rPr>
              <a:t>Risk Assessment: </a:t>
            </a:r>
            <a:r>
              <a:rPr lang="en-US" sz="1800" dirty="0">
                <a:latin typeface="+mn-lt"/>
              </a:rPr>
              <a:t>Involves identifying and analyzing risks to measure and improve them.</a:t>
            </a:r>
          </a:p>
          <a:p>
            <a:pPr marL="285750" indent="-285750">
              <a:buFont typeface="Arial" panose="020B0604020202020204" pitchFamily="34" charset="0"/>
              <a:buChar char="•"/>
            </a:pPr>
            <a:r>
              <a:rPr lang="en-US" sz="1800" b="1" dirty="0">
                <a:latin typeface="+mn-lt"/>
              </a:rPr>
              <a:t>Risk Measurement Techniques:</a:t>
            </a:r>
            <a:r>
              <a:rPr lang="en-US" sz="1800" dirty="0">
                <a:latin typeface="+mn-lt"/>
              </a:rPr>
              <a:t> Includes benchmarking against industry averages and scoring based on </a:t>
            </a:r>
            <a:r>
              <a:rPr lang="en-US" sz="1800" dirty="0" err="1">
                <a:latin typeface="+mn-lt"/>
              </a:rPr>
              <a:t>criteria.Basic</a:t>
            </a:r>
            <a:r>
              <a:rPr lang="en-US" sz="1800" dirty="0">
                <a:latin typeface="+mn-lt"/>
              </a:rPr>
              <a:t> </a:t>
            </a:r>
          </a:p>
          <a:p>
            <a:pPr marL="285750" indent="-285750">
              <a:buFont typeface="Arial" panose="020B0604020202020204" pitchFamily="34" charset="0"/>
              <a:buChar char="•"/>
            </a:pPr>
            <a:r>
              <a:rPr lang="en-US" sz="1800" b="1" dirty="0">
                <a:latin typeface="+mn-lt"/>
              </a:rPr>
              <a:t>Risk Measures: </a:t>
            </a:r>
            <a:r>
              <a:rPr lang="en-US" sz="1800" dirty="0">
                <a:latin typeface="+mn-lt"/>
              </a:rPr>
              <a:t>Includes exposure, volatility, likelihood, frequency, and severity.</a:t>
            </a:r>
            <a:endParaRPr lang="en-CA" sz="1800" dirty="0">
              <a:latin typeface="+mn-lt"/>
            </a:endParaRPr>
          </a:p>
        </p:txBody>
      </p:sp>
      <p:pic>
        <p:nvPicPr>
          <p:cNvPr id="2050" name="Picture 2" descr="6 basic measures of risk management: Exposure, Consequences, Severity, Frequency, Likelihood, Volatility.">
            <a:extLst>
              <a:ext uri="{FF2B5EF4-FFF2-40B4-BE49-F238E27FC236}">
                <a16:creationId xmlns:a16="http://schemas.microsoft.com/office/drawing/2014/main" id="{ED1F48A7-000B-B6E5-37ED-AA6E9D3C4AB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53674" y="594648"/>
            <a:ext cx="4206600" cy="395420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8DCF4579-8E93-C856-30AB-ADAA8DD93E74}"/>
              </a:ext>
            </a:extLst>
          </p:cNvPr>
          <p:cNvSpPr txBox="1"/>
          <p:nvPr/>
        </p:nvSpPr>
        <p:spPr>
          <a:xfrm>
            <a:off x="4394511" y="4526287"/>
            <a:ext cx="4324925" cy="430887"/>
          </a:xfrm>
          <a:prstGeom prst="rect">
            <a:avLst/>
          </a:prstGeom>
          <a:noFill/>
        </p:spPr>
        <p:txBody>
          <a:bodyPr wrap="square">
            <a:spAutoFit/>
          </a:bodyPr>
          <a:lstStyle/>
          <a:p>
            <a:r>
              <a:rPr lang="en-US" sz="1100" dirty="0">
                <a:latin typeface="+mn-lt"/>
              </a:rPr>
              <a:t>Figure 1.4.1: “Six Basic Measures of Risk Management” by </a:t>
            </a:r>
            <a:r>
              <a:rPr lang="en-US" sz="1100" dirty="0" err="1">
                <a:latin typeface="+mn-lt"/>
              </a:rPr>
              <a:t>Sanaz</a:t>
            </a:r>
            <a:r>
              <a:rPr lang="en-US" sz="1100" dirty="0">
                <a:latin typeface="+mn-lt"/>
              </a:rPr>
              <a:t> Habib, CC BY-NC-SA 4.0</a:t>
            </a:r>
            <a:endParaRPr lang="en-CA" sz="1100" dirty="0">
              <a:latin typeface="+mn-lt"/>
            </a:endParaRPr>
          </a:p>
        </p:txBody>
      </p:sp>
    </p:spTree>
    <p:extLst>
      <p:ext uri="{BB962C8B-B14F-4D97-AF65-F5344CB8AC3E}">
        <p14:creationId xmlns:p14="http://schemas.microsoft.com/office/powerpoint/2010/main" val="2557686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latin typeface="+mj-lt"/>
              </a:rPr>
              <a:t>1.4 </a:t>
            </a:r>
            <a:r>
              <a:rPr lang="en-US" b="1" dirty="0">
                <a:latin typeface="+mj-lt"/>
              </a:rPr>
              <a:t>Key Metrics for Assessing Risk</a:t>
            </a:r>
            <a:endParaRPr lang="en-CA" b="1" dirty="0">
              <a:latin typeface="Arial"/>
            </a:endParaRPr>
          </a:p>
        </p:txBody>
      </p:sp>
      <p:grpSp>
        <p:nvGrpSpPr>
          <p:cNvPr id="7" name="Group 6" descr="Exposure: Refers to the level of risk an organization faces, quantifiable by potential damage and calculated as probability of loss times the total amount of loss.&#10;&#10;Volatility: Measures the frequency of fluctuations in asset prices, with increased volatility leading to higher risk.&#10;&#10;Likelihood: Assesses the probability of an event occurring, crucial for risk management and loss prevention.&#10;&#10;Consequences: Describes the impact or severity of an event, addressed by measures to reduce or mitigate losses.&#10;&#10;Frequency and Severity Relationship: Risk responses vary based on the frequency and severity of losses, affecting how hazard risks are managed.&#10;&#10;Time Horizon and Correlation: Longer time horizons and correlated risks increase overall risk, as seen in cases like supply chains dependent on geopolitical factors.">
            <a:extLst>
              <a:ext uri="{FF2B5EF4-FFF2-40B4-BE49-F238E27FC236}">
                <a16:creationId xmlns:a16="http://schemas.microsoft.com/office/drawing/2014/main" id="{16DCF4F0-C8A4-6C25-F8CC-5E239C76499A}"/>
              </a:ext>
            </a:extLst>
          </p:cNvPr>
          <p:cNvGrpSpPr/>
          <p:nvPr/>
        </p:nvGrpSpPr>
        <p:grpSpPr>
          <a:xfrm>
            <a:off x="265907" y="765508"/>
            <a:ext cx="8631018" cy="4023307"/>
            <a:chOff x="2513806" y="671240"/>
            <a:chExt cx="4107426" cy="4023307"/>
          </a:xfrm>
        </p:grpSpPr>
        <p:sp>
          <p:nvSpPr>
            <p:cNvPr id="8" name="Freeform: Shape 7">
              <a:extLst>
                <a:ext uri="{FF2B5EF4-FFF2-40B4-BE49-F238E27FC236}">
                  <a16:creationId xmlns:a16="http://schemas.microsoft.com/office/drawing/2014/main" id="{3B5CF139-3AF7-CE71-2630-E5DF595E1F92}"/>
                </a:ext>
              </a:extLst>
            </p:cNvPr>
            <p:cNvSpPr/>
            <p:nvPr/>
          </p:nvSpPr>
          <p:spPr>
            <a:xfrm>
              <a:off x="2513807" y="691337"/>
              <a:ext cx="1300037" cy="537257"/>
            </a:xfrm>
            <a:custGeom>
              <a:avLst/>
              <a:gdLst>
                <a:gd name="connsiteX0" fmla="*/ 0 w 1254996"/>
                <a:gd name="connsiteY0" fmla="*/ 0 h 481936"/>
                <a:gd name="connsiteX1" fmla="*/ 1254996 w 1254996"/>
                <a:gd name="connsiteY1" fmla="*/ 0 h 481936"/>
                <a:gd name="connsiteX2" fmla="*/ 1254996 w 1254996"/>
                <a:gd name="connsiteY2" fmla="*/ 481936 h 481936"/>
                <a:gd name="connsiteX3" fmla="*/ 0 w 1254996"/>
                <a:gd name="connsiteY3" fmla="*/ 481936 h 481936"/>
                <a:gd name="connsiteX4" fmla="*/ 0 w 1254996"/>
                <a:gd name="connsiteY4" fmla="*/ 0 h 481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4996" h="481936">
                  <a:moveTo>
                    <a:pt x="0" y="0"/>
                  </a:moveTo>
                  <a:lnTo>
                    <a:pt x="1254996" y="0"/>
                  </a:lnTo>
                  <a:lnTo>
                    <a:pt x="1254996" y="481936"/>
                  </a:lnTo>
                  <a:lnTo>
                    <a:pt x="0" y="481936"/>
                  </a:lnTo>
                  <a:lnTo>
                    <a:pt x="0" y="0"/>
                  </a:lnTo>
                  <a:close/>
                </a:path>
              </a:pathLst>
            </a:cu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71120" tIns="40640" rIns="71120" bIns="40640" numCol="1" spcCol="1270" anchor="ctr" anchorCtr="0">
              <a:noAutofit/>
            </a:bodyPr>
            <a:lstStyle/>
            <a:p>
              <a:pPr marL="0" lvl="0" indent="0" algn="ctr" defTabSz="444500">
                <a:lnSpc>
                  <a:spcPct val="90000"/>
                </a:lnSpc>
                <a:spcBef>
                  <a:spcPct val="0"/>
                </a:spcBef>
                <a:spcAft>
                  <a:spcPct val="35000"/>
                </a:spcAft>
                <a:buNone/>
              </a:pPr>
              <a:r>
                <a:rPr lang="en-CA" sz="1600" b="1" kern="1200" dirty="0"/>
                <a:t>Exposure</a:t>
              </a:r>
            </a:p>
          </p:txBody>
        </p:sp>
        <p:sp>
          <p:nvSpPr>
            <p:cNvPr id="9" name="Freeform: Shape 8">
              <a:extLst>
                <a:ext uri="{FF2B5EF4-FFF2-40B4-BE49-F238E27FC236}">
                  <a16:creationId xmlns:a16="http://schemas.microsoft.com/office/drawing/2014/main" id="{6EF80412-3E09-F1F1-19F8-E459152D3B5A}"/>
                </a:ext>
              </a:extLst>
            </p:cNvPr>
            <p:cNvSpPr/>
            <p:nvPr/>
          </p:nvSpPr>
          <p:spPr>
            <a:xfrm>
              <a:off x="2513807" y="1248691"/>
              <a:ext cx="1300037" cy="1355796"/>
            </a:xfrm>
            <a:custGeom>
              <a:avLst/>
              <a:gdLst>
                <a:gd name="connsiteX0" fmla="*/ 0 w 1254996"/>
                <a:gd name="connsiteY0" fmla="*/ 0 h 1317599"/>
                <a:gd name="connsiteX1" fmla="*/ 1254996 w 1254996"/>
                <a:gd name="connsiteY1" fmla="*/ 0 h 1317599"/>
                <a:gd name="connsiteX2" fmla="*/ 1254996 w 1254996"/>
                <a:gd name="connsiteY2" fmla="*/ 1317599 h 1317599"/>
                <a:gd name="connsiteX3" fmla="*/ 0 w 1254996"/>
                <a:gd name="connsiteY3" fmla="*/ 1317599 h 1317599"/>
                <a:gd name="connsiteX4" fmla="*/ 0 w 1254996"/>
                <a:gd name="connsiteY4" fmla="*/ 0 h 13175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4996" h="1317599">
                  <a:moveTo>
                    <a:pt x="0" y="0"/>
                  </a:moveTo>
                  <a:lnTo>
                    <a:pt x="1254996" y="0"/>
                  </a:lnTo>
                  <a:lnTo>
                    <a:pt x="1254996" y="1317599"/>
                  </a:lnTo>
                  <a:lnTo>
                    <a:pt x="0" y="1317599"/>
                  </a:lnTo>
                  <a:lnTo>
                    <a:pt x="0" y="0"/>
                  </a:lnTo>
                  <a:close/>
                </a:path>
              </a:pathLst>
            </a:custGeom>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53340" tIns="53340" rIns="71120" bIns="80010" numCol="1" spcCol="1270" anchor="t" anchorCtr="0">
              <a:noAutofit/>
            </a:bodyPr>
            <a:lstStyle/>
            <a:p>
              <a:pPr lvl="1" algn="l" defTabSz="444500">
                <a:lnSpc>
                  <a:spcPct val="90000"/>
                </a:lnSpc>
                <a:spcBef>
                  <a:spcPct val="0"/>
                </a:spcBef>
                <a:spcAft>
                  <a:spcPct val="15000"/>
                </a:spcAft>
              </a:pPr>
              <a:r>
                <a:rPr lang="en-US" sz="1600" kern="1200" dirty="0"/>
                <a:t>Refers to the level of risk an organization faces, quantifiable by potential damage and calculated as probability of loss times the total amount of loss.</a:t>
              </a:r>
              <a:endParaRPr lang="en-CA" sz="1600" kern="1200" dirty="0"/>
            </a:p>
          </p:txBody>
        </p:sp>
        <p:sp>
          <p:nvSpPr>
            <p:cNvPr id="10" name="Freeform: Shape 9">
              <a:extLst>
                <a:ext uri="{FF2B5EF4-FFF2-40B4-BE49-F238E27FC236}">
                  <a16:creationId xmlns:a16="http://schemas.microsoft.com/office/drawing/2014/main" id="{21AC4C8D-7447-4724-4F49-A5F2D7099CF8}"/>
                </a:ext>
              </a:extLst>
            </p:cNvPr>
            <p:cNvSpPr/>
            <p:nvPr/>
          </p:nvSpPr>
          <p:spPr>
            <a:xfrm>
              <a:off x="3917501" y="691337"/>
              <a:ext cx="1300037" cy="537257"/>
            </a:xfrm>
            <a:custGeom>
              <a:avLst/>
              <a:gdLst>
                <a:gd name="connsiteX0" fmla="*/ 0 w 1254996"/>
                <a:gd name="connsiteY0" fmla="*/ 0 h 481936"/>
                <a:gd name="connsiteX1" fmla="*/ 1254996 w 1254996"/>
                <a:gd name="connsiteY1" fmla="*/ 0 h 481936"/>
                <a:gd name="connsiteX2" fmla="*/ 1254996 w 1254996"/>
                <a:gd name="connsiteY2" fmla="*/ 481936 h 481936"/>
                <a:gd name="connsiteX3" fmla="*/ 0 w 1254996"/>
                <a:gd name="connsiteY3" fmla="*/ 481936 h 481936"/>
                <a:gd name="connsiteX4" fmla="*/ 0 w 1254996"/>
                <a:gd name="connsiteY4" fmla="*/ 0 h 481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4996" h="481936">
                  <a:moveTo>
                    <a:pt x="0" y="0"/>
                  </a:moveTo>
                  <a:lnTo>
                    <a:pt x="1254996" y="0"/>
                  </a:lnTo>
                  <a:lnTo>
                    <a:pt x="1254996" y="481936"/>
                  </a:lnTo>
                  <a:lnTo>
                    <a:pt x="0" y="481936"/>
                  </a:lnTo>
                  <a:lnTo>
                    <a:pt x="0" y="0"/>
                  </a:lnTo>
                  <a:close/>
                </a:path>
              </a:pathLst>
            </a:custGeom>
          </p:spPr>
          <p:style>
            <a:lnRef idx="2">
              <a:schemeClr val="accent2">
                <a:hueOff val="1299040"/>
                <a:satOff val="2332"/>
                <a:lumOff val="-1373"/>
                <a:alphaOff val="0"/>
              </a:schemeClr>
            </a:lnRef>
            <a:fillRef idx="1">
              <a:schemeClr val="accent2">
                <a:hueOff val="1299040"/>
                <a:satOff val="2332"/>
                <a:lumOff val="-1373"/>
                <a:alphaOff val="0"/>
              </a:schemeClr>
            </a:fillRef>
            <a:effectRef idx="0">
              <a:schemeClr val="accent2">
                <a:hueOff val="1299040"/>
                <a:satOff val="2332"/>
                <a:lumOff val="-1373"/>
                <a:alphaOff val="0"/>
              </a:schemeClr>
            </a:effectRef>
            <a:fontRef idx="minor">
              <a:schemeClr val="lt1"/>
            </a:fontRef>
          </p:style>
          <p:txBody>
            <a:bodyPr spcFirstLastPara="0" vert="horz" wrap="square" lIns="71120" tIns="40640" rIns="71120" bIns="40640" numCol="1" spcCol="1270" anchor="ctr" anchorCtr="0">
              <a:noAutofit/>
            </a:bodyPr>
            <a:lstStyle/>
            <a:p>
              <a:pPr marL="0" lvl="0" indent="0" algn="ctr" defTabSz="444500">
                <a:lnSpc>
                  <a:spcPct val="90000"/>
                </a:lnSpc>
                <a:spcBef>
                  <a:spcPct val="0"/>
                </a:spcBef>
                <a:spcAft>
                  <a:spcPct val="35000"/>
                </a:spcAft>
                <a:buNone/>
              </a:pPr>
              <a:r>
                <a:rPr lang="en-CA" sz="1600" b="1" kern="1200" dirty="0"/>
                <a:t>Volatility</a:t>
              </a:r>
            </a:p>
          </p:txBody>
        </p:sp>
        <p:sp>
          <p:nvSpPr>
            <p:cNvPr id="11" name="Freeform: Shape 10">
              <a:extLst>
                <a:ext uri="{FF2B5EF4-FFF2-40B4-BE49-F238E27FC236}">
                  <a16:creationId xmlns:a16="http://schemas.microsoft.com/office/drawing/2014/main" id="{ADABC1DC-7EFF-9A44-7B71-BCB952FA87C6}"/>
                </a:ext>
              </a:extLst>
            </p:cNvPr>
            <p:cNvSpPr/>
            <p:nvPr/>
          </p:nvSpPr>
          <p:spPr>
            <a:xfrm>
              <a:off x="3917501" y="1248691"/>
              <a:ext cx="1300037" cy="1355796"/>
            </a:xfrm>
            <a:custGeom>
              <a:avLst/>
              <a:gdLst>
                <a:gd name="connsiteX0" fmla="*/ 0 w 1254996"/>
                <a:gd name="connsiteY0" fmla="*/ 0 h 1317599"/>
                <a:gd name="connsiteX1" fmla="*/ 1254996 w 1254996"/>
                <a:gd name="connsiteY1" fmla="*/ 0 h 1317599"/>
                <a:gd name="connsiteX2" fmla="*/ 1254996 w 1254996"/>
                <a:gd name="connsiteY2" fmla="*/ 1317599 h 1317599"/>
                <a:gd name="connsiteX3" fmla="*/ 0 w 1254996"/>
                <a:gd name="connsiteY3" fmla="*/ 1317599 h 1317599"/>
                <a:gd name="connsiteX4" fmla="*/ 0 w 1254996"/>
                <a:gd name="connsiteY4" fmla="*/ 0 h 13175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4996" h="1317599">
                  <a:moveTo>
                    <a:pt x="0" y="0"/>
                  </a:moveTo>
                  <a:lnTo>
                    <a:pt x="1254996" y="0"/>
                  </a:lnTo>
                  <a:lnTo>
                    <a:pt x="1254996" y="1317599"/>
                  </a:lnTo>
                  <a:lnTo>
                    <a:pt x="0" y="1317599"/>
                  </a:lnTo>
                  <a:lnTo>
                    <a:pt x="0" y="0"/>
                  </a:lnTo>
                  <a:close/>
                </a:path>
              </a:pathLst>
            </a:custGeom>
          </p:spPr>
          <p:style>
            <a:lnRef idx="2">
              <a:schemeClr val="accent2">
                <a:tint val="40000"/>
                <a:alpha val="90000"/>
                <a:hueOff val="1359896"/>
                <a:satOff val="-970"/>
                <a:lumOff val="-208"/>
                <a:alphaOff val="0"/>
              </a:schemeClr>
            </a:lnRef>
            <a:fillRef idx="1">
              <a:schemeClr val="accent2">
                <a:tint val="40000"/>
                <a:alpha val="90000"/>
                <a:hueOff val="1359896"/>
                <a:satOff val="-970"/>
                <a:lumOff val="-208"/>
                <a:alphaOff val="0"/>
              </a:schemeClr>
            </a:fillRef>
            <a:effectRef idx="0">
              <a:schemeClr val="accent2">
                <a:tint val="40000"/>
                <a:alpha val="90000"/>
                <a:hueOff val="1359896"/>
                <a:satOff val="-970"/>
                <a:lumOff val="-208"/>
                <a:alphaOff val="0"/>
              </a:schemeClr>
            </a:effectRef>
            <a:fontRef idx="minor">
              <a:schemeClr val="dk1">
                <a:hueOff val="0"/>
                <a:satOff val="0"/>
                <a:lumOff val="0"/>
                <a:alphaOff val="0"/>
              </a:schemeClr>
            </a:fontRef>
          </p:style>
          <p:txBody>
            <a:bodyPr spcFirstLastPara="0" vert="horz" wrap="square" lIns="53340" tIns="53340" rIns="71120" bIns="80010" numCol="1" spcCol="1270" anchor="t" anchorCtr="0">
              <a:noAutofit/>
            </a:bodyPr>
            <a:lstStyle/>
            <a:p>
              <a:pPr lvl="1" algn="l" defTabSz="444500">
                <a:lnSpc>
                  <a:spcPct val="90000"/>
                </a:lnSpc>
                <a:spcBef>
                  <a:spcPct val="0"/>
                </a:spcBef>
                <a:spcAft>
                  <a:spcPct val="15000"/>
                </a:spcAft>
              </a:pPr>
              <a:r>
                <a:rPr lang="en-US" sz="1600" kern="1200" dirty="0"/>
                <a:t>Measures the frequency of fluctuations in asset prices, with increased volatility leading to higher risk.</a:t>
              </a:r>
              <a:endParaRPr lang="en-CA" sz="1600" kern="1200" dirty="0"/>
            </a:p>
          </p:txBody>
        </p:sp>
        <p:sp>
          <p:nvSpPr>
            <p:cNvPr id="12" name="Freeform: Shape 11">
              <a:extLst>
                <a:ext uri="{FF2B5EF4-FFF2-40B4-BE49-F238E27FC236}">
                  <a16:creationId xmlns:a16="http://schemas.microsoft.com/office/drawing/2014/main" id="{A9AAE8B7-40E5-2AA1-B8E8-F24283831688}"/>
                </a:ext>
              </a:extLst>
            </p:cNvPr>
            <p:cNvSpPr/>
            <p:nvPr/>
          </p:nvSpPr>
          <p:spPr>
            <a:xfrm>
              <a:off x="5321195" y="671240"/>
              <a:ext cx="1300037" cy="537257"/>
            </a:xfrm>
            <a:custGeom>
              <a:avLst/>
              <a:gdLst>
                <a:gd name="connsiteX0" fmla="*/ 0 w 1254996"/>
                <a:gd name="connsiteY0" fmla="*/ 0 h 481936"/>
                <a:gd name="connsiteX1" fmla="*/ 1254996 w 1254996"/>
                <a:gd name="connsiteY1" fmla="*/ 0 h 481936"/>
                <a:gd name="connsiteX2" fmla="*/ 1254996 w 1254996"/>
                <a:gd name="connsiteY2" fmla="*/ 481936 h 481936"/>
                <a:gd name="connsiteX3" fmla="*/ 0 w 1254996"/>
                <a:gd name="connsiteY3" fmla="*/ 481936 h 481936"/>
                <a:gd name="connsiteX4" fmla="*/ 0 w 1254996"/>
                <a:gd name="connsiteY4" fmla="*/ 0 h 481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4996" h="481936">
                  <a:moveTo>
                    <a:pt x="0" y="0"/>
                  </a:moveTo>
                  <a:lnTo>
                    <a:pt x="1254996" y="0"/>
                  </a:lnTo>
                  <a:lnTo>
                    <a:pt x="1254996" y="481936"/>
                  </a:lnTo>
                  <a:lnTo>
                    <a:pt x="0" y="481936"/>
                  </a:lnTo>
                  <a:lnTo>
                    <a:pt x="0" y="0"/>
                  </a:lnTo>
                  <a:close/>
                </a:path>
              </a:pathLst>
            </a:custGeom>
          </p:spPr>
          <p:style>
            <a:lnRef idx="2">
              <a:schemeClr val="accent2">
                <a:hueOff val="2598081"/>
                <a:satOff val="4664"/>
                <a:lumOff val="-2746"/>
                <a:alphaOff val="0"/>
              </a:schemeClr>
            </a:lnRef>
            <a:fillRef idx="1">
              <a:schemeClr val="accent2">
                <a:hueOff val="2598081"/>
                <a:satOff val="4664"/>
                <a:lumOff val="-2746"/>
                <a:alphaOff val="0"/>
              </a:schemeClr>
            </a:fillRef>
            <a:effectRef idx="0">
              <a:schemeClr val="accent2">
                <a:hueOff val="2598081"/>
                <a:satOff val="4664"/>
                <a:lumOff val="-2746"/>
                <a:alphaOff val="0"/>
              </a:schemeClr>
            </a:effectRef>
            <a:fontRef idx="minor">
              <a:schemeClr val="lt1"/>
            </a:fontRef>
          </p:style>
          <p:txBody>
            <a:bodyPr spcFirstLastPara="0" vert="horz" wrap="square" lIns="71120" tIns="40640" rIns="71120" bIns="40640" numCol="1" spcCol="1270" anchor="ctr" anchorCtr="0">
              <a:noAutofit/>
            </a:bodyPr>
            <a:lstStyle/>
            <a:p>
              <a:pPr marL="0" lvl="0" indent="0" algn="ctr" defTabSz="444500">
                <a:lnSpc>
                  <a:spcPct val="90000"/>
                </a:lnSpc>
                <a:spcBef>
                  <a:spcPct val="0"/>
                </a:spcBef>
                <a:spcAft>
                  <a:spcPct val="35000"/>
                </a:spcAft>
                <a:buNone/>
              </a:pPr>
              <a:r>
                <a:rPr lang="en-CA" sz="1600" b="1" kern="1200" dirty="0"/>
                <a:t>Likelihood</a:t>
              </a:r>
            </a:p>
          </p:txBody>
        </p:sp>
        <p:sp>
          <p:nvSpPr>
            <p:cNvPr id="13" name="Freeform: Shape 12">
              <a:extLst>
                <a:ext uri="{FF2B5EF4-FFF2-40B4-BE49-F238E27FC236}">
                  <a16:creationId xmlns:a16="http://schemas.microsoft.com/office/drawing/2014/main" id="{A040424C-1719-217D-9C20-979537E79FA3}"/>
                </a:ext>
              </a:extLst>
            </p:cNvPr>
            <p:cNvSpPr/>
            <p:nvPr/>
          </p:nvSpPr>
          <p:spPr>
            <a:xfrm>
              <a:off x="5321195" y="1228594"/>
              <a:ext cx="1300037" cy="1355796"/>
            </a:xfrm>
            <a:custGeom>
              <a:avLst/>
              <a:gdLst>
                <a:gd name="connsiteX0" fmla="*/ 0 w 1254996"/>
                <a:gd name="connsiteY0" fmla="*/ 0 h 1317599"/>
                <a:gd name="connsiteX1" fmla="*/ 1254996 w 1254996"/>
                <a:gd name="connsiteY1" fmla="*/ 0 h 1317599"/>
                <a:gd name="connsiteX2" fmla="*/ 1254996 w 1254996"/>
                <a:gd name="connsiteY2" fmla="*/ 1317599 h 1317599"/>
                <a:gd name="connsiteX3" fmla="*/ 0 w 1254996"/>
                <a:gd name="connsiteY3" fmla="*/ 1317599 h 1317599"/>
                <a:gd name="connsiteX4" fmla="*/ 0 w 1254996"/>
                <a:gd name="connsiteY4" fmla="*/ 0 h 13175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4996" h="1317599">
                  <a:moveTo>
                    <a:pt x="0" y="0"/>
                  </a:moveTo>
                  <a:lnTo>
                    <a:pt x="1254996" y="0"/>
                  </a:lnTo>
                  <a:lnTo>
                    <a:pt x="1254996" y="1317599"/>
                  </a:lnTo>
                  <a:lnTo>
                    <a:pt x="0" y="1317599"/>
                  </a:lnTo>
                  <a:lnTo>
                    <a:pt x="0" y="0"/>
                  </a:lnTo>
                  <a:close/>
                </a:path>
              </a:pathLst>
            </a:custGeom>
          </p:spPr>
          <p:style>
            <a:lnRef idx="2">
              <a:schemeClr val="accent2">
                <a:tint val="40000"/>
                <a:alpha val="90000"/>
                <a:hueOff val="2719792"/>
                <a:satOff val="-1939"/>
                <a:lumOff val="-417"/>
                <a:alphaOff val="0"/>
              </a:schemeClr>
            </a:lnRef>
            <a:fillRef idx="1">
              <a:schemeClr val="accent2">
                <a:tint val="40000"/>
                <a:alpha val="90000"/>
                <a:hueOff val="2719792"/>
                <a:satOff val="-1939"/>
                <a:lumOff val="-417"/>
                <a:alphaOff val="0"/>
              </a:schemeClr>
            </a:fillRef>
            <a:effectRef idx="0">
              <a:schemeClr val="accent2">
                <a:tint val="40000"/>
                <a:alpha val="90000"/>
                <a:hueOff val="2719792"/>
                <a:satOff val="-1939"/>
                <a:lumOff val="-417"/>
                <a:alphaOff val="0"/>
              </a:schemeClr>
            </a:effectRef>
            <a:fontRef idx="minor">
              <a:schemeClr val="dk1">
                <a:hueOff val="0"/>
                <a:satOff val="0"/>
                <a:lumOff val="0"/>
                <a:alphaOff val="0"/>
              </a:schemeClr>
            </a:fontRef>
          </p:style>
          <p:txBody>
            <a:bodyPr spcFirstLastPara="0" vert="horz" wrap="square" lIns="53340" tIns="53340" rIns="71120" bIns="80010" numCol="1" spcCol="1270" anchor="t" anchorCtr="0">
              <a:noAutofit/>
            </a:bodyPr>
            <a:lstStyle/>
            <a:p>
              <a:pPr lvl="1" algn="l" defTabSz="444500">
                <a:lnSpc>
                  <a:spcPct val="90000"/>
                </a:lnSpc>
                <a:spcBef>
                  <a:spcPct val="0"/>
                </a:spcBef>
                <a:spcAft>
                  <a:spcPct val="15000"/>
                </a:spcAft>
              </a:pPr>
              <a:r>
                <a:rPr lang="en-US" sz="1600" kern="1200" dirty="0"/>
                <a:t>Assesses the probability of an event occurring, crucial for risk management and loss prevention.</a:t>
              </a:r>
              <a:endParaRPr lang="en-CA" sz="1600" kern="1200" dirty="0"/>
            </a:p>
          </p:txBody>
        </p:sp>
        <p:sp>
          <p:nvSpPr>
            <p:cNvPr id="14" name="Freeform: Shape 13">
              <a:extLst>
                <a:ext uri="{FF2B5EF4-FFF2-40B4-BE49-F238E27FC236}">
                  <a16:creationId xmlns:a16="http://schemas.microsoft.com/office/drawing/2014/main" id="{AF6209AC-F797-0C21-7BFA-ED816146F8FC}"/>
                </a:ext>
              </a:extLst>
            </p:cNvPr>
            <p:cNvSpPr/>
            <p:nvPr/>
          </p:nvSpPr>
          <p:spPr>
            <a:xfrm>
              <a:off x="2513806" y="2781397"/>
              <a:ext cx="1300037" cy="537257"/>
            </a:xfrm>
            <a:custGeom>
              <a:avLst/>
              <a:gdLst>
                <a:gd name="connsiteX0" fmla="*/ 0 w 1254996"/>
                <a:gd name="connsiteY0" fmla="*/ 0 h 481936"/>
                <a:gd name="connsiteX1" fmla="*/ 1254996 w 1254996"/>
                <a:gd name="connsiteY1" fmla="*/ 0 h 481936"/>
                <a:gd name="connsiteX2" fmla="*/ 1254996 w 1254996"/>
                <a:gd name="connsiteY2" fmla="*/ 481936 h 481936"/>
                <a:gd name="connsiteX3" fmla="*/ 0 w 1254996"/>
                <a:gd name="connsiteY3" fmla="*/ 481936 h 481936"/>
                <a:gd name="connsiteX4" fmla="*/ 0 w 1254996"/>
                <a:gd name="connsiteY4" fmla="*/ 0 h 481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4996" h="481936">
                  <a:moveTo>
                    <a:pt x="0" y="0"/>
                  </a:moveTo>
                  <a:lnTo>
                    <a:pt x="1254996" y="0"/>
                  </a:lnTo>
                  <a:lnTo>
                    <a:pt x="1254996" y="481936"/>
                  </a:lnTo>
                  <a:lnTo>
                    <a:pt x="0" y="481936"/>
                  </a:lnTo>
                  <a:lnTo>
                    <a:pt x="0" y="0"/>
                  </a:lnTo>
                  <a:close/>
                </a:path>
              </a:pathLst>
            </a:custGeom>
          </p:spPr>
          <p:style>
            <a:lnRef idx="2">
              <a:schemeClr val="accent2">
                <a:hueOff val="3897121"/>
                <a:satOff val="6996"/>
                <a:lumOff val="-4118"/>
                <a:alphaOff val="0"/>
              </a:schemeClr>
            </a:lnRef>
            <a:fillRef idx="1">
              <a:schemeClr val="accent2">
                <a:hueOff val="3897121"/>
                <a:satOff val="6996"/>
                <a:lumOff val="-4118"/>
                <a:alphaOff val="0"/>
              </a:schemeClr>
            </a:fillRef>
            <a:effectRef idx="0">
              <a:schemeClr val="accent2">
                <a:hueOff val="3897121"/>
                <a:satOff val="6996"/>
                <a:lumOff val="-4118"/>
                <a:alphaOff val="0"/>
              </a:schemeClr>
            </a:effectRef>
            <a:fontRef idx="minor">
              <a:schemeClr val="lt1"/>
            </a:fontRef>
          </p:style>
          <p:txBody>
            <a:bodyPr spcFirstLastPara="0" vert="horz" wrap="square" lIns="71120" tIns="40640" rIns="71120" bIns="40640" numCol="1" spcCol="1270" anchor="ctr" anchorCtr="0">
              <a:noAutofit/>
            </a:bodyPr>
            <a:lstStyle/>
            <a:p>
              <a:pPr marL="0" lvl="0" indent="0" algn="ctr" defTabSz="444500">
                <a:lnSpc>
                  <a:spcPct val="90000"/>
                </a:lnSpc>
                <a:spcBef>
                  <a:spcPct val="0"/>
                </a:spcBef>
                <a:spcAft>
                  <a:spcPct val="35000"/>
                </a:spcAft>
                <a:buNone/>
              </a:pPr>
              <a:r>
                <a:rPr lang="en-CA" sz="1600" b="1" kern="1200" dirty="0"/>
                <a:t>Consequences</a:t>
              </a:r>
            </a:p>
          </p:txBody>
        </p:sp>
        <p:sp>
          <p:nvSpPr>
            <p:cNvPr id="15" name="Freeform: Shape 14">
              <a:extLst>
                <a:ext uri="{FF2B5EF4-FFF2-40B4-BE49-F238E27FC236}">
                  <a16:creationId xmlns:a16="http://schemas.microsoft.com/office/drawing/2014/main" id="{207C4AAA-51A3-AE61-C06F-1F19D15EC587}"/>
                </a:ext>
              </a:extLst>
            </p:cNvPr>
            <p:cNvSpPr/>
            <p:nvPr/>
          </p:nvSpPr>
          <p:spPr>
            <a:xfrm>
              <a:off x="2513806" y="3338751"/>
              <a:ext cx="1300037" cy="1355796"/>
            </a:xfrm>
            <a:custGeom>
              <a:avLst/>
              <a:gdLst>
                <a:gd name="connsiteX0" fmla="*/ 0 w 1254996"/>
                <a:gd name="connsiteY0" fmla="*/ 0 h 1317599"/>
                <a:gd name="connsiteX1" fmla="*/ 1254996 w 1254996"/>
                <a:gd name="connsiteY1" fmla="*/ 0 h 1317599"/>
                <a:gd name="connsiteX2" fmla="*/ 1254996 w 1254996"/>
                <a:gd name="connsiteY2" fmla="*/ 1317599 h 1317599"/>
                <a:gd name="connsiteX3" fmla="*/ 0 w 1254996"/>
                <a:gd name="connsiteY3" fmla="*/ 1317599 h 1317599"/>
                <a:gd name="connsiteX4" fmla="*/ 0 w 1254996"/>
                <a:gd name="connsiteY4" fmla="*/ 0 h 13175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4996" h="1317599">
                  <a:moveTo>
                    <a:pt x="0" y="0"/>
                  </a:moveTo>
                  <a:lnTo>
                    <a:pt x="1254996" y="0"/>
                  </a:lnTo>
                  <a:lnTo>
                    <a:pt x="1254996" y="1317599"/>
                  </a:lnTo>
                  <a:lnTo>
                    <a:pt x="0" y="1317599"/>
                  </a:lnTo>
                  <a:lnTo>
                    <a:pt x="0" y="0"/>
                  </a:lnTo>
                  <a:close/>
                </a:path>
              </a:pathLst>
            </a:custGeom>
          </p:spPr>
          <p:style>
            <a:lnRef idx="2">
              <a:schemeClr val="accent2">
                <a:tint val="40000"/>
                <a:alpha val="90000"/>
                <a:hueOff val="4079687"/>
                <a:satOff val="-2909"/>
                <a:lumOff val="-625"/>
                <a:alphaOff val="0"/>
              </a:schemeClr>
            </a:lnRef>
            <a:fillRef idx="1">
              <a:schemeClr val="accent2">
                <a:tint val="40000"/>
                <a:alpha val="90000"/>
                <a:hueOff val="4079687"/>
                <a:satOff val="-2909"/>
                <a:lumOff val="-625"/>
                <a:alphaOff val="0"/>
              </a:schemeClr>
            </a:fillRef>
            <a:effectRef idx="0">
              <a:schemeClr val="accent2">
                <a:tint val="40000"/>
                <a:alpha val="90000"/>
                <a:hueOff val="4079687"/>
                <a:satOff val="-2909"/>
                <a:lumOff val="-625"/>
                <a:alphaOff val="0"/>
              </a:schemeClr>
            </a:effectRef>
            <a:fontRef idx="minor">
              <a:schemeClr val="dk1">
                <a:hueOff val="0"/>
                <a:satOff val="0"/>
                <a:lumOff val="0"/>
                <a:alphaOff val="0"/>
              </a:schemeClr>
            </a:fontRef>
          </p:style>
          <p:txBody>
            <a:bodyPr spcFirstLastPara="0" vert="horz" wrap="square" lIns="53340" tIns="53340" rIns="71120" bIns="80010" numCol="1" spcCol="1270" anchor="t" anchorCtr="0">
              <a:noAutofit/>
            </a:bodyPr>
            <a:lstStyle/>
            <a:p>
              <a:pPr lvl="1" algn="l" defTabSz="444500">
                <a:lnSpc>
                  <a:spcPct val="90000"/>
                </a:lnSpc>
                <a:spcBef>
                  <a:spcPct val="0"/>
                </a:spcBef>
                <a:spcAft>
                  <a:spcPct val="15000"/>
                </a:spcAft>
              </a:pPr>
              <a:r>
                <a:rPr lang="en-US" sz="1600" kern="1200" dirty="0"/>
                <a:t>Describes the impact or severity of an event, addressed by measures to reduce or mitigate losses.</a:t>
              </a:r>
              <a:endParaRPr lang="en-CA" sz="1600" kern="1200" dirty="0"/>
            </a:p>
          </p:txBody>
        </p:sp>
        <p:sp>
          <p:nvSpPr>
            <p:cNvPr id="16" name="Freeform: Shape 15">
              <a:extLst>
                <a:ext uri="{FF2B5EF4-FFF2-40B4-BE49-F238E27FC236}">
                  <a16:creationId xmlns:a16="http://schemas.microsoft.com/office/drawing/2014/main" id="{0F038DE2-D562-0034-FC59-EBA47DC4A3ED}"/>
                </a:ext>
              </a:extLst>
            </p:cNvPr>
            <p:cNvSpPr/>
            <p:nvPr/>
          </p:nvSpPr>
          <p:spPr>
            <a:xfrm>
              <a:off x="3917501" y="2781397"/>
              <a:ext cx="1300037" cy="537257"/>
            </a:xfrm>
            <a:custGeom>
              <a:avLst/>
              <a:gdLst>
                <a:gd name="connsiteX0" fmla="*/ 0 w 1254996"/>
                <a:gd name="connsiteY0" fmla="*/ 0 h 481936"/>
                <a:gd name="connsiteX1" fmla="*/ 1254996 w 1254996"/>
                <a:gd name="connsiteY1" fmla="*/ 0 h 481936"/>
                <a:gd name="connsiteX2" fmla="*/ 1254996 w 1254996"/>
                <a:gd name="connsiteY2" fmla="*/ 481936 h 481936"/>
                <a:gd name="connsiteX3" fmla="*/ 0 w 1254996"/>
                <a:gd name="connsiteY3" fmla="*/ 481936 h 481936"/>
                <a:gd name="connsiteX4" fmla="*/ 0 w 1254996"/>
                <a:gd name="connsiteY4" fmla="*/ 0 h 481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4996" h="481936">
                  <a:moveTo>
                    <a:pt x="0" y="0"/>
                  </a:moveTo>
                  <a:lnTo>
                    <a:pt x="1254996" y="0"/>
                  </a:lnTo>
                  <a:lnTo>
                    <a:pt x="1254996" y="481936"/>
                  </a:lnTo>
                  <a:lnTo>
                    <a:pt x="0" y="481936"/>
                  </a:lnTo>
                  <a:lnTo>
                    <a:pt x="0" y="0"/>
                  </a:lnTo>
                  <a:close/>
                </a:path>
              </a:pathLst>
            </a:custGeom>
          </p:spPr>
          <p:style>
            <a:lnRef idx="2">
              <a:schemeClr val="accent2">
                <a:hueOff val="5196161"/>
                <a:satOff val="9328"/>
                <a:lumOff val="-5491"/>
                <a:alphaOff val="0"/>
              </a:schemeClr>
            </a:lnRef>
            <a:fillRef idx="1">
              <a:schemeClr val="accent2">
                <a:hueOff val="5196161"/>
                <a:satOff val="9328"/>
                <a:lumOff val="-5491"/>
                <a:alphaOff val="0"/>
              </a:schemeClr>
            </a:fillRef>
            <a:effectRef idx="0">
              <a:schemeClr val="accent2">
                <a:hueOff val="5196161"/>
                <a:satOff val="9328"/>
                <a:lumOff val="-5491"/>
                <a:alphaOff val="0"/>
              </a:schemeClr>
            </a:effectRef>
            <a:fontRef idx="minor">
              <a:schemeClr val="lt1"/>
            </a:fontRef>
          </p:style>
          <p:txBody>
            <a:bodyPr spcFirstLastPara="0" vert="horz" wrap="square" lIns="71120" tIns="40640" rIns="71120" bIns="40640" numCol="1" spcCol="1270" anchor="ctr" anchorCtr="0">
              <a:noAutofit/>
            </a:bodyPr>
            <a:lstStyle/>
            <a:p>
              <a:pPr marL="0" lvl="0" indent="0" algn="ctr" defTabSz="444500">
                <a:lnSpc>
                  <a:spcPct val="90000"/>
                </a:lnSpc>
                <a:spcBef>
                  <a:spcPct val="0"/>
                </a:spcBef>
                <a:spcAft>
                  <a:spcPct val="35000"/>
                </a:spcAft>
                <a:buNone/>
              </a:pPr>
              <a:r>
                <a:rPr lang="en-CA" sz="1600" b="1" kern="1200" dirty="0"/>
                <a:t>Frequency and Severity Relationship</a:t>
              </a:r>
            </a:p>
          </p:txBody>
        </p:sp>
        <p:sp>
          <p:nvSpPr>
            <p:cNvPr id="17" name="Freeform: Shape 16">
              <a:extLst>
                <a:ext uri="{FF2B5EF4-FFF2-40B4-BE49-F238E27FC236}">
                  <a16:creationId xmlns:a16="http://schemas.microsoft.com/office/drawing/2014/main" id="{72F79C13-8150-3CFF-5310-6B2BFC635C30}"/>
                </a:ext>
              </a:extLst>
            </p:cNvPr>
            <p:cNvSpPr/>
            <p:nvPr/>
          </p:nvSpPr>
          <p:spPr>
            <a:xfrm>
              <a:off x="3917501" y="3338751"/>
              <a:ext cx="1300037" cy="1355796"/>
            </a:xfrm>
            <a:custGeom>
              <a:avLst/>
              <a:gdLst>
                <a:gd name="connsiteX0" fmla="*/ 0 w 1254996"/>
                <a:gd name="connsiteY0" fmla="*/ 0 h 1317599"/>
                <a:gd name="connsiteX1" fmla="*/ 1254996 w 1254996"/>
                <a:gd name="connsiteY1" fmla="*/ 0 h 1317599"/>
                <a:gd name="connsiteX2" fmla="*/ 1254996 w 1254996"/>
                <a:gd name="connsiteY2" fmla="*/ 1317599 h 1317599"/>
                <a:gd name="connsiteX3" fmla="*/ 0 w 1254996"/>
                <a:gd name="connsiteY3" fmla="*/ 1317599 h 1317599"/>
                <a:gd name="connsiteX4" fmla="*/ 0 w 1254996"/>
                <a:gd name="connsiteY4" fmla="*/ 0 h 13175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4996" h="1317599">
                  <a:moveTo>
                    <a:pt x="0" y="0"/>
                  </a:moveTo>
                  <a:lnTo>
                    <a:pt x="1254996" y="0"/>
                  </a:lnTo>
                  <a:lnTo>
                    <a:pt x="1254996" y="1317599"/>
                  </a:lnTo>
                  <a:lnTo>
                    <a:pt x="0" y="1317599"/>
                  </a:lnTo>
                  <a:lnTo>
                    <a:pt x="0" y="0"/>
                  </a:lnTo>
                  <a:close/>
                </a:path>
              </a:pathLst>
            </a:custGeom>
          </p:spPr>
          <p:style>
            <a:lnRef idx="2">
              <a:schemeClr val="accent2">
                <a:tint val="40000"/>
                <a:alpha val="90000"/>
                <a:hueOff val="5439583"/>
                <a:satOff val="-3878"/>
                <a:lumOff val="-834"/>
                <a:alphaOff val="0"/>
              </a:schemeClr>
            </a:lnRef>
            <a:fillRef idx="1">
              <a:schemeClr val="accent2">
                <a:tint val="40000"/>
                <a:alpha val="90000"/>
                <a:hueOff val="5439583"/>
                <a:satOff val="-3878"/>
                <a:lumOff val="-834"/>
                <a:alphaOff val="0"/>
              </a:schemeClr>
            </a:fillRef>
            <a:effectRef idx="0">
              <a:schemeClr val="accent2">
                <a:tint val="40000"/>
                <a:alpha val="90000"/>
                <a:hueOff val="5439583"/>
                <a:satOff val="-3878"/>
                <a:lumOff val="-834"/>
                <a:alphaOff val="0"/>
              </a:schemeClr>
            </a:effectRef>
            <a:fontRef idx="minor">
              <a:schemeClr val="dk1">
                <a:hueOff val="0"/>
                <a:satOff val="0"/>
                <a:lumOff val="0"/>
                <a:alphaOff val="0"/>
              </a:schemeClr>
            </a:fontRef>
          </p:style>
          <p:txBody>
            <a:bodyPr spcFirstLastPara="0" vert="horz" wrap="square" lIns="53340" tIns="53340" rIns="71120" bIns="80010" numCol="1" spcCol="1270" anchor="t" anchorCtr="0">
              <a:noAutofit/>
            </a:bodyPr>
            <a:lstStyle/>
            <a:p>
              <a:pPr lvl="1" algn="l" defTabSz="444500">
                <a:lnSpc>
                  <a:spcPct val="90000"/>
                </a:lnSpc>
                <a:spcBef>
                  <a:spcPct val="0"/>
                </a:spcBef>
                <a:spcAft>
                  <a:spcPct val="15000"/>
                </a:spcAft>
              </a:pPr>
              <a:r>
                <a:rPr lang="en-US" sz="1600" kern="1200" dirty="0"/>
                <a:t>Risk responses vary based on the frequency and severity of losses, affecting how hazard risks are managed.</a:t>
              </a:r>
              <a:endParaRPr lang="en-CA" sz="1600" kern="1200" dirty="0"/>
            </a:p>
          </p:txBody>
        </p:sp>
        <p:sp>
          <p:nvSpPr>
            <p:cNvPr id="18" name="Freeform: Shape 17">
              <a:extLst>
                <a:ext uri="{FF2B5EF4-FFF2-40B4-BE49-F238E27FC236}">
                  <a16:creationId xmlns:a16="http://schemas.microsoft.com/office/drawing/2014/main" id="{8C9D910E-8E0A-2548-0CCA-BE670D09BA6E}"/>
                </a:ext>
              </a:extLst>
            </p:cNvPr>
            <p:cNvSpPr/>
            <p:nvPr/>
          </p:nvSpPr>
          <p:spPr>
            <a:xfrm>
              <a:off x="5321195" y="2761300"/>
              <a:ext cx="1300037" cy="537257"/>
            </a:xfrm>
            <a:custGeom>
              <a:avLst/>
              <a:gdLst>
                <a:gd name="connsiteX0" fmla="*/ 0 w 1254996"/>
                <a:gd name="connsiteY0" fmla="*/ 0 h 481936"/>
                <a:gd name="connsiteX1" fmla="*/ 1254996 w 1254996"/>
                <a:gd name="connsiteY1" fmla="*/ 0 h 481936"/>
                <a:gd name="connsiteX2" fmla="*/ 1254996 w 1254996"/>
                <a:gd name="connsiteY2" fmla="*/ 481936 h 481936"/>
                <a:gd name="connsiteX3" fmla="*/ 0 w 1254996"/>
                <a:gd name="connsiteY3" fmla="*/ 481936 h 481936"/>
                <a:gd name="connsiteX4" fmla="*/ 0 w 1254996"/>
                <a:gd name="connsiteY4" fmla="*/ 0 h 481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4996" h="481936">
                  <a:moveTo>
                    <a:pt x="0" y="0"/>
                  </a:moveTo>
                  <a:lnTo>
                    <a:pt x="1254996" y="0"/>
                  </a:lnTo>
                  <a:lnTo>
                    <a:pt x="1254996" y="481936"/>
                  </a:lnTo>
                  <a:lnTo>
                    <a:pt x="0" y="481936"/>
                  </a:lnTo>
                  <a:lnTo>
                    <a:pt x="0" y="0"/>
                  </a:lnTo>
                  <a:close/>
                </a:path>
              </a:pathLst>
            </a:custGeom>
          </p:spPr>
          <p:style>
            <a:lnRef idx="2">
              <a:schemeClr val="accent2">
                <a:hueOff val="6495201"/>
                <a:satOff val="11660"/>
                <a:lumOff val="-6864"/>
                <a:alphaOff val="0"/>
              </a:schemeClr>
            </a:lnRef>
            <a:fillRef idx="1">
              <a:schemeClr val="accent2">
                <a:hueOff val="6495201"/>
                <a:satOff val="11660"/>
                <a:lumOff val="-6864"/>
                <a:alphaOff val="0"/>
              </a:schemeClr>
            </a:fillRef>
            <a:effectRef idx="0">
              <a:schemeClr val="accent2">
                <a:hueOff val="6495201"/>
                <a:satOff val="11660"/>
                <a:lumOff val="-6864"/>
                <a:alphaOff val="0"/>
              </a:schemeClr>
            </a:effectRef>
            <a:fontRef idx="minor">
              <a:schemeClr val="lt1"/>
            </a:fontRef>
          </p:style>
          <p:txBody>
            <a:bodyPr spcFirstLastPara="0" vert="horz" wrap="square" lIns="71120" tIns="40640" rIns="71120" bIns="40640" numCol="1" spcCol="1270" anchor="ctr" anchorCtr="0">
              <a:noAutofit/>
            </a:bodyPr>
            <a:lstStyle/>
            <a:p>
              <a:pPr marL="0" lvl="0" indent="0" algn="ctr" defTabSz="444500">
                <a:lnSpc>
                  <a:spcPct val="90000"/>
                </a:lnSpc>
                <a:spcBef>
                  <a:spcPct val="0"/>
                </a:spcBef>
                <a:spcAft>
                  <a:spcPct val="35000"/>
                </a:spcAft>
                <a:buNone/>
              </a:pPr>
              <a:r>
                <a:rPr lang="en-CA" sz="1600" b="1" kern="1200" dirty="0"/>
                <a:t>Time Horizon and Correlation</a:t>
              </a:r>
            </a:p>
          </p:txBody>
        </p:sp>
        <p:sp>
          <p:nvSpPr>
            <p:cNvPr id="19" name="Freeform: Shape 18">
              <a:extLst>
                <a:ext uri="{FF2B5EF4-FFF2-40B4-BE49-F238E27FC236}">
                  <a16:creationId xmlns:a16="http://schemas.microsoft.com/office/drawing/2014/main" id="{0685C594-36C2-3150-4800-3301CE31942B}"/>
                </a:ext>
              </a:extLst>
            </p:cNvPr>
            <p:cNvSpPr/>
            <p:nvPr/>
          </p:nvSpPr>
          <p:spPr>
            <a:xfrm>
              <a:off x="5321195" y="3318654"/>
              <a:ext cx="1300037" cy="1355796"/>
            </a:xfrm>
            <a:custGeom>
              <a:avLst/>
              <a:gdLst>
                <a:gd name="connsiteX0" fmla="*/ 0 w 1254996"/>
                <a:gd name="connsiteY0" fmla="*/ 0 h 1317599"/>
                <a:gd name="connsiteX1" fmla="*/ 1254996 w 1254996"/>
                <a:gd name="connsiteY1" fmla="*/ 0 h 1317599"/>
                <a:gd name="connsiteX2" fmla="*/ 1254996 w 1254996"/>
                <a:gd name="connsiteY2" fmla="*/ 1317599 h 1317599"/>
                <a:gd name="connsiteX3" fmla="*/ 0 w 1254996"/>
                <a:gd name="connsiteY3" fmla="*/ 1317599 h 1317599"/>
                <a:gd name="connsiteX4" fmla="*/ 0 w 1254996"/>
                <a:gd name="connsiteY4" fmla="*/ 0 h 13175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4996" h="1317599">
                  <a:moveTo>
                    <a:pt x="0" y="0"/>
                  </a:moveTo>
                  <a:lnTo>
                    <a:pt x="1254996" y="0"/>
                  </a:lnTo>
                  <a:lnTo>
                    <a:pt x="1254996" y="1317599"/>
                  </a:lnTo>
                  <a:lnTo>
                    <a:pt x="0" y="1317599"/>
                  </a:lnTo>
                  <a:lnTo>
                    <a:pt x="0" y="0"/>
                  </a:lnTo>
                  <a:close/>
                </a:path>
              </a:pathLst>
            </a:custGeom>
          </p:spPr>
          <p:style>
            <a:lnRef idx="2">
              <a:schemeClr val="accent2">
                <a:tint val="40000"/>
                <a:alpha val="90000"/>
                <a:hueOff val="6799479"/>
                <a:satOff val="-4848"/>
                <a:lumOff val="-1042"/>
                <a:alphaOff val="0"/>
              </a:schemeClr>
            </a:lnRef>
            <a:fillRef idx="1">
              <a:schemeClr val="accent2">
                <a:tint val="40000"/>
                <a:alpha val="90000"/>
                <a:hueOff val="6799479"/>
                <a:satOff val="-4848"/>
                <a:lumOff val="-1042"/>
                <a:alphaOff val="0"/>
              </a:schemeClr>
            </a:fillRef>
            <a:effectRef idx="0">
              <a:schemeClr val="accent2">
                <a:tint val="40000"/>
                <a:alpha val="90000"/>
                <a:hueOff val="6799479"/>
                <a:satOff val="-4848"/>
                <a:lumOff val="-1042"/>
                <a:alphaOff val="0"/>
              </a:schemeClr>
            </a:effectRef>
            <a:fontRef idx="minor">
              <a:schemeClr val="dk1">
                <a:hueOff val="0"/>
                <a:satOff val="0"/>
                <a:lumOff val="0"/>
                <a:alphaOff val="0"/>
              </a:schemeClr>
            </a:fontRef>
          </p:style>
          <p:txBody>
            <a:bodyPr spcFirstLastPara="0" vert="horz" wrap="square" lIns="53340" tIns="53340" rIns="71120" bIns="80010" numCol="1" spcCol="1270" anchor="t" anchorCtr="0">
              <a:noAutofit/>
            </a:bodyPr>
            <a:lstStyle/>
            <a:p>
              <a:pPr lvl="1" algn="l" defTabSz="444500">
                <a:lnSpc>
                  <a:spcPct val="90000"/>
                </a:lnSpc>
                <a:spcBef>
                  <a:spcPct val="0"/>
                </a:spcBef>
                <a:spcAft>
                  <a:spcPct val="15000"/>
                </a:spcAft>
              </a:pPr>
              <a:r>
                <a:rPr lang="en-US" sz="1600" kern="1200"/>
                <a:t>Longer time horizons and correlated risks increase overall risk, as seen in cases like supply chains dependent on geopolitical factors.</a:t>
              </a:r>
              <a:endParaRPr lang="en-CA" sz="1600" kern="1200" dirty="0"/>
            </a:p>
          </p:txBody>
        </p:sp>
      </p:grpSp>
    </p:spTree>
    <p:extLst>
      <p:ext uri="{BB962C8B-B14F-4D97-AF65-F5344CB8AC3E}">
        <p14:creationId xmlns:p14="http://schemas.microsoft.com/office/powerpoint/2010/main" val="114760666"/>
      </p:ext>
    </p:extLst>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2a2e7db6-e305-423f-94e6-8efd5e6fa176">
      <UserInfo>
        <DisplayName>Patterson, Debra</DisplayName>
        <AccountId>62</AccountId>
        <AccountType/>
      </UserInfo>
      <UserInfo>
        <DisplayName>Armstrong, Robert</DisplayName>
        <AccountId>48</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A2F0242BF8A324B92057679BABAF17B" ma:contentTypeVersion="10" ma:contentTypeDescription="Create a new document." ma:contentTypeScope="" ma:versionID="c98ecb37091093eaf8223493b2238d02">
  <xsd:schema xmlns:xsd="http://www.w3.org/2001/XMLSchema" xmlns:xs="http://www.w3.org/2001/XMLSchema" xmlns:p="http://schemas.microsoft.com/office/2006/metadata/properties" xmlns:ns2="994b5876-6cd9-4c79-8e46-d4c16b01c114" xmlns:ns3="2a2e7db6-e305-423f-94e6-8efd5e6fa176" targetNamespace="http://schemas.microsoft.com/office/2006/metadata/properties" ma:root="true" ma:fieldsID="e0082d3d966dcecfb4abfb13fbb6b06a" ns2:_="" ns3:_="">
    <xsd:import namespace="994b5876-6cd9-4c79-8e46-d4c16b01c114"/>
    <xsd:import namespace="2a2e7db6-e305-423f-94e6-8efd5e6fa17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4b5876-6cd9-4c79-8e46-d4c16b01c1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a2e7db6-e305-423f-94e6-8efd5e6fa17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6D928B5-2415-41A4-8404-9F146EBB676A}">
  <ds:schemaRefs>
    <ds:schemaRef ds:uri="http://schemas.microsoft.com/sharepoint/v3/contenttype/forms"/>
  </ds:schemaRefs>
</ds:datastoreItem>
</file>

<file path=customXml/itemProps2.xml><?xml version="1.0" encoding="utf-8"?>
<ds:datastoreItem xmlns:ds="http://schemas.openxmlformats.org/officeDocument/2006/customXml" ds:itemID="{5F15BBAD-F7F2-401E-AF05-5688830EE446}">
  <ds:schemaRefs>
    <ds:schemaRef ds:uri="http://schemas.microsoft.com/office/2006/metadata/properties"/>
    <ds:schemaRef ds:uri="http://schemas.microsoft.com/office/infopath/2007/PartnerControls"/>
    <ds:schemaRef ds:uri="2a2e7db6-e305-423f-94e6-8efd5e6fa176"/>
  </ds:schemaRefs>
</ds:datastoreItem>
</file>

<file path=customXml/itemProps3.xml><?xml version="1.0" encoding="utf-8"?>
<ds:datastoreItem xmlns:ds="http://schemas.openxmlformats.org/officeDocument/2006/customXml" ds:itemID="{D6CF3A5E-F80B-4874-B676-CCA7A364ED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4b5876-6cd9-4c79-8e46-d4c16b01c114"/>
    <ds:schemaRef ds:uri="2a2e7db6-e305-423f-94e6-8efd5e6fa17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4821</TotalTime>
  <Words>1210</Words>
  <Application>Microsoft Office PowerPoint</Application>
  <PresentationFormat>On-screen Show (16:9)</PresentationFormat>
  <Paragraphs>86</Paragraphs>
  <Slides>10</Slides>
  <Notes>10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Roboto</vt:lpstr>
      <vt:lpstr>Calibri Light</vt:lpstr>
      <vt:lpstr>Calibri</vt:lpstr>
      <vt:lpstr>Arial</vt:lpstr>
      <vt:lpstr>Geometric</vt:lpstr>
      <vt:lpstr>Custom Design</vt:lpstr>
      <vt:lpstr>Risk Management - Supply Chain and Operations Perspective</vt:lpstr>
      <vt:lpstr>1.0 Learning Objectives</vt:lpstr>
      <vt:lpstr>1.1 What is Risk?</vt:lpstr>
      <vt:lpstr>1.2 The Practice of Risk Management</vt:lpstr>
      <vt:lpstr>1.2 Roles in Risk Management</vt:lpstr>
      <vt:lpstr>1.3 Benefits of Risk Management: Organizations</vt:lpstr>
      <vt:lpstr>1.3 Benefits of Risk Management: The Economy</vt:lpstr>
      <vt:lpstr>1.4 Basic Risk Measures</vt:lpstr>
      <vt:lpstr>1.4 Key Metrics for Assessing Risk</vt:lpstr>
      <vt:lpstr>1.5 Chapter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Marketing</dc:title>
  <dc:creator>HOME-USER</dc:creator>
  <cp:lastModifiedBy>Steeves, Catherine</cp:lastModifiedBy>
  <cp:revision>93</cp:revision>
  <cp:lastPrinted>2021-10-24T15:39:03Z</cp:lastPrinted>
  <dcterms:modified xsi:type="dcterms:W3CDTF">2024-08-08T13:36:12Z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0x0101002A2F0242BF8A324B92057679BABAF17B</vt:lpwstr>
  </property>
</Properties>
</file>