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4"/>
  </p:notesMasterIdLst>
  <p:sldIdLst>
    <p:sldId id="259" r:id="rId6"/>
    <p:sldId id="258" r:id="rId7"/>
    <p:sldId id="282" r:id="rId8"/>
    <p:sldId id="283" r:id="rId9"/>
    <p:sldId id="294" r:id="rId10"/>
    <p:sldId id="295" r:id="rId11"/>
    <p:sldId id="296" r:id="rId12"/>
    <p:sldId id="320" r:id="rId13"/>
    <p:sldId id="321" r:id="rId14"/>
    <p:sldId id="322" r:id="rId15"/>
    <p:sldId id="323" r:id="rId16"/>
    <p:sldId id="324" r:id="rId17"/>
    <p:sldId id="325" r:id="rId18"/>
    <p:sldId id="326" r:id="rId19"/>
    <p:sldId id="328" r:id="rId20"/>
    <p:sldId id="329" r:id="rId21"/>
    <p:sldId id="285" r:id="rId22"/>
    <p:sldId id="3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0DFEB-9A10-6F48-32F1-021728E4F074}" v="1" dt="2023-10-25T16:29:06.233"/>
    <p1510:client id="{DB373B5B-C2E1-E76E-40BB-CDFE12B338BD}" v="469" dt="2023-12-15T19:51:33.04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8" autoAdjust="0"/>
    <p:restoredTop sz="77969" autoAdjust="0"/>
  </p:normalViewPr>
  <p:slideViewPr>
    <p:cSldViewPr snapToGrid="0">
      <p:cViewPr varScale="1">
        <p:scale>
          <a:sx n="65" d="100"/>
          <a:sy n="65" d="100"/>
        </p:scale>
        <p:origin x="1210" y="48"/>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on Salas, Stephany" userId="S::s_ceronsalas@fanshawec.ca::85a2f896-e1a9-46ee-ae81-f85b0fb32b18" providerId="AD" clId="Web-{B0C0DFEB-9A10-6F48-32F1-021728E4F074}"/>
    <pc:docChg chg="modSld">
      <pc:chgData name="Ceron Salas, Stephany" userId="S::s_ceronsalas@fanshawec.ca::85a2f896-e1a9-46ee-ae81-f85b0fb32b18" providerId="AD" clId="Web-{B0C0DFEB-9A10-6F48-32F1-021728E4F074}" dt="2023-10-25T16:29:06.233" v="0" actId="20577"/>
      <pc:docMkLst>
        <pc:docMk/>
      </pc:docMkLst>
      <pc:sldChg chg="modSp">
        <pc:chgData name="Ceron Salas, Stephany" userId="S::s_ceronsalas@fanshawec.ca::85a2f896-e1a9-46ee-ae81-f85b0fb32b18" providerId="AD" clId="Web-{B0C0DFEB-9A10-6F48-32F1-021728E4F074}" dt="2023-10-25T16:29:06.233" v="0" actId="20577"/>
        <pc:sldMkLst>
          <pc:docMk/>
          <pc:sldMk cId="2061712876" sldId="285"/>
        </pc:sldMkLst>
        <pc:spChg chg="mod">
          <ac:chgData name="Ceron Salas, Stephany" userId="S::s_ceronsalas@fanshawec.ca::85a2f896-e1a9-46ee-ae81-f85b0fb32b18" providerId="AD" clId="Web-{B0C0DFEB-9A10-6F48-32F1-021728E4F074}" dt="2023-10-25T16:29:06.233" v="0" actId="20577"/>
          <ac:spMkLst>
            <pc:docMk/>
            <pc:sldMk cId="2061712876" sldId="285"/>
            <ac:spMk id="2" creationId="{4153D77C-7B97-08F6-6F57-FAE66A0744C6}"/>
          </ac:spMkLst>
        </pc:spChg>
      </pc:sldChg>
    </pc:docChg>
  </pc:docChgLst>
  <pc:docChgLst>
    <pc:chgData name="Fraser, Carrie" userId="S::cfraser@fanshawec.ca::c63d50ee-fed4-4009-af65-00b166157b01" providerId="AD" clId="Web-{DB373B5B-C2E1-E76E-40BB-CDFE12B338BD}"/>
    <pc:docChg chg="addSld delSld modSld">
      <pc:chgData name="Fraser, Carrie" userId="S::cfraser@fanshawec.ca::c63d50ee-fed4-4009-af65-00b166157b01" providerId="AD" clId="Web-{DB373B5B-C2E1-E76E-40BB-CDFE12B338BD}" dt="2023-12-15T19:51:33.042" v="416" actId="20577"/>
      <pc:docMkLst>
        <pc:docMk/>
      </pc:docMkLst>
      <pc:sldChg chg="modSp">
        <pc:chgData name="Fraser, Carrie" userId="S::cfraser@fanshawec.ca::c63d50ee-fed4-4009-af65-00b166157b01" providerId="AD" clId="Web-{DB373B5B-C2E1-E76E-40BB-CDFE12B338BD}" dt="2023-12-15T19:29:59.549" v="52" actId="20577"/>
        <pc:sldMkLst>
          <pc:docMk/>
          <pc:sldMk cId="1277037926" sldId="258"/>
        </pc:sldMkLst>
        <pc:spChg chg="mod">
          <ac:chgData name="Fraser, Carrie" userId="S::cfraser@fanshawec.ca::c63d50ee-fed4-4009-af65-00b166157b01" providerId="AD" clId="Web-{DB373B5B-C2E1-E76E-40BB-CDFE12B338BD}" dt="2023-12-15T19:29:59.549" v="52" actId="20577"/>
          <ac:spMkLst>
            <pc:docMk/>
            <pc:sldMk cId="1277037926" sldId="258"/>
            <ac:spMk id="3" creationId="{2F601BB8-3609-72B5-46C0-77D7432FB032}"/>
          </ac:spMkLst>
        </pc:spChg>
      </pc:sldChg>
      <pc:sldChg chg="modSp">
        <pc:chgData name="Fraser, Carrie" userId="S::cfraser@fanshawec.ca::c63d50ee-fed4-4009-af65-00b166157b01" providerId="AD" clId="Web-{DB373B5B-C2E1-E76E-40BB-CDFE12B338BD}" dt="2023-12-15T19:51:33.042" v="416" actId="20577"/>
        <pc:sldMkLst>
          <pc:docMk/>
          <pc:sldMk cId="4013565025" sldId="259"/>
        </pc:sldMkLst>
        <pc:spChg chg="mod">
          <ac:chgData name="Fraser, Carrie" userId="S::cfraser@fanshawec.ca::c63d50ee-fed4-4009-af65-00b166157b01" providerId="AD" clId="Web-{DB373B5B-C2E1-E76E-40BB-CDFE12B338BD}" dt="2023-12-15T19:51:33.042" v="416" actId="20577"/>
          <ac:spMkLst>
            <pc:docMk/>
            <pc:sldMk cId="4013565025" sldId="259"/>
            <ac:spMk id="81" creationId="{00000000-0000-0000-0000-000000000000}"/>
          </ac:spMkLst>
        </pc:spChg>
      </pc:sldChg>
      <pc:sldChg chg="modSp">
        <pc:chgData name="Fraser, Carrie" userId="S::cfraser@fanshawec.ca::c63d50ee-fed4-4009-af65-00b166157b01" providerId="AD" clId="Web-{DB373B5B-C2E1-E76E-40BB-CDFE12B338BD}" dt="2023-12-15T19:34:15.676" v="73" actId="20577"/>
        <pc:sldMkLst>
          <pc:docMk/>
          <pc:sldMk cId="1937360015" sldId="282"/>
        </pc:sldMkLst>
        <pc:spChg chg="mod">
          <ac:chgData name="Fraser, Carrie" userId="S::cfraser@fanshawec.ca::c63d50ee-fed4-4009-af65-00b166157b01" providerId="AD" clId="Web-{DB373B5B-C2E1-E76E-40BB-CDFE12B338BD}" dt="2023-12-15T19:34:15.676" v="73" actId="20577"/>
          <ac:spMkLst>
            <pc:docMk/>
            <pc:sldMk cId="1937360015" sldId="282"/>
            <ac:spMk id="3" creationId="{D431E55E-A8A4-B238-8FBF-F969DB59E199}"/>
          </ac:spMkLst>
        </pc:spChg>
      </pc:sldChg>
      <pc:sldChg chg="modSp add del">
        <pc:chgData name="Fraser, Carrie" userId="S::cfraser@fanshawec.ca::c63d50ee-fed4-4009-af65-00b166157b01" providerId="AD" clId="Web-{DB373B5B-C2E1-E76E-40BB-CDFE12B338BD}" dt="2023-12-15T19:51:04.839" v="408"/>
        <pc:sldMkLst>
          <pc:docMk/>
          <pc:sldMk cId="2061712876" sldId="285"/>
        </pc:sldMkLst>
        <pc:spChg chg="mod">
          <ac:chgData name="Fraser, Carrie" userId="S::cfraser@fanshawec.ca::c63d50ee-fed4-4009-af65-00b166157b01" providerId="AD" clId="Web-{DB373B5B-C2E1-E76E-40BB-CDFE12B338BD}" dt="2023-12-15T19:49:31.166" v="265" actId="20577"/>
          <ac:spMkLst>
            <pc:docMk/>
            <pc:sldMk cId="2061712876" sldId="285"/>
            <ac:spMk id="3" creationId="{D431E55E-A8A4-B238-8FBF-F969DB59E199}"/>
          </ac:spMkLst>
        </pc:spChg>
      </pc:sldChg>
      <pc:sldChg chg="del">
        <pc:chgData name="Fraser, Carrie" userId="S::cfraser@fanshawec.ca::c63d50ee-fed4-4009-af65-00b166157b01" providerId="AD" clId="Web-{DB373B5B-C2E1-E76E-40BB-CDFE12B338BD}" dt="2023-12-15T19:34:19.129" v="75"/>
        <pc:sldMkLst>
          <pc:docMk/>
          <pc:sldMk cId="1559302397" sldId="293"/>
        </pc:sldMkLst>
      </pc:sldChg>
      <pc:sldChg chg="del">
        <pc:chgData name="Fraser, Carrie" userId="S::cfraser@fanshawec.ca::c63d50ee-fed4-4009-af65-00b166157b01" providerId="AD" clId="Web-{DB373B5B-C2E1-E76E-40BB-CDFE12B338BD}" dt="2023-12-15T19:34:18.066" v="74"/>
        <pc:sldMkLst>
          <pc:docMk/>
          <pc:sldMk cId="3142647563" sldId="299"/>
        </pc:sldMkLst>
      </pc:sldChg>
      <pc:sldChg chg="modSp add del">
        <pc:chgData name="Fraser, Carrie" userId="S::cfraser@fanshawec.ca::c63d50ee-fed4-4009-af65-00b166157b01" providerId="AD" clId="Web-{DB373B5B-C2E1-E76E-40BB-CDFE12B338BD}" dt="2023-12-15T19:51:07.417" v="409"/>
        <pc:sldMkLst>
          <pc:docMk/>
          <pc:sldMk cId="450424218" sldId="312"/>
        </pc:sldMkLst>
        <pc:spChg chg="mod">
          <ac:chgData name="Fraser, Carrie" userId="S::cfraser@fanshawec.ca::c63d50ee-fed4-4009-af65-00b166157b01" providerId="AD" clId="Web-{DB373B5B-C2E1-E76E-40BB-CDFE12B338BD}" dt="2023-12-15T19:50:48.683" v="404" actId="20577"/>
          <ac:spMkLst>
            <pc:docMk/>
            <pc:sldMk cId="450424218" sldId="312"/>
            <ac:spMk id="3" creationId="{D431E55E-A8A4-B238-8FBF-F969DB59E199}"/>
          </ac:spMkLst>
        </pc:spChg>
      </pc:sldChg>
      <pc:sldChg chg="del">
        <pc:chgData name="Fraser, Carrie" userId="S::cfraser@fanshawec.ca::c63d50ee-fed4-4009-af65-00b166157b01" providerId="AD" clId="Web-{DB373B5B-C2E1-E76E-40BB-CDFE12B338BD}" dt="2023-12-15T19:34:20.082" v="76"/>
        <pc:sldMkLst>
          <pc:docMk/>
          <pc:sldMk cId="2775084266" sldId="319"/>
        </pc:sldMkLst>
      </pc:sldChg>
      <pc:sldChg chg="modSp">
        <pc:chgData name="Fraser, Carrie" userId="S::cfraser@fanshawec.ca::c63d50ee-fed4-4009-af65-00b166157b01" providerId="AD" clId="Web-{DB373B5B-C2E1-E76E-40BB-CDFE12B338BD}" dt="2023-12-15T19:41:45.991" v="78" actId="20577"/>
        <pc:sldMkLst>
          <pc:docMk/>
          <pc:sldMk cId="2433786634" sldId="323"/>
        </pc:sldMkLst>
        <pc:spChg chg="mod">
          <ac:chgData name="Fraser, Carrie" userId="S::cfraser@fanshawec.ca::c63d50ee-fed4-4009-af65-00b166157b01" providerId="AD" clId="Web-{DB373B5B-C2E1-E76E-40BB-CDFE12B338BD}" dt="2023-12-15T19:41:45.991" v="78" actId="20577"/>
          <ac:spMkLst>
            <pc:docMk/>
            <pc:sldMk cId="2433786634" sldId="323"/>
            <ac:spMk id="3" creationId="{D431E55E-A8A4-B238-8FBF-F969DB59E199}"/>
          </ac:spMkLst>
        </pc:spChg>
      </pc:sldChg>
      <pc:sldChg chg="del">
        <pc:chgData name="Fraser, Carrie" userId="S::cfraser@fanshawec.ca::c63d50ee-fed4-4009-af65-00b166157b01" providerId="AD" clId="Web-{DB373B5B-C2E1-E76E-40BB-CDFE12B338BD}" dt="2023-12-15T19:45:05.946" v="83"/>
        <pc:sldMkLst>
          <pc:docMk/>
          <pc:sldMk cId="3836094756" sldId="330"/>
        </pc:sldMkLst>
      </pc:sldChg>
      <pc:sldChg chg="del">
        <pc:chgData name="Fraser, Carrie" userId="S::cfraser@fanshawec.ca::c63d50ee-fed4-4009-af65-00b166157b01" providerId="AD" clId="Web-{DB373B5B-C2E1-E76E-40BB-CDFE12B338BD}" dt="2023-12-15T19:50:54.026" v="405"/>
        <pc:sldMkLst>
          <pc:docMk/>
          <pc:sldMk cId="1116469304" sldId="33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C3BAE-A781-FD49-BCD2-9FBD439F2AF1}" type="doc">
      <dgm:prSet loTypeId="urn:microsoft.com/office/officeart/2005/8/layout/vList2" loCatId="" qsTypeId="urn:microsoft.com/office/officeart/2005/8/quickstyle/simple1" qsCatId="simple" csTypeId="urn:microsoft.com/office/officeart/2005/8/colors/colorful2" csCatId="colorful" phldr="1"/>
      <dgm:spPr/>
      <dgm:t>
        <a:bodyPr/>
        <a:lstStyle/>
        <a:p>
          <a:endParaRPr lang="es-MX"/>
        </a:p>
      </dgm:t>
    </dgm:pt>
    <dgm:pt modelId="{AE244E35-1A7F-0E4F-89D6-4DF1663BBB61}">
      <dgm:prSet phldrT="[Texto]" custT="1"/>
      <dgm:spPr/>
      <dgm:t>
        <a:bodyPr/>
        <a:lstStyle/>
        <a:p>
          <a:r>
            <a:rPr lang="en-CA" sz="2000" b="0" i="0" noProof="0" dirty="0">
              <a:latin typeface="+mn-lt"/>
            </a:rPr>
            <a:t>Progress report</a:t>
          </a:r>
          <a:endParaRPr lang="en-CA" sz="2000" b="0" noProof="0" dirty="0">
            <a:latin typeface="+mn-lt"/>
          </a:endParaRPr>
        </a:p>
      </dgm:t>
    </dgm:pt>
    <dgm:pt modelId="{61727266-3AD9-CE42-A139-4B9BEF0CB40C}" type="parTrans" cxnId="{8ECB09B8-07A9-A941-89AB-1F84D924A646}">
      <dgm:prSet/>
      <dgm:spPr/>
      <dgm:t>
        <a:bodyPr/>
        <a:lstStyle/>
        <a:p>
          <a:endParaRPr lang="en-CA" sz="2000" b="0" noProof="0" dirty="0">
            <a:latin typeface="+mn-lt"/>
          </a:endParaRPr>
        </a:p>
      </dgm:t>
    </dgm:pt>
    <dgm:pt modelId="{E01D3F37-9CF3-1C4F-B963-8418BE62693C}" type="sibTrans" cxnId="{8ECB09B8-07A9-A941-89AB-1F84D924A646}">
      <dgm:prSet/>
      <dgm:spPr/>
      <dgm:t>
        <a:bodyPr/>
        <a:lstStyle/>
        <a:p>
          <a:endParaRPr lang="en-CA" sz="2000" b="0" noProof="0" dirty="0">
            <a:latin typeface="+mn-lt"/>
          </a:endParaRPr>
        </a:p>
      </dgm:t>
    </dgm:pt>
    <dgm:pt modelId="{1B75B348-7C2D-6648-A454-F324DB25C274}">
      <dgm:prSet phldrT="[Texto]" custT="1"/>
      <dgm:spPr/>
      <dgm:t>
        <a:bodyPr/>
        <a:lstStyle/>
        <a:p>
          <a:r>
            <a:rPr lang="en-CA" sz="2000" b="0" i="0" noProof="0" dirty="0">
              <a:latin typeface="+mn-lt"/>
            </a:rPr>
            <a:t>Is used to give management an update on the status of a project.</a:t>
          </a:r>
          <a:endParaRPr lang="en-CA" sz="2000" b="0" noProof="0" dirty="0">
            <a:latin typeface="+mn-lt"/>
          </a:endParaRPr>
        </a:p>
      </dgm:t>
    </dgm:pt>
    <dgm:pt modelId="{E9701E12-E2FB-3E4F-9E92-5A5082CF6790}" type="parTrans" cxnId="{3504AEE5-5B2F-1342-9F24-6DDED638EF17}">
      <dgm:prSet/>
      <dgm:spPr/>
      <dgm:t>
        <a:bodyPr/>
        <a:lstStyle/>
        <a:p>
          <a:endParaRPr lang="en-CA" sz="2000" b="0" noProof="0" dirty="0">
            <a:latin typeface="+mn-lt"/>
          </a:endParaRPr>
        </a:p>
      </dgm:t>
    </dgm:pt>
    <dgm:pt modelId="{1967DC93-AC5A-4649-981F-495A823ED9A6}" type="sibTrans" cxnId="{3504AEE5-5B2F-1342-9F24-6DDED638EF17}">
      <dgm:prSet/>
      <dgm:spPr/>
      <dgm:t>
        <a:bodyPr/>
        <a:lstStyle/>
        <a:p>
          <a:endParaRPr lang="en-CA" sz="2000" b="0" noProof="0" dirty="0">
            <a:latin typeface="+mn-lt"/>
          </a:endParaRPr>
        </a:p>
      </dgm:t>
    </dgm:pt>
    <dgm:pt modelId="{52918A07-F8C2-DD41-9C51-94A0D5950D6F}">
      <dgm:prSet phldrT="[Texto]" custT="1"/>
      <dgm:spPr/>
      <dgm:t>
        <a:bodyPr/>
        <a:lstStyle/>
        <a:p>
          <a:r>
            <a:rPr lang="en-CA" sz="2000" b="0" i="0" noProof="0" dirty="0">
              <a:latin typeface="+mn-lt"/>
            </a:rPr>
            <a:t>It is generated at timed intervals or on completion of key stages.</a:t>
          </a:r>
          <a:endParaRPr lang="en-CA" sz="2000" b="0" noProof="0" dirty="0">
            <a:latin typeface="+mn-lt"/>
          </a:endParaRPr>
        </a:p>
      </dgm:t>
    </dgm:pt>
    <dgm:pt modelId="{37E3FD6D-A1CA-6446-B01C-DF5049CB05BC}" type="parTrans" cxnId="{773789F0-8D94-D746-96FB-91B9F0E79ADD}">
      <dgm:prSet/>
      <dgm:spPr/>
      <dgm:t>
        <a:bodyPr/>
        <a:lstStyle/>
        <a:p>
          <a:endParaRPr lang="en-CA" sz="2000" b="0" noProof="0" dirty="0">
            <a:latin typeface="+mn-lt"/>
          </a:endParaRPr>
        </a:p>
      </dgm:t>
    </dgm:pt>
    <dgm:pt modelId="{0750A9A6-3504-FA42-BF82-6C8B57D99BD8}" type="sibTrans" cxnId="{773789F0-8D94-D746-96FB-91B9F0E79ADD}">
      <dgm:prSet/>
      <dgm:spPr/>
      <dgm:t>
        <a:bodyPr/>
        <a:lstStyle/>
        <a:p>
          <a:endParaRPr lang="en-CA" sz="2000" b="0" noProof="0" dirty="0">
            <a:latin typeface="+mn-lt"/>
          </a:endParaRPr>
        </a:p>
      </dgm:t>
    </dgm:pt>
    <dgm:pt modelId="{576D1026-BE78-884F-ADF9-F5EF96B69E1E}">
      <dgm:prSet phldrT="[Texto]" custT="1"/>
      <dgm:spPr/>
      <dgm:t>
        <a:bodyPr/>
        <a:lstStyle/>
        <a:p>
          <a:r>
            <a:rPr lang="en-CA" sz="2000" b="0" i="0" noProof="0" dirty="0">
              <a:latin typeface="+mn-lt"/>
            </a:rPr>
            <a:t>Recommendation report</a:t>
          </a:r>
          <a:endParaRPr lang="en-CA" sz="2000" b="0" noProof="0" dirty="0">
            <a:latin typeface="+mn-lt"/>
          </a:endParaRPr>
        </a:p>
      </dgm:t>
    </dgm:pt>
    <dgm:pt modelId="{896CFE1E-A581-1E4F-8762-14E7E34788DA}" type="parTrans" cxnId="{8455FFBE-4D72-654B-9ECE-3428B992E8F8}">
      <dgm:prSet/>
      <dgm:spPr/>
      <dgm:t>
        <a:bodyPr/>
        <a:lstStyle/>
        <a:p>
          <a:endParaRPr lang="en-CA" sz="2000" b="0" noProof="0" dirty="0">
            <a:latin typeface="+mn-lt"/>
          </a:endParaRPr>
        </a:p>
      </dgm:t>
    </dgm:pt>
    <dgm:pt modelId="{C299E9BE-08A2-DC4F-B324-989B27686BBE}" type="sibTrans" cxnId="{8455FFBE-4D72-654B-9ECE-3428B992E8F8}">
      <dgm:prSet/>
      <dgm:spPr/>
      <dgm:t>
        <a:bodyPr/>
        <a:lstStyle/>
        <a:p>
          <a:endParaRPr lang="en-CA" sz="2000" b="0" noProof="0" dirty="0">
            <a:latin typeface="+mn-lt"/>
          </a:endParaRPr>
        </a:p>
      </dgm:t>
    </dgm:pt>
    <dgm:pt modelId="{C388D099-02CA-5F42-B1F8-54E5E8EFEB5F}">
      <dgm:prSet phldrT="[Texto]" custT="1"/>
      <dgm:spPr/>
      <dgm:t>
        <a:bodyPr/>
        <a:lstStyle/>
        <a:p>
          <a:r>
            <a:rPr lang="en-CA" sz="2000" b="0" i="0" noProof="0" dirty="0">
              <a:latin typeface="+mn-lt"/>
            </a:rPr>
            <a:t>Is used to help management make decisions.</a:t>
          </a:r>
          <a:endParaRPr lang="en-CA" sz="2000" b="0" noProof="0" dirty="0">
            <a:latin typeface="+mn-lt"/>
          </a:endParaRPr>
        </a:p>
      </dgm:t>
    </dgm:pt>
    <dgm:pt modelId="{F3F8F11F-3D47-D740-9A88-6F55AEEA6EE0}" type="parTrans" cxnId="{675CEE1F-B008-C84D-87C3-1987741A93A1}">
      <dgm:prSet/>
      <dgm:spPr/>
      <dgm:t>
        <a:bodyPr/>
        <a:lstStyle/>
        <a:p>
          <a:endParaRPr lang="en-CA" sz="2000" b="0" noProof="0" dirty="0">
            <a:latin typeface="+mn-lt"/>
          </a:endParaRPr>
        </a:p>
      </dgm:t>
    </dgm:pt>
    <dgm:pt modelId="{5CC9E869-87C7-574D-AC6E-CD119168FC90}" type="sibTrans" cxnId="{675CEE1F-B008-C84D-87C3-1987741A93A1}">
      <dgm:prSet/>
      <dgm:spPr/>
      <dgm:t>
        <a:bodyPr/>
        <a:lstStyle/>
        <a:p>
          <a:endParaRPr lang="en-CA" sz="2000" b="0" noProof="0" dirty="0">
            <a:latin typeface="+mn-lt"/>
          </a:endParaRPr>
        </a:p>
      </dgm:t>
    </dgm:pt>
    <dgm:pt modelId="{E3A5C1F3-AF27-1843-B932-DFFEAC662CEA}">
      <dgm:prSet phldrT="[Texto]" custT="1"/>
      <dgm:spPr/>
      <dgm:t>
        <a:bodyPr/>
        <a:lstStyle/>
        <a:p>
          <a:r>
            <a:rPr lang="en-CA" sz="2000" b="0" i="0" noProof="0" dirty="0">
              <a:latin typeface="+mn-lt"/>
            </a:rPr>
            <a:t>The goal is to identify a solution to a problem or suggest a course of action.</a:t>
          </a:r>
          <a:endParaRPr lang="en-CA" sz="2000" b="0" noProof="0" dirty="0">
            <a:latin typeface="+mn-lt"/>
          </a:endParaRPr>
        </a:p>
      </dgm:t>
    </dgm:pt>
    <dgm:pt modelId="{67A1D706-CB74-BC4B-B4D7-722F0F55408C}" type="parTrans" cxnId="{9FF758DE-BBE7-CC46-9C9F-B27961D81F6E}">
      <dgm:prSet/>
      <dgm:spPr/>
      <dgm:t>
        <a:bodyPr/>
        <a:lstStyle/>
        <a:p>
          <a:endParaRPr lang="en-CA" sz="2000" b="0" noProof="0" dirty="0">
            <a:latin typeface="+mn-lt"/>
          </a:endParaRPr>
        </a:p>
      </dgm:t>
    </dgm:pt>
    <dgm:pt modelId="{73152A1D-422B-DD40-97B5-0F67C2A1F692}" type="sibTrans" cxnId="{9FF758DE-BBE7-CC46-9C9F-B27961D81F6E}">
      <dgm:prSet/>
      <dgm:spPr/>
      <dgm:t>
        <a:bodyPr/>
        <a:lstStyle/>
        <a:p>
          <a:endParaRPr lang="en-CA" sz="2000" b="0" noProof="0" dirty="0">
            <a:latin typeface="+mn-lt"/>
          </a:endParaRPr>
        </a:p>
      </dgm:t>
    </dgm:pt>
    <dgm:pt modelId="{F1341682-46A5-EB48-BEC5-A9F2E0266E0D}">
      <dgm:prSet phldrT="[Texto]" custT="1"/>
      <dgm:spPr/>
      <dgm:t>
        <a:bodyPr/>
        <a:lstStyle/>
        <a:p>
          <a:r>
            <a:rPr lang="en-CA" sz="2000" b="0" i="0" noProof="0" dirty="0">
              <a:latin typeface="+mn-lt"/>
            </a:rPr>
            <a:t>Summary Report</a:t>
          </a:r>
          <a:endParaRPr lang="en-CA" sz="2000" b="0" noProof="0" dirty="0">
            <a:latin typeface="+mn-lt"/>
          </a:endParaRPr>
        </a:p>
      </dgm:t>
    </dgm:pt>
    <dgm:pt modelId="{04BC22BC-A802-564B-8510-C92378025EF7}" type="parTrans" cxnId="{502F7FA5-8FB0-0445-B1EC-82E9A61FD19F}">
      <dgm:prSet/>
      <dgm:spPr/>
      <dgm:t>
        <a:bodyPr/>
        <a:lstStyle/>
        <a:p>
          <a:endParaRPr lang="en-CA" sz="2000" b="0" noProof="0" dirty="0">
            <a:latin typeface="+mn-lt"/>
          </a:endParaRPr>
        </a:p>
      </dgm:t>
    </dgm:pt>
    <dgm:pt modelId="{4AA1F853-EAAF-9D46-8BAC-71CF4AD9A5AE}" type="sibTrans" cxnId="{502F7FA5-8FB0-0445-B1EC-82E9A61FD19F}">
      <dgm:prSet/>
      <dgm:spPr/>
      <dgm:t>
        <a:bodyPr/>
        <a:lstStyle/>
        <a:p>
          <a:endParaRPr lang="en-CA" sz="2000" b="0" noProof="0" dirty="0">
            <a:latin typeface="+mn-lt"/>
          </a:endParaRPr>
        </a:p>
      </dgm:t>
    </dgm:pt>
    <dgm:pt modelId="{5459E745-80C5-0847-BC90-0266DC09C46C}">
      <dgm:prSet phldrT="[Texto]" custT="1"/>
      <dgm:spPr/>
      <dgm:t>
        <a:bodyPr/>
        <a:lstStyle/>
        <a:p>
          <a:r>
            <a:rPr lang="en-CA" sz="2000" b="0" i="0" noProof="0" dirty="0">
              <a:latin typeface="+mn-lt"/>
            </a:rPr>
            <a:t>Is used to give management information.</a:t>
          </a:r>
          <a:endParaRPr lang="en-CA" sz="2000" b="0" noProof="0" dirty="0">
            <a:latin typeface="+mn-lt"/>
          </a:endParaRPr>
        </a:p>
      </dgm:t>
    </dgm:pt>
    <dgm:pt modelId="{B99D049E-65D0-4145-85D2-B4076167A30E}" type="parTrans" cxnId="{AFF34EDB-866B-9444-A0D3-1FE7ED576F0F}">
      <dgm:prSet/>
      <dgm:spPr/>
      <dgm:t>
        <a:bodyPr/>
        <a:lstStyle/>
        <a:p>
          <a:endParaRPr lang="en-CA" sz="2000" b="0" noProof="0" dirty="0">
            <a:latin typeface="+mn-lt"/>
          </a:endParaRPr>
        </a:p>
      </dgm:t>
    </dgm:pt>
    <dgm:pt modelId="{6170C67D-C35A-8544-963A-C7E8DAB92EAB}" type="sibTrans" cxnId="{AFF34EDB-866B-9444-A0D3-1FE7ED576F0F}">
      <dgm:prSet/>
      <dgm:spPr/>
      <dgm:t>
        <a:bodyPr/>
        <a:lstStyle/>
        <a:p>
          <a:endParaRPr lang="en-CA" sz="2000" b="0" noProof="0" dirty="0">
            <a:latin typeface="+mn-lt"/>
          </a:endParaRPr>
        </a:p>
      </dgm:t>
    </dgm:pt>
    <dgm:pt modelId="{77A77336-FFC7-1D49-8A02-75EB9DA41DD9}">
      <dgm:prSet phldrT="[Texto]" custT="1"/>
      <dgm:spPr/>
      <dgm:t>
        <a:bodyPr/>
        <a:lstStyle/>
        <a:p>
          <a:r>
            <a:rPr lang="en-CA" sz="2000" b="0" i="0" noProof="0" dirty="0">
              <a:latin typeface="+mn-lt"/>
            </a:rPr>
            <a:t>It focuses on the facts, leaving it to management to decide on a course of action.</a:t>
          </a:r>
          <a:endParaRPr lang="en-CA" sz="2000" b="0" noProof="0" dirty="0">
            <a:latin typeface="+mn-lt"/>
          </a:endParaRPr>
        </a:p>
      </dgm:t>
    </dgm:pt>
    <dgm:pt modelId="{E7F42522-AD92-B349-9B45-BB715B33CA3C}" type="parTrans" cxnId="{4BDE9514-2417-C249-B004-9FE07077B183}">
      <dgm:prSet/>
      <dgm:spPr/>
      <dgm:t>
        <a:bodyPr/>
        <a:lstStyle/>
        <a:p>
          <a:endParaRPr lang="en-CA" sz="2000" b="0" noProof="0" dirty="0">
            <a:latin typeface="+mn-lt"/>
          </a:endParaRPr>
        </a:p>
      </dgm:t>
    </dgm:pt>
    <dgm:pt modelId="{45A20019-ABCA-7C48-9734-BA8EF4FB9541}" type="sibTrans" cxnId="{4BDE9514-2417-C249-B004-9FE07077B183}">
      <dgm:prSet/>
      <dgm:spPr/>
      <dgm:t>
        <a:bodyPr/>
        <a:lstStyle/>
        <a:p>
          <a:endParaRPr lang="en-CA" sz="2000" b="0" noProof="0" dirty="0">
            <a:latin typeface="+mn-lt"/>
          </a:endParaRPr>
        </a:p>
      </dgm:t>
    </dgm:pt>
    <dgm:pt modelId="{A130C157-5679-004D-88DF-986217865DE7}">
      <dgm:prSet phldrT="[Texto]" custT="1"/>
      <dgm:spPr/>
      <dgm:t>
        <a:bodyPr/>
        <a:lstStyle/>
        <a:p>
          <a:r>
            <a:rPr lang="en-CA" sz="2000" b="0" i="0" noProof="0" dirty="0">
              <a:latin typeface="+mn-lt"/>
            </a:rPr>
            <a:t>It records accomplishments to date and identifies any challenges or concerns.</a:t>
          </a:r>
          <a:endParaRPr lang="en-CA" sz="2000" b="0" noProof="0" dirty="0">
            <a:latin typeface="+mn-lt"/>
          </a:endParaRPr>
        </a:p>
      </dgm:t>
    </dgm:pt>
    <dgm:pt modelId="{DB6C520C-BD3A-DF44-ABC3-A49019980361}" type="parTrans" cxnId="{FCD73E7B-052B-8F4A-BC6E-57810DA6D733}">
      <dgm:prSet/>
      <dgm:spPr/>
      <dgm:t>
        <a:bodyPr/>
        <a:lstStyle/>
        <a:p>
          <a:endParaRPr lang="en-CA" sz="2000" b="0" noProof="0" dirty="0">
            <a:latin typeface="+mn-lt"/>
          </a:endParaRPr>
        </a:p>
      </dgm:t>
    </dgm:pt>
    <dgm:pt modelId="{647962C0-BA4D-6A47-B42C-099DCEAB29FC}" type="sibTrans" cxnId="{FCD73E7B-052B-8F4A-BC6E-57810DA6D733}">
      <dgm:prSet/>
      <dgm:spPr/>
      <dgm:t>
        <a:bodyPr/>
        <a:lstStyle/>
        <a:p>
          <a:endParaRPr lang="en-CA" sz="2000" b="0" noProof="0" dirty="0">
            <a:latin typeface="+mn-lt"/>
          </a:endParaRPr>
        </a:p>
      </dgm:t>
    </dgm:pt>
    <dgm:pt modelId="{9F31E82D-ED77-7649-A709-311BBD6D0286}">
      <dgm:prSet phldrT="[Texto]" custT="1"/>
      <dgm:spPr/>
      <dgm:t>
        <a:bodyPr/>
        <a:lstStyle/>
        <a:p>
          <a:r>
            <a:rPr lang="en-CA" sz="2000" b="0" i="0" noProof="0" dirty="0">
              <a:latin typeface="+mn-lt"/>
            </a:rPr>
            <a:t>It is usually written by the project lead and is one to two pages long.</a:t>
          </a:r>
          <a:endParaRPr lang="en-CA" sz="2000" b="0" noProof="0" dirty="0">
            <a:latin typeface="+mn-lt"/>
          </a:endParaRPr>
        </a:p>
      </dgm:t>
    </dgm:pt>
    <dgm:pt modelId="{7FA69877-58BE-0549-BC6A-9FF47272A7BD}" type="parTrans" cxnId="{4DC586C8-36E8-E54C-8E1F-2ADA2A505FDF}">
      <dgm:prSet/>
      <dgm:spPr/>
      <dgm:t>
        <a:bodyPr/>
        <a:lstStyle/>
        <a:p>
          <a:endParaRPr lang="en-CA" sz="2000" b="0" noProof="0" dirty="0">
            <a:latin typeface="+mn-lt"/>
          </a:endParaRPr>
        </a:p>
      </dgm:t>
    </dgm:pt>
    <dgm:pt modelId="{98E3CD7E-EAB4-3C48-9619-04B72E3B8F06}" type="sibTrans" cxnId="{4DC586C8-36E8-E54C-8E1F-2ADA2A505FDF}">
      <dgm:prSet/>
      <dgm:spPr/>
      <dgm:t>
        <a:bodyPr/>
        <a:lstStyle/>
        <a:p>
          <a:endParaRPr lang="en-CA" sz="2000" b="0" noProof="0" dirty="0">
            <a:latin typeface="+mn-lt"/>
          </a:endParaRPr>
        </a:p>
      </dgm:t>
    </dgm:pt>
    <dgm:pt modelId="{D4DCE445-142B-1C44-815B-09F8D66AABED}">
      <dgm:prSet phldrT="[Texto]" custT="1"/>
      <dgm:spPr/>
      <dgm:t>
        <a:bodyPr/>
        <a:lstStyle/>
        <a:p>
          <a:r>
            <a:rPr lang="en-CA" sz="2000" b="0" i="0" noProof="0" dirty="0">
              <a:latin typeface="+mn-lt"/>
            </a:rPr>
            <a:t>The intention of a recommendation report is not to assign blame or be overly critical, but to suggest improvements in a positive manner.</a:t>
          </a:r>
          <a:endParaRPr lang="en-CA" sz="2000" b="0" noProof="0" dirty="0">
            <a:latin typeface="+mn-lt"/>
          </a:endParaRPr>
        </a:p>
      </dgm:t>
    </dgm:pt>
    <dgm:pt modelId="{CA18257C-BC5E-F445-80D5-BAE458C2D048}" type="parTrans" cxnId="{77BE0C7C-61CA-7248-80D7-27E5FA4C5EC6}">
      <dgm:prSet/>
      <dgm:spPr/>
      <dgm:t>
        <a:bodyPr/>
        <a:lstStyle/>
        <a:p>
          <a:endParaRPr lang="en-CA" sz="2000" b="0" noProof="0" dirty="0">
            <a:latin typeface="+mn-lt"/>
          </a:endParaRPr>
        </a:p>
      </dgm:t>
    </dgm:pt>
    <dgm:pt modelId="{E2D379EE-1393-AA4F-A37A-0D0CAF4D2211}" type="sibTrans" cxnId="{77BE0C7C-61CA-7248-80D7-27E5FA4C5EC6}">
      <dgm:prSet/>
      <dgm:spPr/>
      <dgm:t>
        <a:bodyPr/>
        <a:lstStyle/>
        <a:p>
          <a:endParaRPr lang="en-CA" sz="2000" b="0" noProof="0" dirty="0">
            <a:latin typeface="+mn-lt"/>
          </a:endParaRPr>
        </a:p>
      </dgm:t>
    </dgm:pt>
    <dgm:pt modelId="{DD9A1656-3027-6844-9E45-36C1ABD1DFAE}" type="pres">
      <dgm:prSet presAssocID="{F43C3BAE-A781-FD49-BCD2-9FBD439F2AF1}" presName="linear" presStyleCnt="0">
        <dgm:presLayoutVars>
          <dgm:animLvl val="lvl"/>
          <dgm:resizeHandles val="exact"/>
        </dgm:presLayoutVars>
      </dgm:prSet>
      <dgm:spPr/>
    </dgm:pt>
    <dgm:pt modelId="{097061BB-07C6-9348-A95A-989CE40F49B1}" type="pres">
      <dgm:prSet presAssocID="{AE244E35-1A7F-0E4F-89D6-4DF1663BBB61}" presName="parentText" presStyleLbl="node1" presStyleIdx="0" presStyleCnt="3">
        <dgm:presLayoutVars>
          <dgm:chMax val="0"/>
          <dgm:bulletEnabled val="1"/>
        </dgm:presLayoutVars>
      </dgm:prSet>
      <dgm:spPr/>
    </dgm:pt>
    <dgm:pt modelId="{9C3EE8C3-35E4-B748-A2C0-771CD7894870}" type="pres">
      <dgm:prSet presAssocID="{AE244E35-1A7F-0E4F-89D6-4DF1663BBB61}" presName="childText" presStyleLbl="revTx" presStyleIdx="0" presStyleCnt="3">
        <dgm:presLayoutVars>
          <dgm:bulletEnabled val="1"/>
        </dgm:presLayoutVars>
      </dgm:prSet>
      <dgm:spPr/>
    </dgm:pt>
    <dgm:pt modelId="{164B275F-DB77-5A4C-ACF8-3C814164A7C3}" type="pres">
      <dgm:prSet presAssocID="{576D1026-BE78-884F-ADF9-F5EF96B69E1E}" presName="parentText" presStyleLbl="node1" presStyleIdx="1" presStyleCnt="3">
        <dgm:presLayoutVars>
          <dgm:chMax val="0"/>
          <dgm:bulletEnabled val="1"/>
        </dgm:presLayoutVars>
      </dgm:prSet>
      <dgm:spPr/>
    </dgm:pt>
    <dgm:pt modelId="{D08A61C8-08AD-C245-93D8-467038577213}" type="pres">
      <dgm:prSet presAssocID="{576D1026-BE78-884F-ADF9-F5EF96B69E1E}" presName="childText" presStyleLbl="revTx" presStyleIdx="1" presStyleCnt="3">
        <dgm:presLayoutVars>
          <dgm:bulletEnabled val="1"/>
        </dgm:presLayoutVars>
      </dgm:prSet>
      <dgm:spPr/>
    </dgm:pt>
    <dgm:pt modelId="{1762D853-1A4C-3C40-9338-B9DF1C2D008E}" type="pres">
      <dgm:prSet presAssocID="{F1341682-46A5-EB48-BEC5-A9F2E0266E0D}" presName="parentText" presStyleLbl="node1" presStyleIdx="2" presStyleCnt="3">
        <dgm:presLayoutVars>
          <dgm:chMax val="0"/>
          <dgm:bulletEnabled val="1"/>
        </dgm:presLayoutVars>
      </dgm:prSet>
      <dgm:spPr/>
    </dgm:pt>
    <dgm:pt modelId="{E724B6FF-04B8-004A-A2CE-33CBFE37987C}" type="pres">
      <dgm:prSet presAssocID="{F1341682-46A5-EB48-BEC5-A9F2E0266E0D}" presName="childText" presStyleLbl="revTx" presStyleIdx="2" presStyleCnt="3">
        <dgm:presLayoutVars>
          <dgm:bulletEnabled val="1"/>
        </dgm:presLayoutVars>
      </dgm:prSet>
      <dgm:spPr/>
    </dgm:pt>
  </dgm:ptLst>
  <dgm:cxnLst>
    <dgm:cxn modelId="{4108D803-772C-8D4B-946F-CC46E3585F9D}" type="presOf" srcId="{AE244E35-1A7F-0E4F-89D6-4DF1663BBB61}" destId="{097061BB-07C6-9348-A95A-989CE40F49B1}" srcOrd="0" destOrd="0" presId="urn:microsoft.com/office/officeart/2005/8/layout/vList2"/>
    <dgm:cxn modelId="{8E6A8513-DC34-F945-886B-9ED6F018F6C5}" type="presOf" srcId="{E3A5C1F3-AF27-1843-B932-DFFEAC662CEA}" destId="{D08A61C8-08AD-C245-93D8-467038577213}" srcOrd="0" destOrd="1" presId="urn:microsoft.com/office/officeart/2005/8/layout/vList2"/>
    <dgm:cxn modelId="{4BDE9514-2417-C249-B004-9FE07077B183}" srcId="{F1341682-46A5-EB48-BEC5-A9F2E0266E0D}" destId="{77A77336-FFC7-1D49-8A02-75EB9DA41DD9}" srcOrd="1" destOrd="0" parTransId="{E7F42522-AD92-B349-9B45-BB715B33CA3C}" sibTransId="{45A20019-ABCA-7C48-9734-BA8EF4FB9541}"/>
    <dgm:cxn modelId="{BF9D0D15-0C22-8849-B43B-4B4C9F00C695}" type="presOf" srcId="{52918A07-F8C2-DD41-9C51-94A0D5950D6F}" destId="{9C3EE8C3-35E4-B748-A2C0-771CD7894870}" srcOrd="0" destOrd="1" presId="urn:microsoft.com/office/officeart/2005/8/layout/vList2"/>
    <dgm:cxn modelId="{675CEE1F-B008-C84D-87C3-1987741A93A1}" srcId="{576D1026-BE78-884F-ADF9-F5EF96B69E1E}" destId="{C388D099-02CA-5F42-B1F8-54E5E8EFEB5F}" srcOrd="0" destOrd="0" parTransId="{F3F8F11F-3D47-D740-9A88-6F55AEEA6EE0}" sibTransId="{5CC9E869-87C7-574D-AC6E-CD119168FC90}"/>
    <dgm:cxn modelId="{17D86021-0022-194F-976A-C73B5ECCCF0D}" type="presOf" srcId="{F1341682-46A5-EB48-BEC5-A9F2E0266E0D}" destId="{1762D853-1A4C-3C40-9338-B9DF1C2D008E}" srcOrd="0" destOrd="0" presId="urn:microsoft.com/office/officeart/2005/8/layout/vList2"/>
    <dgm:cxn modelId="{24938B21-EB3F-D641-944C-5A8DE7F0862F}" type="presOf" srcId="{5459E745-80C5-0847-BC90-0266DC09C46C}" destId="{E724B6FF-04B8-004A-A2CE-33CBFE37987C}" srcOrd="0" destOrd="0" presId="urn:microsoft.com/office/officeart/2005/8/layout/vList2"/>
    <dgm:cxn modelId="{082C9C4B-BCCF-8E46-81A2-008DE919A565}" type="presOf" srcId="{F43C3BAE-A781-FD49-BCD2-9FBD439F2AF1}" destId="{DD9A1656-3027-6844-9E45-36C1ABD1DFAE}" srcOrd="0" destOrd="0" presId="urn:microsoft.com/office/officeart/2005/8/layout/vList2"/>
    <dgm:cxn modelId="{AEFBC86F-4AD6-CD47-A521-7B7F51FD302F}" type="presOf" srcId="{1B75B348-7C2D-6648-A454-F324DB25C274}" destId="{9C3EE8C3-35E4-B748-A2C0-771CD7894870}" srcOrd="0" destOrd="0" presId="urn:microsoft.com/office/officeart/2005/8/layout/vList2"/>
    <dgm:cxn modelId="{FCD73E7B-052B-8F4A-BC6E-57810DA6D733}" srcId="{AE244E35-1A7F-0E4F-89D6-4DF1663BBB61}" destId="{A130C157-5679-004D-88DF-986217865DE7}" srcOrd="2" destOrd="0" parTransId="{DB6C520C-BD3A-DF44-ABC3-A49019980361}" sibTransId="{647962C0-BA4D-6A47-B42C-099DCEAB29FC}"/>
    <dgm:cxn modelId="{77BE0C7C-61CA-7248-80D7-27E5FA4C5EC6}" srcId="{576D1026-BE78-884F-ADF9-F5EF96B69E1E}" destId="{D4DCE445-142B-1C44-815B-09F8D66AABED}" srcOrd="2" destOrd="0" parTransId="{CA18257C-BC5E-F445-80D5-BAE458C2D048}" sibTransId="{E2D379EE-1393-AA4F-A37A-0D0CAF4D2211}"/>
    <dgm:cxn modelId="{4EADD589-4E3A-1146-85F4-AC6BA7F90CAC}" type="presOf" srcId="{576D1026-BE78-884F-ADF9-F5EF96B69E1E}" destId="{164B275F-DB77-5A4C-ACF8-3C814164A7C3}" srcOrd="0" destOrd="0" presId="urn:microsoft.com/office/officeart/2005/8/layout/vList2"/>
    <dgm:cxn modelId="{B948D7A4-446F-AE49-A5CD-59978ECB19DE}" type="presOf" srcId="{77A77336-FFC7-1D49-8A02-75EB9DA41DD9}" destId="{E724B6FF-04B8-004A-A2CE-33CBFE37987C}" srcOrd="0" destOrd="1" presId="urn:microsoft.com/office/officeart/2005/8/layout/vList2"/>
    <dgm:cxn modelId="{502F7FA5-8FB0-0445-B1EC-82E9A61FD19F}" srcId="{F43C3BAE-A781-FD49-BCD2-9FBD439F2AF1}" destId="{F1341682-46A5-EB48-BEC5-A9F2E0266E0D}" srcOrd="2" destOrd="0" parTransId="{04BC22BC-A802-564B-8510-C92378025EF7}" sibTransId="{4AA1F853-EAAF-9D46-8BAC-71CF4AD9A5AE}"/>
    <dgm:cxn modelId="{A0ADF4A7-30B5-B64B-A6D7-4BCA6AB56EB8}" type="presOf" srcId="{C388D099-02CA-5F42-B1F8-54E5E8EFEB5F}" destId="{D08A61C8-08AD-C245-93D8-467038577213}" srcOrd="0" destOrd="0" presId="urn:microsoft.com/office/officeart/2005/8/layout/vList2"/>
    <dgm:cxn modelId="{8ECB09B8-07A9-A941-89AB-1F84D924A646}" srcId="{F43C3BAE-A781-FD49-BCD2-9FBD439F2AF1}" destId="{AE244E35-1A7F-0E4F-89D6-4DF1663BBB61}" srcOrd="0" destOrd="0" parTransId="{61727266-3AD9-CE42-A139-4B9BEF0CB40C}" sibTransId="{E01D3F37-9CF3-1C4F-B963-8418BE62693C}"/>
    <dgm:cxn modelId="{99F0A2B8-9F48-1348-8DFF-8E28EF634439}" type="presOf" srcId="{9F31E82D-ED77-7649-A709-311BBD6D0286}" destId="{9C3EE8C3-35E4-B748-A2C0-771CD7894870}" srcOrd="0" destOrd="3" presId="urn:microsoft.com/office/officeart/2005/8/layout/vList2"/>
    <dgm:cxn modelId="{8455FFBE-4D72-654B-9ECE-3428B992E8F8}" srcId="{F43C3BAE-A781-FD49-BCD2-9FBD439F2AF1}" destId="{576D1026-BE78-884F-ADF9-F5EF96B69E1E}" srcOrd="1" destOrd="0" parTransId="{896CFE1E-A581-1E4F-8762-14E7E34788DA}" sibTransId="{C299E9BE-08A2-DC4F-B324-989B27686BBE}"/>
    <dgm:cxn modelId="{E3E91AC2-8DA6-294F-95A4-FEC29F2A2221}" type="presOf" srcId="{D4DCE445-142B-1C44-815B-09F8D66AABED}" destId="{D08A61C8-08AD-C245-93D8-467038577213}" srcOrd="0" destOrd="2" presId="urn:microsoft.com/office/officeart/2005/8/layout/vList2"/>
    <dgm:cxn modelId="{4DC586C8-36E8-E54C-8E1F-2ADA2A505FDF}" srcId="{AE244E35-1A7F-0E4F-89D6-4DF1663BBB61}" destId="{9F31E82D-ED77-7649-A709-311BBD6D0286}" srcOrd="3" destOrd="0" parTransId="{7FA69877-58BE-0549-BC6A-9FF47272A7BD}" sibTransId="{98E3CD7E-EAB4-3C48-9619-04B72E3B8F06}"/>
    <dgm:cxn modelId="{AFF34EDB-866B-9444-A0D3-1FE7ED576F0F}" srcId="{F1341682-46A5-EB48-BEC5-A9F2E0266E0D}" destId="{5459E745-80C5-0847-BC90-0266DC09C46C}" srcOrd="0" destOrd="0" parTransId="{B99D049E-65D0-4145-85D2-B4076167A30E}" sibTransId="{6170C67D-C35A-8544-963A-C7E8DAB92EAB}"/>
    <dgm:cxn modelId="{9FF758DE-BBE7-CC46-9C9F-B27961D81F6E}" srcId="{576D1026-BE78-884F-ADF9-F5EF96B69E1E}" destId="{E3A5C1F3-AF27-1843-B932-DFFEAC662CEA}" srcOrd="1" destOrd="0" parTransId="{67A1D706-CB74-BC4B-B4D7-722F0F55408C}" sibTransId="{73152A1D-422B-DD40-97B5-0F67C2A1F692}"/>
    <dgm:cxn modelId="{7D2F23E2-4529-5647-A9BC-45CCBAF86E0C}" type="presOf" srcId="{A130C157-5679-004D-88DF-986217865DE7}" destId="{9C3EE8C3-35E4-B748-A2C0-771CD7894870}" srcOrd="0" destOrd="2" presId="urn:microsoft.com/office/officeart/2005/8/layout/vList2"/>
    <dgm:cxn modelId="{3504AEE5-5B2F-1342-9F24-6DDED638EF17}" srcId="{AE244E35-1A7F-0E4F-89D6-4DF1663BBB61}" destId="{1B75B348-7C2D-6648-A454-F324DB25C274}" srcOrd="0" destOrd="0" parTransId="{E9701E12-E2FB-3E4F-9E92-5A5082CF6790}" sibTransId="{1967DC93-AC5A-4649-981F-495A823ED9A6}"/>
    <dgm:cxn modelId="{773789F0-8D94-D746-96FB-91B9F0E79ADD}" srcId="{AE244E35-1A7F-0E4F-89D6-4DF1663BBB61}" destId="{52918A07-F8C2-DD41-9C51-94A0D5950D6F}" srcOrd="1" destOrd="0" parTransId="{37E3FD6D-A1CA-6446-B01C-DF5049CB05BC}" sibTransId="{0750A9A6-3504-FA42-BF82-6C8B57D99BD8}"/>
    <dgm:cxn modelId="{BB83FECE-4C88-D84F-9F10-7BD550CE6738}" type="presParOf" srcId="{DD9A1656-3027-6844-9E45-36C1ABD1DFAE}" destId="{097061BB-07C6-9348-A95A-989CE40F49B1}" srcOrd="0" destOrd="0" presId="urn:microsoft.com/office/officeart/2005/8/layout/vList2"/>
    <dgm:cxn modelId="{1C8A073F-795E-BD40-8F15-6F9C69DD8CA3}" type="presParOf" srcId="{DD9A1656-3027-6844-9E45-36C1ABD1DFAE}" destId="{9C3EE8C3-35E4-B748-A2C0-771CD7894870}" srcOrd="1" destOrd="0" presId="urn:microsoft.com/office/officeart/2005/8/layout/vList2"/>
    <dgm:cxn modelId="{E6A16B83-5A0B-C94D-9F36-93D926D09335}" type="presParOf" srcId="{DD9A1656-3027-6844-9E45-36C1ABD1DFAE}" destId="{164B275F-DB77-5A4C-ACF8-3C814164A7C3}" srcOrd="2" destOrd="0" presId="urn:microsoft.com/office/officeart/2005/8/layout/vList2"/>
    <dgm:cxn modelId="{D0EEFC68-7D8C-7F42-8BF5-9904FD7E3D79}" type="presParOf" srcId="{DD9A1656-3027-6844-9E45-36C1ABD1DFAE}" destId="{D08A61C8-08AD-C245-93D8-467038577213}" srcOrd="3" destOrd="0" presId="urn:microsoft.com/office/officeart/2005/8/layout/vList2"/>
    <dgm:cxn modelId="{E9F6E0BE-6A9D-044B-BB53-1503C4AC25E4}" type="presParOf" srcId="{DD9A1656-3027-6844-9E45-36C1ABD1DFAE}" destId="{1762D853-1A4C-3C40-9338-B9DF1C2D008E}" srcOrd="4" destOrd="0" presId="urn:microsoft.com/office/officeart/2005/8/layout/vList2"/>
    <dgm:cxn modelId="{598034EA-9028-2048-B4FE-E74046A5F663}" type="presParOf" srcId="{DD9A1656-3027-6844-9E45-36C1ABD1DFAE}" destId="{E724B6FF-04B8-004A-A2CE-33CBFE37987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061BB-07C6-9348-A95A-989CE40F49B1}">
      <dsp:nvSpPr>
        <dsp:cNvPr id="0" name=""/>
        <dsp:cNvSpPr/>
      </dsp:nvSpPr>
      <dsp:spPr>
        <a:xfrm>
          <a:off x="0" y="2104"/>
          <a:ext cx="11503684" cy="46754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noProof="0" dirty="0">
              <a:latin typeface="+mn-lt"/>
            </a:rPr>
            <a:t>Progress report</a:t>
          </a:r>
          <a:endParaRPr lang="en-CA" sz="2000" b="0" kern="1200" noProof="0" dirty="0">
            <a:latin typeface="+mn-lt"/>
          </a:endParaRPr>
        </a:p>
      </dsp:txBody>
      <dsp:txXfrm>
        <a:off x="22824" y="24928"/>
        <a:ext cx="11458036" cy="421894"/>
      </dsp:txXfrm>
    </dsp:sp>
    <dsp:sp modelId="{9C3EE8C3-35E4-B748-A2C0-771CD7894870}">
      <dsp:nvSpPr>
        <dsp:cNvPr id="0" name=""/>
        <dsp:cNvSpPr/>
      </dsp:nvSpPr>
      <dsp:spPr>
        <a:xfrm>
          <a:off x="0" y="469647"/>
          <a:ext cx="11503684" cy="128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24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b="0" i="0" kern="1200" noProof="0" dirty="0">
              <a:latin typeface="+mn-lt"/>
            </a:rPr>
            <a:t>Is used to give management an update on the status of a project.</a:t>
          </a:r>
          <a:endParaRPr lang="en-CA" sz="2000" b="0" kern="1200" noProof="0" dirty="0">
            <a:latin typeface="+mn-lt"/>
          </a:endParaRPr>
        </a:p>
        <a:p>
          <a:pPr marL="228600" lvl="1" indent="-228600" algn="l" defTabSz="889000">
            <a:lnSpc>
              <a:spcPct val="90000"/>
            </a:lnSpc>
            <a:spcBef>
              <a:spcPct val="0"/>
            </a:spcBef>
            <a:spcAft>
              <a:spcPct val="20000"/>
            </a:spcAft>
            <a:buChar char="•"/>
          </a:pPr>
          <a:r>
            <a:rPr lang="en-CA" sz="2000" b="0" i="0" kern="1200" noProof="0" dirty="0">
              <a:latin typeface="+mn-lt"/>
            </a:rPr>
            <a:t>It is generated at timed intervals or on completion of key stages.</a:t>
          </a:r>
          <a:endParaRPr lang="en-CA" sz="2000" b="0" kern="1200" noProof="0" dirty="0">
            <a:latin typeface="+mn-lt"/>
          </a:endParaRPr>
        </a:p>
        <a:p>
          <a:pPr marL="228600" lvl="1" indent="-228600" algn="l" defTabSz="889000">
            <a:lnSpc>
              <a:spcPct val="90000"/>
            </a:lnSpc>
            <a:spcBef>
              <a:spcPct val="0"/>
            </a:spcBef>
            <a:spcAft>
              <a:spcPct val="20000"/>
            </a:spcAft>
            <a:buChar char="•"/>
          </a:pPr>
          <a:r>
            <a:rPr lang="en-CA" sz="2000" b="0" i="0" kern="1200" noProof="0" dirty="0">
              <a:latin typeface="+mn-lt"/>
            </a:rPr>
            <a:t>It records accomplishments to date and identifies any challenges or concerns.</a:t>
          </a:r>
          <a:endParaRPr lang="en-CA" sz="2000" b="0" kern="1200" noProof="0" dirty="0">
            <a:latin typeface="+mn-lt"/>
          </a:endParaRPr>
        </a:p>
        <a:p>
          <a:pPr marL="228600" lvl="1" indent="-228600" algn="l" defTabSz="889000">
            <a:lnSpc>
              <a:spcPct val="90000"/>
            </a:lnSpc>
            <a:spcBef>
              <a:spcPct val="0"/>
            </a:spcBef>
            <a:spcAft>
              <a:spcPct val="20000"/>
            </a:spcAft>
            <a:buChar char="•"/>
          </a:pPr>
          <a:r>
            <a:rPr lang="en-CA" sz="2000" b="0" i="0" kern="1200" noProof="0" dirty="0">
              <a:latin typeface="+mn-lt"/>
            </a:rPr>
            <a:t>It is usually written by the project lead and is one to two pages long.</a:t>
          </a:r>
          <a:endParaRPr lang="en-CA" sz="2000" b="0" kern="1200" noProof="0" dirty="0">
            <a:latin typeface="+mn-lt"/>
          </a:endParaRPr>
        </a:p>
      </dsp:txBody>
      <dsp:txXfrm>
        <a:off x="0" y="469647"/>
        <a:ext cx="11503684" cy="1282146"/>
      </dsp:txXfrm>
    </dsp:sp>
    <dsp:sp modelId="{164B275F-DB77-5A4C-ACF8-3C814164A7C3}">
      <dsp:nvSpPr>
        <dsp:cNvPr id="0" name=""/>
        <dsp:cNvSpPr/>
      </dsp:nvSpPr>
      <dsp:spPr>
        <a:xfrm>
          <a:off x="0" y="1751794"/>
          <a:ext cx="11503684" cy="467542"/>
        </a:xfrm>
        <a:prstGeom prst="round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noProof="0" dirty="0">
              <a:latin typeface="+mn-lt"/>
            </a:rPr>
            <a:t>Recommendation report</a:t>
          </a:r>
          <a:endParaRPr lang="en-CA" sz="2000" b="0" kern="1200" noProof="0" dirty="0">
            <a:latin typeface="+mn-lt"/>
          </a:endParaRPr>
        </a:p>
      </dsp:txBody>
      <dsp:txXfrm>
        <a:off x="22824" y="1774618"/>
        <a:ext cx="11458036" cy="421894"/>
      </dsp:txXfrm>
    </dsp:sp>
    <dsp:sp modelId="{D08A61C8-08AD-C245-93D8-467038577213}">
      <dsp:nvSpPr>
        <dsp:cNvPr id="0" name=""/>
        <dsp:cNvSpPr/>
      </dsp:nvSpPr>
      <dsp:spPr>
        <a:xfrm>
          <a:off x="0" y="2219336"/>
          <a:ext cx="11503684" cy="12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24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b="0" i="0" kern="1200" noProof="0" dirty="0">
              <a:latin typeface="+mn-lt"/>
            </a:rPr>
            <a:t>Is used to help management make decisions.</a:t>
          </a:r>
          <a:endParaRPr lang="en-CA" sz="2000" b="0" kern="1200" noProof="0" dirty="0">
            <a:latin typeface="+mn-lt"/>
          </a:endParaRPr>
        </a:p>
        <a:p>
          <a:pPr marL="228600" lvl="1" indent="-228600" algn="l" defTabSz="889000">
            <a:lnSpc>
              <a:spcPct val="90000"/>
            </a:lnSpc>
            <a:spcBef>
              <a:spcPct val="0"/>
            </a:spcBef>
            <a:spcAft>
              <a:spcPct val="20000"/>
            </a:spcAft>
            <a:buChar char="•"/>
          </a:pPr>
          <a:r>
            <a:rPr lang="en-CA" sz="2000" b="0" i="0" kern="1200" noProof="0" dirty="0">
              <a:latin typeface="+mn-lt"/>
            </a:rPr>
            <a:t>The goal is to identify a solution to a problem or suggest a course of action.</a:t>
          </a:r>
          <a:endParaRPr lang="en-CA" sz="2000" b="0" kern="1200" noProof="0" dirty="0">
            <a:latin typeface="+mn-lt"/>
          </a:endParaRPr>
        </a:p>
        <a:p>
          <a:pPr marL="228600" lvl="1" indent="-228600" algn="l" defTabSz="889000">
            <a:lnSpc>
              <a:spcPct val="90000"/>
            </a:lnSpc>
            <a:spcBef>
              <a:spcPct val="0"/>
            </a:spcBef>
            <a:spcAft>
              <a:spcPct val="20000"/>
            </a:spcAft>
            <a:buChar char="•"/>
          </a:pPr>
          <a:r>
            <a:rPr lang="en-CA" sz="2000" b="0" i="0" kern="1200" noProof="0" dirty="0">
              <a:latin typeface="+mn-lt"/>
            </a:rPr>
            <a:t>The intention of a recommendation report is not to assign blame or be overly critical, but to suggest improvements in a positive manner.</a:t>
          </a:r>
          <a:endParaRPr lang="en-CA" sz="2000" b="0" kern="1200" noProof="0" dirty="0">
            <a:latin typeface="+mn-lt"/>
          </a:endParaRPr>
        </a:p>
      </dsp:txBody>
      <dsp:txXfrm>
        <a:off x="0" y="2219336"/>
        <a:ext cx="11503684" cy="1220107"/>
      </dsp:txXfrm>
    </dsp:sp>
    <dsp:sp modelId="{1762D853-1A4C-3C40-9338-B9DF1C2D008E}">
      <dsp:nvSpPr>
        <dsp:cNvPr id="0" name=""/>
        <dsp:cNvSpPr/>
      </dsp:nvSpPr>
      <dsp:spPr>
        <a:xfrm>
          <a:off x="0" y="3439444"/>
          <a:ext cx="11503684" cy="467542"/>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noProof="0" dirty="0">
              <a:latin typeface="+mn-lt"/>
            </a:rPr>
            <a:t>Summary Report</a:t>
          </a:r>
          <a:endParaRPr lang="en-CA" sz="2000" b="0" kern="1200" noProof="0" dirty="0">
            <a:latin typeface="+mn-lt"/>
          </a:endParaRPr>
        </a:p>
      </dsp:txBody>
      <dsp:txXfrm>
        <a:off x="22824" y="3462268"/>
        <a:ext cx="11458036" cy="421894"/>
      </dsp:txXfrm>
    </dsp:sp>
    <dsp:sp modelId="{E724B6FF-04B8-004A-A2CE-33CBFE37987C}">
      <dsp:nvSpPr>
        <dsp:cNvPr id="0" name=""/>
        <dsp:cNvSpPr/>
      </dsp:nvSpPr>
      <dsp:spPr>
        <a:xfrm>
          <a:off x="0" y="3906987"/>
          <a:ext cx="11503684" cy="64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24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CA" sz="2000" b="0" i="0" kern="1200" noProof="0" dirty="0">
              <a:latin typeface="+mn-lt"/>
            </a:rPr>
            <a:t>Is used to give management information.</a:t>
          </a:r>
          <a:endParaRPr lang="en-CA" sz="2000" b="0" kern="1200" noProof="0" dirty="0">
            <a:latin typeface="+mn-lt"/>
          </a:endParaRPr>
        </a:p>
        <a:p>
          <a:pPr marL="228600" lvl="1" indent="-228600" algn="l" defTabSz="889000">
            <a:lnSpc>
              <a:spcPct val="90000"/>
            </a:lnSpc>
            <a:spcBef>
              <a:spcPct val="0"/>
            </a:spcBef>
            <a:spcAft>
              <a:spcPct val="20000"/>
            </a:spcAft>
            <a:buChar char="•"/>
          </a:pPr>
          <a:r>
            <a:rPr lang="en-CA" sz="2000" b="0" i="0" kern="1200" noProof="0" dirty="0">
              <a:latin typeface="+mn-lt"/>
            </a:rPr>
            <a:t>It focuses on the facts, leaving it to management to decide on a course of action.</a:t>
          </a:r>
          <a:endParaRPr lang="en-CA" sz="2000" b="0" kern="1200" noProof="0" dirty="0">
            <a:latin typeface="+mn-lt"/>
          </a:endParaRPr>
        </a:p>
      </dsp:txBody>
      <dsp:txXfrm>
        <a:off x="0" y="3906987"/>
        <a:ext cx="11503684" cy="6410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01642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112345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396314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140710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2999253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112334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16</a:t>
            </a:fld>
            <a:endParaRPr lang="en-CA"/>
          </a:p>
        </p:txBody>
      </p:sp>
    </p:spTree>
    <p:extLst>
      <p:ext uri="{BB962C8B-B14F-4D97-AF65-F5344CB8AC3E}">
        <p14:creationId xmlns:p14="http://schemas.microsoft.com/office/powerpoint/2010/main" val="372042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17</a:t>
            </a:fld>
            <a:endParaRPr lang="en-CA"/>
          </a:p>
        </p:txBody>
      </p:sp>
    </p:spTree>
    <p:extLst>
      <p:ext uri="{BB962C8B-B14F-4D97-AF65-F5344CB8AC3E}">
        <p14:creationId xmlns:p14="http://schemas.microsoft.com/office/powerpoint/2010/main" val="181656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18</a:t>
            </a:fld>
            <a:endParaRPr lang="en-CA"/>
          </a:p>
        </p:txBody>
      </p:sp>
    </p:spTree>
    <p:extLst>
      <p:ext uri="{BB962C8B-B14F-4D97-AF65-F5344CB8AC3E}">
        <p14:creationId xmlns:p14="http://schemas.microsoft.com/office/powerpoint/2010/main" val="170037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88504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226455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07748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2506324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373616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pPr algn="r"/>
            <a:r>
              <a:rPr lang="en-CA" dirty="0"/>
              <a:t>Organizational Business Communication</a:t>
            </a:r>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8: Business Reports and Revising Your Work</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Executive Summary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1900" dirty="0">
                <a:solidFill>
                  <a:schemeClr val="tx1">
                    <a:lumMod val="50000"/>
                  </a:schemeClr>
                </a:solidFill>
              </a:rPr>
              <a:t>An executive summary presents an overview of the report that can be used as a time-saving device by recipients who do not have time to read the entire report.</a:t>
            </a:r>
          </a:p>
          <a:p>
            <a:pPr marL="494665" indent="-342900"/>
            <a:r>
              <a:rPr lang="en-CA" sz="1900" dirty="0">
                <a:solidFill>
                  <a:schemeClr val="tx1">
                    <a:lumMod val="50000"/>
                  </a:schemeClr>
                </a:solidFill>
              </a:rPr>
              <a:t>The executive summary should include a:</a:t>
            </a:r>
          </a:p>
          <a:p>
            <a:pPr marL="1275689" lvl="1" indent="-342900"/>
            <a:r>
              <a:rPr lang="en-CA" sz="1900" dirty="0">
                <a:solidFill>
                  <a:schemeClr val="tx1">
                    <a:lumMod val="50000"/>
                  </a:schemeClr>
                </a:solidFill>
                <a:latin typeface="+mn-lt"/>
              </a:rPr>
              <a:t>Summary of purpose</a:t>
            </a:r>
          </a:p>
          <a:p>
            <a:pPr marL="1275689" lvl="1" indent="-342900"/>
            <a:r>
              <a:rPr lang="en-CA" sz="1900" dirty="0">
                <a:solidFill>
                  <a:schemeClr val="tx1">
                    <a:lumMod val="50000"/>
                  </a:schemeClr>
                </a:solidFill>
                <a:latin typeface="+mn-lt"/>
              </a:rPr>
              <a:t>Overview of key findings</a:t>
            </a:r>
          </a:p>
          <a:p>
            <a:pPr marL="1275689" lvl="1" indent="-342900"/>
            <a:r>
              <a:rPr lang="en-CA" sz="1900" dirty="0">
                <a:solidFill>
                  <a:schemeClr val="tx1">
                    <a:lumMod val="50000"/>
                  </a:schemeClr>
                </a:solidFill>
                <a:latin typeface="+mn-lt"/>
              </a:rPr>
              <a:t>Identification of conclusions</a:t>
            </a:r>
          </a:p>
          <a:p>
            <a:pPr marL="1275689" lvl="1" indent="-342900"/>
            <a:r>
              <a:rPr lang="en-CA" sz="1900" dirty="0">
                <a:solidFill>
                  <a:schemeClr val="tx1">
                    <a:lumMod val="50000"/>
                  </a:schemeClr>
                </a:solidFill>
                <a:latin typeface="+mn-lt"/>
              </a:rPr>
              <a:t>Overview of recommendations</a:t>
            </a:r>
          </a:p>
          <a:p>
            <a:pPr marL="494665" indent="-342900"/>
            <a:r>
              <a:rPr lang="en-CA" sz="1900" dirty="0">
                <a:solidFill>
                  <a:schemeClr val="tx1">
                    <a:lumMod val="50000"/>
                  </a:schemeClr>
                </a:solidFill>
              </a:rPr>
              <a:t>Type “EXECUTIVE SUMMARY” in all uppercase letters and centered. </a:t>
            </a:r>
          </a:p>
          <a:p>
            <a:pPr marL="494665" indent="-342900"/>
            <a:r>
              <a:rPr lang="en-CA" sz="1900" dirty="0">
                <a:solidFill>
                  <a:schemeClr val="tx1">
                    <a:lumMod val="50000"/>
                  </a:schemeClr>
                </a:solidFill>
              </a:rPr>
              <a:t>Follow with paragraphs that include the above information, but do not use first-level headings to separate each item. </a:t>
            </a:r>
          </a:p>
          <a:p>
            <a:pPr marL="494665" indent="-342900"/>
            <a:r>
              <a:rPr lang="en-CA" sz="1900" dirty="0">
                <a:solidFill>
                  <a:schemeClr val="tx1">
                    <a:lumMod val="50000"/>
                  </a:schemeClr>
                </a:solidFill>
              </a:rPr>
              <a:t>Each paragraph of information should be single-spaced with double spacing between paragraphs. Everything except for the title should be left-aligned.</a:t>
            </a:r>
          </a:p>
          <a:p>
            <a:pPr marL="494665" indent="-342900"/>
            <a:r>
              <a:rPr lang="en-CA" sz="1900" dirty="0">
                <a:solidFill>
                  <a:schemeClr val="tx1">
                    <a:lumMod val="50000"/>
                  </a:schemeClr>
                </a:solidFill>
              </a:rPr>
              <a:t>An executive summary is usually ten percent of the length of the report.</a:t>
            </a:r>
          </a:p>
          <a:p>
            <a:pPr marL="494665" indent="-342900"/>
            <a:r>
              <a:rPr lang="en-CA" sz="1900" dirty="0">
                <a:solidFill>
                  <a:schemeClr val="tx1">
                    <a:lumMod val="50000"/>
                  </a:schemeClr>
                </a:solidFill>
              </a:rPr>
              <a:t>The executive summary should be written last.</a:t>
            </a:r>
          </a:p>
          <a:p>
            <a:pPr marL="494665" indent="-342900"/>
            <a:endParaRPr lang="en-CA" sz="1900" dirty="0">
              <a:solidFill>
                <a:schemeClr val="tx1">
                  <a:lumMod val="50000"/>
                </a:schemeClr>
              </a:solidFill>
            </a:endParaRPr>
          </a:p>
        </p:txBody>
      </p:sp>
    </p:spTree>
    <p:extLst>
      <p:ext uri="{BB962C8B-B14F-4D97-AF65-F5344CB8AC3E}">
        <p14:creationId xmlns:p14="http://schemas.microsoft.com/office/powerpoint/2010/main" val="320496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Introduction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402295" cy="4671500"/>
          </a:xfrm>
        </p:spPr>
        <p:txBody>
          <a:bodyPr>
            <a:noAutofit/>
          </a:bodyPr>
          <a:lstStyle/>
          <a:p>
            <a:pPr marL="494665" indent="-342900"/>
            <a:r>
              <a:rPr lang="en-CA" sz="2000" dirty="0">
                <a:solidFill>
                  <a:schemeClr val="tx1">
                    <a:lumMod val="50000"/>
                  </a:schemeClr>
                </a:solidFill>
              </a:rPr>
              <a:t>The introduction sets the stage for the report, clarifies what need(s) motivated it, and helps the reader understand what structure the report will follow.</a:t>
            </a:r>
          </a:p>
          <a:p>
            <a:pPr marL="494665" indent="-342900"/>
            <a:r>
              <a:rPr lang="en-CA" sz="2000" dirty="0">
                <a:solidFill>
                  <a:schemeClr val="tx1">
                    <a:lumMod val="50000"/>
                  </a:schemeClr>
                </a:solidFill>
              </a:rPr>
              <a:t>Most report introductions address the following elements: background information, problem or purpose, significance, scope, methods, organization, and sources.</a:t>
            </a:r>
          </a:p>
          <a:p>
            <a:pPr marL="494665" indent="-342900"/>
            <a:r>
              <a:rPr lang="en-CA" sz="2000" dirty="0">
                <a:solidFill>
                  <a:schemeClr val="tx1">
                    <a:lumMod val="50000"/>
                  </a:schemeClr>
                </a:solidFill>
              </a:rPr>
              <a:t>To begin this section, type “BACKGROUND” or “INTRODUCTION” in all uppercase letters.</a:t>
            </a:r>
          </a:p>
          <a:p>
            <a:pPr marL="494665" indent="-342900"/>
            <a:r>
              <a:rPr lang="en-CA" sz="2000" dirty="0">
                <a:solidFill>
                  <a:schemeClr val="tx1">
                    <a:lumMod val="50000"/>
                  </a:schemeClr>
                </a:solidFill>
              </a:rPr>
              <a:t>You do not need to utilize any first-level headings in this section.</a:t>
            </a:r>
          </a:p>
        </p:txBody>
      </p:sp>
      <p:sp>
        <p:nvSpPr>
          <p:cNvPr id="4" name="CuadroTexto 3">
            <a:extLst>
              <a:ext uri="{FF2B5EF4-FFF2-40B4-BE49-F238E27FC236}">
                <a16:creationId xmlns:a16="http://schemas.microsoft.com/office/drawing/2014/main" id="{36F9A6D9-9562-4311-E1CF-828B27CB10FD}"/>
              </a:ext>
            </a:extLst>
          </p:cNvPr>
          <p:cNvSpPr txBox="1"/>
          <p:nvPr/>
        </p:nvSpPr>
        <p:spPr>
          <a:xfrm>
            <a:off x="7553733" y="6171909"/>
            <a:ext cx="4638267" cy="307777"/>
          </a:xfrm>
          <a:prstGeom prst="rect">
            <a:avLst/>
          </a:prstGeom>
          <a:noFill/>
        </p:spPr>
        <p:txBody>
          <a:bodyPr wrap="square">
            <a:spAutoFit/>
          </a:bodyPr>
          <a:lstStyle/>
          <a:p>
            <a:r>
              <a:rPr lang="en-US" sz="1400" b="1" i="0" dirty="0">
                <a:solidFill>
                  <a:srgbClr val="151D48"/>
                </a:solidFill>
                <a:effectLst/>
                <a:latin typeface="Arial" panose="020B0604020202020204" pitchFamily="34" charset="0"/>
              </a:rPr>
              <a:t>Figure 11.3 Introduction Page</a:t>
            </a:r>
            <a:endParaRPr lang="en-CA" sz="1400" dirty="0"/>
          </a:p>
        </p:txBody>
      </p:sp>
      <p:pic>
        <p:nvPicPr>
          <p:cNvPr id="7170" name="Picture 2" descr="Sample of an introduction page's components. Image description available.">
            <a:extLst>
              <a:ext uri="{FF2B5EF4-FFF2-40B4-BE49-F238E27FC236}">
                <a16:creationId xmlns:a16="http://schemas.microsoft.com/office/drawing/2014/main" id="{5000F74C-4273-CECC-A256-4AE27CD30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33" y="1122947"/>
            <a:ext cx="3902427" cy="504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8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Discussion of Findings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dirty="0">
                <a:solidFill>
                  <a:schemeClr val="tx1">
                    <a:lumMod val="50000"/>
                  </a:schemeClr>
                </a:solidFill>
              </a:rPr>
              <a:t>This section presents the evidence for your conclusions.</a:t>
            </a:r>
          </a:p>
          <a:p>
            <a:pPr marL="494665" indent="-342900"/>
            <a:r>
              <a:rPr lang="en-CA" dirty="0">
                <a:solidFill>
                  <a:schemeClr val="tx1">
                    <a:lumMod val="50000"/>
                  </a:schemeClr>
                </a:solidFill>
              </a:rPr>
              <a:t>This key section should be carefully organized to enhance readability.</a:t>
            </a:r>
          </a:p>
          <a:p>
            <a:pPr marL="494665" indent="-342900"/>
            <a:r>
              <a:rPr lang="en-CA" dirty="0">
                <a:solidFill>
                  <a:schemeClr val="tx1">
                    <a:lumMod val="50000"/>
                  </a:schemeClr>
                </a:solidFill>
              </a:rPr>
              <a:t>Useful organizational patterns for report findings include but are not limited to:</a:t>
            </a:r>
          </a:p>
          <a:p>
            <a:pPr marL="1275689" lvl="1" indent="-342900"/>
            <a:r>
              <a:rPr lang="en-CA" sz="1800" dirty="0">
                <a:solidFill>
                  <a:schemeClr val="tx1">
                    <a:lumMod val="50000"/>
                  </a:schemeClr>
                </a:solidFill>
                <a:latin typeface="+mn-lt"/>
              </a:rPr>
              <a:t>Best Case/Worst Case</a:t>
            </a:r>
          </a:p>
          <a:p>
            <a:pPr marL="1275689" lvl="1" indent="-342900"/>
            <a:r>
              <a:rPr lang="en-CA" sz="1800" dirty="0">
                <a:solidFill>
                  <a:schemeClr val="tx1">
                    <a:lumMod val="50000"/>
                  </a:schemeClr>
                </a:solidFill>
                <a:latin typeface="+mn-lt"/>
              </a:rPr>
              <a:t>Compare/Contrast</a:t>
            </a:r>
          </a:p>
          <a:p>
            <a:pPr marL="1275689" lvl="1" indent="-342900"/>
            <a:r>
              <a:rPr lang="en-CA" sz="1800" dirty="0">
                <a:solidFill>
                  <a:schemeClr val="tx1">
                    <a:lumMod val="50000"/>
                  </a:schemeClr>
                </a:solidFill>
                <a:latin typeface="+mn-lt"/>
              </a:rPr>
              <a:t>Chronology</a:t>
            </a:r>
          </a:p>
          <a:p>
            <a:pPr marL="1275689" lvl="1" indent="-342900"/>
            <a:r>
              <a:rPr lang="en-CA" sz="1800" dirty="0">
                <a:solidFill>
                  <a:schemeClr val="tx1">
                    <a:lumMod val="50000"/>
                  </a:schemeClr>
                </a:solidFill>
                <a:latin typeface="+mn-lt"/>
              </a:rPr>
              <a:t>Geography</a:t>
            </a:r>
          </a:p>
          <a:p>
            <a:pPr marL="1275689" lvl="1" indent="-342900"/>
            <a:r>
              <a:rPr lang="en-CA" sz="1800" dirty="0">
                <a:solidFill>
                  <a:schemeClr val="tx1">
                    <a:lumMod val="50000"/>
                  </a:schemeClr>
                </a:solidFill>
                <a:latin typeface="+mn-lt"/>
              </a:rPr>
              <a:t>Importance</a:t>
            </a:r>
          </a:p>
          <a:p>
            <a:pPr marL="1275689" lvl="1" indent="-342900"/>
            <a:r>
              <a:rPr lang="en-CA" sz="1800" dirty="0">
                <a:solidFill>
                  <a:schemeClr val="tx1">
                    <a:lumMod val="50000"/>
                  </a:schemeClr>
                </a:solidFill>
                <a:latin typeface="+mn-lt"/>
              </a:rPr>
              <a:t>Journalism Pattern</a:t>
            </a:r>
          </a:p>
          <a:p>
            <a:pPr marL="494665" indent="-342900"/>
            <a:r>
              <a:rPr lang="en-CA" dirty="0">
                <a:solidFill>
                  <a:schemeClr val="tx1">
                    <a:lumMod val="50000"/>
                  </a:schemeClr>
                </a:solidFill>
              </a:rPr>
              <a:t>Follow the first paragraph with a first-level heading. </a:t>
            </a:r>
          </a:p>
          <a:p>
            <a:pPr marL="494665" indent="-342900"/>
            <a:r>
              <a:rPr lang="en-CA" dirty="0">
                <a:solidFill>
                  <a:schemeClr val="tx1">
                    <a:lumMod val="50000"/>
                  </a:schemeClr>
                </a:solidFill>
              </a:rPr>
              <a:t>Use first-level headings for all other major parts of this section. </a:t>
            </a:r>
          </a:p>
          <a:p>
            <a:pPr marL="494665" indent="-342900"/>
            <a:r>
              <a:rPr lang="en-CA" dirty="0">
                <a:solidFill>
                  <a:schemeClr val="tx1">
                    <a:lumMod val="50000"/>
                  </a:schemeClr>
                </a:solidFill>
              </a:rPr>
              <a:t>First-level headings should appear in bold, uppercase letters. </a:t>
            </a:r>
          </a:p>
          <a:p>
            <a:pPr marL="494665" indent="-342900"/>
            <a:r>
              <a:rPr lang="en-CA" dirty="0">
                <a:solidFill>
                  <a:schemeClr val="tx1">
                    <a:lumMod val="50000"/>
                  </a:schemeClr>
                </a:solidFill>
              </a:rPr>
              <a:t>Center first-level headings, but align any second-level headings with the left margin. </a:t>
            </a:r>
          </a:p>
          <a:p>
            <a:pPr marL="494665" indent="-342900"/>
            <a:r>
              <a:rPr lang="en-CA" dirty="0">
                <a:solidFill>
                  <a:schemeClr val="tx1">
                    <a:lumMod val="50000"/>
                  </a:schemeClr>
                </a:solidFill>
              </a:rPr>
              <a:t>Type any second-level headings in bold, upper- and lowercase letters.</a:t>
            </a:r>
          </a:p>
          <a:p>
            <a:pPr marL="494665" indent="-342900"/>
            <a:endParaRPr lang="en-CA" dirty="0">
              <a:solidFill>
                <a:schemeClr val="tx1">
                  <a:lumMod val="50000"/>
                </a:schemeClr>
              </a:solidFill>
            </a:endParaRPr>
          </a:p>
        </p:txBody>
      </p:sp>
    </p:spTree>
    <p:extLst>
      <p:ext uri="{BB962C8B-B14F-4D97-AF65-F5344CB8AC3E}">
        <p14:creationId xmlns:p14="http://schemas.microsoft.com/office/powerpoint/2010/main" val="36943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Integrating Graphics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Formal report authors use graphics to present data in different forms. </a:t>
            </a:r>
          </a:p>
          <a:p>
            <a:pPr marL="494665" indent="-342900"/>
            <a:r>
              <a:rPr lang="en-CA" sz="2000" dirty="0">
                <a:solidFill>
                  <a:schemeClr val="tx1">
                    <a:lumMod val="50000"/>
                  </a:schemeClr>
                </a:solidFill>
              </a:rPr>
              <a:t>Paragraphs of text and complex or numerical data tend to bog readers down, making graphics a beneficial enhancement. </a:t>
            </a:r>
          </a:p>
          <a:p>
            <a:pPr marL="494665" indent="-342900"/>
            <a:r>
              <a:rPr lang="en-CA" sz="2000" dirty="0">
                <a:solidFill>
                  <a:schemeClr val="tx1">
                    <a:lumMod val="50000"/>
                  </a:schemeClr>
                </a:solidFill>
              </a:rPr>
              <a:t>Graphics also make data easier to understand, so they sometimes make a stronger impact on the audience.</a:t>
            </a:r>
          </a:p>
          <a:p>
            <a:pPr marL="494665" indent="-342900"/>
            <a:r>
              <a:rPr lang="en-CA" sz="2000" dirty="0">
                <a:solidFill>
                  <a:schemeClr val="tx1">
                    <a:lumMod val="50000"/>
                  </a:schemeClr>
                </a:solidFill>
              </a:rPr>
              <a:t>Keep the audience in mind.</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56362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a:xfrm>
            <a:off x="415600" y="546667"/>
            <a:ext cx="11360800" cy="1093166"/>
          </a:xfrm>
        </p:spPr>
        <p:txBody>
          <a:bodyPr>
            <a:normAutofit fontScale="90000"/>
          </a:bodyPr>
          <a:lstStyle/>
          <a:p>
            <a:r>
              <a:rPr lang="en-CA" dirty="0"/>
              <a:t>Writing Formal Reports – Conclusions and Recommendations; Works Cited </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151765" indent="0">
              <a:buNone/>
            </a:pPr>
            <a:r>
              <a:rPr lang="en-CA" sz="2000" b="1" dirty="0">
                <a:solidFill>
                  <a:schemeClr val="tx1">
                    <a:lumMod val="50000"/>
                  </a:schemeClr>
                </a:solidFill>
              </a:rPr>
              <a:t>Conclusions and Recommendations</a:t>
            </a:r>
          </a:p>
          <a:p>
            <a:pPr marL="494665" indent="-342900"/>
            <a:r>
              <a:rPr lang="en-CA" sz="2000" dirty="0">
                <a:solidFill>
                  <a:schemeClr val="tx1">
                    <a:lumMod val="50000"/>
                  </a:schemeClr>
                </a:solidFill>
              </a:rPr>
              <a:t>This section conveys the key results from the analysis in the discussion of findings section.</a:t>
            </a:r>
          </a:p>
          <a:p>
            <a:pPr marL="494665" indent="-342900"/>
            <a:r>
              <a:rPr lang="en-CA" sz="2000" dirty="0">
                <a:solidFill>
                  <a:schemeClr val="tx1">
                    <a:lumMod val="50000"/>
                  </a:schemeClr>
                </a:solidFill>
              </a:rPr>
              <a:t>Type “CONCLUSIONS AND RECOMMENDATIONS” in all uppercase letters. </a:t>
            </a:r>
          </a:p>
          <a:p>
            <a:pPr marL="494665" indent="-342900"/>
            <a:r>
              <a:rPr lang="en-CA" sz="2000" dirty="0">
                <a:solidFill>
                  <a:schemeClr val="tx1">
                    <a:lumMod val="50000"/>
                  </a:schemeClr>
                </a:solidFill>
              </a:rPr>
              <a:t>Follow this functional head with the conclusions of the report. </a:t>
            </a:r>
          </a:p>
          <a:p>
            <a:pPr marL="494665" indent="-342900"/>
            <a:r>
              <a:rPr lang="en-CA" sz="2000" dirty="0">
                <a:solidFill>
                  <a:schemeClr val="tx1">
                    <a:lumMod val="50000"/>
                  </a:schemeClr>
                </a:solidFill>
              </a:rPr>
              <a:t>The conclusions should answer any research questions that were posed earlier in the report.</a:t>
            </a:r>
          </a:p>
          <a:p>
            <a:pPr marL="494665" indent="-342900"/>
            <a:r>
              <a:rPr lang="en-CA" sz="2000" dirty="0">
                <a:solidFill>
                  <a:schemeClr val="tx1">
                    <a:lumMod val="50000"/>
                  </a:schemeClr>
                </a:solidFill>
              </a:rPr>
              <a:t>Present the conclusions in an enumerated or bulleted list to enhance readability.</a:t>
            </a:r>
          </a:p>
          <a:p>
            <a:pPr marL="494665" indent="-342900"/>
            <a:endParaRPr lang="en-CA" sz="2000" dirty="0">
              <a:solidFill>
                <a:schemeClr val="tx1">
                  <a:lumMod val="50000"/>
                </a:schemeClr>
              </a:solidFill>
            </a:endParaRPr>
          </a:p>
          <a:p>
            <a:pPr marL="151765" indent="0">
              <a:buNone/>
            </a:pPr>
            <a:r>
              <a:rPr lang="en-CA" sz="2000" b="1" dirty="0">
                <a:solidFill>
                  <a:schemeClr val="tx1">
                    <a:lumMod val="50000"/>
                  </a:schemeClr>
                </a:solidFill>
              </a:rPr>
              <a:t>Works Cited</a:t>
            </a:r>
          </a:p>
          <a:p>
            <a:pPr marL="494665" indent="-342900"/>
            <a:r>
              <a:rPr lang="en-CA" sz="2000" dirty="0">
                <a:solidFill>
                  <a:schemeClr val="tx1">
                    <a:lumMod val="50000"/>
                  </a:schemeClr>
                </a:solidFill>
              </a:rPr>
              <a:t>All formal reports should include a works cited page.</a:t>
            </a:r>
          </a:p>
          <a:p>
            <a:pPr marL="494665" indent="-342900"/>
            <a:r>
              <a:rPr lang="en-CA" sz="2000" dirty="0">
                <a:solidFill>
                  <a:schemeClr val="tx1">
                    <a:lumMod val="50000"/>
                  </a:schemeClr>
                </a:solidFill>
              </a:rPr>
              <a:t>It is acceptable to follow MLA (Modern Language Association), CMS (Chicago Manual of Style), or APA (American Psychological Association) documentation style for entries on this page. </a:t>
            </a:r>
          </a:p>
          <a:p>
            <a:pPr marL="494665" indent="-342900"/>
            <a:r>
              <a:rPr lang="en-CA" sz="2000" dirty="0">
                <a:solidFill>
                  <a:schemeClr val="tx1">
                    <a:lumMod val="50000"/>
                  </a:schemeClr>
                </a:solidFill>
              </a:rPr>
              <a:t>Arrange all sources alphabetically. </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038927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Revising, Editing, Proofreading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1900" dirty="0">
                <a:solidFill>
                  <a:schemeClr val="tx1">
                    <a:lumMod val="50000"/>
                  </a:schemeClr>
                </a:solidFill>
              </a:rPr>
              <a:t>Think of revision as one more way to meet the audience’s needs.</a:t>
            </a:r>
          </a:p>
          <a:p>
            <a:pPr marL="494665" indent="-342900"/>
            <a:r>
              <a:rPr lang="en-CA" sz="1900" dirty="0">
                <a:solidFill>
                  <a:schemeClr val="tx1">
                    <a:lumMod val="50000"/>
                  </a:schemeClr>
                </a:solidFill>
              </a:rPr>
              <a:t>To revise a piece of writing, it may help you to consider three approaches: look at the big picture, check your organization, and proofread your final draft.</a:t>
            </a:r>
          </a:p>
          <a:p>
            <a:pPr marL="494665" indent="-342900"/>
            <a:r>
              <a:rPr lang="en-CA" sz="1900" dirty="0">
                <a:solidFill>
                  <a:schemeClr val="tx1">
                    <a:lumMod val="50000"/>
                  </a:schemeClr>
                </a:solidFill>
              </a:rPr>
              <a:t>Revising for </a:t>
            </a:r>
            <a:r>
              <a:rPr lang="en-CA" sz="1900" b="1" dirty="0">
                <a:solidFill>
                  <a:schemeClr val="tx1">
                    <a:lumMod val="50000"/>
                  </a:schemeClr>
                </a:solidFill>
              </a:rPr>
              <a:t>higher order concerns </a:t>
            </a:r>
            <a:r>
              <a:rPr lang="en-CA" sz="1900" dirty="0">
                <a:solidFill>
                  <a:schemeClr val="tx1">
                    <a:lumMod val="50000"/>
                  </a:schemeClr>
                </a:solidFill>
              </a:rPr>
              <a:t>means working on the organization of your ideas.</a:t>
            </a:r>
          </a:p>
          <a:p>
            <a:pPr marL="1275689" lvl="1" indent="-342900"/>
            <a:r>
              <a:rPr lang="en-CA" sz="1900" dirty="0">
                <a:solidFill>
                  <a:schemeClr val="tx1">
                    <a:lumMod val="50000"/>
                  </a:schemeClr>
                </a:solidFill>
                <a:latin typeface="+mn-lt"/>
              </a:rPr>
              <a:t>A way to edit for higher order concerns is to prepare a reverse outline using your draft.</a:t>
            </a:r>
          </a:p>
          <a:p>
            <a:pPr marL="1275689" lvl="1" indent="-342900"/>
            <a:r>
              <a:rPr lang="en-CA" sz="1900" dirty="0">
                <a:solidFill>
                  <a:schemeClr val="tx1">
                    <a:lumMod val="50000"/>
                  </a:schemeClr>
                </a:solidFill>
                <a:latin typeface="+mn-lt"/>
              </a:rPr>
              <a:t>Another technique is to imagine that you’re having a conversation with a friend.</a:t>
            </a:r>
          </a:p>
          <a:p>
            <a:pPr marL="494665" indent="-342900"/>
            <a:r>
              <a:rPr lang="en-CA" sz="1900" b="1" dirty="0">
                <a:solidFill>
                  <a:schemeClr val="tx1">
                    <a:lumMod val="50000"/>
                  </a:schemeClr>
                </a:solidFill>
              </a:rPr>
              <a:t>Lower order concerns </a:t>
            </a:r>
            <a:r>
              <a:rPr lang="en-CA" sz="1900" dirty="0">
                <a:solidFill>
                  <a:schemeClr val="tx1">
                    <a:lumMod val="50000"/>
                  </a:schemeClr>
                </a:solidFill>
              </a:rPr>
              <a:t>focus on editing and proofreading.</a:t>
            </a:r>
          </a:p>
          <a:p>
            <a:pPr marL="494665" indent="-342900"/>
            <a:r>
              <a:rPr lang="en-CA" sz="1900" dirty="0">
                <a:solidFill>
                  <a:schemeClr val="tx1">
                    <a:lumMod val="50000"/>
                  </a:schemeClr>
                </a:solidFill>
              </a:rPr>
              <a:t>Strategies for editing and proofreading your work:</a:t>
            </a:r>
          </a:p>
          <a:p>
            <a:pPr marL="1275689" lvl="1" indent="-342900"/>
            <a:r>
              <a:rPr lang="en-CA" sz="1900" dirty="0">
                <a:solidFill>
                  <a:schemeClr val="tx1">
                    <a:lumMod val="50000"/>
                  </a:schemeClr>
                </a:solidFill>
                <a:latin typeface="+mn-lt"/>
              </a:rPr>
              <a:t>Take a break between writing and editing</a:t>
            </a:r>
          </a:p>
          <a:p>
            <a:pPr marL="1275689" lvl="1" indent="-342900"/>
            <a:r>
              <a:rPr lang="en-CA" sz="1900" dirty="0">
                <a:solidFill>
                  <a:schemeClr val="tx1">
                    <a:lumMod val="50000"/>
                  </a:schemeClr>
                </a:solidFill>
                <a:latin typeface="+mn-lt"/>
              </a:rPr>
              <a:t>Read your work aloud.</a:t>
            </a:r>
          </a:p>
          <a:p>
            <a:pPr marL="1275689" lvl="1" indent="-342900"/>
            <a:r>
              <a:rPr lang="en-CA" sz="1900" dirty="0">
                <a:solidFill>
                  <a:schemeClr val="tx1">
                    <a:lumMod val="50000"/>
                  </a:schemeClr>
                </a:solidFill>
                <a:latin typeface="+mn-lt"/>
              </a:rPr>
              <a:t>Work through your document slowly, moving word by word.</a:t>
            </a:r>
          </a:p>
          <a:p>
            <a:pPr marL="1275689" lvl="1" indent="-342900"/>
            <a:r>
              <a:rPr lang="en-CA" sz="1900" dirty="0">
                <a:solidFill>
                  <a:schemeClr val="tx1">
                    <a:lumMod val="50000"/>
                  </a:schemeClr>
                </a:solidFill>
                <a:latin typeface="+mn-lt"/>
              </a:rPr>
              <a:t>Start at the end of your document and work towards the beginning.</a:t>
            </a:r>
          </a:p>
          <a:p>
            <a:pPr marL="1275689" lvl="1" indent="-342900"/>
            <a:r>
              <a:rPr lang="en-CA" sz="1900" dirty="0">
                <a:solidFill>
                  <a:schemeClr val="tx1">
                    <a:lumMod val="50000"/>
                  </a:schemeClr>
                </a:solidFill>
                <a:latin typeface="+mn-lt"/>
              </a:rPr>
              <a:t>Don’t rely exclusively on spelling- or grammar-checking software. </a:t>
            </a:r>
          </a:p>
          <a:p>
            <a:pPr marL="1275689" lvl="1" indent="-342900"/>
            <a:r>
              <a:rPr lang="en-CA" sz="1900" dirty="0">
                <a:solidFill>
                  <a:schemeClr val="tx1">
                    <a:lumMod val="50000"/>
                  </a:schemeClr>
                </a:solidFill>
                <a:latin typeface="+mn-lt"/>
              </a:rPr>
              <a:t>Review through your document several times.</a:t>
            </a:r>
          </a:p>
          <a:p>
            <a:pPr marL="1275689" lvl="1" indent="-342900"/>
            <a:endParaRPr lang="en-CA" sz="1900" dirty="0">
              <a:solidFill>
                <a:schemeClr val="tx1">
                  <a:lumMod val="50000"/>
                </a:schemeClr>
              </a:solidFill>
              <a:latin typeface="+mn-lt"/>
            </a:endParaRPr>
          </a:p>
        </p:txBody>
      </p:sp>
    </p:spTree>
    <p:extLst>
      <p:ext uri="{BB962C8B-B14F-4D97-AF65-F5344CB8AC3E}">
        <p14:creationId xmlns:p14="http://schemas.microsoft.com/office/powerpoint/2010/main" val="247320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What is Remixing?</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In the workplace, you will often remix the writing of your coworkers. (This is sometimes called “patchwriting.”)</a:t>
            </a:r>
          </a:p>
          <a:p>
            <a:pPr marL="494665" indent="-342900"/>
            <a:r>
              <a:rPr lang="en-CA" sz="2000" dirty="0">
                <a:solidFill>
                  <a:schemeClr val="tx1">
                    <a:lumMod val="50000"/>
                  </a:schemeClr>
                </a:solidFill>
              </a:rPr>
              <a:t>In the workplace, remixing saves time and helps use the talents of many different people.</a:t>
            </a:r>
          </a:p>
          <a:p>
            <a:pPr marL="494665" indent="-342900"/>
            <a:r>
              <a:rPr lang="en-CA" sz="2000" dirty="0">
                <a:solidFill>
                  <a:schemeClr val="tx1">
                    <a:lumMod val="50000"/>
                  </a:schemeClr>
                </a:solidFill>
              </a:rPr>
              <a:t>Remixing can also teach us a lot about how the creative process works. Chances are strong that you already practice the basics of remixing when you learn a new skill.</a:t>
            </a:r>
          </a:p>
          <a:p>
            <a:pPr marL="494665" indent="-342900"/>
            <a:r>
              <a:rPr lang="en-CA" sz="2000" dirty="0">
                <a:solidFill>
                  <a:schemeClr val="tx1">
                    <a:lumMod val="50000"/>
                  </a:schemeClr>
                </a:solidFill>
              </a:rPr>
              <a:t>Experimenting with remixing can help you in many ways in the workplace. Many people’s careers have been launched by the skills they learned while remixing for fun.</a:t>
            </a:r>
          </a:p>
          <a:p>
            <a:pPr marL="494665" indent="-342900"/>
            <a:r>
              <a:rPr lang="en-CA" sz="2000" dirty="0">
                <a:solidFill>
                  <a:schemeClr val="tx1">
                    <a:lumMod val="50000"/>
                  </a:schemeClr>
                </a:solidFill>
              </a:rPr>
              <a:t>Recently, many marketing and communications professionals have learned that embracing remixing can be a great way to promote their brand.</a:t>
            </a:r>
          </a:p>
        </p:txBody>
      </p:sp>
    </p:spTree>
    <p:extLst>
      <p:ext uri="{BB962C8B-B14F-4D97-AF65-F5344CB8AC3E}">
        <p14:creationId xmlns:p14="http://schemas.microsoft.com/office/powerpoint/2010/main" val="365000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Key Takeaways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lnSpc>
                <a:spcPct val="114999"/>
              </a:lnSpc>
            </a:pPr>
            <a:r>
              <a:rPr lang="en-CA" sz="2000" dirty="0">
                <a:solidFill>
                  <a:schemeClr val="tx1">
                    <a:lumMod val="50000"/>
                  </a:schemeClr>
                </a:solidFill>
              </a:rPr>
              <a:t>Reports have a wide variety of purposes and styles.  The three major types are progress reports, recommendation reports and summary reports.</a:t>
            </a:r>
            <a:endParaRPr lang="en-US" dirty="0">
              <a:solidFill>
                <a:schemeClr val="tx1">
                  <a:lumMod val="50000"/>
                </a:schemeClr>
              </a:solidFill>
            </a:endParaRPr>
          </a:p>
          <a:p>
            <a:pPr marL="494665" indent="-342900">
              <a:lnSpc>
                <a:spcPct val="114999"/>
              </a:lnSpc>
            </a:pPr>
            <a:r>
              <a:rPr lang="en-CA" sz="2000" dirty="0">
                <a:solidFill>
                  <a:schemeClr val="tx1">
                    <a:lumMod val="50000"/>
                  </a:schemeClr>
                </a:solidFill>
              </a:rPr>
              <a:t>Formal reports usually have an executive summary, an introduction, a body (which might be separated into background, methods, results, and analysis), a conclusions/recommendations section, references, and an appendix.</a:t>
            </a:r>
          </a:p>
          <a:p>
            <a:pPr marL="494665" indent="-342900">
              <a:lnSpc>
                <a:spcPct val="114999"/>
              </a:lnSpc>
            </a:pPr>
            <a:r>
              <a:rPr lang="en-CA" sz="2000" dirty="0">
                <a:solidFill>
                  <a:schemeClr val="tx1">
                    <a:lumMod val="50000"/>
                  </a:schemeClr>
                </a:solidFill>
              </a:rPr>
              <a:t>The amount of revision you'll do will depend on the importance of the document.</a:t>
            </a:r>
          </a:p>
          <a:p>
            <a:pPr marL="494665" indent="-342900">
              <a:lnSpc>
                <a:spcPct val="114999"/>
              </a:lnSpc>
            </a:pPr>
            <a:r>
              <a:rPr lang="en-CA" sz="2000" dirty="0">
                <a:solidFill>
                  <a:schemeClr val="tx1">
                    <a:lumMod val="50000"/>
                  </a:schemeClr>
                </a:solidFill>
              </a:rPr>
              <a:t>Many students see revision as just checking spelling and grammar, but revision is about re-thinking the piece.  The first draft is for you, so that you can get your thought down, and the second is for your audience.  When you revise, think about your audience.</a:t>
            </a:r>
          </a:p>
        </p:txBody>
      </p:sp>
    </p:spTree>
    <p:extLst>
      <p:ext uri="{BB962C8B-B14F-4D97-AF65-F5344CB8AC3E}">
        <p14:creationId xmlns:p14="http://schemas.microsoft.com/office/powerpoint/2010/main" val="206171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Key Takeaways II</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When you revise, start with higher-order concerns.  Don't be afraid to reorganize or even cut pieces and start over.</a:t>
            </a:r>
          </a:p>
          <a:p>
            <a:pPr marL="494665" indent="-342900">
              <a:lnSpc>
                <a:spcPct val="114999"/>
              </a:lnSpc>
            </a:pPr>
            <a:r>
              <a:rPr lang="en-CA" sz="2000" dirty="0">
                <a:solidFill>
                  <a:schemeClr val="tx1">
                    <a:lumMod val="50000"/>
                  </a:schemeClr>
                </a:solidFill>
              </a:rPr>
              <a:t>After you've revised the big picture pieces, focus on editing (looking for punctuation, spelling and grammar mistakes), and then proofreading (taking one last look at your almost-finished document to make sure all the changes were made). </a:t>
            </a:r>
          </a:p>
          <a:p>
            <a:pPr marL="494665" indent="-342900">
              <a:lnSpc>
                <a:spcPct val="114999"/>
              </a:lnSpc>
            </a:pPr>
            <a:r>
              <a:rPr lang="en-CA" sz="2000" dirty="0">
                <a:solidFill>
                  <a:schemeClr val="tx1">
                    <a:lumMod val="50000"/>
                  </a:schemeClr>
                </a:solidFill>
              </a:rPr>
              <a:t>Remixing involves taking a source and turning it into something new.  In the workplace, you'll often remix the work of your coworkers.</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45042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In this chapter, we will:</a:t>
            </a:r>
            <a:endParaRPr lang="en-US" dirty="0">
              <a:solidFill>
                <a:schemeClr val="tx1">
                  <a:lumMod val="50000"/>
                </a:schemeClr>
              </a:solidFill>
              <a:cs typeface="Arial"/>
            </a:endParaRPr>
          </a:p>
          <a:p>
            <a:endParaRPr lang="en-CA" sz="2000" dirty="0">
              <a:solidFill>
                <a:schemeClr val="tx1">
                  <a:lumMod val="50000"/>
                </a:schemeClr>
              </a:solidFill>
              <a:cs typeface="Arial"/>
            </a:endParaRPr>
          </a:p>
          <a:p>
            <a:pPr marL="342900" indent="-342900">
              <a:buFont typeface="Arial" panose="020B0604020202020204" pitchFamily="34" charset="0"/>
              <a:buChar char="•"/>
            </a:pPr>
            <a:r>
              <a:rPr lang="en-CA" sz="2000" dirty="0">
                <a:solidFill>
                  <a:schemeClr val="tx1">
                    <a:lumMod val="50000"/>
                  </a:schemeClr>
                </a:solidFill>
                <a:cs typeface="Arial"/>
              </a:rPr>
              <a:t>Examine how audience analysis impacts reports.</a:t>
            </a:r>
          </a:p>
          <a:p>
            <a:pPr marL="342900" indent="-342900">
              <a:buFont typeface="Arial" panose="020B0604020202020204" pitchFamily="34" charset="0"/>
              <a:buChar char="•"/>
            </a:pPr>
            <a:r>
              <a:rPr lang="en-CA" sz="2000" dirty="0">
                <a:solidFill>
                  <a:schemeClr val="tx1">
                    <a:lumMod val="50000"/>
                  </a:schemeClr>
                </a:solidFill>
                <a:cs typeface="Arial"/>
              </a:rPr>
              <a:t>Recognize different types of reports.</a:t>
            </a:r>
          </a:p>
          <a:p>
            <a:pPr marL="342900" indent="-342900">
              <a:buFont typeface="Arial" panose="020B0604020202020204" pitchFamily="34" charset="0"/>
              <a:buChar char="•"/>
            </a:pPr>
            <a:r>
              <a:rPr lang="en-CA" sz="2000" dirty="0">
                <a:solidFill>
                  <a:schemeClr val="tx1">
                    <a:lumMod val="50000"/>
                  </a:schemeClr>
                </a:solidFill>
                <a:cs typeface="Arial"/>
              </a:rPr>
              <a:t>Differentiate features of formal reports.</a:t>
            </a:r>
          </a:p>
          <a:p>
            <a:pPr marL="342900" indent="-342900">
              <a:buFont typeface="Arial" panose="020B0604020202020204" pitchFamily="34" charset="0"/>
              <a:buChar char="•"/>
            </a:pPr>
            <a:r>
              <a:rPr lang="en-CA" sz="2000" dirty="0">
                <a:solidFill>
                  <a:schemeClr val="tx1">
                    <a:lumMod val="50000"/>
                  </a:schemeClr>
                </a:solidFill>
                <a:cs typeface="Arial"/>
              </a:rPr>
              <a:t>Demonstrate strategies for revising your work. </a:t>
            </a:r>
            <a:endParaRPr lang="en-CA">
              <a:solidFill>
                <a:schemeClr val="tx1">
                  <a:lumMod val="50000"/>
                </a:schemeClr>
              </a:solidFill>
              <a:cs typeface="Arial"/>
            </a:endParaRPr>
          </a:p>
          <a:p>
            <a:pPr marL="342900" indent="-342900">
              <a:buFont typeface="Arial" panose="020B0604020202020204" pitchFamily="34" charset="0"/>
              <a:buChar char="•"/>
            </a:pPr>
            <a:r>
              <a:rPr lang="en-CA" sz="2000" dirty="0">
                <a:solidFill>
                  <a:schemeClr val="tx1">
                    <a:lumMod val="50000"/>
                  </a:schemeClr>
                </a:solidFill>
                <a:cs typeface="Arial"/>
              </a:rPr>
              <a:t>Recognize what remixing is and examine how you can use it to produce new insights.</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Questions For Reflection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Font typeface="+mj-lt"/>
              <a:buAutoNum type="arabicPeriod"/>
            </a:pPr>
            <a:r>
              <a:rPr lang="en-CA" sz="2000" dirty="0">
                <a:solidFill>
                  <a:schemeClr val="tx1">
                    <a:lumMod val="50000"/>
                  </a:schemeClr>
                </a:solidFill>
              </a:rPr>
              <a:t>Have you ever written a report in the workplace? (Incident report, progress report, etc.?) How did you compose the report? Did you encounter any challenges? If so, what were they?</a:t>
            </a:r>
          </a:p>
          <a:p>
            <a:pPr marL="608965" indent="-457200">
              <a:buFont typeface="+mj-lt"/>
              <a:buAutoNum type="arabicPeriod"/>
            </a:pPr>
            <a:r>
              <a:rPr lang="en-CA" sz="2000" dirty="0">
                <a:solidFill>
                  <a:schemeClr val="tx1">
                    <a:lumMod val="50000"/>
                  </a:schemeClr>
                </a:solidFill>
              </a:rPr>
              <a:t>Have you ever written a report as part of a course? What was the purpose of the report? How did you write it? Did you encounter any challenges? If so, what were they?</a:t>
            </a:r>
          </a:p>
          <a:p>
            <a:pPr marL="608965" indent="-457200">
              <a:buFont typeface="+mj-lt"/>
              <a:buAutoNum type="arabicPeriod"/>
            </a:pPr>
            <a:r>
              <a:rPr lang="en-CA" sz="2000" dirty="0">
                <a:solidFill>
                  <a:schemeClr val="tx1">
                    <a:lumMod val="50000"/>
                  </a:schemeClr>
                </a:solidFill>
              </a:rPr>
              <a:t>Select one or more concepts that we’ve studied so far this semester. How do you think it will be useful when writing reports?</a:t>
            </a:r>
          </a:p>
          <a:p>
            <a:pPr marL="608965" indent="-457200">
              <a:buFont typeface="+mj-lt"/>
              <a:buAutoNum type="arabicPeriod"/>
            </a:pPr>
            <a:r>
              <a:rPr lang="en-CA" sz="2000" dirty="0">
                <a:solidFill>
                  <a:schemeClr val="tx1">
                    <a:lumMod val="50000"/>
                  </a:schemeClr>
                </a:solidFill>
              </a:rPr>
              <a:t>How do you think a report differs from an essay?</a:t>
            </a:r>
          </a:p>
          <a:p>
            <a:pPr marL="608965" indent="-457200">
              <a:lnSpc>
                <a:spcPct val="114999"/>
              </a:lnSpc>
              <a:buAutoNum type="arabicPeriod"/>
            </a:pPr>
            <a:r>
              <a:rPr lang="en-CA" sz="2000" dirty="0">
                <a:solidFill>
                  <a:schemeClr val="tx1">
                    <a:lumMod val="50000"/>
                  </a:schemeClr>
                </a:solidFill>
              </a:rPr>
              <a:t>Have you ever applied skills you've learned in one class to another class?  What new insights did you come up with? </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Audience Analysis in Reports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1900" dirty="0">
                <a:solidFill>
                  <a:schemeClr val="tx1">
                    <a:lumMod val="50000"/>
                  </a:schemeClr>
                </a:solidFill>
              </a:rPr>
              <a:t>As with any type of writing, when writing reports, it is necessary to know your audience.</a:t>
            </a:r>
          </a:p>
          <a:p>
            <a:pPr marL="494665" indent="-342900"/>
            <a:r>
              <a:rPr lang="en-CA" sz="1900" dirty="0">
                <a:solidFill>
                  <a:schemeClr val="tx1">
                    <a:lumMod val="50000"/>
                  </a:schemeClr>
                </a:solidFill>
              </a:rPr>
              <a:t>Here are some questions to consider about your audience as you write:</a:t>
            </a:r>
          </a:p>
          <a:p>
            <a:pPr marL="1275689" lvl="1" indent="-342900"/>
            <a:r>
              <a:rPr lang="en-CA" sz="1900" dirty="0">
                <a:solidFill>
                  <a:schemeClr val="tx1">
                    <a:lumMod val="50000"/>
                  </a:schemeClr>
                </a:solidFill>
                <a:latin typeface="+mn-lt"/>
              </a:rPr>
              <a:t>What does your audience expect to learn from your report?</a:t>
            </a:r>
          </a:p>
          <a:p>
            <a:pPr marL="1275689" lvl="1" indent="-342900"/>
            <a:r>
              <a:rPr lang="en-CA" sz="1900" dirty="0">
                <a:solidFill>
                  <a:schemeClr val="tx1">
                    <a:lumMod val="50000"/>
                  </a:schemeClr>
                </a:solidFill>
                <a:latin typeface="+mn-lt"/>
              </a:rPr>
              <a:t>Do you have only one audience or multiple audiences? Do they have different levels of knowledge about the topic?</a:t>
            </a:r>
          </a:p>
          <a:p>
            <a:pPr marL="1275689" lvl="1" indent="-342900"/>
            <a:r>
              <a:rPr lang="en-CA" sz="1900" dirty="0">
                <a:solidFill>
                  <a:schemeClr val="tx1">
                    <a:lumMod val="50000"/>
                  </a:schemeClr>
                </a:solidFill>
                <a:latin typeface="+mn-lt"/>
              </a:rPr>
              <a:t>How much research does your audience expect you to have done?</a:t>
            </a:r>
          </a:p>
          <a:p>
            <a:pPr marL="1275689" lvl="1" indent="-342900"/>
            <a:r>
              <a:rPr lang="en-CA" sz="1900" dirty="0">
                <a:solidFill>
                  <a:schemeClr val="tx1">
                    <a:lumMod val="50000"/>
                  </a:schemeClr>
                </a:solidFill>
                <a:latin typeface="+mn-lt"/>
              </a:rPr>
              <a:t>How current does your research need to be?</a:t>
            </a:r>
          </a:p>
          <a:p>
            <a:pPr marL="1275689" lvl="1" indent="-342900"/>
            <a:r>
              <a:rPr lang="en-CA" sz="1900" dirty="0">
                <a:solidFill>
                  <a:schemeClr val="tx1">
                    <a:lumMod val="50000"/>
                  </a:schemeClr>
                </a:solidFill>
                <a:latin typeface="+mn-lt"/>
              </a:rPr>
              <a:t>What types of sources does your audience expect you to have?</a:t>
            </a:r>
          </a:p>
          <a:p>
            <a:pPr marL="1275689" lvl="1" indent="-342900"/>
            <a:r>
              <a:rPr lang="en-CA" sz="1900" dirty="0">
                <a:solidFill>
                  <a:schemeClr val="tx1">
                    <a:lumMod val="50000"/>
                  </a:schemeClr>
                </a:solidFill>
                <a:latin typeface="+mn-lt"/>
              </a:rPr>
              <a:t>What is the educational level of your audience?</a:t>
            </a:r>
          </a:p>
          <a:p>
            <a:pPr marL="1275689" lvl="1" indent="-342900"/>
            <a:r>
              <a:rPr lang="en-CA" sz="1900" dirty="0">
                <a:solidFill>
                  <a:schemeClr val="tx1">
                    <a:lumMod val="50000"/>
                  </a:schemeClr>
                </a:solidFill>
                <a:latin typeface="+mn-lt"/>
              </a:rPr>
              <a:t>How much background information does your audience need?</a:t>
            </a:r>
          </a:p>
          <a:p>
            <a:pPr marL="1275689" lvl="1" indent="-342900"/>
            <a:r>
              <a:rPr lang="en-CA" sz="1900" dirty="0">
                <a:solidFill>
                  <a:schemeClr val="tx1">
                    <a:lumMod val="50000"/>
                  </a:schemeClr>
                </a:solidFill>
                <a:latin typeface="+mn-lt"/>
              </a:rPr>
              <a:t>What technical terms will your audience need defined?  What terms will they already be familiar with?</a:t>
            </a:r>
          </a:p>
          <a:p>
            <a:pPr marL="1275689" lvl="1" indent="-342900"/>
            <a:r>
              <a:rPr lang="en-CA" sz="1900" dirty="0">
                <a:solidFill>
                  <a:schemeClr val="tx1">
                    <a:lumMod val="50000"/>
                  </a:schemeClr>
                </a:solidFill>
                <a:latin typeface="+mn-lt"/>
              </a:rPr>
              <a:t>Is there a template or style guide that you should use for your report?</a:t>
            </a:r>
          </a:p>
          <a:p>
            <a:pPr marL="1275689" lvl="1" indent="-342900"/>
            <a:r>
              <a:rPr lang="en-CA" sz="1900" dirty="0">
                <a:solidFill>
                  <a:schemeClr val="tx1">
                    <a:lumMod val="50000"/>
                  </a:schemeClr>
                </a:solidFill>
                <a:latin typeface="+mn-lt"/>
              </a:rPr>
              <a:t>What is the cultural background of your audience?</a:t>
            </a:r>
          </a:p>
          <a:p>
            <a:pPr marL="494665" indent="-342900"/>
            <a:endParaRPr lang="en-CA" sz="1900" dirty="0">
              <a:solidFill>
                <a:schemeClr val="tx1">
                  <a:lumMod val="50000"/>
                </a:schemeClr>
              </a:solidFill>
            </a:endParaRPr>
          </a:p>
        </p:txBody>
      </p:sp>
    </p:spTree>
    <p:extLst>
      <p:ext uri="{BB962C8B-B14F-4D97-AF65-F5344CB8AC3E}">
        <p14:creationId xmlns:p14="http://schemas.microsoft.com/office/powerpoint/2010/main" val="16629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Types of Reports</a:t>
            </a:r>
          </a:p>
        </p:txBody>
      </p:sp>
      <p:graphicFrame>
        <p:nvGraphicFramePr>
          <p:cNvPr id="6" name="Diagrama 5" descr="1. Progress report&#10;- Is used to give management an update on the status of a project.&#10;- It is generated at timed intervals or on completion of key stages.&#10;- It records accomplishments to date and identifies any challenges or concerns.&#10;- It is usually written by the project lead and is one to two pages long.&#10;2. Recommendation report&#10;- Is used to help management make decisions.&#10;- The goal is to identify a solution to a problem or suggest a course of action.&#10;- The intention of a recommendation report is not to assign blame or be overly critical, but to suggest improvements in a positive manner.&#10;3. Summary Report&#10;- Is used to give management information.&#10;- It focuses on the facts, leaving it to management to decide on a course of action.&#10;">
            <a:extLst>
              <a:ext uri="{FF2B5EF4-FFF2-40B4-BE49-F238E27FC236}">
                <a16:creationId xmlns:a16="http://schemas.microsoft.com/office/drawing/2014/main" id="{6C5090DF-4BF8-70C6-217B-8F8C26EA0319}"/>
              </a:ext>
            </a:extLst>
          </p:cNvPr>
          <p:cNvGraphicFramePr/>
          <p:nvPr>
            <p:extLst>
              <p:ext uri="{D42A27DB-BD31-4B8C-83A1-F6EECF244321}">
                <p14:modId xmlns:p14="http://schemas.microsoft.com/office/powerpoint/2010/main" val="3803425457"/>
              </p:ext>
            </p:extLst>
          </p:nvPr>
        </p:nvGraphicFramePr>
        <p:xfrm>
          <a:off x="415600" y="1588168"/>
          <a:ext cx="11503684" cy="4550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44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Organizing Reports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94665" indent="-342900"/>
            <a:r>
              <a:rPr lang="en-CA" sz="2000" dirty="0">
                <a:solidFill>
                  <a:schemeClr val="tx1">
                    <a:lumMod val="50000"/>
                  </a:schemeClr>
                </a:solidFill>
              </a:rPr>
              <a:t>Reports are typically organized around six key elements:</a:t>
            </a:r>
          </a:p>
          <a:p>
            <a:pPr marL="1275689" lvl="1" indent="-342900"/>
            <a:r>
              <a:rPr lang="en-CA" sz="2000" dirty="0">
                <a:solidFill>
                  <a:schemeClr val="tx1">
                    <a:lumMod val="50000"/>
                  </a:schemeClr>
                </a:solidFill>
                <a:latin typeface="+mn-lt"/>
              </a:rPr>
              <a:t>Who the report is about and/or prepared for</a:t>
            </a:r>
          </a:p>
          <a:p>
            <a:pPr marL="1275689" lvl="1" indent="-342900"/>
            <a:r>
              <a:rPr lang="en-CA" sz="2000" dirty="0">
                <a:solidFill>
                  <a:schemeClr val="tx1">
                    <a:lumMod val="50000"/>
                  </a:schemeClr>
                </a:solidFill>
                <a:latin typeface="+mn-lt"/>
              </a:rPr>
              <a:t>What was done, what problems were addressed, and the results, including conclusions and/or recommendations</a:t>
            </a:r>
          </a:p>
          <a:p>
            <a:pPr marL="1275689" lvl="1" indent="-342900"/>
            <a:r>
              <a:rPr lang="en-CA" sz="2000" dirty="0">
                <a:solidFill>
                  <a:schemeClr val="tx1">
                    <a:lumMod val="50000"/>
                  </a:schemeClr>
                </a:solidFill>
                <a:latin typeface="+mn-lt"/>
              </a:rPr>
              <a:t>Where the subject studied occurred</a:t>
            </a:r>
          </a:p>
          <a:p>
            <a:pPr marL="1275689" lvl="1" indent="-342900"/>
            <a:r>
              <a:rPr lang="en-CA" sz="2000" dirty="0">
                <a:solidFill>
                  <a:schemeClr val="tx1">
                    <a:lumMod val="50000"/>
                  </a:schemeClr>
                </a:solidFill>
                <a:latin typeface="+mn-lt"/>
              </a:rPr>
              <a:t>When the subject studied occurred</a:t>
            </a:r>
          </a:p>
          <a:p>
            <a:pPr marL="1275689" lvl="1" indent="-342900"/>
            <a:r>
              <a:rPr lang="en-CA" sz="2000" dirty="0">
                <a:solidFill>
                  <a:schemeClr val="tx1">
                    <a:lumMod val="50000"/>
                  </a:schemeClr>
                </a:solidFill>
                <a:latin typeface="+mn-lt"/>
              </a:rPr>
              <a:t>Why the report was written (function), including under what authority, for what reason, or by whose request</a:t>
            </a:r>
          </a:p>
          <a:p>
            <a:pPr marL="1275689" lvl="1" indent="-342900"/>
            <a:r>
              <a:rPr lang="en-CA" sz="2000" dirty="0">
                <a:solidFill>
                  <a:schemeClr val="tx1">
                    <a:lumMod val="50000"/>
                  </a:schemeClr>
                </a:solidFill>
                <a:latin typeface="+mn-lt"/>
              </a:rPr>
              <a:t>How the subject operated, functioned, or was used</a:t>
            </a:r>
          </a:p>
          <a:p>
            <a:pPr marL="494665" indent="-342900"/>
            <a:r>
              <a:rPr lang="en-CA" sz="2000" dirty="0">
                <a:solidFill>
                  <a:schemeClr val="tx1">
                    <a:lumMod val="50000"/>
                  </a:schemeClr>
                </a:solidFill>
              </a:rPr>
              <a:t>While there is no universal format for a report, there is a common order to the information: title page; table of contents; executive summary; introduction; body; conclusion and/or recommendations; References; Appendix or appendices.</a:t>
            </a:r>
          </a:p>
        </p:txBody>
      </p:sp>
    </p:spTree>
    <p:extLst>
      <p:ext uri="{BB962C8B-B14F-4D97-AF65-F5344CB8AC3E}">
        <p14:creationId xmlns:p14="http://schemas.microsoft.com/office/powerpoint/2010/main" val="407209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Title Page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3"/>
            <a:ext cx="7076062" cy="4671500"/>
          </a:xfrm>
        </p:spPr>
        <p:txBody>
          <a:bodyPr>
            <a:noAutofit/>
          </a:bodyPr>
          <a:lstStyle/>
          <a:p>
            <a:pPr marL="151765" indent="0">
              <a:buNone/>
            </a:pPr>
            <a:r>
              <a:rPr lang="en-CA" sz="2000" dirty="0">
                <a:solidFill>
                  <a:schemeClr val="tx1">
                    <a:lumMod val="50000"/>
                  </a:schemeClr>
                </a:solidFill>
              </a:rPr>
              <a:t>The title page provides the audience with the:</a:t>
            </a:r>
          </a:p>
          <a:p>
            <a:pPr marL="494665" indent="-342900"/>
            <a:r>
              <a:rPr lang="en-CA" sz="2000" dirty="0">
                <a:solidFill>
                  <a:schemeClr val="tx1">
                    <a:lumMod val="50000"/>
                  </a:schemeClr>
                </a:solidFill>
              </a:rPr>
              <a:t>Name of the report.</a:t>
            </a:r>
          </a:p>
          <a:p>
            <a:pPr marL="494665" indent="-342900"/>
            <a:r>
              <a:rPr lang="en-CA" sz="2000" dirty="0">
                <a:solidFill>
                  <a:schemeClr val="tx1">
                    <a:lumMod val="50000"/>
                  </a:schemeClr>
                </a:solidFill>
              </a:rPr>
              <a:t>Name, title, and organization of the individual receiving the report.</a:t>
            </a:r>
          </a:p>
          <a:p>
            <a:pPr marL="494665" indent="-342900"/>
            <a:r>
              <a:rPr lang="en-CA" sz="2000" dirty="0">
                <a:solidFill>
                  <a:schemeClr val="tx1">
                    <a:lumMod val="50000"/>
                  </a:schemeClr>
                </a:solidFill>
              </a:rPr>
              <a:t>Name of the author and any necessary identifying information.</a:t>
            </a:r>
          </a:p>
          <a:p>
            <a:pPr marL="494665" indent="-342900"/>
            <a:r>
              <a:rPr lang="en-CA" sz="2000" dirty="0">
                <a:solidFill>
                  <a:schemeClr val="tx1">
                    <a:lumMod val="50000"/>
                  </a:schemeClr>
                </a:solidFill>
              </a:rPr>
              <a:t>Date of submission.</a:t>
            </a:r>
          </a:p>
          <a:p>
            <a:pPr marL="151765" indent="0">
              <a:buNone/>
            </a:pPr>
            <a:r>
              <a:rPr lang="en-CA" sz="2000" dirty="0">
                <a:solidFill>
                  <a:schemeClr val="tx1">
                    <a:lumMod val="50000"/>
                  </a:schemeClr>
                </a:solidFill>
              </a:rPr>
              <a:t>The items on the title page should be equally spaced apart from each other</a:t>
            </a:r>
          </a:p>
          <a:p>
            <a:pPr marL="494665" indent="-342900"/>
            <a:endParaRPr lang="en-CA" sz="2000" dirty="0">
              <a:solidFill>
                <a:schemeClr val="tx1">
                  <a:lumMod val="50000"/>
                </a:schemeClr>
              </a:solidFill>
            </a:endParaRPr>
          </a:p>
        </p:txBody>
      </p:sp>
      <p:pic>
        <p:nvPicPr>
          <p:cNvPr id="1026" name="Picture 2" descr="In-depth description of the components of a report title page. Image description available.">
            <a:extLst>
              <a:ext uri="{FF2B5EF4-FFF2-40B4-BE49-F238E27FC236}">
                <a16:creationId xmlns:a16="http://schemas.microsoft.com/office/drawing/2014/main" id="{0E89A826-E813-7ABE-4EE8-A0B640D5E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211" y="923285"/>
            <a:ext cx="4076188" cy="524862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6F9A6D9-9562-4311-E1CF-828B27CB10FD}"/>
              </a:ext>
            </a:extLst>
          </p:cNvPr>
          <p:cNvSpPr txBox="1"/>
          <p:nvPr/>
        </p:nvSpPr>
        <p:spPr>
          <a:xfrm>
            <a:off x="7700211" y="6171908"/>
            <a:ext cx="4894336" cy="307777"/>
          </a:xfrm>
          <a:prstGeom prst="rect">
            <a:avLst/>
          </a:prstGeom>
          <a:noFill/>
        </p:spPr>
        <p:txBody>
          <a:bodyPr wrap="square">
            <a:spAutoFit/>
          </a:bodyPr>
          <a:lstStyle/>
          <a:p>
            <a:r>
              <a:rPr lang="en-US" sz="1400" b="1" i="0" dirty="0">
                <a:solidFill>
                  <a:srgbClr val="151D48"/>
                </a:solidFill>
                <a:effectLst/>
                <a:latin typeface="Arial" panose="020B0604020202020204" pitchFamily="34" charset="0"/>
              </a:rPr>
              <a:t>Figure 11.1 Report Title Page Components</a:t>
            </a:r>
            <a:endParaRPr lang="en-CA" sz="1400" dirty="0"/>
          </a:p>
        </p:txBody>
      </p:sp>
    </p:spTree>
    <p:extLst>
      <p:ext uri="{BB962C8B-B14F-4D97-AF65-F5344CB8AC3E}">
        <p14:creationId xmlns:p14="http://schemas.microsoft.com/office/powerpoint/2010/main" val="381611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Letter of Transmittal</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sz="2000" dirty="0">
                <a:solidFill>
                  <a:schemeClr val="tx1">
                    <a:lumMod val="50000"/>
                  </a:schemeClr>
                </a:solidFill>
              </a:rPr>
              <a:t>A letter of transmittal announces the report topic to the recipient(s).</a:t>
            </a:r>
          </a:p>
          <a:p>
            <a:pPr marL="494665" indent="-342900"/>
            <a:r>
              <a:rPr lang="en-CA" sz="2000" dirty="0">
                <a:solidFill>
                  <a:schemeClr val="tx1">
                    <a:lumMod val="50000"/>
                  </a:schemeClr>
                </a:solidFill>
              </a:rPr>
              <a:t>If applicable, the first paragraph should identify who authorized the report and why the report is significant. </a:t>
            </a:r>
          </a:p>
          <a:p>
            <a:pPr marL="494665" indent="-342900"/>
            <a:r>
              <a:rPr lang="en-CA" sz="2000" dirty="0">
                <a:solidFill>
                  <a:schemeClr val="tx1">
                    <a:lumMod val="50000"/>
                  </a:schemeClr>
                </a:solidFill>
              </a:rPr>
              <a:t>Provide the purpose of the report in the first paragraph as well. </a:t>
            </a:r>
          </a:p>
          <a:p>
            <a:pPr marL="494665" indent="-342900"/>
            <a:r>
              <a:rPr lang="en-CA" sz="2000" dirty="0">
                <a:solidFill>
                  <a:schemeClr val="tx1">
                    <a:lumMod val="50000"/>
                  </a:schemeClr>
                </a:solidFill>
              </a:rPr>
              <a:t>The next paragraph should briefly identify, categorize, and describe the primary and secondary research of the report. </a:t>
            </a:r>
          </a:p>
          <a:p>
            <a:pPr marL="494665" indent="-342900"/>
            <a:r>
              <a:rPr lang="en-CA" sz="2000" dirty="0">
                <a:solidFill>
                  <a:schemeClr val="tx1">
                    <a:lumMod val="50000"/>
                  </a:schemeClr>
                </a:solidFill>
              </a:rPr>
              <a:t>Use the concluding paragraph to offer to discuss the report; it is also customary to conclude by thanking the reader for their time and consideration.</a:t>
            </a:r>
          </a:p>
          <a:p>
            <a:pPr marL="494665" indent="-342900"/>
            <a:r>
              <a:rPr lang="en-CA" sz="2000" dirty="0">
                <a:solidFill>
                  <a:schemeClr val="tx1">
                    <a:lumMod val="50000"/>
                  </a:schemeClr>
                </a:solidFill>
              </a:rPr>
              <a:t>The letter of transmittal should be formatted as a business letter. Some report writers prefer to send a memo of transmittal instead.</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67723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Formal Reports – Table of Contents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6402295" cy="4671500"/>
          </a:xfrm>
        </p:spPr>
        <p:txBody>
          <a:bodyPr>
            <a:noAutofit/>
          </a:bodyPr>
          <a:lstStyle/>
          <a:p>
            <a:pPr marL="494665" indent="-342900"/>
            <a:r>
              <a:rPr lang="en-CA" sz="1900" dirty="0">
                <a:solidFill>
                  <a:schemeClr val="tx1">
                    <a:lumMod val="50000"/>
                  </a:schemeClr>
                </a:solidFill>
              </a:rPr>
              <a:t>The table of contents page features the headings and secondary headings of the report and their page numbers, enabling audience members to quickly locate specific parts of the report.</a:t>
            </a:r>
          </a:p>
          <a:p>
            <a:pPr marL="494665" indent="-342900"/>
            <a:r>
              <a:rPr lang="en-CA" sz="1900" dirty="0">
                <a:solidFill>
                  <a:schemeClr val="tx1">
                    <a:lumMod val="50000"/>
                  </a:schemeClr>
                </a:solidFill>
              </a:rPr>
              <a:t>Leaders are used to guide the reader’s eye from the headings to their page numbers.</a:t>
            </a:r>
          </a:p>
          <a:p>
            <a:pPr marL="494665" indent="-342900"/>
            <a:r>
              <a:rPr lang="en-CA" sz="1900" dirty="0">
                <a:solidFill>
                  <a:schemeClr val="tx1">
                    <a:lumMod val="50000"/>
                  </a:schemeClr>
                </a:solidFill>
              </a:rPr>
              <a:t>The words “TABLE OF CONTENTS” should appear at the top of the page in all uppercase and bolded letters.</a:t>
            </a:r>
          </a:p>
          <a:p>
            <a:pPr marL="494665" indent="-342900"/>
            <a:r>
              <a:rPr lang="en-CA" sz="1900" dirty="0">
                <a:solidFill>
                  <a:schemeClr val="tx1">
                    <a:lumMod val="50000"/>
                  </a:schemeClr>
                </a:solidFill>
              </a:rPr>
              <a:t>Type the titles of major report parts in all uppercase letters as well, double spacing between them.</a:t>
            </a:r>
          </a:p>
          <a:p>
            <a:pPr marL="494665" indent="-342900"/>
            <a:r>
              <a:rPr lang="en-CA" sz="1900" dirty="0">
                <a:solidFill>
                  <a:schemeClr val="tx1">
                    <a:lumMod val="50000"/>
                  </a:schemeClr>
                </a:solidFill>
              </a:rPr>
              <a:t>Secondary headings should be indented and single spaced, using a combination of upper- and lowercase letters.</a:t>
            </a:r>
          </a:p>
        </p:txBody>
      </p:sp>
      <p:sp>
        <p:nvSpPr>
          <p:cNvPr id="4" name="CuadroTexto 3">
            <a:extLst>
              <a:ext uri="{FF2B5EF4-FFF2-40B4-BE49-F238E27FC236}">
                <a16:creationId xmlns:a16="http://schemas.microsoft.com/office/drawing/2014/main" id="{36F9A6D9-9562-4311-E1CF-828B27CB10FD}"/>
              </a:ext>
            </a:extLst>
          </p:cNvPr>
          <p:cNvSpPr txBox="1"/>
          <p:nvPr/>
        </p:nvSpPr>
        <p:spPr>
          <a:xfrm>
            <a:off x="6817895" y="6171909"/>
            <a:ext cx="5374105" cy="307777"/>
          </a:xfrm>
          <a:prstGeom prst="rect">
            <a:avLst/>
          </a:prstGeom>
          <a:noFill/>
        </p:spPr>
        <p:txBody>
          <a:bodyPr wrap="square">
            <a:spAutoFit/>
          </a:bodyPr>
          <a:lstStyle/>
          <a:p>
            <a:r>
              <a:rPr lang="en-US" sz="1400" b="1" i="0" dirty="0">
                <a:solidFill>
                  <a:srgbClr val="151D48"/>
                </a:solidFill>
                <a:effectLst/>
                <a:latin typeface="Arial" panose="020B0604020202020204" pitchFamily="34" charset="0"/>
              </a:rPr>
              <a:t>Figure 11.2 Table of Contents and List of Figures components</a:t>
            </a:r>
            <a:endParaRPr lang="en-CA" sz="1400" dirty="0"/>
          </a:p>
        </p:txBody>
      </p:sp>
      <p:pic>
        <p:nvPicPr>
          <p:cNvPr id="4098" name="Picture 2" descr="In-depth description of the components in the table of contents and list of figures. Image description available.">
            <a:extLst>
              <a:ext uri="{FF2B5EF4-FFF2-40B4-BE49-F238E27FC236}">
                <a16:creationId xmlns:a16="http://schemas.microsoft.com/office/drawing/2014/main" id="{ECF7A885-3F79-5C4A-60E4-066A33DF8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284" y="1200091"/>
            <a:ext cx="3825538" cy="497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2999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09974-F33F-45C2-B79F-6C998C6E05D3}">
  <ds:schemaRefs>
    <ds:schemaRef ds:uri="http://purl.org/dc/elements/1.1/"/>
    <ds:schemaRef ds:uri="http://schemas.openxmlformats.org/package/2006/metadata/core-properties"/>
    <ds:schemaRef ds:uri="3bcca7c6-e078-4369-806b-4ead88abfa08"/>
    <ds:schemaRef ds:uri="http://www.w3.org/XML/1998/namespace"/>
    <ds:schemaRef ds:uri="8d9f5a15-a802-46f3-973e-7937d604f1b8"/>
    <ds:schemaRef ds:uri="http://schemas.microsoft.com/office/2006/metadata/properties"/>
    <ds:schemaRef ds:uri="http://schemas.microsoft.com/office/2006/documentManagement/typ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F1669-CF34-4530-8D7E-ACDDD9540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3327</TotalTime>
  <Words>2043</Words>
  <Application>Microsoft Office PowerPoint</Application>
  <PresentationFormat>Widescreen</PresentationFormat>
  <Paragraphs>169</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Frutiger LT Std 55 Roman</vt:lpstr>
      <vt:lpstr>Roboto</vt:lpstr>
      <vt:lpstr>Geometric</vt:lpstr>
      <vt:lpstr>Geometric</vt:lpstr>
      <vt:lpstr>Organizational Business Communication</vt:lpstr>
      <vt:lpstr>Learning Outcomes</vt:lpstr>
      <vt:lpstr>Questions For Reflection</vt:lpstr>
      <vt:lpstr>Audience Analysis in Reports</vt:lpstr>
      <vt:lpstr>Types of Reports</vt:lpstr>
      <vt:lpstr>Organizing Reports</vt:lpstr>
      <vt:lpstr>Writing Formal Reports – Title Page</vt:lpstr>
      <vt:lpstr>Writing Formal Reports – Letter of Transmittal</vt:lpstr>
      <vt:lpstr>Writing Formal Reports – Table of Contents</vt:lpstr>
      <vt:lpstr>Writing Formal Reports – Executive Summary</vt:lpstr>
      <vt:lpstr>Writing Formal Reports – Introduction</vt:lpstr>
      <vt:lpstr>Writing Formal Reports – Discussion of Findings</vt:lpstr>
      <vt:lpstr>Writing Formal Reports – Integrating Graphics</vt:lpstr>
      <vt:lpstr>Writing Formal Reports – Conclusions and Recommendations; Works Cited </vt:lpstr>
      <vt:lpstr>Revising, Editing, Proofreading</vt:lpstr>
      <vt:lpstr>What is Remixing?</vt:lpstr>
      <vt:lpstr>Key Takeaways</vt:lpstr>
      <vt:lpstr>Key Takeaways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Business Reports and Revising Your Work</dc:title>
  <dc:subject>Organizational Business Communication</dc:subject>
  <cp:lastModifiedBy>Stracuzzi, Andrew</cp:lastModifiedBy>
  <dcterms:created xsi:type="dcterms:W3CDTF">2023-05-25T13:46:06Z</dcterms:created>
  <dcterms:modified xsi:type="dcterms:W3CDTF">2024-01-05T20:26:25Z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