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9"/>
  </p:notesMasterIdLst>
  <p:sldIdLst>
    <p:sldId id="259" r:id="rId6"/>
    <p:sldId id="258" r:id="rId7"/>
    <p:sldId id="282" r:id="rId8"/>
    <p:sldId id="297" r:id="rId9"/>
    <p:sldId id="294" r:id="rId10"/>
    <p:sldId id="283" r:id="rId11"/>
    <p:sldId id="296" r:id="rId12"/>
    <p:sldId id="295" r:id="rId13"/>
    <p:sldId id="300" r:id="rId14"/>
    <p:sldId id="306" r:id="rId15"/>
    <p:sldId id="308" r:id="rId16"/>
    <p:sldId id="307" r:id="rId17"/>
    <p:sldId id="310" r:id="rId18"/>
    <p:sldId id="309" r:id="rId19"/>
    <p:sldId id="311" r:id="rId20"/>
    <p:sldId id="304" r:id="rId21"/>
    <p:sldId id="313" r:id="rId22"/>
    <p:sldId id="315" r:id="rId23"/>
    <p:sldId id="316" r:id="rId24"/>
    <p:sldId id="317" r:id="rId25"/>
    <p:sldId id="318" r:id="rId26"/>
    <p:sldId id="314"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F1AD4-5387-03E2-F33A-6B03B00AA45D}" v="990" dt="2023-12-15T19:09:56.77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77969" autoAdjust="0"/>
  </p:normalViewPr>
  <p:slideViewPr>
    <p:cSldViewPr snapToGrid="0">
      <p:cViewPr varScale="1">
        <p:scale>
          <a:sx n="65" d="100"/>
          <a:sy n="65" d="100"/>
        </p:scale>
        <p:origin x="547" y="48"/>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Carrie" userId="S::cfraser@fanshawec.ca::c63d50ee-fed4-4009-af65-00b166157b01" providerId="AD" clId="Web-{71AF1AD4-5387-03E2-F33A-6B03B00AA45D}"/>
    <pc:docChg chg="addSld delSld modSld sldOrd">
      <pc:chgData name="Fraser, Carrie" userId="S::cfraser@fanshawec.ca::c63d50ee-fed4-4009-af65-00b166157b01" providerId="AD" clId="Web-{71AF1AD4-5387-03E2-F33A-6B03B00AA45D}" dt="2023-12-15T19:09:54.525" v="898" actId="20577"/>
      <pc:docMkLst>
        <pc:docMk/>
      </pc:docMkLst>
      <pc:sldChg chg="modSp">
        <pc:chgData name="Fraser, Carrie" userId="S::cfraser@fanshawec.ca::c63d50ee-fed4-4009-af65-00b166157b01" providerId="AD" clId="Web-{71AF1AD4-5387-03E2-F33A-6B03B00AA45D}" dt="2023-12-15T18:46:13.936" v="103" actId="20577"/>
        <pc:sldMkLst>
          <pc:docMk/>
          <pc:sldMk cId="1277037926" sldId="258"/>
        </pc:sldMkLst>
        <pc:spChg chg="mod">
          <ac:chgData name="Fraser, Carrie" userId="S::cfraser@fanshawec.ca::c63d50ee-fed4-4009-af65-00b166157b01" providerId="AD" clId="Web-{71AF1AD4-5387-03E2-F33A-6B03B00AA45D}" dt="2023-12-15T18:46:13.936" v="103" actId="20577"/>
          <ac:spMkLst>
            <pc:docMk/>
            <pc:sldMk cId="1277037926" sldId="258"/>
            <ac:spMk id="3" creationId="{2F601BB8-3609-72B5-46C0-77D7432FB032}"/>
          </ac:spMkLst>
        </pc:spChg>
      </pc:sldChg>
      <pc:sldChg chg="modSp">
        <pc:chgData name="Fraser, Carrie" userId="S::cfraser@fanshawec.ca::c63d50ee-fed4-4009-af65-00b166157b01" providerId="AD" clId="Web-{71AF1AD4-5387-03E2-F33A-6B03B00AA45D}" dt="2023-12-15T18:49:52.924" v="239" actId="20577"/>
        <pc:sldMkLst>
          <pc:docMk/>
          <pc:sldMk cId="1937360015" sldId="282"/>
        </pc:sldMkLst>
        <pc:spChg chg="mod">
          <ac:chgData name="Fraser, Carrie" userId="S::cfraser@fanshawec.ca::c63d50ee-fed4-4009-af65-00b166157b01" providerId="AD" clId="Web-{71AF1AD4-5387-03E2-F33A-6B03B00AA45D}" dt="2023-12-15T18:49:52.924" v="239" actId="20577"/>
          <ac:spMkLst>
            <pc:docMk/>
            <pc:sldMk cId="1937360015" sldId="282"/>
            <ac:spMk id="3" creationId="{D431E55E-A8A4-B238-8FBF-F969DB59E199}"/>
          </ac:spMkLst>
        </pc:spChg>
      </pc:sldChg>
      <pc:sldChg chg="del">
        <pc:chgData name="Fraser, Carrie" userId="S::cfraser@fanshawec.ca::c63d50ee-fed4-4009-af65-00b166157b01" providerId="AD" clId="Web-{71AF1AD4-5387-03E2-F33A-6B03B00AA45D}" dt="2023-12-15T19:01:02.671" v="249"/>
        <pc:sldMkLst>
          <pc:docMk/>
          <pc:sldMk cId="2061712876" sldId="285"/>
        </pc:sldMkLst>
      </pc:sldChg>
      <pc:sldChg chg="del">
        <pc:chgData name="Fraser, Carrie" userId="S::cfraser@fanshawec.ca::c63d50ee-fed4-4009-af65-00b166157b01" providerId="AD" clId="Web-{71AF1AD4-5387-03E2-F33A-6B03B00AA45D}" dt="2023-12-15T18:49:54.284" v="240"/>
        <pc:sldMkLst>
          <pc:docMk/>
          <pc:sldMk cId="1559302397" sldId="293"/>
        </pc:sldMkLst>
      </pc:sldChg>
      <pc:sldChg chg="ord">
        <pc:chgData name="Fraser, Carrie" userId="S::cfraser@fanshawec.ca::c63d50ee-fed4-4009-af65-00b166157b01" providerId="AD" clId="Web-{71AF1AD4-5387-03E2-F33A-6B03B00AA45D}" dt="2023-12-15T18:50:07.831" v="241"/>
        <pc:sldMkLst>
          <pc:docMk/>
          <pc:sldMk cId="1432447200" sldId="294"/>
        </pc:sldMkLst>
      </pc:sldChg>
      <pc:sldChg chg="ord">
        <pc:chgData name="Fraser, Carrie" userId="S::cfraser@fanshawec.ca::c63d50ee-fed4-4009-af65-00b166157b01" providerId="AD" clId="Web-{71AF1AD4-5387-03E2-F33A-6B03B00AA45D}" dt="2023-12-15T18:50:34.441" v="242"/>
        <pc:sldMkLst>
          <pc:docMk/>
          <pc:sldMk cId="3816118365" sldId="296"/>
        </pc:sldMkLst>
      </pc:sldChg>
      <pc:sldChg chg="ord">
        <pc:chgData name="Fraser, Carrie" userId="S::cfraser@fanshawec.ca::c63d50ee-fed4-4009-af65-00b166157b01" providerId="AD" clId="Web-{71AF1AD4-5387-03E2-F33A-6B03B00AA45D}" dt="2023-12-15T18:52:29.021" v="245"/>
        <pc:sldMkLst>
          <pc:docMk/>
          <pc:sldMk cId="2145538862" sldId="297"/>
        </pc:sldMkLst>
      </pc:sldChg>
      <pc:sldChg chg="del">
        <pc:chgData name="Fraser, Carrie" userId="S::cfraser@fanshawec.ca::c63d50ee-fed4-4009-af65-00b166157b01" providerId="AD" clId="Web-{71AF1AD4-5387-03E2-F33A-6B03B00AA45D}" dt="2023-12-15T18:48:13.422" v="104"/>
        <pc:sldMkLst>
          <pc:docMk/>
          <pc:sldMk cId="3142647563" sldId="299"/>
        </pc:sldMkLst>
      </pc:sldChg>
      <pc:sldChg chg="ord">
        <pc:chgData name="Fraser, Carrie" userId="S::cfraser@fanshawec.ca::c63d50ee-fed4-4009-af65-00b166157b01" providerId="AD" clId="Web-{71AF1AD4-5387-03E2-F33A-6B03B00AA45D}" dt="2023-12-15T18:51:54.583" v="243"/>
        <pc:sldMkLst>
          <pc:docMk/>
          <pc:sldMk cId="10062830" sldId="300"/>
        </pc:sldMkLst>
      </pc:sldChg>
      <pc:sldChg chg="del">
        <pc:chgData name="Fraser, Carrie" userId="S::cfraser@fanshawec.ca::c63d50ee-fed4-4009-af65-00b166157b01" providerId="AD" clId="Web-{71AF1AD4-5387-03E2-F33A-6B03B00AA45D}" dt="2023-12-15T19:00:45.780" v="248"/>
        <pc:sldMkLst>
          <pc:docMk/>
          <pc:sldMk cId="1422460008" sldId="301"/>
        </pc:sldMkLst>
      </pc:sldChg>
      <pc:sldChg chg="del">
        <pc:chgData name="Fraser, Carrie" userId="S::cfraser@fanshawec.ca::c63d50ee-fed4-4009-af65-00b166157b01" providerId="AD" clId="Web-{71AF1AD4-5387-03E2-F33A-6B03B00AA45D}" dt="2023-12-15T18:48:18.469" v="105"/>
        <pc:sldMkLst>
          <pc:docMk/>
          <pc:sldMk cId="1966492621" sldId="305"/>
        </pc:sldMkLst>
      </pc:sldChg>
      <pc:sldChg chg="ord">
        <pc:chgData name="Fraser, Carrie" userId="S::cfraser@fanshawec.ca::c63d50ee-fed4-4009-af65-00b166157b01" providerId="AD" clId="Web-{71AF1AD4-5387-03E2-F33A-6B03B00AA45D}" dt="2023-12-15T18:58:09.668" v="246"/>
        <pc:sldMkLst>
          <pc:docMk/>
          <pc:sldMk cId="3023148976" sldId="308"/>
        </pc:sldMkLst>
      </pc:sldChg>
      <pc:sldChg chg="ord">
        <pc:chgData name="Fraser, Carrie" userId="S::cfraser@fanshawec.ca::c63d50ee-fed4-4009-af65-00b166157b01" providerId="AD" clId="Web-{71AF1AD4-5387-03E2-F33A-6B03B00AA45D}" dt="2023-12-15T18:58:28.512" v="247"/>
        <pc:sldMkLst>
          <pc:docMk/>
          <pc:sldMk cId="3613054153" sldId="310"/>
        </pc:sldMkLst>
      </pc:sldChg>
      <pc:sldChg chg="del">
        <pc:chgData name="Fraser, Carrie" userId="S::cfraser@fanshawec.ca::c63d50ee-fed4-4009-af65-00b166157b01" providerId="AD" clId="Web-{71AF1AD4-5387-03E2-F33A-6B03B00AA45D}" dt="2023-12-15T19:01:04.343" v="250"/>
        <pc:sldMkLst>
          <pc:docMk/>
          <pc:sldMk cId="450424218" sldId="312"/>
        </pc:sldMkLst>
      </pc:sldChg>
      <pc:sldChg chg="modSp ord">
        <pc:chgData name="Fraser, Carrie" userId="S::cfraser@fanshawec.ca::c63d50ee-fed4-4009-af65-00b166157b01" providerId="AD" clId="Web-{71AF1AD4-5387-03E2-F33A-6B03B00AA45D}" dt="2023-12-15T19:07:32.632" v="537" actId="20577"/>
        <pc:sldMkLst>
          <pc:docMk/>
          <pc:sldMk cId="3365034302" sldId="314"/>
        </pc:sldMkLst>
        <pc:spChg chg="mod">
          <ac:chgData name="Fraser, Carrie" userId="S::cfraser@fanshawec.ca::c63d50ee-fed4-4009-af65-00b166157b01" providerId="AD" clId="Web-{71AF1AD4-5387-03E2-F33A-6B03B00AA45D}" dt="2023-12-15T19:05:21.958" v="253" actId="20577"/>
          <ac:spMkLst>
            <pc:docMk/>
            <pc:sldMk cId="3365034302" sldId="314"/>
            <ac:spMk id="2" creationId="{4153D77C-7B97-08F6-6F57-FAE66A0744C6}"/>
          </ac:spMkLst>
        </pc:spChg>
        <pc:spChg chg="mod">
          <ac:chgData name="Fraser, Carrie" userId="S::cfraser@fanshawec.ca::c63d50ee-fed4-4009-af65-00b166157b01" providerId="AD" clId="Web-{71AF1AD4-5387-03E2-F33A-6B03B00AA45D}" dt="2023-12-15T19:07:32.632" v="537" actId="20577"/>
          <ac:spMkLst>
            <pc:docMk/>
            <pc:sldMk cId="3365034302" sldId="314"/>
            <ac:spMk id="3" creationId="{D431E55E-A8A4-B238-8FBF-F969DB59E199}"/>
          </ac:spMkLst>
        </pc:spChg>
      </pc:sldChg>
      <pc:sldChg chg="ord">
        <pc:chgData name="Fraser, Carrie" userId="S::cfraser@fanshawec.ca::c63d50ee-fed4-4009-af65-00b166157b01" providerId="AD" clId="Web-{71AF1AD4-5387-03E2-F33A-6B03B00AA45D}" dt="2023-12-15T19:01:30.563" v="251"/>
        <pc:sldMkLst>
          <pc:docMk/>
          <pc:sldMk cId="3428464553" sldId="315"/>
        </pc:sldMkLst>
      </pc:sldChg>
      <pc:sldChg chg="modSp add replId">
        <pc:chgData name="Fraser, Carrie" userId="S::cfraser@fanshawec.ca::c63d50ee-fed4-4009-af65-00b166157b01" providerId="AD" clId="Web-{71AF1AD4-5387-03E2-F33A-6B03B00AA45D}" dt="2023-12-15T19:09:54.525" v="898" actId="20577"/>
        <pc:sldMkLst>
          <pc:docMk/>
          <pc:sldMk cId="1699696212" sldId="319"/>
        </pc:sldMkLst>
        <pc:spChg chg="mod">
          <ac:chgData name="Fraser, Carrie" userId="S::cfraser@fanshawec.ca::c63d50ee-fed4-4009-af65-00b166157b01" providerId="AD" clId="Web-{71AF1AD4-5387-03E2-F33A-6B03B00AA45D}" dt="2023-12-15T19:07:40.570" v="540" actId="20577"/>
          <ac:spMkLst>
            <pc:docMk/>
            <pc:sldMk cId="1699696212" sldId="319"/>
            <ac:spMk id="2" creationId="{7582BBD5-238E-DAAA-6270-8D51D1D3A631}"/>
          </ac:spMkLst>
        </pc:spChg>
        <pc:spChg chg="mod">
          <ac:chgData name="Fraser, Carrie" userId="S::cfraser@fanshawec.ca::c63d50ee-fed4-4009-af65-00b166157b01" providerId="AD" clId="Web-{71AF1AD4-5387-03E2-F33A-6B03B00AA45D}" dt="2023-12-15T19:09:54.525" v="898" actId="20577"/>
          <ac:spMkLst>
            <pc:docMk/>
            <pc:sldMk cId="1699696212" sldId="319"/>
            <ac:spMk id="3" creationId="{6E98DF5B-B70E-E29B-A7FA-D3379922EF7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6E429-A3F7-9242-8F97-C2DDAF4C042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0A914D50-EDB2-C244-BF3E-0B2C94E3D8E8}">
      <dgm:prSet phldrT="[Texto]" custT="1"/>
      <dgm:spPr/>
      <dgm:t>
        <a:bodyPr/>
        <a:lstStyle/>
        <a:p>
          <a:r>
            <a:rPr lang="en-CA" sz="2000" b="0" i="0" noProof="0" dirty="0">
              <a:latin typeface="+mn-lt"/>
            </a:rPr>
            <a:t>The CRAAP Test</a:t>
          </a:r>
          <a:endParaRPr lang="en-CA" sz="2000" b="0" noProof="0" dirty="0">
            <a:latin typeface="+mn-lt"/>
          </a:endParaRPr>
        </a:p>
      </dgm:t>
    </dgm:pt>
    <dgm:pt modelId="{498853F6-E8A9-3140-9B89-F6C7556F5752}" type="parTrans" cxnId="{216E49AE-B409-D54C-A30C-65054F3F1933}">
      <dgm:prSet/>
      <dgm:spPr/>
      <dgm:t>
        <a:bodyPr/>
        <a:lstStyle/>
        <a:p>
          <a:endParaRPr lang="en-CA" sz="2000" b="0" noProof="0" dirty="0">
            <a:latin typeface="+mn-lt"/>
          </a:endParaRPr>
        </a:p>
      </dgm:t>
    </dgm:pt>
    <dgm:pt modelId="{5716CB95-A6B5-CD42-8638-3DCE7F2CF728}" type="sibTrans" cxnId="{216E49AE-B409-D54C-A30C-65054F3F1933}">
      <dgm:prSet/>
      <dgm:spPr/>
      <dgm:t>
        <a:bodyPr/>
        <a:lstStyle/>
        <a:p>
          <a:endParaRPr lang="en-CA" sz="2000" b="0" noProof="0" dirty="0">
            <a:latin typeface="+mn-lt"/>
          </a:endParaRPr>
        </a:p>
      </dgm:t>
    </dgm:pt>
    <dgm:pt modelId="{128AE8FD-A386-764D-9928-98915839CD0B}">
      <dgm:prSet phldrT="[Texto]" custT="1"/>
      <dgm:spPr/>
      <dgm:t>
        <a:bodyPr/>
        <a:lstStyle/>
        <a:p>
          <a:pPr marL="17463" indent="-17463">
            <a:buNone/>
            <a:tabLst/>
          </a:pPr>
          <a:r>
            <a:rPr lang="en-CA" sz="2000" b="0" i="0" noProof="0" dirty="0">
              <a:latin typeface="+mn-lt"/>
            </a:rPr>
            <a:t>There are five parts to the CRAAP Test:</a:t>
          </a:r>
          <a:endParaRPr lang="en-CA" sz="2000" b="0" noProof="0" dirty="0">
            <a:latin typeface="+mn-lt"/>
          </a:endParaRPr>
        </a:p>
      </dgm:t>
    </dgm:pt>
    <dgm:pt modelId="{5FB82077-8CB8-3744-AF44-C74E57E14607}" type="parTrans" cxnId="{08613F37-E740-8943-8804-08D66AA7125E}">
      <dgm:prSet/>
      <dgm:spPr/>
      <dgm:t>
        <a:bodyPr/>
        <a:lstStyle/>
        <a:p>
          <a:endParaRPr lang="en-CA" sz="2000" b="0" noProof="0" dirty="0">
            <a:latin typeface="+mn-lt"/>
          </a:endParaRPr>
        </a:p>
      </dgm:t>
    </dgm:pt>
    <dgm:pt modelId="{97EE0F3B-FF22-9946-ACAE-160EA61CFA51}" type="sibTrans" cxnId="{08613F37-E740-8943-8804-08D66AA7125E}">
      <dgm:prSet/>
      <dgm:spPr/>
      <dgm:t>
        <a:bodyPr/>
        <a:lstStyle/>
        <a:p>
          <a:endParaRPr lang="en-CA" sz="2000" b="0" noProof="0" dirty="0">
            <a:latin typeface="+mn-lt"/>
          </a:endParaRPr>
        </a:p>
      </dgm:t>
    </dgm:pt>
    <dgm:pt modelId="{2339FE5D-754E-5C4F-818A-A329CB0657E0}">
      <dgm:prSet phldrT="[Texto]" custT="1"/>
      <dgm:spPr/>
      <dgm:t>
        <a:bodyPr/>
        <a:lstStyle/>
        <a:p>
          <a:pPr marL="228600" indent="0"/>
          <a:r>
            <a:rPr lang="en-CA" sz="2000" b="0" i="0" noProof="0" dirty="0">
              <a:latin typeface="+mn-lt"/>
            </a:rPr>
            <a:t>ACCURACY</a:t>
          </a:r>
          <a:endParaRPr lang="en-CA" sz="2000" b="0" noProof="0" dirty="0">
            <a:latin typeface="+mn-lt"/>
          </a:endParaRPr>
        </a:p>
      </dgm:t>
    </dgm:pt>
    <dgm:pt modelId="{F9396755-0B9C-274D-9E2E-B3B73DE4E907}" type="parTrans" cxnId="{EE767A89-1573-6C41-BB0F-A2D9D7E91CE6}">
      <dgm:prSet/>
      <dgm:spPr/>
      <dgm:t>
        <a:bodyPr/>
        <a:lstStyle/>
        <a:p>
          <a:endParaRPr lang="en-CA" sz="2000" b="0" noProof="0" dirty="0">
            <a:latin typeface="+mn-lt"/>
          </a:endParaRPr>
        </a:p>
      </dgm:t>
    </dgm:pt>
    <dgm:pt modelId="{6323A0F3-9BAA-684B-8866-E702A623ADB4}" type="sibTrans" cxnId="{EE767A89-1573-6C41-BB0F-A2D9D7E91CE6}">
      <dgm:prSet/>
      <dgm:spPr/>
      <dgm:t>
        <a:bodyPr/>
        <a:lstStyle/>
        <a:p>
          <a:endParaRPr lang="en-CA" sz="2000" b="0" noProof="0" dirty="0">
            <a:latin typeface="+mn-lt"/>
          </a:endParaRPr>
        </a:p>
      </dgm:t>
    </dgm:pt>
    <dgm:pt modelId="{B462B2E2-65B8-614F-B807-9F0B38577C17}">
      <dgm:prSet phldrT="[Texto]" custT="1"/>
      <dgm:spPr/>
      <dgm:t>
        <a:bodyPr/>
        <a:lstStyle/>
        <a:p>
          <a:r>
            <a:rPr lang="en-CA" sz="2000" b="0" i="0" noProof="0" dirty="0">
              <a:latin typeface="+mn-lt"/>
            </a:rPr>
            <a:t>The SIFT Test</a:t>
          </a:r>
          <a:endParaRPr lang="en-CA" sz="2000" b="0" noProof="0" dirty="0">
            <a:latin typeface="+mn-lt"/>
          </a:endParaRPr>
        </a:p>
      </dgm:t>
    </dgm:pt>
    <dgm:pt modelId="{10DA596D-E225-7143-AA55-398323C06EE7}" type="parTrans" cxnId="{4E4269D3-E212-754A-A94B-E437CD520ADD}">
      <dgm:prSet/>
      <dgm:spPr/>
      <dgm:t>
        <a:bodyPr/>
        <a:lstStyle/>
        <a:p>
          <a:endParaRPr lang="en-CA" sz="2000" b="0" noProof="0" dirty="0">
            <a:latin typeface="+mn-lt"/>
          </a:endParaRPr>
        </a:p>
      </dgm:t>
    </dgm:pt>
    <dgm:pt modelId="{685FF6F3-F31A-654B-9587-B6A561559F11}" type="sibTrans" cxnId="{4E4269D3-E212-754A-A94B-E437CD520ADD}">
      <dgm:prSet/>
      <dgm:spPr/>
      <dgm:t>
        <a:bodyPr/>
        <a:lstStyle/>
        <a:p>
          <a:endParaRPr lang="en-CA" sz="2000" b="0" noProof="0" dirty="0">
            <a:latin typeface="+mn-lt"/>
          </a:endParaRPr>
        </a:p>
      </dgm:t>
    </dgm:pt>
    <dgm:pt modelId="{25DEA458-3546-BB48-9331-A2AE3D9CB5A3}">
      <dgm:prSet phldrT="[Texto]" custT="1"/>
      <dgm:spPr/>
      <dgm:t>
        <a:bodyPr/>
        <a:lstStyle/>
        <a:p>
          <a:pPr marL="17463" indent="-17463">
            <a:buNone/>
            <a:tabLst/>
          </a:pPr>
          <a:r>
            <a:rPr lang="en-CA" sz="2000" b="0" i="0" noProof="0" dirty="0">
              <a:latin typeface="+mn-lt"/>
            </a:rPr>
            <a:t>It gives you some practical steps you can take to figure out if you can trust a source.</a:t>
          </a:r>
          <a:endParaRPr lang="en-CA" sz="2000" b="0" noProof="0" dirty="0">
            <a:latin typeface="+mn-lt"/>
          </a:endParaRPr>
        </a:p>
      </dgm:t>
    </dgm:pt>
    <dgm:pt modelId="{61F90DBF-4DA5-914A-8E0A-1E0EFE951547}" type="parTrans" cxnId="{916ED230-0F8C-2442-8FB8-624F19953491}">
      <dgm:prSet/>
      <dgm:spPr/>
      <dgm:t>
        <a:bodyPr/>
        <a:lstStyle/>
        <a:p>
          <a:endParaRPr lang="en-CA" sz="2000" b="0" noProof="0" dirty="0">
            <a:latin typeface="+mn-lt"/>
          </a:endParaRPr>
        </a:p>
      </dgm:t>
    </dgm:pt>
    <dgm:pt modelId="{4B5D9538-DFD1-464F-8B88-D36935A19B03}" type="sibTrans" cxnId="{916ED230-0F8C-2442-8FB8-624F19953491}">
      <dgm:prSet/>
      <dgm:spPr/>
      <dgm:t>
        <a:bodyPr/>
        <a:lstStyle/>
        <a:p>
          <a:endParaRPr lang="en-CA" sz="2000" b="0" noProof="0" dirty="0">
            <a:latin typeface="+mn-lt"/>
          </a:endParaRPr>
        </a:p>
      </dgm:t>
    </dgm:pt>
    <dgm:pt modelId="{8F216CBA-5F45-B04F-8AA1-5EA8DB1F79AE}">
      <dgm:prSet phldrT="[Texto]" custT="1"/>
      <dgm:spPr/>
      <dgm:t>
        <a:bodyPr/>
        <a:lstStyle/>
        <a:p>
          <a:pPr marL="228600" indent="0"/>
          <a:r>
            <a:rPr lang="en-CA" sz="2000" b="0" i="0" noProof="0" dirty="0">
              <a:latin typeface="+mn-lt"/>
            </a:rPr>
            <a:t>Stop</a:t>
          </a:r>
          <a:endParaRPr lang="en-CA" sz="2000" b="0" noProof="0" dirty="0">
            <a:latin typeface="+mn-lt"/>
          </a:endParaRPr>
        </a:p>
      </dgm:t>
    </dgm:pt>
    <dgm:pt modelId="{8096FEA6-7A67-B840-BE92-FD6916A4E85D}" type="parTrans" cxnId="{F4A833B7-3B34-BB46-8979-8980A206BA79}">
      <dgm:prSet/>
      <dgm:spPr/>
      <dgm:t>
        <a:bodyPr/>
        <a:lstStyle/>
        <a:p>
          <a:endParaRPr lang="en-CA" sz="2000" b="0" noProof="0" dirty="0">
            <a:latin typeface="+mn-lt"/>
          </a:endParaRPr>
        </a:p>
      </dgm:t>
    </dgm:pt>
    <dgm:pt modelId="{E092EAA2-D3FC-154A-A04A-EF7043C854B3}" type="sibTrans" cxnId="{F4A833B7-3B34-BB46-8979-8980A206BA79}">
      <dgm:prSet/>
      <dgm:spPr/>
      <dgm:t>
        <a:bodyPr/>
        <a:lstStyle/>
        <a:p>
          <a:endParaRPr lang="en-CA" sz="2000" b="0" noProof="0" dirty="0">
            <a:latin typeface="+mn-lt"/>
          </a:endParaRPr>
        </a:p>
      </dgm:t>
    </dgm:pt>
    <dgm:pt modelId="{7833933A-C7CD-B448-A09D-3FD87B74CEEE}">
      <dgm:prSet phldrT="[Texto]" custT="1"/>
      <dgm:spPr/>
      <dgm:t>
        <a:bodyPr/>
        <a:lstStyle/>
        <a:p>
          <a:pPr marL="228600" indent="0"/>
          <a:r>
            <a:rPr lang="en-CA" sz="2000" b="0" i="0" noProof="0" dirty="0">
              <a:latin typeface="+mn-lt"/>
            </a:rPr>
            <a:t>CURRENCY</a:t>
          </a:r>
          <a:endParaRPr lang="en-CA" sz="2000" b="0" noProof="0" dirty="0">
            <a:latin typeface="+mn-lt"/>
          </a:endParaRPr>
        </a:p>
      </dgm:t>
    </dgm:pt>
    <dgm:pt modelId="{F74BFBA7-6BD0-6F45-A094-874A564CBB59}" type="parTrans" cxnId="{133C4C66-336E-1545-A4B7-7C82953C1007}">
      <dgm:prSet/>
      <dgm:spPr/>
      <dgm:t>
        <a:bodyPr/>
        <a:lstStyle/>
        <a:p>
          <a:endParaRPr lang="en-CA" sz="2000" b="0" noProof="0" dirty="0">
            <a:latin typeface="+mn-lt"/>
          </a:endParaRPr>
        </a:p>
      </dgm:t>
    </dgm:pt>
    <dgm:pt modelId="{15763EF6-A5EF-2040-B80E-6298DC423005}" type="sibTrans" cxnId="{133C4C66-336E-1545-A4B7-7C82953C1007}">
      <dgm:prSet/>
      <dgm:spPr/>
      <dgm:t>
        <a:bodyPr/>
        <a:lstStyle/>
        <a:p>
          <a:endParaRPr lang="en-CA" sz="2000" b="0" noProof="0" dirty="0">
            <a:latin typeface="+mn-lt"/>
          </a:endParaRPr>
        </a:p>
      </dgm:t>
    </dgm:pt>
    <dgm:pt modelId="{83035D64-FFFF-584F-92E4-329516F22D04}">
      <dgm:prSet phldrT="[Texto]" custT="1"/>
      <dgm:spPr/>
      <dgm:t>
        <a:bodyPr/>
        <a:lstStyle/>
        <a:p>
          <a:pPr marL="228600" indent="0"/>
          <a:r>
            <a:rPr lang="en-CA" sz="2000" b="0" i="0" noProof="0" dirty="0">
              <a:latin typeface="+mn-lt"/>
            </a:rPr>
            <a:t>RELEVANCE</a:t>
          </a:r>
          <a:endParaRPr lang="en-CA" sz="2000" b="0" noProof="0" dirty="0">
            <a:latin typeface="+mn-lt"/>
          </a:endParaRPr>
        </a:p>
      </dgm:t>
    </dgm:pt>
    <dgm:pt modelId="{8EDFC840-6463-0647-A5D3-1E22666A124A}" type="parTrans" cxnId="{EA5CFC45-9AD8-3746-B298-7A213CAB4725}">
      <dgm:prSet/>
      <dgm:spPr/>
      <dgm:t>
        <a:bodyPr/>
        <a:lstStyle/>
        <a:p>
          <a:endParaRPr lang="en-CA" sz="2000" b="0" noProof="0" dirty="0">
            <a:latin typeface="+mn-lt"/>
          </a:endParaRPr>
        </a:p>
      </dgm:t>
    </dgm:pt>
    <dgm:pt modelId="{B05640E2-6440-EE41-A221-AA78D2DF1AF7}" type="sibTrans" cxnId="{EA5CFC45-9AD8-3746-B298-7A213CAB4725}">
      <dgm:prSet/>
      <dgm:spPr/>
      <dgm:t>
        <a:bodyPr/>
        <a:lstStyle/>
        <a:p>
          <a:endParaRPr lang="en-CA" sz="2000" b="0" noProof="0" dirty="0">
            <a:latin typeface="+mn-lt"/>
          </a:endParaRPr>
        </a:p>
      </dgm:t>
    </dgm:pt>
    <dgm:pt modelId="{E6C26B5D-6476-444F-A63D-D1F2D2454D03}">
      <dgm:prSet phldrT="[Texto]" custT="1"/>
      <dgm:spPr/>
      <dgm:t>
        <a:bodyPr/>
        <a:lstStyle/>
        <a:p>
          <a:pPr marL="228600" indent="0"/>
          <a:r>
            <a:rPr lang="en-CA" sz="2000" b="0" i="0" noProof="0" dirty="0">
              <a:latin typeface="+mn-lt"/>
            </a:rPr>
            <a:t>AUTHORITY</a:t>
          </a:r>
          <a:endParaRPr lang="en-CA" sz="2000" b="0" noProof="0" dirty="0">
            <a:latin typeface="+mn-lt"/>
          </a:endParaRPr>
        </a:p>
      </dgm:t>
    </dgm:pt>
    <dgm:pt modelId="{BEA91B5B-0F78-2C4E-AC7D-D722AB7666B7}" type="parTrans" cxnId="{5AFCEBE2-093D-014F-934D-9C8D172DA3FA}">
      <dgm:prSet/>
      <dgm:spPr/>
      <dgm:t>
        <a:bodyPr/>
        <a:lstStyle/>
        <a:p>
          <a:endParaRPr lang="en-CA" sz="2000" b="0" noProof="0" dirty="0">
            <a:latin typeface="+mn-lt"/>
          </a:endParaRPr>
        </a:p>
      </dgm:t>
    </dgm:pt>
    <dgm:pt modelId="{4B39CAE6-121F-744E-9E25-16C23541D970}" type="sibTrans" cxnId="{5AFCEBE2-093D-014F-934D-9C8D172DA3FA}">
      <dgm:prSet/>
      <dgm:spPr/>
      <dgm:t>
        <a:bodyPr/>
        <a:lstStyle/>
        <a:p>
          <a:endParaRPr lang="en-CA" sz="2000" b="0" noProof="0" dirty="0">
            <a:latin typeface="+mn-lt"/>
          </a:endParaRPr>
        </a:p>
      </dgm:t>
    </dgm:pt>
    <dgm:pt modelId="{CF12AE4C-504F-E643-9A36-51659A63797C}">
      <dgm:prSet phldrT="[Texto]" custT="1"/>
      <dgm:spPr/>
      <dgm:t>
        <a:bodyPr/>
        <a:lstStyle/>
        <a:p>
          <a:pPr marL="228600" indent="0"/>
          <a:r>
            <a:rPr lang="en-CA" sz="2000" b="0" i="0" noProof="0" dirty="0">
              <a:latin typeface="+mn-lt"/>
            </a:rPr>
            <a:t>PURPOSE</a:t>
          </a:r>
          <a:endParaRPr lang="en-CA" sz="2000" b="0" noProof="0" dirty="0">
            <a:latin typeface="+mn-lt"/>
          </a:endParaRPr>
        </a:p>
      </dgm:t>
    </dgm:pt>
    <dgm:pt modelId="{6F30ACE7-E5A1-C440-B4F8-87B84892376C}" type="parTrans" cxnId="{5C0748B0-196F-8E4D-80E0-541812420852}">
      <dgm:prSet/>
      <dgm:spPr/>
      <dgm:t>
        <a:bodyPr/>
        <a:lstStyle/>
        <a:p>
          <a:endParaRPr lang="en-CA" sz="2000" b="0" noProof="0" dirty="0">
            <a:latin typeface="+mn-lt"/>
          </a:endParaRPr>
        </a:p>
      </dgm:t>
    </dgm:pt>
    <dgm:pt modelId="{F1CFB5D4-1637-4F4B-AD96-4B7AFB4BE071}" type="sibTrans" cxnId="{5C0748B0-196F-8E4D-80E0-541812420852}">
      <dgm:prSet/>
      <dgm:spPr/>
      <dgm:t>
        <a:bodyPr/>
        <a:lstStyle/>
        <a:p>
          <a:endParaRPr lang="en-CA" sz="2000" b="0" noProof="0" dirty="0">
            <a:latin typeface="+mn-lt"/>
          </a:endParaRPr>
        </a:p>
      </dgm:t>
    </dgm:pt>
    <dgm:pt modelId="{30308989-1E10-BF47-9FD3-D25150E0CF56}">
      <dgm:prSet phldrT="[Texto]" custT="1"/>
      <dgm:spPr/>
      <dgm:t>
        <a:bodyPr/>
        <a:lstStyle/>
        <a:p>
          <a:pPr marL="228600" indent="0"/>
          <a:r>
            <a:rPr lang="en-CA" sz="2000" b="0" i="0" noProof="0" dirty="0">
              <a:latin typeface="+mn-lt"/>
            </a:rPr>
            <a:t>Investigate the source</a:t>
          </a:r>
          <a:endParaRPr lang="en-CA" sz="2000" b="0" noProof="0" dirty="0">
            <a:latin typeface="+mn-lt"/>
          </a:endParaRPr>
        </a:p>
      </dgm:t>
    </dgm:pt>
    <dgm:pt modelId="{47A54CED-B895-BF41-A15B-A1E775BD1656}" type="parTrans" cxnId="{A6E79204-4473-A142-8240-6772D457C0EB}">
      <dgm:prSet/>
      <dgm:spPr/>
      <dgm:t>
        <a:bodyPr/>
        <a:lstStyle/>
        <a:p>
          <a:endParaRPr lang="en-CA" sz="2000" b="0" noProof="0" dirty="0">
            <a:latin typeface="+mn-lt"/>
          </a:endParaRPr>
        </a:p>
      </dgm:t>
    </dgm:pt>
    <dgm:pt modelId="{3A07AB33-1F13-E84C-9B0B-8C776BCE8795}" type="sibTrans" cxnId="{A6E79204-4473-A142-8240-6772D457C0EB}">
      <dgm:prSet/>
      <dgm:spPr/>
      <dgm:t>
        <a:bodyPr/>
        <a:lstStyle/>
        <a:p>
          <a:endParaRPr lang="en-CA" sz="2000" b="0" noProof="0" dirty="0">
            <a:latin typeface="+mn-lt"/>
          </a:endParaRPr>
        </a:p>
      </dgm:t>
    </dgm:pt>
    <dgm:pt modelId="{0E65BA18-EFAC-1C42-AFE8-842E2809ECCE}">
      <dgm:prSet phldrT="[Texto]" custT="1"/>
      <dgm:spPr/>
      <dgm:t>
        <a:bodyPr/>
        <a:lstStyle/>
        <a:p>
          <a:pPr marL="228600" indent="0"/>
          <a:r>
            <a:rPr lang="en-CA" sz="2000" b="0" i="0" noProof="0" dirty="0">
              <a:latin typeface="+mn-lt"/>
            </a:rPr>
            <a:t>Find trusted coverage</a:t>
          </a:r>
          <a:endParaRPr lang="en-CA" sz="2000" b="0" noProof="0" dirty="0">
            <a:latin typeface="+mn-lt"/>
          </a:endParaRPr>
        </a:p>
      </dgm:t>
    </dgm:pt>
    <dgm:pt modelId="{41F531B3-4210-1642-99C1-109F7DA12DDB}" type="parTrans" cxnId="{DDA74021-EE80-AE47-93EC-F1CD98C746D5}">
      <dgm:prSet/>
      <dgm:spPr/>
      <dgm:t>
        <a:bodyPr/>
        <a:lstStyle/>
        <a:p>
          <a:endParaRPr lang="en-CA" sz="2000" b="0" noProof="0" dirty="0">
            <a:latin typeface="+mn-lt"/>
          </a:endParaRPr>
        </a:p>
      </dgm:t>
    </dgm:pt>
    <dgm:pt modelId="{4AB033CA-C105-1248-89C4-1693041B6E43}" type="sibTrans" cxnId="{DDA74021-EE80-AE47-93EC-F1CD98C746D5}">
      <dgm:prSet/>
      <dgm:spPr/>
      <dgm:t>
        <a:bodyPr/>
        <a:lstStyle/>
        <a:p>
          <a:endParaRPr lang="en-CA" sz="2000" b="0" noProof="0" dirty="0">
            <a:latin typeface="+mn-lt"/>
          </a:endParaRPr>
        </a:p>
      </dgm:t>
    </dgm:pt>
    <dgm:pt modelId="{BC2A8192-7F4F-4A4A-87D3-321195026AF7}">
      <dgm:prSet phldrT="[Texto]" custT="1"/>
      <dgm:spPr/>
      <dgm:t>
        <a:bodyPr/>
        <a:lstStyle/>
        <a:p>
          <a:pPr marL="228600" indent="0"/>
          <a:r>
            <a:rPr lang="en-CA" sz="2000" b="0" i="0" noProof="0" dirty="0">
              <a:latin typeface="+mn-lt"/>
            </a:rPr>
            <a:t>Trace claims, quotes, and media back to the original context</a:t>
          </a:r>
          <a:endParaRPr lang="en-CA" sz="2000" b="0" noProof="0" dirty="0">
            <a:latin typeface="+mn-lt"/>
          </a:endParaRPr>
        </a:p>
      </dgm:t>
    </dgm:pt>
    <dgm:pt modelId="{3F5D595E-B9AC-C248-8A08-82DDD62059C4}" type="parTrans" cxnId="{298D5012-61D0-BE4B-9805-4061AA99C771}">
      <dgm:prSet/>
      <dgm:spPr/>
      <dgm:t>
        <a:bodyPr/>
        <a:lstStyle/>
        <a:p>
          <a:endParaRPr lang="en-CA" sz="2000" b="0" noProof="0" dirty="0">
            <a:latin typeface="+mn-lt"/>
          </a:endParaRPr>
        </a:p>
      </dgm:t>
    </dgm:pt>
    <dgm:pt modelId="{C727D790-325B-D74E-83C2-95069B0F1F3C}" type="sibTrans" cxnId="{298D5012-61D0-BE4B-9805-4061AA99C771}">
      <dgm:prSet/>
      <dgm:spPr/>
      <dgm:t>
        <a:bodyPr/>
        <a:lstStyle/>
        <a:p>
          <a:endParaRPr lang="en-CA" sz="2000" b="0" noProof="0" dirty="0">
            <a:latin typeface="+mn-lt"/>
          </a:endParaRPr>
        </a:p>
      </dgm:t>
    </dgm:pt>
    <dgm:pt modelId="{C02A67D5-E5F1-B84A-8248-1C6422D984BC}">
      <dgm:prSet phldrT="[Texto]" custT="1"/>
      <dgm:spPr/>
      <dgm:t>
        <a:bodyPr/>
        <a:lstStyle/>
        <a:p>
          <a:pPr marL="228600" indent="0"/>
          <a:r>
            <a:rPr lang="en-CA" sz="2000" b="0" i="0" noProof="0" dirty="0">
              <a:latin typeface="+mn-lt"/>
            </a:rPr>
            <a:t>It’s about Recontextualizing</a:t>
          </a:r>
          <a:endParaRPr lang="en-CA" sz="2000" b="0" noProof="0" dirty="0">
            <a:latin typeface="+mn-lt"/>
          </a:endParaRPr>
        </a:p>
      </dgm:t>
    </dgm:pt>
    <dgm:pt modelId="{12BA1480-ACB5-7244-842B-A6E27F64A5DF}" type="parTrans" cxnId="{5BCD063A-AC16-3441-981A-AAB4F1EAB3B8}">
      <dgm:prSet/>
      <dgm:spPr/>
      <dgm:t>
        <a:bodyPr/>
        <a:lstStyle/>
        <a:p>
          <a:endParaRPr lang="en-CA" sz="2000" b="0" noProof="0" dirty="0">
            <a:latin typeface="+mn-lt"/>
          </a:endParaRPr>
        </a:p>
      </dgm:t>
    </dgm:pt>
    <dgm:pt modelId="{475DFD19-B2E6-4C4B-9D15-B66321D18534}" type="sibTrans" cxnId="{5BCD063A-AC16-3441-981A-AAB4F1EAB3B8}">
      <dgm:prSet/>
      <dgm:spPr/>
      <dgm:t>
        <a:bodyPr/>
        <a:lstStyle/>
        <a:p>
          <a:endParaRPr lang="en-CA" sz="2000" b="0" noProof="0" dirty="0">
            <a:latin typeface="+mn-lt"/>
          </a:endParaRPr>
        </a:p>
      </dgm:t>
    </dgm:pt>
    <dgm:pt modelId="{EF8DFD10-ABB9-3343-9DAB-606BCB76CE3E}" type="pres">
      <dgm:prSet presAssocID="{BBA6E429-A3F7-9242-8F97-C2DDAF4C0421}" presName="Name0" presStyleCnt="0">
        <dgm:presLayoutVars>
          <dgm:dir/>
          <dgm:animLvl val="lvl"/>
          <dgm:resizeHandles val="exact"/>
        </dgm:presLayoutVars>
      </dgm:prSet>
      <dgm:spPr/>
    </dgm:pt>
    <dgm:pt modelId="{00DD0B3E-8F54-BA45-B283-A8D564122550}" type="pres">
      <dgm:prSet presAssocID="{0A914D50-EDB2-C244-BF3E-0B2C94E3D8E8}" presName="composite" presStyleCnt="0"/>
      <dgm:spPr/>
    </dgm:pt>
    <dgm:pt modelId="{18BCDDDA-7D2B-5E45-B3C7-D047C7BFDB86}" type="pres">
      <dgm:prSet presAssocID="{0A914D50-EDB2-C244-BF3E-0B2C94E3D8E8}" presName="parTx" presStyleLbl="alignNode1" presStyleIdx="0" presStyleCnt="2">
        <dgm:presLayoutVars>
          <dgm:chMax val="0"/>
          <dgm:chPref val="0"/>
          <dgm:bulletEnabled val="1"/>
        </dgm:presLayoutVars>
      </dgm:prSet>
      <dgm:spPr/>
    </dgm:pt>
    <dgm:pt modelId="{43A43D58-F2C9-B542-AA1A-9CD6537E6948}" type="pres">
      <dgm:prSet presAssocID="{0A914D50-EDB2-C244-BF3E-0B2C94E3D8E8}" presName="desTx" presStyleLbl="alignAccFollowNode1" presStyleIdx="0" presStyleCnt="2">
        <dgm:presLayoutVars>
          <dgm:bulletEnabled val="1"/>
        </dgm:presLayoutVars>
      </dgm:prSet>
      <dgm:spPr/>
    </dgm:pt>
    <dgm:pt modelId="{97B256B4-6396-8A40-8C1F-294FDBBB0327}" type="pres">
      <dgm:prSet presAssocID="{5716CB95-A6B5-CD42-8638-3DCE7F2CF728}" presName="space" presStyleCnt="0"/>
      <dgm:spPr/>
    </dgm:pt>
    <dgm:pt modelId="{4E3F9DB3-89B7-E548-80DE-BF075FB0D2E5}" type="pres">
      <dgm:prSet presAssocID="{B462B2E2-65B8-614F-B807-9F0B38577C17}" presName="composite" presStyleCnt="0"/>
      <dgm:spPr/>
    </dgm:pt>
    <dgm:pt modelId="{0A0D084E-32B6-984F-A76D-40F24DFD2C34}" type="pres">
      <dgm:prSet presAssocID="{B462B2E2-65B8-614F-B807-9F0B38577C17}" presName="parTx" presStyleLbl="alignNode1" presStyleIdx="1" presStyleCnt="2">
        <dgm:presLayoutVars>
          <dgm:chMax val="0"/>
          <dgm:chPref val="0"/>
          <dgm:bulletEnabled val="1"/>
        </dgm:presLayoutVars>
      </dgm:prSet>
      <dgm:spPr/>
    </dgm:pt>
    <dgm:pt modelId="{8E4B6F73-F677-1744-B994-DDECF228B139}" type="pres">
      <dgm:prSet presAssocID="{B462B2E2-65B8-614F-B807-9F0B38577C17}" presName="desTx" presStyleLbl="alignAccFollowNode1" presStyleIdx="1" presStyleCnt="2">
        <dgm:presLayoutVars>
          <dgm:bulletEnabled val="1"/>
        </dgm:presLayoutVars>
      </dgm:prSet>
      <dgm:spPr/>
    </dgm:pt>
  </dgm:ptLst>
  <dgm:cxnLst>
    <dgm:cxn modelId="{A6E79204-4473-A142-8240-6772D457C0EB}" srcId="{B462B2E2-65B8-614F-B807-9F0B38577C17}" destId="{30308989-1E10-BF47-9FD3-D25150E0CF56}" srcOrd="2" destOrd="0" parTransId="{47A54CED-B895-BF41-A15B-A1E775BD1656}" sibTransId="{3A07AB33-1F13-E84C-9B0B-8C776BCE8795}"/>
    <dgm:cxn modelId="{66274F05-0747-1943-9F23-A06E144718D5}" type="presOf" srcId="{B462B2E2-65B8-614F-B807-9F0B38577C17}" destId="{0A0D084E-32B6-984F-A76D-40F24DFD2C34}" srcOrd="0" destOrd="0" presId="urn:microsoft.com/office/officeart/2005/8/layout/hList1"/>
    <dgm:cxn modelId="{7A3DFB07-76F0-854E-B56A-ED1D1B4C9C2C}" type="presOf" srcId="{E6C26B5D-6476-444F-A63D-D1F2D2454D03}" destId="{43A43D58-F2C9-B542-AA1A-9CD6537E6948}" srcOrd="0" destOrd="3" presId="urn:microsoft.com/office/officeart/2005/8/layout/hList1"/>
    <dgm:cxn modelId="{1DCA5511-FB99-474E-8499-FEBA47E2A464}" type="presOf" srcId="{0E65BA18-EFAC-1C42-AFE8-842E2809ECCE}" destId="{8E4B6F73-F677-1744-B994-DDECF228B139}" srcOrd="0" destOrd="3" presId="urn:microsoft.com/office/officeart/2005/8/layout/hList1"/>
    <dgm:cxn modelId="{51D6D211-13F9-7845-96AA-59203A58155C}" type="presOf" srcId="{7833933A-C7CD-B448-A09D-3FD87B74CEEE}" destId="{43A43D58-F2C9-B542-AA1A-9CD6537E6948}" srcOrd="0" destOrd="1" presId="urn:microsoft.com/office/officeart/2005/8/layout/hList1"/>
    <dgm:cxn modelId="{298D5012-61D0-BE4B-9805-4061AA99C771}" srcId="{B462B2E2-65B8-614F-B807-9F0B38577C17}" destId="{BC2A8192-7F4F-4A4A-87D3-321195026AF7}" srcOrd="4" destOrd="0" parTransId="{3F5D595E-B9AC-C248-8A08-82DDD62059C4}" sibTransId="{C727D790-325B-D74E-83C2-95069B0F1F3C}"/>
    <dgm:cxn modelId="{DDA74021-EE80-AE47-93EC-F1CD98C746D5}" srcId="{B462B2E2-65B8-614F-B807-9F0B38577C17}" destId="{0E65BA18-EFAC-1C42-AFE8-842E2809ECCE}" srcOrd="3" destOrd="0" parTransId="{41F531B3-4210-1642-99C1-109F7DA12DDB}" sibTransId="{4AB033CA-C105-1248-89C4-1693041B6E43}"/>
    <dgm:cxn modelId="{1051A323-CB20-5549-A453-5280018FB652}" type="presOf" srcId="{C02A67D5-E5F1-B84A-8248-1C6422D984BC}" destId="{8E4B6F73-F677-1744-B994-DDECF228B139}" srcOrd="0" destOrd="5" presId="urn:microsoft.com/office/officeart/2005/8/layout/hList1"/>
    <dgm:cxn modelId="{09EBE629-81DE-714C-AA87-CF1CAB60F88B}" type="presOf" srcId="{8F216CBA-5F45-B04F-8AA1-5EA8DB1F79AE}" destId="{8E4B6F73-F677-1744-B994-DDECF228B139}" srcOrd="0" destOrd="1" presId="urn:microsoft.com/office/officeart/2005/8/layout/hList1"/>
    <dgm:cxn modelId="{2DD4B32C-C440-FD46-A98F-1EA090D24072}" type="presOf" srcId="{BBA6E429-A3F7-9242-8F97-C2DDAF4C0421}" destId="{EF8DFD10-ABB9-3343-9DAB-606BCB76CE3E}" srcOrd="0" destOrd="0" presId="urn:microsoft.com/office/officeart/2005/8/layout/hList1"/>
    <dgm:cxn modelId="{916ED230-0F8C-2442-8FB8-624F19953491}" srcId="{B462B2E2-65B8-614F-B807-9F0B38577C17}" destId="{25DEA458-3546-BB48-9331-A2AE3D9CB5A3}" srcOrd="0" destOrd="0" parTransId="{61F90DBF-4DA5-914A-8E0A-1E0EFE951547}" sibTransId="{4B5D9538-DFD1-464F-8B88-D36935A19B03}"/>
    <dgm:cxn modelId="{08613F37-E740-8943-8804-08D66AA7125E}" srcId="{0A914D50-EDB2-C244-BF3E-0B2C94E3D8E8}" destId="{128AE8FD-A386-764D-9928-98915839CD0B}" srcOrd="0" destOrd="0" parTransId="{5FB82077-8CB8-3744-AF44-C74E57E14607}" sibTransId="{97EE0F3B-FF22-9946-ACAE-160EA61CFA51}"/>
    <dgm:cxn modelId="{5BCD063A-AC16-3441-981A-AAB4F1EAB3B8}" srcId="{B462B2E2-65B8-614F-B807-9F0B38577C17}" destId="{C02A67D5-E5F1-B84A-8248-1C6422D984BC}" srcOrd="5" destOrd="0" parTransId="{12BA1480-ACB5-7244-842B-A6E27F64A5DF}" sibTransId="{475DFD19-B2E6-4C4B-9D15-B66321D18534}"/>
    <dgm:cxn modelId="{DE91383B-C828-D24A-B207-AA86D181F159}" type="presOf" srcId="{0A914D50-EDB2-C244-BF3E-0B2C94E3D8E8}" destId="{18BCDDDA-7D2B-5E45-B3C7-D047C7BFDB86}" srcOrd="0" destOrd="0" presId="urn:microsoft.com/office/officeart/2005/8/layout/hList1"/>
    <dgm:cxn modelId="{EA5CFC45-9AD8-3746-B298-7A213CAB4725}" srcId="{0A914D50-EDB2-C244-BF3E-0B2C94E3D8E8}" destId="{83035D64-FFFF-584F-92E4-329516F22D04}" srcOrd="2" destOrd="0" parTransId="{8EDFC840-6463-0647-A5D3-1E22666A124A}" sibTransId="{B05640E2-6440-EE41-A221-AA78D2DF1AF7}"/>
    <dgm:cxn modelId="{133C4C66-336E-1545-A4B7-7C82953C1007}" srcId="{0A914D50-EDB2-C244-BF3E-0B2C94E3D8E8}" destId="{7833933A-C7CD-B448-A09D-3FD87B74CEEE}" srcOrd="1" destOrd="0" parTransId="{F74BFBA7-6BD0-6F45-A094-874A564CBB59}" sibTransId="{15763EF6-A5EF-2040-B80E-6298DC423005}"/>
    <dgm:cxn modelId="{05A0114C-1CC1-C842-ADCA-5FF4EB9FA2F4}" type="presOf" srcId="{BC2A8192-7F4F-4A4A-87D3-321195026AF7}" destId="{8E4B6F73-F677-1744-B994-DDECF228B139}" srcOrd="0" destOrd="4" presId="urn:microsoft.com/office/officeart/2005/8/layout/hList1"/>
    <dgm:cxn modelId="{53CBC455-2477-D54E-88A6-3339EBC23500}" type="presOf" srcId="{83035D64-FFFF-584F-92E4-329516F22D04}" destId="{43A43D58-F2C9-B542-AA1A-9CD6537E6948}" srcOrd="0" destOrd="2" presId="urn:microsoft.com/office/officeart/2005/8/layout/hList1"/>
    <dgm:cxn modelId="{EE767A89-1573-6C41-BB0F-A2D9D7E91CE6}" srcId="{0A914D50-EDB2-C244-BF3E-0B2C94E3D8E8}" destId="{2339FE5D-754E-5C4F-818A-A329CB0657E0}" srcOrd="4" destOrd="0" parTransId="{F9396755-0B9C-274D-9E2E-B3B73DE4E907}" sibTransId="{6323A0F3-9BAA-684B-8866-E702A623ADB4}"/>
    <dgm:cxn modelId="{07096C9F-EFA0-8147-8814-5B1C5F4AE006}" type="presOf" srcId="{128AE8FD-A386-764D-9928-98915839CD0B}" destId="{43A43D58-F2C9-B542-AA1A-9CD6537E6948}" srcOrd="0" destOrd="0" presId="urn:microsoft.com/office/officeart/2005/8/layout/hList1"/>
    <dgm:cxn modelId="{ADEE7EA2-39C2-4240-A2EF-75DAD28FAD65}" type="presOf" srcId="{30308989-1E10-BF47-9FD3-D25150E0CF56}" destId="{8E4B6F73-F677-1744-B994-DDECF228B139}" srcOrd="0" destOrd="2" presId="urn:microsoft.com/office/officeart/2005/8/layout/hList1"/>
    <dgm:cxn modelId="{BE342FAB-75A8-4F4E-A2AA-17066D8456F6}" type="presOf" srcId="{2339FE5D-754E-5C4F-818A-A329CB0657E0}" destId="{43A43D58-F2C9-B542-AA1A-9CD6537E6948}" srcOrd="0" destOrd="4" presId="urn:microsoft.com/office/officeart/2005/8/layout/hList1"/>
    <dgm:cxn modelId="{216E49AE-B409-D54C-A30C-65054F3F1933}" srcId="{BBA6E429-A3F7-9242-8F97-C2DDAF4C0421}" destId="{0A914D50-EDB2-C244-BF3E-0B2C94E3D8E8}" srcOrd="0" destOrd="0" parTransId="{498853F6-E8A9-3140-9B89-F6C7556F5752}" sibTransId="{5716CB95-A6B5-CD42-8638-3DCE7F2CF728}"/>
    <dgm:cxn modelId="{5C0748B0-196F-8E4D-80E0-541812420852}" srcId="{0A914D50-EDB2-C244-BF3E-0B2C94E3D8E8}" destId="{CF12AE4C-504F-E643-9A36-51659A63797C}" srcOrd="5" destOrd="0" parTransId="{6F30ACE7-E5A1-C440-B4F8-87B84892376C}" sibTransId="{F1CFB5D4-1637-4F4B-AD96-4B7AFB4BE071}"/>
    <dgm:cxn modelId="{F4A833B7-3B34-BB46-8979-8980A206BA79}" srcId="{B462B2E2-65B8-614F-B807-9F0B38577C17}" destId="{8F216CBA-5F45-B04F-8AA1-5EA8DB1F79AE}" srcOrd="1" destOrd="0" parTransId="{8096FEA6-7A67-B840-BE92-FD6916A4E85D}" sibTransId="{E092EAA2-D3FC-154A-A04A-EF7043C854B3}"/>
    <dgm:cxn modelId="{9C90BCBC-D0C5-6049-B1B4-BC0C68E06208}" type="presOf" srcId="{CF12AE4C-504F-E643-9A36-51659A63797C}" destId="{43A43D58-F2C9-B542-AA1A-9CD6537E6948}" srcOrd="0" destOrd="5" presId="urn:microsoft.com/office/officeart/2005/8/layout/hList1"/>
    <dgm:cxn modelId="{4E4269D3-E212-754A-A94B-E437CD520ADD}" srcId="{BBA6E429-A3F7-9242-8F97-C2DDAF4C0421}" destId="{B462B2E2-65B8-614F-B807-9F0B38577C17}" srcOrd="1" destOrd="0" parTransId="{10DA596D-E225-7143-AA55-398323C06EE7}" sibTransId="{685FF6F3-F31A-654B-9587-B6A561559F11}"/>
    <dgm:cxn modelId="{5AFCEBE2-093D-014F-934D-9C8D172DA3FA}" srcId="{0A914D50-EDB2-C244-BF3E-0B2C94E3D8E8}" destId="{E6C26B5D-6476-444F-A63D-D1F2D2454D03}" srcOrd="3" destOrd="0" parTransId="{BEA91B5B-0F78-2C4E-AC7D-D722AB7666B7}" sibTransId="{4B39CAE6-121F-744E-9E25-16C23541D970}"/>
    <dgm:cxn modelId="{9F006CE6-A064-D147-A319-25CBE110AA41}" type="presOf" srcId="{25DEA458-3546-BB48-9331-A2AE3D9CB5A3}" destId="{8E4B6F73-F677-1744-B994-DDECF228B139}" srcOrd="0" destOrd="0" presId="urn:microsoft.com/office/officeart/2005/8/layout/hList1"/>
    <dgm:cxn modelId="{7E73B0D9-D77A-AD4A-B447-9870650F07D4}" type="presParOf" srcId="{EF8DFD10-ABB9-3343-9DAB-606BCB76CE3E}" destId="{00DD0B3E-8F54-BA45-B283-A8D564122550}" srcOrd="0" destOrd="0" presId="urn:microsoft.com/office/officeart/2005/8/layout/hList1"/>
    <dgm:cxn modelId="{3FF1A088-9C6E-794D-B5C2-497034AB4D7D}" type="presParOf" srcId="{00DD0B3E-8F54-BA45-B283-A8D564122550}" destId="{18BCDDDA-7D2B-5E45-B3C7-D047C7BFDB86}" srcOrd="0" destOrd="0" presId="urn:microsoft.com/office/officeart/2005/8/layout/hList1"/>
    <dgm:cxn modelId="{8D66B7CF-3DCD-D34C-BB82-56AFA6E65038}" type="presParOf" srcId="{00DD0B3E-8F54-BA45-B283-A8D564122550}" destId="{43A43D58-F2C9-B542-AA1A-9CD6537E6948}" srcOrd="1" destOrd="0" presId="urn:microsoft.com/office/officeart/2005/8/layout/hList1"/>
    <dgm:cxn modelId="{3CCB8C84-4D2E-BE4B-B96C-E5811632BB35}" type="presParOf" srcId="{EF8DFD10-ABB9-3343-9DAB-606BCB76CE3E}" destId="{97B256B4-6396-8A40-8C1F-294FDBBB0327}" srcOrd="1" destOrd="0" presId="urn:microsoft.com/office/officeart/2005/8/layout/hList1"/>
    <dgm:cxn modelId="{8CA97E2B-3CA9-3749-BC14-308C6C217D61}" type="presParOf" srcId="{EF8DFD10-ABB9-3343-9DAB-606BCB76CE3E}" destId="{4E3F9DB3-89B7-E548-80DE-BF075FB0D2E5}" srcOrd="2" destOrd="0" presId="urn:microsoft.com/office/officeart/2005/8/layout/hList1"/>
    <dgm:cxn modelId="{477FC3C3-2F92-9F4B-BCDF-FC1E24EFE019}" type="presParOf" srcId="{4E3F9DB3-89B7-E548-80DE-BF075FB0D2E5}" destId="{0A0D084E-32B6-984F-A76D-40F24DFD2C34}" srcOrd="0" destOrd="0" presId="urn:microsoft.com/office/officeart/2005/8/layout/hList1"/>
    <dgm:cxn modelId="{2B1B93A5-68CB-E246-92C7-90D73D0A9073}" type="presParOf" srcId="{4E3F9DB3-89B7-E548-80DE-BF075FB0D2E5}" destId="{8E4B6F73-F677-1744-B994-DDECF228B1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DDDA-7D2B-5E45-B3C7-D047C7BFDB86}">
      <dsp:nvSpPr>
        <dsp:cNvPr id="0" name=""/>
        <dsp:cNvSpPr/>
      </dsp:nvSpPr>
      <dsp:spPr>
        <a:xfrm>
          <a:off x="47" y="19770"/>
          <a:ext cx="456609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The CRAAP Test</a:t>
          </a:r>
          <a:endParaRPr lang="en-CA" sz="2000" b="0" kern="1200" noProof="0" dirty="0">
            <a:latin typeface="+mn-lt"/>
          </a:endParaRPr>
        </a:p>
      </dsp:txBody>
      <dsp:txXfrm>
        <a:off x="47" y="19770"/>
        <a:ext cx="4566090" cy="950400"/>
      </dsp:txXfrm>
    </dsp:sp>
    <dsp:sp modelId="{43A43D58-F2C9-B542-AA1A-9CD6537E6948}">
      <dsp:nvSpPr>
        <dsp:cNvPr id="0" name=""/>
        <dsp:cNvSpPr/>
      </dsp:nvSpPr>
      <dsp:spPr>
        <a:xfrm>
          <a:off x="47" y="970170"/>
          <a:ext cx="4566090" cy="2870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7463" lvl="1" indent="-17463" algn="l" defTabSz="889000">
            <a:lnSpc>
              <a:spcPct val="90000"/>
            </a:lnSpc>
            <a:spcBef>
              <a:spcPct val="0"/>
            </a:spcBef>
            <a:spcAft>
              <a:spcPct val="15000"/>
            </a:spcAft>
            <a:buNone/>
            <a:tabLst/>
          </a:pPr>
          <a:r>
            <a:rPr lang="en-CA" sz="2000" b="0" i="0" kern="1200" noProof="0" dirty="0">
              <a:latin typeface="+mn-lt"/>
            </a:rPr>
            <a:t>There are five parts to the CRAAP Test:</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CURRENCY</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RELEVANCE</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AUTHORITY</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ACCURACY</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PURPOSE</a:t>
          </a:r>
          <a:endParaRPr lang="en-CA" sz="2000" b="0" kern="1200" noProof="0" dirty="0">
            <a:latin typeface="+mn-lt"/>
          </a:endParaRPr>
        </a:p>
      </dsp:txBody>
      <dsp:txXfrm>
        <a:off x="47" y="970170"/>
        <a:ext cx="4566090" cy="2870412"/>
      </dsp:txXfrm>
    </dsp:sp>
    <dsp:sp modelId="{0A0D084E-32B6-984F-A76D-40F24DFD2C34}">
      <dsp:nvSpPr>
        <dsp:cNvPr id="0" name=""/>
        <dsp:cNvSpPr/>
      </dsp:nvSpPr>
      <dsp:spPr>
        <a:xfrm>
          <a:off x="5205390" y="19770"/>
          <a:ext cx="456609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The SIFT Test</a:t>
          </a:r>
          <a:endParaRPr lang="en-CA" sz="2000" b="0" kern="1200" noProof="0" dirty="0">
            <a:latin typeface="+mn-lt"/>
          </a:endParaRPr>
        </a:p>
      </dsp:txBody>
      <dsp:txXfrm>
        <a:off x="5205390" y="19770"/>
        <a:ext cx="4566090" cy="950400"/>
      </dsp:txXfrm>
    </dsp:sp>
    <dsp:sp modelId="{8E4B6F73-F677-1744-B994-DDECF228B139}">
      <dsp:nvSpPr>
        <dsp:cNvPr id="0" name=""/>
        <dsp:cNvSpPr/>
      </dsp:nvSpPr>
      <dsp:spPr>
        <a:xfrm>
          <a:off x="5205390" y="970170"/>
          <a:ext cx="4566090" cy="2870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7463" lvl="1" indent="-17463" algn="l" defTabSz="889000">
            <a:lnSpc>
              <a:spcPct val="90000"/>
            </a:lnSpc>
            <a:spcBef>
              <a:spcPct val="0"/>
            </a:spcBef>
            <a:spcAft>
              <a:spcPct val="15000"/>
            </a:spcAft>
            <a:buNone/>
            <a:tabLst/>
          </a:pPr>
          <a:r>
            <a:rPr lang="en-CA" sz="2000" b="0" i="0" kern="1200" noProof="0" dirty="0">
              <a:latin typeface="+mn-lt"/>
            </a:rPr>
            <a:t>It gives you some practical steps you can take to figure out if you can trust a source.</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Stop</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Investigate the source</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Find trusted coverage</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Trace claims, quotes, and media back to the original context</a:t>
          </a:r>
          <a:endParaRPr lang="en-CA" sz="2000" b="0" kern="1200" noProof="0" dirty="0">
            <a:latin typeface="+mn-lt"/>
          </a:endParaRPr>
        </a:p>
        <a:p>
          <a:pPr marL="228600" lvl="1" indent="0" algn="l" defTabSz="889000">
            <a:lnSpc>
              <a:spcPct val="90000"/>
            </a:lnSpc>
            <a:spcBef>
              <a:spcPct val="0"/>
            </a:spcBef>
            <a:spcAft>
              <a:spcPct val="15000"/>
            </a:spcAft>
            <a:buChar char="•"/>
          </a:pPr>
          <a:r>
            <a:rPr lang="en-CA" sz="2000" b="0" i="0" kern="1200" noProof="0" dirty="0">
              <a:latin typeface="+mn-lt"/>
            </a:rPr>
            <a:t>It’s about Recontextualizing</a:t>
          </a:r>
          <a:endParaRPr lang="en-CA" sz="2000" b="0" kern="1200" noProof="0" dirty="0">
            <a:latin typeface="+mn-lt"/>
          </a:endParaRPr>
        </a:p>
      </dsp:txBody>
      <dsp:txXfrm>
        <a:off x="5205390" y="970170"/>
        <a:ext cx="4566090" cy="28704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419444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367938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80084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98547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316476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17373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326406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148397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18</a:t>
            </a:fld>
            <a:endParaRPr lang="en-CA"/>
          </a:p>
        </p:txBody>
      </p:sp>
    </p:spTree>
    <p:extLst>
      <p:ext uri="{BB962C8B-B14F-4D97-AF65-F5344CB8AC3E}">
        <p14:creationId xmlns:p14="http://schemas.microsoft.com/office/powerpoint/2010/main" val="360552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19</a:t>
            </a:fld>
            <a:endParaRPr lang="en-CA"/>
          </a:p>
        </p:txBody>
      </p:sp>
    </p:spTree>
    <p:extLst>
      <p:ext uri="{BB962C8B-B14F-4D97-AF65-F5344CB8AC3E}">
        <p14:creationId xmlns:p14="http://schemas.microsoft.com/office/powerpoint/2010/main" val="18411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20</a:t>
            </a:fld>
            <a:endParaRPr lang="en-CA"/>
          </a:p>
        </p:txBody>
      </p:sp>
    </p:spTree>
    <p:extLst>
      <p:ext uri="{BB962C8B-B14F-4D97-AF65-F5344CB8AC3E}">
        <p14:creationId xmlns:p14="http://schemas.microsoft.com/office/powerpoint/2010/main" val="373470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21</a:t>
            </a:fld>
            <a:endParaRPr lang="en-CA"/>
          </a:p>
        </p:txBody>
      </p:sp>
    </p:spTree>
    <p:extLst>
      <p:ext uri="{BB962C8B-B14F-4D97-AF65-F5344CB8AC3E}">
        <p14:creationId xmlns:p14="http://schemas.microsoft.com/office/powerpoint/2010/main" val="10969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22</a:t>
            </a:fld>
            <a:endParaRPr lang="en-CA"/>
          </a:p>
        </p:txBody>
      </p:sp>
    </p:spTree>
    <p:extLst>
      <p:ext uri="{BB962C8B-B14F-4D97-AF65-F5344CB8AC3E}">
        <p14:creationId xmlns:p14="http://schemas.microsoft.com/office/powerpoint/2010/main" val="207496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B301-31BC-FD56-CB0E-A4B880B06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717EC-00D1-3A33-8125-7C7325BBE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6B37F-04C4-D89B-CC25-DB7772A098E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3EB0A65-9B4C-4187-366E-329E8F72D870}"/>
              </a:ext>
            </a:extLst>
          </p:cNvPr>
          <p:cNvSpPr>
            <a:spLocks noGrp="1"/>
          </p:cNvSpPr>
          <p:nvPr>
            <p:ph type="sldNum" sz="quarter" idx="5"/>
          </p:nvPr>
        </p:nvSpPr>
        <p:spPr/>
        <p:txBody>
          <a:bodyPr/>
          <a:lstStyle/>
          <a:p>
            <a:fld id="{672842CA-A972-471A-A068-CEF765AF2333}" type="slidenum">
              <a:rPr lang="en-CA" smtClean="0"/>
              <a:t>23</a:t>
            </a:fld>
            <a:endParaRPr lang="en-CA"/>
          </a:p>
        </p:txBody>
      </p:sp>
    </p:spTree>
    <p:extLst>
      <p:ext uri="{BB962C8B-B14F-4D97-AF65-F5344CB8AC3E}">
        <p14:creationId xmlns:p14="http://schemas.microsoft.com/office/powerpoint/2010/main" val="107946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360337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88504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07748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26455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57242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pixabay.com/service/license/" TargetMode="External"/><Relationship Id="rId5" Type="http://schemas.openxmlformats.org/officeDocument/2006/relationships/hyperlink" Target="https://pixabay.com/users/u_zscsfn7pja-32230061/" TargetMode="External"/><Relationship Id="rId4" Type="http://schemas.openxmlformats.org/officeDocument/2006/relationships/hyperlink" Target="https://pixabay.com/illustrations/quotes-quotation-quotation-marks-7669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6"/>
            <a:ext cx="11684000" cy="1118399"/>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7: The Research Process and Proper Source Citation</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Types of Sources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Once you have your research question, you’ll need information sources to answer it. Anything that contains information can be considered a source, for example: books, websites, articles, reports, interviews, art, TV/radio programs, and more.</a:t>
            </a:r>
          </a:p>
          <a:p>
            <a:pPr marL="494665" indent="-342900"/>
            <a:r>
              <a:rPr lang="en-CA" sz="2000" dirty="0">
                <a:solidFill>
                  <a:schemeClr val="tx1">
                    <a:lumMod val="50000"/>
                  </a:schemeClr>
                </a:solidFill>
              </a:rPr>
              <a:t>To choose the right sources, consider aspects such as why the source was created, how you'll use it, the intended audience, and its format.</a:t>
            </a:r>
          </a:p>
          <a:p>
            <a:pPr marL="494665" indent="-342900"/>
            <a:r>
              <a:rPr lang="en-CA" sz="2000" b="1" dirty="0">
                <a:solidFill>
                  <a:schemeClr val="tx1">
                    <a:lumMod val="50000"/>
                  </a:schemeClr>
                </a:solidFill>
              </a:rPr>
              <a:t>The purpose of the source</a:t>
            </a:r>
            <a:r>
              <a:rPr lang="en-CA" sz="2000" dirty="0">
                <a:solidFill>
                  <a:schemeClr val="tx1">
                    <a:lumMod val="50000"/>
                  </a:schemeClr>
                </a:solidFill>
              </a:rPr>
              <a:t>: Authors typically want to inform and educate, persuade, sell services/products or entertain.</a:t>
            </a:r>
          </a:p>
          <a:p>
            <a:pPr marL="494665" indent="-342900"/>
            <a:r>
              <a:rPr lang="en-CA" sz="2000" dirty="0">
                <a:solidFill>
                  <a:schemeClr val="tx1">
                    <a:lumMod val="50000"/>
                  </a:schemeClr>
                </a:solidFill>
              </a:rPr>
              <a:t>Another way to categorize information is by the role it will play in your argument. </a:t>
            </a:r>
            <a:r>
              <a:rPr lang="en-CA" sz="2000" b="1" dirty="0">
                <a:solidFill>
                  <a:schemeClr val="tx1">
                    <a:lumMod val="50000"/>
                  </a:schemeClr>
                </a:solidFill>
              </a:rPr>
              <a:t>Primary sources </a:t>
            </a:r>
            <a:r>
              <a:rPr lang="en-CA" sz="2000" dirty="0">
                <a:solidFill>
                  <a:schemeClr val="tx1">
                    <a:lumMod val="50000"/>
                  </a:schemeClr>
                </a:solidFill>
              </a:rPr>
              <a:t>contain original information, while </a:t>
            </a:r>
            <a:r>
              <a:rPr lang="en-CA" sz="2000" b="1" dirty="0">
                <a:solidFill>
                  <a:schemeClr val="tx1">
                    <a:lumMod val="50000"/>
                  </a:schemeClr>
                </a:solidFill>
              </a:rPr>
              <a:t>secondary sources </a:t>
            </a:r>
            <a:r>
              <a:rPr lang="en-CA" sz="2000" dirty="0">
                <a:solidFill>
                  <a:schemeClr val="tx1">
                    <a:lumMod val="50000"/>
                  </a:schemeClr>
                </a:solidFill>
              </a:rPr>
              <a:t>provide analysis or interpretation of primary information. </a:t>
            </a:r>
            <a:r>
              <a:rPr lang="en-CA" sz="2000" b="1" dirty="0">
                <a:solidFill>
                  <a:schemeClr val="tx1">
                    <a:lumMod val="50000"/>
                  </a:schemeClr>
                </a:solidFill>
              </a:rPr>
              <a:t>Tertiary sources </a:t>
            </a:r>
            <a:r>
              <a:rPr lang="en-CA" sz="2000" dirty="0">
                <a:solidFill>
                  <a:schemeClr val="tx1">
                    <a:lumMod val="50000"/>
                  </a:schemeClr>
                </a:solidFill>
              </a:rPr>
              <a:t>summarize or index information.</a:t>
            </a:r>
          </a:p>
          <a:p>
            <a:pPr marL="494665" indent="-342900"/>
            <a:r>
              <a:rPr lang="en-CA" sz="2000" dirty="0">
                <a:solidFill>
                  <a:schemeClr val="tx1">
                    <a:lumMod val="50000"/>
                  </a:schemeClr>
                </a:solidFill>
              </a:rPr>
              <a:t>We can also categorize information by the </a:t>
            </a:r>
            <a:r>
              <a:rPr lang="en-CA" sz="2000" b="1" dirty="0">
                <a:solidFill>
                  <a:schemeClr val="tx1">
                    <a:lumMod val="50000"/>
                  </a:schemeClr>
                </a:solidFill>
              </a:rPr>
              <a:t>expertise</a:t>
            </a:r>
            <a:r>
              <a:rPr lang="en-CA" sz="2000" dirty="0">
                <a:solidFill>
                  <a:schemeClr val="tx1">
                    <a:lumMod val="50000"/>
                  </a:schemeClr>
                </a:solidFill>
              </a:rPr>
              <a:t> of its intended audience, such as popular, professional, or scholarly.</a:t>
            </a: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75728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Fantastic Sources and Where to Find Them</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Most </a:t>
            </a:r>
            <a:r>
              <a:rPr lang="en-CA" sz="2000" b="1" dirty="0">
                <a:solidFill>
                  <a:schemeClr val="tx1">
                    <a:lumMod val="50000"/>
                  </a:schemeClr>
                </a:solidFill>
              </a:rPr>
              <a:t>scholarly articles </a:t>
            </a:r>
            <a:r>
              <a:rPr lang="en-CA" sz="2000" dirty="0">
                <a:solidFill>
                  <a:schemeClr val="tx1">
                    <a:lumMod val="50000"/>
                  </a:schemeClr>
                </a:solidFill>
              </a:rPr>
              <a:t>are housed in specialized databases. </a:t>
            </a:r>
            <a:r>
              <a:rPr lang="en-CA" sz="2000" b="1" dirty="0">
                <a:solidFill>
                  <a:schemeClr val="tx1">
                    <a:lumMod val="50000"/>
                  </a:schemeClr>
                </a:solidFill>
              </a:rPr>
              <a:t>KPU Libraries </a:t>
            </a:r>
            <a:r>
              <a:rPr lang="en-CA" sz="2000" dirty="0">
                <a:solidFill>
                  <a:schemeClr val="tx1">
                    <a:lumMod val="50000"/>
                  </a:schemeClr>
                </a:solidFill>
              </a:rPr>
              <a:t>provide access to several databases available free to people affiliated with the University.</a:t>
            </a:r>
          </a:p>
          <a:p>
            <a:pPr marL="494665" indent="-342900"/>
            <a:r>
              <a:rPr lang="en-CA" sz="2000" b="1" dirty="0">
                <a:solidFill>
                  <a:schemeClr val="tx1">
                    <a:lumMod val="50000"/>
                  </a:schemeClr>
                </a:solidFill>
              </a:rPr>
              <a:t>Google Scholar </a:t>
            </a:r>
            <a:r>
              <a:rPr lang="en-CA" sz="2000" dirty="0">
                <a:solidFill>
                  <a:schemeClr val="tx1">
                    <a:lumMod val="50000"/>
                  </a:schemeClr>
                </a:solidFill>
              </a:rPr>
              <a:t>is a free general scholarly database available to all who have access to the Internet.</a:t>
            </a:r>
          </a:p>
          <a:p>
            <a:pPr marL="494665" indent="-342900"/>
            <a:r>
              <a:rPr lang="en-CA" sz="2000" dirty="0">
                <a:solidFill>
                  <a:schemeClr val="tx1">
                    <a:lumMod val="50000"/>
                  </a:schemeClr>
                </a:solidFill>
              </a:rPr>
              <a:t>When Are </a:t>
            </a:r>
            <a:r>
              <a:rPr lang="en-CA" sz="2000" b="1" dirty="0">
                <a:solidFill>
                  <a:schemeClr val="tx1">
                    <a:lumMod val="50000"/>
                  </a:schemeClr>
                </a:solidFill>
              </a:rPr>
              <a:t>News</a:t>
            </a:r>
            <a:r>
              <a:rPr lang="en-CA" sz="2000" dirty="0">
                <a:solidFill>
                  <a:schemeClr val="tx1">
                    <a:lumMod val="50000"/>
                  </a:schemeClr>
                </a:solidFill>
              </a:rPr>
              <a:t> Sources Helpful?</a:t>
            </a:r>
          </a:p>
          <a:p>
            <a:pPr marL="1275689" lvl="1" indent="-342900"/>
            <a:r>
              <a:rPr lang="en-CA" sz="2000" dirty="0">
                <a:solidFill>
                  <a:schemeClr val="tx1">
                    <a:lumMod val="50000"/>
                  </a:schemeClr>
                </a:solidFill>
                <a:latin typeface="+mn-lt"/>
              </a:rPr>
              <a:t>You need breaking news or historical perspectives on a topic.</a:t>
            </a:r>
          </a:p>
          <a:p>
            <a:pPr marL="1275689" lvl="1" indent="-342900"/>
            <a:r>
              <a:rPr lang="en-CA" sz="2000" dirty="0">
                <a:solidFill>
                  <a:schemeClr val="tx1">
                    <a:lumMod val="50000"/>
                  </a:schemeClr>
                </a:solidFill>
                <a:latin typeface="+mn-lt"/>
              </a:rPr>
              <a:t>You need to learn more about a culture, place, or time period from its own sources.</a:t>
            </a:r>
          </a:p>
          <a:p>
            <a:pPr marL="1275689" lvl="1" indent="-342900"/>
            <a:r>
              <a:rPr lang="en-CA" sz="2000" dirty="0">
                <a:solidFill>
                  <a:schemeClr val="tx1">
                    <a:lumMod val="50000"/>
                  </a:schemeClr>
                </a:solidFill>
                <a:latin typeface="+mn-lt"/>
              </a:rPr>
              <a:t>You want to keep up with what is going in the world today.</a:t>
            </a:r>
          </a:p>
          <a:p>
            <a:pPr marL="494665" indent="-342900"/>
            <a:r>
              <a:rPr lang="en-CA" sz="2000" dirty="0">
                <a:solidFill>
                  <a:schemeClr val="tx1">
                    <a:lumMod val="50000"/>
                  </a:schemeClr>
                </a:solidFill>
              </a:rPr>
              <a:t>When Are </a:t>
            </a:r>
            <a:r>
              <a:rPr lang="en-CA" sz="2000" b="1" dirty="0">
                <a:solidFill>
                  <a:schemeClr val="tx1">
                    <a:lumMod val="50000"/>
                  </a:schemeClr>
                </a:solidFill>
              </a:rPr>
              <a:t>News</a:t>
            </a:r>
            <a:r>
              <a:rPr lang="en-CA" sz="2000" dirty="0">
                <a:solidFill>
                  <a:schemeClr val="tx1">
                    <a:lumMod val="50000"/>
                  </a:schemeClr>
                </a:solidFill>
              </a:rPr>
              <a:t> Sources of Limited Use?</a:t>
            </a:r>
          </a:p>
          <a:p>
            <a:pPr marL="1275689" lvl="1" indent="-342900"/>
            <a:r>
              <a:rPr lang="en-CA" sz="2000" dirty="0">
                <a:solidFill>
                  <a:schemeClr val="tx1">
                    <a:lumMod val="50000"/>
                  </a:schemeClr>
                </a:solidFill>
                <a:latin typeface="+mn-lt"/>
              </a:rPr>
              <a:t>You need very detailed analysis by experts.</a:t>
            </a:r>
          </a:p>
          <a:p>
            <a:pPr marL="1275689" lvl="1" indent="-342900"/>
            <a:r>
              <a:rPr lang="en-CA" sz="2000" dirty="0">
                <a:solidFill>
                  <a:schemeClr val="tx1">
                    <a:lumMod val="50000"/>
                  </a:schemeClr>
                </a:solidFill>
                <a:latin typeface="+mn-lt"/>
              </a:rPr>
              <a:t>You need sources that must be scholarly or modern views on a historical topic.</a:t>
            </a:r>
          </a:p>
          <a:p>
            <a:pPr marL="494665" indent="-342900"/>
            <a:r>
              <a:rPr lang="en-CA" sz="2000" dirty="0">
                <a:solidFill>
                  <a:schemeClr val="tx1">
                    <a:lumMod val="50000"/>
                  </a:schemeClr>
                </a:solidFill>
              </a:rPr>
              <a:t> Depending on your topic, however, you might seek sources such as: </a:t>
            </a:r>
            <a:r>
              <a:rPr lang="en-CA" sz="2000" b="1" dirty="0">
                <a:solidFill>
                  <a:schemeClr val="tx1">
                    <a:lumMod val="50000"/>
                  </a:schemeClr>
                </a:solidFill>
              </a:rPr>
              <a:t>Social media posts, Blog posts, Archives.</a:t>
            </a:r>
            <a:br>
              <a:rPr lang="en-CA" sz="2000" b="1" dirty="0">
                <a:solidFill>
                  <a:schemeClr val="tx1">
                    <a:lumMod val="50000"/>
                  </a:schemeClr>
                </a:solidFill>
              </a:rPr>
            </a:br>
            <a:endParaRPr lang="en-CA" sz="2000" b="1"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302314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Conducting Interviews and Surveys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If you conduct scholarly research, such as research that will be published in a peer-reviewed journal, you’ll first have to get approval from a </a:t>
            </a:r>
            <a:r>
              <a:rPr lang="en-CA" sz="2000" b="1" dirty="0">
                <a:solidFill>
                  <a:schemeClr val="tx1">
                    <a:lumMod val="50000"/>
                  </a:schemeClr>
                </a:solidFill>
              </a:rPr>
              <a:t>Research Ethics Board</a:t>
            </a:r>
            <a:r>
              <a:rPr lang="en-CA" sz="2000" dirty="0">
                <a:solidFill>
                  <a:schemeClr val="tx1">
                    <a:lumMod val="50000"/>
                  </a:schemeClr>
                </a:solidFill>
              </a:rPr>
              <a:t>.</a:t>
            </a:r>
          </a:p>
          <a:p>
            <a:pPr marL="494665" indent="-342900"/>
            <a:r>
              <a:rPr lang="en-CA" sz="2000" dirty="0">
                <a:solidFill>
                  <a:schemeClr val="tx1">
                    <a:lumMod val="50000"/>
                  </a:schemeClr>
                </a:solidFill>
              </a:rPr>
              <a:t>To conduct research ethically, you should consider the risk you’re placing your participants under. Specifically, you can consider:</a:t>
            </a:r>
          </a:p>
          <a:p>
            <a:pPr marL="1275689" lvl="1" indent="-342900"/>
            <a:r>
              <a:rPr lang="en-CA" sz="2000" dirty="0">
                <a:solidFill>
                  <a:schemeClr val="tx1">
                    <a:lumMod val="50000"/>
                  </a:schemeClr>
                </a:solidFill>
                <a:latin typeface="+mn-lt"/>
              </a:rPr>
              <a:t>How might my research cause harm?</a:t>
            </a:r>
          </a:p>
          <a:p>
            <a:pPr marL="1275689" lvl="1" indent="-342900"/>
            <a:r>
              <a:rPr lang="en-CA" sz="2000" dirty="0">
                <a:solidFill>
                  <a:schemeClr val="tx1">
                    <a:lumMod val="50000"/>
                  </a:schemeClr>
                </a:solidFill>
                <a:latin typeface="+mn-lt"/>
              </a:rPr>
              <a:t>How can I limit this harm?</a:t>
            </a:r>
          </a:p>
          <a:p>
            <a:pPr marL="494665" indent="-342900"/>
            <a:r>
              <a:rPr lang="en-CA" sz="2000" b="1" dirty="0">
                <a:solidFill>
                  <a:schemeClr val="tx1">
                    <a:lumMod val="50000"/>
                  </a:schemeClr>
                </a:solidFill>
              </a:rPr>
              <a:t>Interviews</a:t>
            </a:r>
            <a:r>
              <a:rPr lang="en-CA" sz="2000" dirty="0">
                <a:solidFill>
                  <a:schemeClr val="tx1">
                    <a:lumMod val="50000"/>
                  </a:schemeClr>
                </a:solidFill>
              </a:rPr>
              <a:t> give you qualitative data. That’s data that can’t be measured and is often descriptive. </a:t>
            </a:r>
            <a:r>
              <a:rPr lang="en-CA" sz="2000" b="1" dirty="0">
                <a:solidFill>
                  <a:schemeClr val="tx1">
                    <a:lumMod val="50000"/>
                  </a:schemeClr>
                </a:solidFill>
              </a:rPr>
              <a:t>Surveys</a:t>
            </a:r>
            <a:r>
              <a:rPr lang="en-CA" sz="2000" dirty="0">
                <a:solidFill>
                  <a:schemeClr val="tx1">
                    <a:lumMod val="50000"/>
                  </a:schemeClr>
                </a:solidFill>
              </a:rPr>
              <a:t> give you quantitative data: data that can be measured.</a:t>
            </a:r>
          </a:p>
          <a:p>
            <a:pPr marL="494665" indent="-342900"/>
            <a:r>
              <a:rPr lang="en-CA" sz="2000" dirty="0">
                <a:solidFill>
                  <a:schemeClr val="tx1">
                    <a:lumMod val="50000"/>
                  </a:schemeClr>
                </a:solidFill>
              </a:rPr>
              <a:t>When you design your questions, you should: </a:t>
            </a:r>
          </a:p>
          <a:p>
            <a:pPr marL="1275689" lvl="1" indent="-342900"/>
            <a:r>
              <a:rPr lang="en-CA" sz="2000" dirty="0">
                <a:solidFill>
                  <a:schemeClr val="tx1">
                    <a:lumMod val="50000"/>
                  </a:schemeClr>
                </a:solidFill>
                <a:latin typeface="+mn-lt"/>
              </a:rPr>
              <a:t>Have a clear purpose.</a:t>
            </a:r>
          </a:p>
          <a:p>
            <a:pPr marL="1275689" lvl="1" indent="-342900"/>
            <a:r>
              <a:rPr lang="en-CA" sz="2000" dirty="0">
                <a:solidFill>
                  <a:schemeClr val="tx1">
                    <a:lumMod val="50000"/>
                  </a:schemeClr>
                </a:solidFill>
                <a:latin typeface="+mn-lt"/>
              </a:rPr>
              <a:t>Research in advance.</a:t>
            </a:r>
          </a:p>
          <a:p>
            <a:pPr marL="1275689" lvl="1" indent="-342900"/>
            <a:r>
              <a:rPr lang="en-CA" sz="2000" dirty="0">
                <a:solidFill>
                  <a:schemeClr val="tx1">
                    <a:lumMod val="50000"/>
                  </a:schemeClr>
                </a:solidFill>
                <a:latin typeface="+mn-lt"/>
              </a:rPr>
              <a:t>Keep it simple.</a:t>
            </a:r>
          </a:p>
          <a:p>
            <a:pPr marL="1275689" lvl="1" indent="-342900"/>
            <a:r>
              <a:rPr lang="en-CA" sz="2000" dirty="0">
                <a:solidFill>
                  <a:schemeClr val="tx1">
                    <a:lumMod val="50000"/>
                  </a:schemeClr>
                </a:solidFill>
                <a:latin typeface="+mn-lt"/>
              </a:rPr>
              <a:t>Word your questions neutrally.</a:t>
            </a:r>
            <a:br>
              <a:rPr lang="en-CA" sz="2067" dirty="0">
                <a:solidFill>
                  <a:schemeClr val="tx1">
                    <a:lumMod val="50000"/>
                  </a:schemeClr>
                </a:solidFill>
              </a:rPr>
            </a:br>
            <a:endParaRPr lang="en-CA" sz="2067"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148859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What If You Can't Find Sources For Your Topic?</a:t>
            </a:r>
          </a:p>
        </p:txBody>
      </p:sp>
      <p:sp>
        <p:nvSpPr>
          <p:cNvPr id="4" name="Text Placeholder 2">
            <a:extLst>
              <a:ext uri="{FF2B5EF4-FFF2-40B4-BE49-F238E27FC236}">
                <a16:creationId xmlns:a16="http://schemas.microsoft.com/office/drawing/2014/main" id="{06AE127F-967D-BB8C-A300-5AF7F49E822D}"/>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“Divide and conquer” Instead of searching for the "answer," divide the question into parts.</a:t>
            </a:r>
          </a:p>
          <a:p>
            <a:pPr marL="494665" indent="-342900"/>
            <a:r>
              <a:rPr lang="en-CA" sz="2000" dirty="0">
                <a:solidFill>
                  <a:schemeClr val="tx1">
                    <a:lumMod val="50000"/>
                  </a:schemeClr>
                </a:solidFill>
              </a:rPr>
              <a:t>Research each part independently.</a:t>
            </a:r>
          </a:p>
          <a:p>
            <a:pPr marL="151765" indent="0">
              <a:buNone/>
            </a:pPr>
            <a:endParaRPr lang="en-CA" sz="2000" dirty="0">
              <a:solidFill>
                <a:schemeClr val="tx1">
                  <a:lumMod val="50000"/>
                </a:schemeClr>
              </a:solidFill>
            </a:endParaRPr>
          </a:p>
          <a:p>
            <a:pPr marL="151765" indent="0">
              <a:buNone/>
            </a:pPr>
            <a:r>
              <a:rPr lang="en-CA" sz="2000" dirty="0">
                <a:solidFill>
                  <a:schemeClr val="tx1">
                    <a:lumMod val="50000"/>
                  </a:schemeClr>
                </a:solidFill>
              </a:rPr>
              <a:t>Example:</a:t>
            </a:r>
          </a:p>
          <a:p>
            <a:pPr marL="494665" indent="-342900"/>
            <a:r>
              <a:rPr lang="en-CA" sz="2000" dirty="0">
                <a:solidFill>
                  <a:schemeClr val="tx1">
                    <a:lumMod val="50000"/>
                  </a:schemeClr>
                </a:solidFill>
              </a:rPr>
              <a:t>Research question: How can virtual teams be implemented at Pixar Animation Studios?</a:t>
            </a:r>
          </a:p>
          <a:p>
            <a:pPr marL="494665" indent="-342900"/>
            <a:r>
              <a:rPr lang="en-CA" sz="2000" dirty="0">
                <a:solidFill>
                  <a:schemeClr val="tx1">
                    <a:lumMod val="50000"/>
                  </a:schemeClr>
                </a:solidFill>
              </a:rPr>
              <a:t>You should divide the question into two parts, in order to conquer it:</a:t>
            </a:r>
          </a:p>
          <a:p>
            <a:pPr marL="1275689" lvl="1" indent="-342900"/>
            <a:r>
              <a:rPr lang="en-CA" sz="2000" dirty="0">
                <a:solidFill>
                  <a:schemeClr val="tx1">
                    <a:lumMod val="50000"/>
                  </a:schemeClr>
                </a:solidFill>
                <a:latin typeface="+mn-lt"/>
              </a:rPr>
              <a:t>First research virtual teams (their challenges, best practices, etc.).</a:t>
            </a:r>
          </a:p>
          <a:p>
            <a:pPr marL="1275689" lvl="1" indent="-342900"/>
            <a:r>
              <a:rPr lang="en-CA" sz="2000" dirty="0">
                <a:solidFill>
                  <a:schemeClr val="tx1">
                    <a:lumMod val="50000"/>
                  </a:schemeClr>
                </a:solidFill>
                <a:latin typeface="+mn-lt"/>
              </a:rPr>
              <a:t>Next research Pixar (its mission, corporate culture, etc.)</a:t>
            </a:r>
          </a:p>
          <a:p>
            <a:pPr marL="494665" indent="-342900"/>
            <a:r>
              <a:rPr lang="en-CA" sz="2000" dirty="0">
                <a:solidFill>
                  <a:schemeClr val="tx1">
                    <a:lumMod val="50000"/>
                  </a:schemeClr>
                </a:solidFill>
              </a:rPr>
              <a:t>Database searches might look like this:</a:t>
            </a:r>
          </a:p>
          <a:p>
            <a:pPr marL="1275689" lvl="1" indent="-342900"/>
            <a:r>
              <a:rPr lang="en-CA" sz="2000" dirty="0">
                <a:solidFill>
                  <a:schemeClr val="tx1">
                    <a:lumMod val="50000"/>
                  </a:schemeClr>
                </a:solidFill>
                <a:latin typeface="+mn-lt"/>
              </a:rPr>
              <a:t>“Virtual teams” AND (challenges OR "best practices")</a:t>
            </a:r>
          </a:p>
          <a:p>
            <a:pPr marL="1275689" lvl="1" indent="-342900"/>
            <a:r>
              <a:rPr lang="en-CA" sz="2000" dirty="0">
                <a:solidFill>
                  <a:schemeClr val="tx1">
                    <a:lumMod val="50000"/>
                  </a:schemeClr>
                </a:solidFill>
                <a:latin typeface="+mn-lt"/>
              </a:rPr>
              <a:t>Pixar AND "corporate culture"</a:t>
            </a:r>
          </a:p>
          <a:p>
            <a:pPr marL="494665" indent="-342900"/>
            <a:r>
              <a:rPr lang="en-CA" sz="2000" dirty="0">
                <a:solidFill>
                  <a:schemeClr val="tx1">
                    <a:lumMod val="50000"/>
                  </a:schemeClr>
                </a:solidFill>
              </a:rPr>
              <a:t>By orchestrating an interplay between your two sources, putting them in dialogue with each other and with your own ideas, you can offer an original analysis</a:t>
            </a:r>
          </a:p>
          <a:p>
            <a:pPr marL="151765" indent="0">
              <a:buNone/>
            </a:pPr>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361305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Making a Source Plan</a:t>
            </a:r>
          </a:p>
        </p:txBody>
      </p:sp>
      <p:sp>
        <p:nvSpPr>
          <p:cNvPr id="4" name="Text Placeholder 2">
            <a:extLst>
              <a:ext uri="{FF2B5EF4-FFF2-40B4-BE49-F238E27FC236}">
                <a16:creationId xmlns:a16="http://schemas.microsoft.com/office/drawing/2014/main" id="{06AE127F-967D-BB8C-A300-5AF7F49E822D}"/>
              </a:ext>
            </a:extLst>
          </p:cNvPr>
          <p:cNvSpPr>
            <a:spLocks noGrp="1"/>
          </p:cNvSpPr>
          <p:nvPr>
            <p:ph type="body" idx="1"/>
          </p:nvPr>
        </p:nvSpPr>
        <p:spPr>
          <a:xfrm>
            <a:off x="415600" y="1639833"/>
            <a:ext cx="4669747" cy="4671500"/>
          </a:xfrm>
        </p:spPr>
        <p:txBody>
          <a:bodyPr>
            <a:noAutofit/>
          </a:bodyPr>
          <a:lstStyle/>
          <a:p>
            <a:pPr marL="494665" indent="-342900"/>
            <a:r>
              <a:rPr lang="en-CA" sz="2000" dirty="0">
                <a:solidFill>
                  <a:schemeClr val="tx1">
                    <a:lumMod val="50000"/>
                  </a:schemeClr>
                </a:solidFill>
              </a:rPr>
              <a:t>Making a plan first will ensure that you don’t just grab any resource you come across.</a:t>
            </a:r>
          </a:p>
          <a:p>
            <a:pPr marL="494665" indent="-342900"/>
            <a:r>
              <a:rPr lang="en-CA" sz="2000" dirty="0">
                <a:solidFill>
                  <a:schemeClr val="tx1">
                    <a:lumMod val="50000"/>
                  </a:schemeClr>
                </a:solidFill>
              </a:rPr>
              <a:t>This plan for sources allows students to identify their information needs, the kind of sources they’ll need, the publication formats and where to look. This will make a source plan.</a:t>
            </a:r>
          </a:p>
        </p:txBody>
      </p:sp>
      <p:pic>
        <p:nvPicPr>
          <p:cNvPr id="1026" name="Picture 2" descr="Plan For Sources Worksheet. Image description available.">
            <a:extLst>
              <a:ext uri="{FF2B5EF4-FFF2-40B4-BE49-F238E27FC236}">
                <a16:creationId xmlns:a16="http://schemas.microsoft.com/office/drawing/2014/main" id="{FBCB94AF-3ABA-F5BB-9B6F-CDE387E3E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960" y="1357067"/>
            <a:ext cx="6374440" cy="513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8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Evaluating Sources</a:t>
            </a:r>
          </a:p>
        </p:txBody>
      </p:sp>
      <p:sp>
        <p:nvSpPr>
          <p:cNvPr id="4" name="Text Placeholder 2">
            <a:extLst>
              <a:ext uri="{FF2B5EF4-FFF2-40B4-BE49-F238E27FC236}">
                <a16:creationId xmlns:a16="http://schemas.microsoft.com/office/drawing/2014/main" id="{06AE127F-967D-BB8C-A300-5AF7F49E822D}"/>
              </a:ext>
            </a:extLst>
          </p:cNvPr>
          <p:cNvSpPr>
            <a:spLocks noGrp="1"/>
          </p:cNvSpPr>
          <p:nvPr>
            <p:ph type="body" idx="1"/>
          </p:nvPr>
        </p:nvSpPr>
        <p:spPr>
          <a:xfrm>
            <a:off x="415600" y="1639833"/>
            <a:ext cx="11360800" cy="638146"/>
          </a:xfrm>
        </p:spPr>
        <p:txBody>
          <a:bodyPr>
            <a:noAutofit/>
          </a:bodyPr>
          <a:lstStyle/>
          <a:p>
            <a:pPr marL="151765" indent="0">
              <a:buNone/>
            </a:pPr>
            <a:r>
              <a:rPr lang="en-CA" sz="2000" dirty="0">
                <a:solidFill>
                  <a:schemeClr val="tx1">
                    <a:lumMod val="50000"/>
                  </a:schemeClr>
                </a:solidFill>
              </a:rPr>
              <a:t>Once you’ve located your sources, you have to determine whether or not you can trust them.</a:t>
            </a:r>
          </a:p>
          <a:p>
            <a:pPr marL="494665" indent="-342900"/>
            <a:endParaRPr lang="en-CA" sz="2000" dirty="0">
              <a:solidFill>
                <a:schemeClr val="tx1">
                  <a:lumMod val="50000"/>
                </a:schemeClr>
              </a:solidFill>
            </a:endParaRPr>
          </a:p>
        </p:txBody>
      </p:sp>
      <p:graphicFrame>
        <p:nvGraphicFramePr>
          <p:cNvPr id="3" name="Diagrama 2" descr="1. The CRAAP Test&#10;There are five parts to the CRAAP Test:&#10; •CURRENCY&#10; •RELEVANCE&#10; •AUTHORITY&#10; •ACCURACY&#10; •PURPOSE&#10;2. The SIFT Test&#10;It gives you some practical steps you can take to figure out if you can trust a source.&#10; •Stop&#10; •Investigate the source&#10; •Find trusted coverage&#10; •Trace claims, quotes, and media back to the original context&#10; •It’s about Recontextualizing&#10;">
            <a:extLst>
              <a:ext uri="{FF2B5EF4-FFF2-40B4-BE49-F238E27FC236}">
                <a16:creationId xmlns:a16="http://schemas.microsoft.com/office/drawing/2014/main" id="{6B2D3255-82B4-6C7D-1CA8-E40C0AF5A608}"/>
              </a:ext>
            </a:extLst>
          </p:cNvPr>
          <p:cNvGraphicFramePr/>
          <p:nvPr>
            <p:extLst>
              <p:ext uri="{D42A27DB-BD31-4B8C-83A1-F6EECF244321}">
                <p14:modId xmlns:p14="http://schemas.microsoft.com/office/powerpoint/2010/main" val="2078682401"/>
              </p:ext>
            </p:extLst>
          </p:nvPr>
        </p:nvGraphicFramePr>
        <p:xfrm>
          <a:off x="1210235" y="2433993"/>
          <a:ext cx="9771529" cy="3860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81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Making an Argument</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dirty="0">
                <a:solidFill>
                  <a:schemeClr val="tx1">
                    <a:lumMod val="50000"/>
                  </a:schemeClr>
                </a:solidFill>
              </a:rPr>
              <a:t>Making an argument means trying to convince others that you are correct or persuade them to take a particular action.</a:t>
            </a:r>
          </a:p>
          <a:p>
            <a:pPr marL="494665" indent="-342900"/>
            <a:r>
              <a:rPr lang="en-CA" b="1" dirty="0">
                <a:solidFill>
                  <a:schemeClr val="tx1">
                    <a:lumMod val="50000"/>
                  </a:schemeClr>
                </a:solidFill>
              </a:rPr>
              <a:t>Components</a:t>
            </a:r>
            <a:r>
              <a:rPr lang="en-CA" dirty="0">
                <a:solidFill>
                  <a:schemeClr val="tx1">
                    <a:lumMod val="50000"/>
                  </a:schemeClr>
                </a:solidFill>
              </a:rPr>
              <a:t> of an argument: The claim, or thesis; The reservations, alternatives, and objections; reasons and evidence.</a:t>
            </a:r>
          </a:p>
          <a:p>
            <a:pPr marL="494665" indent="-342900"/>
            <a:r>
              <a:rPr lang="en-CA" dirty="0">
                <a:solidFill>
                  <a:schemeClr val="tx1">
                    <a:lumMod val="50000"/>
                  </a:schemeClr>
                </a:solidFill>
              </a:rPr>
              <a:t>The </a:t>
            </a:r>
            <a:r>
              <a:rPr lang="en-CA" b="1" dirty="0">
                <a:solidFill>
                  <a:schemeClr val="tx1">
                    <a:lumMod val="50000"/>
                  </a:schemeClr>
                </a:solidFill>
              </a:rPr>
              <a:t>order</a:t>
            </a:r>
            <a:r>
              <a:rPr lang="en-CA" dirty="0">
                <a:solidFill>
                  <a:schemeClr val="tx1">
                    <a:lumMod val="50000"/>
                  </a:schemeClr>
                </a:solidFill>
              </a:rPr>
              <a:t> in which the components should appear in your persuasive reports, presentations and other assignments may vary, but a common structure begins with an </a:t>
            </a:r>
            <a:r>
              <a:rPr lang="en-CA" b="1" dirty="0">
                <a:solidFill>
                  <a:schemeClr val="tx1">
                    <a:lumMod val="50000"/>
                  </a:schemeClr>
                </a:solidFill>
              </a:rPr>
              <a:t>introduction</a:t>
            </a:r>
            <a:r>
              <a:rPr lang="en-CA" dirty="0">
                <a:solidFill>
                  <a:schemeClr val="tx1">
                    <a:lumMod val="50000"/>
                  </a:schemeClr>
                </a:solidFill>
              </a:rPr>
              <a:t> that explains why the situation is important.</a:t>
            </a:r>
          </a:p>
          <a:p>
            <a:pPr marL="494665" indent="-342900"/>
            <a:r>
              <a:rPr lang="en-CA" dirty="0">
                <a:solidFill>
                  <a:schemeClr val="tx1">
                    <a:lumMod val="50000"/>
                  </a:schemeClr>
                </a:solidFill>
              </a:rPr>
              <a:t>The research question isn't explicit, but the thesis or claim typically appears at the end of the introduction.</a:t>
            </a:r>
          </a:p>
          <a:p>
            <a:pPr marL="494665" indent="-342900"/>
            <a:r>
              <a:rPr lang="en-CA" dirty="0">
                <a:solidFill>
                  <a:schemeClr val="tx1">
                    <a:lumMod val="50000"/>
                  </a:schemeClr>
                </a:solidFill>
              </a:rPr>
              <a:t>The </a:t>
            </a:r>
            <a:r>
              <a:rPr lang="en-CA" b="1" dirty="0">
                <a:solidFill>
                  <a:schemeClr val="tx1">
                    <a:lumMod val="50000"/>
                  </a:schemeClr>
                </a:solidFill>
              </a:rPr>
              <a:t>body</a:t>
            </a:r>
            <a:r>
              <a:rPr lang="en-CA" dirty="0">
                <a:solidFill>
                  <a:schemeClr val="tx1">
                    <a:lumMod val="50000"/>
                  </a:schemeClr>
                </a:solidFill>
              </a:rPr>
              <a:t> of your paper follows and consists of:</a:t>
            </a:r>
          </a:p>
          <a:p>
            <a:pPr marL="1275689" lvl="1" indent="-342900"/>
            <a:r>
              <a:rPr lang="en-CA" sz="1800" dirty="0">
                <a:solidFill>
                  <a:schemeClr val="tx1">
                    <a:lumMod val="50000"/>
                  </a:schemeClr>
                </a:solidFill>
                <a:latin typeface="+mn-lt"/>
              </a:rPr>
              <a:t>Your reasons supporting the thesis.</a:t>
            </a:r>
          </a:p>
          <a:p>
            <a:pPr marL="1275689" lvl="1" indent="-342900"/>
            <a:r>
              <a:rPr lang="en-CA" sz="1800" dirty="0">
                <a:solidFill>
                  <a:schemeClr val="tx1">
                    <a:lumMod val="50000"/>
                  </a:schemeClr>
                </a:solidFill>
                <a:latin typeface="+mn-lt"/>
              </a:rPr>
              <a:t>Evidence that reinforces each reason.</a:t>
            </a:r>
          </a:p>
          <a:p>
            <a:pPr marL="1275689" lvl="1" indent="-342900"/>
            <a:r>
              <a:rPr lang="en-CA" sz="1800" dirty="0">
                <a:solidFill>
                  <a:schemeClr val="tx1">
                    <a:lumMod val="50000"/>
                  </a:schemeClr>
                </a:solidFill>
                <a:latin typeface="+mn-lt"/>
              </a:rPr>
              <a:t>Acknowledgment of potential objections, reservations, counterarguments, or alternative solutions.</a:t>
            </a:r>
          </a:p>
          <a:p>
            <a:pPr marL="1275689" lvl="1" indent="-342900"/>
            <a:r>
              <a:rPr lang="en-CA" sz="1800" dirty="0">
                <a:solidFill>
                  <a:schemeClr val="tx1">
                    <a:lumMod val="50000"/>
                  </a:schemeClr>
                </a:solidFill>
                <a:latin typeface="+mn-lt"/>
              </a:rPr>
              <a:t>A response to each objection to demonstrate its incorrectness or insignificance. Sometimes you might need to concede a point if it's not refutable.</a:t>
            </a:r>
          </a:p>
        </p:txBody>
      </p:sp>
    </p:spTree>
    <p:extLst>
      <p:ext uri="{BB962C8B-B14F-4D97-AF65-F5344CB8AC3E}">
        <p14:creationId xmlns:p14="http://schemas.microsoft.com/office/powerpoint/2010/main" val="162023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Synthesizing Sources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If you're asked to research something in the workplace, it means it's not only about summarizing sources but also about providing your own analysis.</a:t>
            </a:r>
          </a:p>
          <a:p>
            <a:pPr marL="494665" indent="-342900"/>
            <a:r>
              <a:rPr lang="en-CA" sz="2000" dirty="0">
                <a:solidFill>
                  <a:schemeClr val="tx1">
                    <a:lumMod val="50000"/>
                  </a:schemeClr>
                </a:solidFill>
              </a:rPr>
              <a:t>It’s wise to not only analyze the sources, but also to try to combine your own ideas with ideas and experience.</a:t>
            </a:r>
          </a:p>
          <a:p>
            <a:pPr marL="494665" indent="-342900"/>
            <a:r>
              <a:rPr lang="en-CA" sz="2000" dirty="0">
                <a:solidFill>
                  <a:schemeClr val="tx1">
                    <a:lumMod val="50000"/>
                  </a:schemeClr>
                </a:solidFill>
              </a:rPr>
              <a:t>To practice synthesis, you should look for connections and patterns.</a:t>
            </a:r>
          </a:p>
          <a:p>
            <a:pPr marL="494665" indent="-342900"/>
            <a:r>
              <a:rPr lang="en-CA" sz="2000" dirty="0">
                <a:solidFill>
                  <a:schemeClr val="tx1">
                    <a:lumMod val="50000"/>
                  </a:schemeClr>
                </a:solidFill>
              </a:rPr>
              <a:t>One way to synthesize when writing an argument essay, paper, or other project is to look for themes among your sources. (Categorize ideas by topic)</a:t>
            </a:r>
          </a:p>
          <a:p>
            <a:pPr marL="494665" indent="-342900"/>
            <a:r>
              <a:rPr lang="en-CA" sz="2000" dirty="0">
                <a:solidFill>
                  <a:schemeClr val="tx1">
                    <a:lumMod val="50000"/>
                  </a:schemeClr>
                </a:solidFill>
              </a:rPr>
              <a:t>Synthesis gets easier with experience and becomes increasingly important as you advance in your career.</a:t>
            </a:r>
          </a:p>
          <a:p>
            <a:pPr marL="494665" indent="-342900"/>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342603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What is Citing?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Citing is basically giving credit. If your source is well-cited, you’ve told the audience whose ideas/words belong to whom and exactly where to go to find those words.</a:t>
            </a:r>
          </a:p>
          <a:p>
            <a:pPr marL="494665" indent="-342900"/>
            <a:r>
              <a:rPr lang="en-CA" sz="2000" dirty="0">
                <a:solidFill>
                  <a:schemeClr val="tx1">
                    <a:lumMod val="50000"/>
                  </a:schemeClr>
                </a:solidFill>
              </a:rPr>
              <a:t>There are many good reasons to cite sources:</a:t>
            </a:r>
          </a:p>
          <a:p>
            <a:pPr marL="1275689" lvl="1" indent="-342900"/>
            <a:r>
              <a:rPr lang="en-CA" sz="2000" dirty="0">
                <a:solidFill>
                  <a:schemeClr val="tx1">
                    <a:lumMod val="50000"/>
                  </a:schemeClr>
                </a:solidFill>
                <a:latin typeface="+mn-lt"/>
              </a:rPr>
              <a:t>To avoid plagiarism &amp; maintain academic integrity.</a:t>
            </a:r>
          </a:p>
          <a:p>
            <a:pPr marL="1275689" lvl="1" indent="-342900"/>
            <a:r>
              <a:rPr lang="en-CA" sz="2000" dirty="0">
                <a:solidFill>
                  <a:schemeClr val="tx1">
                    <a:lumMod val="50000"/>
                  </a:schemeClr>
                </a:solidFill>
                <a:latin typeface="+mn-lt"/>
              </a:rPr>
              <a:t>To acknowledge the work of others.</a:t>
            </a:r>
          </a:p>
          <a:p>
            <a:pPr marL="1275689" lvl="1" indent="-342900"/>
            <a:r>
              <a:rPr lang="en-CA" sz="2000" dirty="0">
                <a:solidFill>
                  <a:schemeClr val="tx1">
                    <a:lumMod val="50000"/>
                  </a:schemeClr>
                </a:solidFill>
                <a:latin typeface="+mn-lt"/>
              </a:rPr>
              <a:t>To provide credibility to your work &amp; to place your work in context.</a:t>
            </a:r>
          </a:p>
          <a:p>
            <a:pPr marL="1275689" lvl="1" indent="-342900"/>
            <a:r>
              <a:rPr lang="en-CA" sz="2000" dirty="0">
                <a:solidFill>
                  <a:schemeClr val="tx1">
                    <a:lumMod val="50000"/>
                  </a:schemeClr>
                </a:solidFill>
                <a:latin typeface="+mn-lt"/>
              </a:rPr>
              <a:t>To help your future researching self &amp; other researchers easily locate sources</a:t>
            </a:r>
          </a:p>
          <a:p>
            <a:pPr marL="494665" indent="-342900"/>
            <a:r>
              <a:rPr lang="en-CA" sz="2000" dirty="0">
                <a:solidFill>
                  <a:schemeClr val="tx1">
                    <a:lumMod val="50000"/>
                  </a:schemeClr>
                </a:solidFill>
              </a:rPr>
              <a:t>Citation is also a time to think about what kind of sources you value and who you cite.</a:t>
            </a:r>
          </a:p>
          <a:p>
            <a:pPr marL="494665" indent="-342900"/>
            <a:r>
              <a:rPr lang="en-CA" sz="2000" dirty="0">
                <a:solidFill>
                  <a:schemeClr val="tx1">
                    <a:lumMod val="50000"/>
                  </a:schemeClr>
                </a:solidFill>
              </a:rPr>
              <a:t>There are challenges that might make knowing when and how to cite difficult for you:</a:t>
            </a:r>
          </a:p>
          <a:p>
            <a:pPr marL="1275689" lvl="1" indent="-342900"/>
            <a:r>
              <a:rPr lang="en-CA" sz="2000" dirty="0">
                <a:solidFill>
                  <a:schemeClr val="tx1">
                    <a:lumMod val="50000"/>
                  </a:schemeClr>
                </a:solidFill>
                <a:latin typeface="+mn-lt"/>
              </a:rPr>
              <a:t>You learned how to write in A different school system.</a:t>
            </a:r>
          </a:p>
          <a:p>
            <a:pPr marL="1275689" lvl="1" indent="-342900"/>
            <a:r>
              <a:rPr lang="en-CA" sz="2000" dirty="0">
                <a:solidFill>
                  <a:schemeClr val="tx1">
                    <a:lumMod val="50000"/>
                  </a:schemeClr>
                </a:solidFill>
                <a:latin typeface="+mn-lt"/>
              </a:rPr>
              <a:t>Not really understanding the material you’re using.</a:t>
            </a:r>
          </a:p>
          <a:p>
            <a:pPr marL="1275689" lvl="1" indent="-342900"/>
            <a:r>
              <a:rPr lang="en-CA" sz="2000" dirty="0">
                <a:solidFill>
                  <a:schemeClr val="tx1">
                    <a:lumMod val="50000"/>
                  </a:schemeClr>
                </a:solidFill>
                <a:latin typeface="+mn-lt"/>
              </a:rPr>
              <a:t>Running out of time.</a:t>
            </a:r>
          </a:p>
          <a:p>
            <a:pPr marL="1275689" lvl="1" indent="-342900"/>
            <a:r>
              <a:rPr lang="en-CA" sz="2000" dirty="0">
                <a:solidFill>
                  <a:schemeClr val="tx1">
                    <a:lumMod val="50000"/>
                  </a:schemeClr>
                </a:solidFill>
                <a:latin typeface="+mn-lt"/>
              </a:rPr>
              <a:t>Shifting cultural expectations of citation.</a:t>
            </a:r>
            <a:br>
              <a:rPr lang="en-CA" sz="2000" dirty="0">
                <a:solidFill>
                  <a:schemeClr val="tx1">
                    <a:lumMod val="50000"/>
                  </a:schemeClr>
                </a:solidFill>
                <a:latin typeface="+mn-lt"/>
              </a:rPr>
            </a:br>
            <a:endParaRPr lang="en-CA" sz="2000" dirty="0">
              <a:solidFill>
                <a:schemeClr val="tx1">
                  <a:lumMod val="50000"/>
                </a:schemeClr>
              </a:solidFill>
              <a:latin typeface="+mn-lt"/>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342846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How to Cite Sources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193747" cy="4671500"/>
          </a:xfrm>
        </p:spPr>
        <p:txBody>
          <a:bodyPr>
            <a:noAutofit/>
          </a:bodyPr>
          <a:lstStyle/>
          <a:p>
            <a:pPr marL="494665" indent="-342900"/>
            <a:r>
              <a:rPr lang="en-CA" sz="1900" dirty="0">
                <a:solidFill>
                  <a:schemeClr val="tx1">
                    <a:lumMod val="50000"/>
                  </a:schemeClr>
                </a:solidFill>
                <a:latin typeface="+mn-lt"/>
              </a:rPr>
              <a:t>To cite sources, you should make two things clear:</a:t>
            </a:r>
          </a:p>
          <a:p>
            <a:pPr marL="1275689" lvl="1" indent="-342900"/>
            <a:r>
              <a:rPr lang="en-CA" sz="1900" dirty="0">
                <a:solidFill>
                  <a:schemeClr val="tx1">
                    <a:lumMod val="50000"/>
                  </a:schemeClr>
                </a:solidFill>
                <a:latin typeface="+mn-lt"/>
              </a:rPr>
              <a:t>The difference between your words and the source’s words.</a:t>
            </a:r>
          </a:p>
          <a:p>
            <a:pPr marL="1275689" lvl="1" indent="-342900"/>
            <a:r>
              <a:rPr lang="en-CA" sz="1900" dirty="0">
                <a:solidFill>
                  <a:schemeClr val="tx1">
                    <a:lumMod val="50000"/>
                  </a:schemeClr>
                </a:solidFill>
                <a:latin typeface="+mn-lt"/>
              </a:rPr>
              <a:t>The difference between your ideas and the source’s ideas.</a:t>
            </a:r>
          </a:p>
          <a:p>
            <a:pPr marL="494665" indent="-342900"/>
            <a:r>
              <a:rPr lang="en-CA" sz="1900" dirty="0">
                <a:solidFill>
                  <a:schemeClr val="tx1">
                    <a:lumMod val="50000"/>
                  </a:schemeClr>
                </a:solidFill>
                <a:latin typeface="+mn-lt"/>
              </a:rPr>
              <a:t>When you use the source’s words, put quotation marks around them.</a:t>
            </a:r>
          </a:p>
          <a:p>
            <a:pPr marL="494665" indent="-342900"/>
            <a:r>
              <a:rPr lang="en-CA" sz="1900" dirty="0">
                <a:solidFill>
                  <a:schemeClr val="tx1">
                    <a:lumMod val="50000"/>
                  </a:schemeClr>
                </a:solidFill>
                <a:latin typeface="+mn-lt"/>
              </a:rPr>
              <a:t>When the source’s ideas are important, you’ll want to paraphrase or summarize.</a:t>
            </a:r>
          </a:p>
          <a:p>
            <a:pPr marL="494665" indent="-342900"/>
            <a:r>
              <a:rPr lang="en-CA" sz="1900" dirty="0">
                <a:solidFill>
                  <a:schemeClr val="tx1">
                    <a:lumMod val="50000"/>
                  </a:schemeClr>
                </a:solidFill>
                <a:latin typeface="+mn-lt"/>
              </a:rPr>
              <a:t>When you paraphrase, you take a single point within a source and restate it.</a:t>
            </a:r>
          </a:p>
          <a:p>
            <a:pPr marL="494665" indent="-342900"/>
            <a:r>
              <a:rPr lang="en-CA" sz="1900" dirty="0">
                <a:solidFill>
                  <a:schemeClr val="tx1">
                    <a:lumMod val="50000"/>
                  </a:schemeClr>
                </a:solidFill>
                <a:latin typeface="+mn-lt"/>
              </a:rPr>
              <a:t>When you summarize, you are simply trying to capture the main points of a larger source in a short way.</a:t>
            </a:r>
            <a:br>
              <a:rPr lang="en-CA" sz="1900" dirty="0">
                <a:solidFill>
                  <a:schemeClr val="tx1">
                    <a:lumMod val="50000"/>
                  </a:schemeClr>
                </a:solidFill>
                <a:latin typeface="+mn-lt"/>
              </a:rPr>
            </a:br>
            <a:endParaRPr lang="en-CA" sz="1900" dirty="0">
              <a:solidFill>
                <a:schemeClr val="tx1">
                  <a:lumMod val="50000"/>
                </a:schemeClr>
              </a:solidFill>
              <a:latin typeface="+mn-lt"/>
            </a:endParaRPr>
          </a:p>
          <a:p>
            <a:pPr marL="494665" indent="-342900"/>
            <a:endParaRPr lang="en-CA" sz="1900" dirty="0">
              <a:solidFill>
                <a:schemeClr val="tx1">
                  <a:lumMod val="50000"/>
                </a:schemeClr>
              </a:solidFill>
            </a:endParaRPr>
          </a:p>
        </p:txBody>
      </p:sp>
      <p:pic>
        <p:nvPicPr>
          <p:cNvPr id="1026" name="Picture 2" descr="Chart distinguishing between your words and a sources. Image description available.">
            <a:extLst>
              <a:ext uri="{FF2B5EF4-FFF2-40B4-BE49-F238E27FC236}">
                <a16:creationId xmlns:a16="http://schemas.microsoft.com/office/drawing/2014/main" id="{10984527-F1D5-8F9F-648E-448CED01A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347" y="723131"/>
            <a:ext cx="5167053" cy="516705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0E50601-E886-08DB-46EC-FEC25974C7E7}"/>
              </a:ext>
            </a:extLst>
          </p:cNvPr>
          <p:cNvSpPr txBox="1"/>
          <p:nvPr/>
        </p:nvSpPr>
        <p:spPr>
          <a:xfrm>
            <a:off x="6882064" y="6003556"/>
            <a:ext cx="4894336" cy="523220"/>
          </a:xfrm>
          <a:prstGeom prst="rect">
            <a:avLst/>
          </a:prstGeom>
          <a:noFill/>
        </p:spPr>
        <p:txBody>
          <a:bodyPr wrap="square">
            <a:spAutoFit/>
          </a:bodyPr>
          <a:lstStyle/>
          <a:p>
            <a:r>
              <a:rPr lang="en-US" sz="1400" b="1" i="0" dirty="0">
                <a:solidFill>
                  <a:srgbClr val="151D48"/>
                </a:solidFill>
                <a:effectLst/>
                <a:latin typeface="Arial" panose="020B0604020202020204" pitchFamily="34" charset="0"/>
              </a:rPr>
              <a:t>Figure 10a.2 The distinction between your own words and a sources.</a:t>
            </a:r>
            <a:endParaRPr lang="en-CA" sz="1400" dirty="0"/>
          </a:p>
        </p:txBody>
      </p:sp>
    </p:spTree>
    <p:extLst>
      <p:ext uri="{BB962C8B-B14F-4D97-AF65-F5344CB8AC3E}">
        <p14:creationId xmlns:p14="http://schemas.microsoft.com/office/powerpoint/2010/main" val="397644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By the end of this chapter you will: </a:t>
            </a:r>
            <a:endParaRPr lang="en-US" dirty="0">
              <a:solidFill>
                <a:schemeClr val="tx1">
                  <a:lumMod val="50000"/>
                </a:schemeClr>
              </a:solidFill>
            </a:endParaRPr>
          </a:p>
          <a:p>
            <a:endParaRPr lang="en-CA" sz="2000" dirty="0">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Critique the role that sources play in persuasion.</a:t>
            </a:r>
          </a:p>
          <a:p>
            <a:pPr marL="342900" indent="-342900">
              <a:buFont typeface="Arial" panose="020B0604020202020204" pitchFamily="34" charset="0"/>
              <a:buChar char="•"/>
            </a:pPr>
            <a:r>
              <a:rPr lang="en-CA" sz="2000" dirty="0">
                <a:solidFill>
                  <a:schemeClr val="tx1">
                    <a:lumMod val="50000"/>
                  </a:schemeClr>
                </a:solidFill>
                <a:cs typeface="Arial"/>
              </a:rPr>
              <a:t>Construct a research focus and question.</a:t>
            </a:r>
          </a:p>
          <a:p>
            <a:pPr marL="342900" indent="-342900">
              <a:buFont typeface="Arial" panose="020B0604020202020204" pitchFamily="34" charset="0"/>
              <a:buChar char="•"/>
            </a:pPr>
            <a:r>
              <a:rPr lang="en-CA" sz="2000" dirty="0">
                <a:solidFill>
                  <a:schemeClr val="tx1">
                    <a:lumMod val="50000"/>
                  </a:schemeClr>
                </a:solidFill>
                <a:cs typeface="Arial"/>
              </a:rPr>
              <a:t>Differentiate the types of sources you can use and determine where to find them.</a:t>
            </a:r>
          </a:p>
          <a:p>
            <a:pPr marL="342900" indent="-342900">
              <a:buFont typeface="Arial" panose="020B0604020202020204" pitchFamily="34" charset="0"/>
              <a:buChar char="•"/>
            </a:pPr>
            <a:r>
              <a:rPr lang="en-CA" sz="2000" dirty="0">
                <a:solidFill>
                  <a:schemeClr val="tx1">
                    <a:lumMod val="50000"/>
                  </a:schemeClr>
                </a:solidFill>
                <a:cs typeface="Arial"/>
              </a:rPr>
              <a:t>Design effective survey and interview questions.</a:t>
            </a:r>
          </a:p>
          <a:p>
            <a:pPr marL="342900" indent="-342900">
              <a:buFont typeface="Arial" panose="020B0604020202020204" pitchFamily="34" charset="0"/>
              <a:buChar char="•"/>
            </a:pPr>
            <a:r>
              <a:rPr lang="en-CA" sz="2000" dirty="0">
                <a:solidFill>
                  <a:schemeClr val="tx1">
                    <a:lumMod val="50000"/>
                  </a:schemeClr>
                </a:solidFill>
                <a:cs typeface="Arial"/>
              </a:rPr>
              <a:t>Evaluate sources for trustworthiness.</a:t>
            </a:r>
          </a:p>
          <a:p>
            <a:pPr marL="342900" indent="-342900">
              <a:buFont typeface="Arial" panose="020B0604020202020204" pitchFamily="34" charset="0"/>
              <a:buChar char="•"/>
            </a:pPr>
            <a:r>
              <a:rPr lang="en-CA" sz="2000" dirty="0">
                <a:solidFill>
                  <a:schemeClr val="tx1">
                    <a:lumMod val="50000"/>
                  </a:schemeClr>
                </a:solidFill>
                <a:cs typeface="Arial"/>
              </a:rPr>
              <a:t>Differentiate workplace and academic citation.</a:t>
            </a:r>
          </a:p>
          <a:p>
            <a:pPr marL="342900" indent="-342900">
              <a:buFont typeface="Arial" panose="020B0604020202020204" pitchFamily="34" charset="0"/>
              <a:buChar char="•"/>
            </a:pPr>
            <a:r>
              <a:rPr lang="en-CA" sz="2000" dirty="0">
                <a:solidFill>
                  <a:schemeClr val="tx1">
                    <a:lumMod val="50000"/>
                  </a:schemeClr>
                </a:solidFill>
                <a:cs typeface="Arial"/>
              </a:rPr>
              <a:t>Define academic integrity.</a:t>
            </a:r>
          </a:p>
          <a:p>
            <a:pPr marL="342900" indent="-342900">
              <a:buFont typeface="Arial" panose="020B0604020202020204" pitchFamily="34" charset="0"/>
              <a:buChar char="•"/>
            </a:pPr>
            <a:r>
              <a:rPr lang="en-CA" sz="2000" dirty="0">
                <a:solidFill>
                  <a:schemeClr val="tx1">
                    <a:lumMod val="50000"/>
                  </a:schemeClr>
                </a:solidFill>
                <a:cs typeface="Arial"/>
              </a:rPr>
              <a:t>Identify strategies for citing, including in-text citation and references.</a:t>
            </a:r>
            <a:endParaRPr lang="en-CA" dirty="0">
              <a:solidFill>
                <a:schemeClr val="tx1">
                  <a:lumMod val="50000"/>
                </a:schemeClr>
              </a:solidFill>
            </a:endParaRPr>
          </a:p>
        </p:txBody>
      </p:sp>
    </p:spTree>
    <p:extLst>
      <p:ext uri="{BB962C8B-B14F-4D97-AF65-F5344CB8AC3E}">
        <p14:creationId xmlns:p14="http://schemas.microsoft.com/office/powerpoint/2010/main" val="127703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How to Cite Sources - What Information Do I Cite?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Cite when you are directly quoting.</a:t>
            </a:r>
          </a:p>
          <a:p>
            <a:pPr marL="494665" indent="-342900"/>
            <a:r>
              <a:rPr lang="en-CA" sz="2000" dirty="0">
                <a:solidFill>
                  <a:schemeClr val="tx1">
                    <a:lumMod val="50000"/>
                  </a:schemeClr>
                </a:solidFill>
              </a:rPr>
              <a:t>Cite when you are summarizing and paraphrasing.</a:t>
            </a:r>
          </a:p>
          <a:p>
            <a:pPr marL="494665" indent="-342900"/>
            <a:r>
              <a:rPr lang="en-CA" sz="2000" dirty="0">
                <a:solidFill>
                  <a:schemeClr val="tx1">
                    <a:lumMod val="50000"/>
                  </a:schemeClr>
                </a:solidFill>
              </a:rPr>
              <a:t>Cite when you are citing something that is highly debatable.</a:t>
            </a:r>
          </a:p>
          <a:p>
            <a:pPr marL="494665" indent="-342900"/>
            <a:endParaRPr lang="en-CA" sz="2000" dirty="0">
              <a:solidFill>
                <a:schemeClr val="tx1">
                  <a:lumMod val="50000"/>
                </a:schemeClr>
              </a:solidFill>
            </a:endParaRPr>
          </a:p>
          <a:p>
            <a:pPr marL="151765" indent="0">
              <a:buNone/>
            </a:pPr>
            <a:r>
              <a:rPr lang="en-CA" sz="2000" b="1" dirty="0">
                <a:solidFill>
                  <a:schemeClr val="tx1">
                    <a:lumMod val="50000"/>
                  </a:schemeClr>
                </a:solidFill>
              </a:rPr>
              <a:t>When Don’t You Cite?</a:t>
            </a:r>
          </a:p>
          <a:p>
            <a:pPr marL="151765" indent="0">
              <a:buNone/>
            </a:pPr>
            <a:endParaRPr lang="en-CA" sz="2000" b="1" dirty="0">
              <a:solidFill>
                <a:schemeClr val="tx1">
                  <a:lumMod val="50000"/>
                </a:schemeClr>
              </a:solidFill>
            </a:endParaRPr>
          </a:p>
          <a:p>
            <a:pPr marL="494665" indent="-342900"/>
            <a:r>
              <a:rPr lang="en-CA" sz="2000" dirty="0">
                <a:solidFill>
                  <a:schemeClr val="tx1">
                    <a:lumMod val="50000"/>
                  </a:schemeClr>
                </a:solidFill>
              </a:rPr>
              <a:t>Don’t cite when what you are saying is your own insight.</a:t>
            </a:r>
          </a:p>
          <a:p>
            <a:pPr marL="494665" indent="-342900"/>
            <a:r>
              <a:rPr lang="en-CA" sz="2000" dirty="0">
                <a:solidFill>
                  <a:schemeClr val="tx1">
                    <a:lumMod val="50000"/>
                  </a:schemeClr>
                </a:solidFill>
              </a:rPr>
              <a:t>Don’t cite when you are stating common knowledge.</a:t>
            </a:r>
          </a:p>
          <a:p>
            <a:pPr marL="494665" indent="-342900"/>
            <a:r>
              <a:rPr lang="en-CA" sz="2000" dirty="0">
                <a:solidFill>
                  <a:schemeClr val="tx1">
                    <a:lumMod val="50000"/>
                  </a:schemeClr>
                </a:solidFill>
              </a:rPr>
              <a:t>Examples of information that would not need to be cited include:</a:t>
            </a:r>
          </a:p>
          <a:p>
            <a:pPr marL="1275689" lvl="1" indent="-342900"/>
            <a:r>
              <a:rPr lang="en-CA" sz="2000" dirty="0">
                <a:solidFill>
                  <a:schemeClr val="tx1">
                    <a:lumMod val="50000"/>
                  </a:schemeClr>
                </a:solidFill>
                <a:latin typeface="+mn-lt"/>
              </a:rPr>
              <a:t>Partition in India happened on August 15th, 1947.</a:t>
            </a:r>
          </a:p>
          <a:p>
            <a:pPr marL="1275689" lvl="1" indent="-342900"/>
            <a:r>
              <a:rPr lang="en-CA" sz="2000" dirty="0">
                <a:solidFill>
                  <a:schemeClr val="tx1">
                    <a:lumMod val="50000"/>
                  </a:schemeClr>
                </a:solidFill>
                <a:latin typeface="+mn-lt"/>
              </a:rPr>
              <a:t>Vancouver is the 8th biggest city in Canada.</a:t>
            </a:r>
          </a:p>
          <a:p>
            <a:pPr marL="151765" indent="0">
              <a:buNone/>
            </a:pPr>
            <a:br>
              <a:rPr lang="en-CA" sz="2000" dirty="0">
                <a:solidFill>
                  <a:schemeClr val="tx1">
                    <a:lumMod val="50000"/>
                  </a:schemeClr>
                </a:solidFill>
              </a:rPr>
            </a:br>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350789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Creating In-Text Citations and References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An in-text citation tells the reader where the information in a particular sentence came from.</a:t>
            </a:r>
          </a:p>
          <a:p>
            <a:pPr marL="494665" indent="-342900"/>
            <a:r>
              <a:rPr lang="en-CA" sz="2000" dirty="0">
                <a:solidFill>
                  <a:schemeClr val="tx1">
                    <a:lumMod val="50000"/>
                  </a:schemeClr>
                </a:solidFill>
              </a:rPr>
              <a:t>In </a:t>
            </a:r>
            <a:r>
              <a:rPr lang="en-CA" sz="2000" b="1" dirty="0">
                <a:solidFill>
                  <a:schemeClr val="tx1">
                    <a:lumMod val="50000"/>
                  </a:schemeClr>
                </a:solidFill>
              </a:rPr>
              <a:t>MLA citation</a:t>
            </a:r>
            <a:r>
              <a:rPr lang="en-CA" sz="2000" dirty="0">
                <a:solidFill>
                  <a:schemeClr val="tx1">
                    <a:lumMod val="50000"/>
                  </a:schemeClr>
                </a:solidFill>
              </a:rPr>
              <a:t>, the in-text citation consists of the author’s last name and the page number (or paragraph number for sources with no page numbers). </a:t>
            </a:r>
          </a:p>
          <a:p>
            <a:pPr marL="494665" indent="-342900"/>
            <a:r>
              <a:rPr lang="en-CA" sz="2000" dirty="0">
                <a:solidFill>
                  <a:schemeClr val="tx1">
                    <a:lumMod val="50000"/>
                  </a:schemeClr>
                </a:solidFill>
              </a:rPr>
              <a:t>If you’ve already used the author’s name in the sentence, you don’t have to repeat it in the in-text citation.</a:t>
            </a:r>
          </a:p>
          <a:p>
            <a:pPr marL="494665" indent="-342900"/>
            <a:r>
              <a:rPr lang="en-CA" sz="2000" dirty="0">
                <a:solidFill>
                  <a:schemeClr val="tx1">
                    <a:lumMod val="50000"/>
                  </a:schemeClr>
                </a:solidFill>
              </a:rPr>
              <a:t>If you’re using </a:t>
            </a:r>
            <a:r>
              <a:rPr lang="en-CA" sz="2000" b="1" dirty="0">
                <a:solidFill>
                  <a:schemeClr val="tx1">
                    <a:lumMod val="50000"/>
                  </a:schemeClr>
                </a:solidFill>
              </a:rPr>
              <a:t>APA citation</a:t>
            </a:r>
            <a:r>
              <a:rPr lang="en-CA" sz="2000" dirty="0">
                <a:solidFill>
                  <a:schemeClr val="tx1">
                    <a:lumMod val="50000"/>
                  </a:schemeClr>
                </a:solidFill>
              </a:rPr>
              <a:t>, you add the date that the work was created. As with MLA, you don’t have to repeat the name of the author if you’ve already said it in the sentence.</a:t>
            </a:r>
          </a:p>
          <a:p>
            <a:pPr marL="494665" indent="-342900"/>
            <a:r>
              <a:rPr lang="en-CA" sz="2000" dirty="0">
                <a:solidFill>
                  <a:schemeClr val="tx1">
                    <a:lumMod val="50000"/>
                  </a:schemeClr>
                </a:solidFill>
              </a:rPr>
              <a:t>If you don’t know the name of the author, simply put the first few words of the title. </a:t>
            </a:r>
          </a:p>
          <a:p>
            <a:pPr marL="494665" indent="-342900"/>
            <a:r>
              <a:rPr lang="en-CA" sz="2000" dirty="0">
                <a:solidFill>
                  <a:schemeClr val="tx1">
                    <a:lumMod val="50000"/>
                  </a:schemeClr>
                </a:solidFill>
              </a:rPr>
              <a:t>If you don’t know the date, write “n.d.” for No Date. </a:t>
            </a:r>
          </a:p>
          <a:p>
            <a:pPr marL="494665" indent="-342900"/>
            <a:r>
              <a:rPr lang="en-CA" sz="2000" dirty="0">
                <a:solidFill>
                  <a:schemeClr val="tx1">
                    <a:lumMod val="50000"/>
                  </a:schemeClr>
                </a:solidFill>
              </a:rPr>
              <a:t>If you don’t know the page number, put in the paragraph number.</a:t>
            </a:r>
          </a:p>
          <a:p>
            <a:pPr marL="494665" indent="-342900"/>
            <a:r>
              <a:rPr lang="en-CA" sz="2000" dirty="0">
                <a:solidFill>
                  <a:schemeClr val="tx1">
                    <a:lumMod val="50000"/>
                  </a:schemeClr>
                </a:solidFill>
              </a:rPr>
              <a:t>The purpose of a </a:t>
            </a:r>
            <a:r>
              <a:rPr lang="en-CA" sz="2000" b="1" dirty="0">
                <a:solidFill>
                  <a:schemeClr val="tx1">
                    <a:lumMod val="50000"/>
                  </a:schemeClr>
                </a:solidFill>
              </a:rPr>
              <a:t>reference</a:t>
            </a:r>
            <a:r>
              <a:rPr lang="en-CA" sz="2000" dirty="0">
                <a:solidFill>
                  <a:schemeClr val="tx1">
                    <a:lumMod val="50000"/>
                  </a:schemeClr>
                </a:solidFill>
              </a:rPr>
              <a:t>, however, is to give enough information for the reader to find the original source.</a:t>
            </a:r>
            <a:br>
              <a:rPr lang="en-CA" sz="2000" dirty="0">
                <a:solidFill>
                  <a:schemeClr val="tx1">
                    <a:lumMod val="50000"/>
                  </a:schemeClr>
                </a:solidFill>
              </a:rPr>
            </a:br>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00676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 </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Having a clear research question will save you time.  You may have to do some background research before you find your actual research question.</a:t>
            </a:r>
          </a:p>
          <a:p>
            <a:pPr marL="494665" indent="-342900">
              <a:lnSpc>
                <a:spcPct val="114999"/>
              </a:lnSpc>
            </a:pPr>
            <a:r>
              <a:rPr lang="en-CA" sz="2000" dirty="0">
                <a:solidFill>
                  <a:schemeClr val="tx1">
                    <a:lumMod val="50000"/>
                  </a:schemeClr>
                </a:solidFill>
              </a:rPr>
              <a:t>If you can't find sources on your topic, try the divide and conquer approach.</a:t>
            </a:r>
          </a:p>
          <a:p>
            <a:pPr marL="494665" indent="-342900">
              <a:lnSpc>
                <a:spcPct val="114999"/>
              </a:lnSpc>
            </a:pPr>
            <a:r>
              <a:rPr lang="en-CA" sz="2000" dirty="0">
                <a:solidFill>
                  <a:schemeClr val="tx1">
                    <a:lumMod val="50000"/>
                  </a:schemeClr>
                </a:solidFill>
              </a:rPr>
              <a:t>To determine how useful a source is, you can evaluate it according to the CRAAP test.  When evaluating online sources, it's especially important to determine whether the person has the authority to speak on the topic and whether the ideas have been supported with evidence.</a:t>
            </a:r>
          </a:p>
          <a:p>
            <a:pPr marL="494665" indent="-342900">
              <a:lnSpc>
                <a:spcPct val="114999"/>
              </a:lnSpc>
            </a:pPr>
            <a:r>
              <a:rPr lang="en-CA" sz="2000" dirty="0">
                <a:solidFill>
                  <a:schemeClr val="tx1">
                    <a:lumMod val="50000"/>
                  </a:schemeClr>
                </a:solidFill>
              </a:rPr>
              <a:t>When you research, you'll need to build on the ideas of others.  Citation is a way to give credit to the people whose ideas influenced you.</a:t>
            </a:r>
          </a:p>
          <a:p>
            <a:pPr marL="494665" indent="-342900">
              <a:lnSpc>
                <a:spcPct val="114999"/>
              </a:lnSpc>
            </a:pPr>
            <a:r>
              <a:rPr lang="en-CA" sz="2000" dirty="0">
                <a:solidFill>
                  <a:schemeClr val="tx1">
                    <a:lumMod val="50000"/>
                  </a:schemeClr>
                </a:solidFill>
              </a:rPr>
              <a:t>When it comes to citation, you have two tools: in-text citation (which go at the end of the sentence where the source was referenced) and references (a longer citation at the end of the work that helps the reader locate the source).  In the workplace, you may also use footnotes and links.</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3365034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1139-5EAF-E25C-211C-93773542C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BBD5-238E-DAAA-6270-8D51D1D3A631}"/>
              </a:ext>
            </a:extLst>
          </p:cNvPr>
          <p:cNvSpPr>
            <a:spLocks noGrp="1"/>
          </p:cNvSpPr>
          <p:nvPr>
            <p:ph type="title"/>
          </p:nvPr>
        </p:nvSpPr>
        <p:spPr/>
        <p:txBody>
          <a:bodyPr>
            <a:normAutofit/>
          </a:bodyPr>
          <a:lstStyle/>
          <a:p>
            <a:r>
              <a:rPr lang="en-CA" dirty="0"/>
              <a:t>Key Takeaways II </a:t>
            </a:r>
          </a:p>
        </p:txBody>
      </p:sp>
      <p:sp>
        <p:nvSpPr>
          <p:cNvPr id="3" name="Text Placeholder 2">
            <a:extLst>
              <a:ext uri="{FF2B5EF4-FFF2-40B4-BE49-F238E27FC236}">
                <a16:creationId xmlns:a16="http://schemas.microsoft.com/office/drawing/2014/main" id="{6E98DF5B-B70E-E29B-A7FA-D3379922EF7D}"/>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If the ideas of the sources are important, you will quote and either paraphrase or summarize the source.  This involves changing the language of the source so that it matches your document.  Don't simply swap out a few words, but restate the author's point so that it matches </a:t>
            </a:r>
            <a:r>
              <a:rPr lang="en-CA" sz="2000">
                <a:solidFill>
                  <a:schemeClr val="tx1">
                    <a:lumMod val="50000"/>
                  </a:schemeClr>
                </a:solidFill>
              </a:rPr>
              <a:t>the tone of your document.  Put an in-text citation at the end of the sentence. </a:t>
            </a:r>
            <a:endParaRPr lang="en-US">
              <a:solidFill>
                <a:schemeClr val="tx1">
                  <a:lumMod val="50000"/>
                </a:schemeClr>
              </a:solidFill>
            </a:endParaRPr>
          </a:p>
          <a:p>
            <a:pPr marL="494665" indent="-342900">
              <a:lnSpc>
                <a:spcPct val="114999"/>
              </a:lnSpc>
            </a:pPr>
            <a:r>
              <a:rPr lang="en-CA" sz="2000" dirty="0">
                <a:solidFill>
                  <a:schemeClr val="tx1">
                    <a:lumMod val="50000"/>
                  </a:schemeClr>
                </a:solidFill>
              </a:rPr>
              <a:t>Citation practices can be tricky in the age of the Internet, so you can use citation generators as long as you check to make sure they're correct. </a:t>
            </a:r>
          </a:p>
          <a:p>
            <a:pPr marL="494665" indent="-342900">
              <a:lnSpc>
                <a:spcPct val="114999"/>
              </a:lnSpc>
            </a:pPr>
            <a:r>
              <a:rPr lang="en-CA" sz="2000" dirty="0">
                <a:solidFill>
                  <a:schemeClr val="tx1">
                    <a:lumMod val="50000"/>
                  </a:schemeClr>
                </a:solidFill>
              </a:rPr>
              <a:t>Sources add to the ethos of your argument by providing knowledge and perspectives that you don't have.</a:t>
            </a:r>
          </a:p>
          <a:p>
            <a:pPr marL="494665" indent="-342900">
              <a:lnSpc>
                <a:spcPct val="114999"/>
              </a:lnSpc>
            </a:pPr>
            <a:r>
              <a:rPr lang="en-CA" sz="2000" dirty="0">
                <a:solidFill>
                  <a:schemeClr val="tx1">
                    <a:lumMod val="50000"/>
                  </a:schemeClr>
                </a:solidFill>
              </a:rPr>
              <a:t>An argument usually has a thesis (what you're claiming), evidence, reasoning (how the evidence connects to the claim), acknowledgement (what someone who doesn't agree with you would say) and response (how you'd refute that). </a:t>
            </a:r>
          </a:p>
          <a:p>
            <a:pPr marL="494665" indent="-342900">
              <a:lnSpc>
                <a:spcPct val="114999"/>
              </a:lnSpc>
            </a:pPr>
            <a:r>
              <a:rPr lang="en-CA" sz="2000" dirty="0">
                <a:solidFill>
                  <a:schemeClr val="tx1">
                    <a:lumMod val="50000"/>
                  </a:schemeClr>
                </a:solidFill>
              </a:rPr>
              <a:t>When you summarize sources, you restate their point.  When you synthesize, you combine multiple ideas to turn them into something new.</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69969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AutoNum type="arabicPeriod"/>
            </a:pPr>
            <a:r>
              <a:rPr lang="en-CA" sz="2000" dirty="0">
                <a:solidFill>
                  <a:schemeClr val="tx1">
                    <a:lumMod val="50000"/>
                  </a:schemeClr>
                </a:solidFill>
              </a:rPr>
              <a:t>What is your definition of "academic integrity"?</a:t>
            </a:r>
            <a:endParaRPr lang="en-US" dirty="0">
              <a:solidFill>
                <a:schemeClr val="tx1">
                  <a:lumMod val="50000"/>
                </a:schemeClr>
              </a:solidFill>
            </a:endParaRPr>
          </a:p>
          <a:p>
            <a:pPr marL="608965" indent="-457200">
              <a:lnSpc>
                <a:spcPct val="114999"/>
              </a:lnSpc>
              <a:buAutoNum type="arabicPeriod"/>
            </a:pPr>
            <a:r>
              <a:rPr lang="en-CA" sz="2000" dirty="0">
                <a:solidFill>
                  <a:schemeClr val="tx1">
                    <a:lumMod val="50000"/>
                  </a:schemeClr>
                </a:solidFill>
              </a:rPr>
              <a:t>Do you find it easier to create an argument in writing or in person?  Why? </a:t>
            </a:r>
          </a:p>
          <a:p>
            <a:pPr marL="608965" indent="-457200">
              <a:lnSpc>
                <a:spcPct val="114999"/>
              </a:lnSpc>
              <a:buAutoNum type="arabicPeriod"/>
            </a:pPr>
            <a:r>
              <a:rPr lang="en-CA" sz="2000" dirty="0">
                <a:solidFill>
                  <a:schemeClr val="tx1">
                    <a:lumMod val="50000"/>
                  </a:schemeClr>
                </a:solidFill>
              </a:rPr>
              <a:t>Think about the last time that you did research. What kind of research did you do?  Were you able to find all the sources you needed?  If not, what kind of sources did you struggle to find? </a:t>
            </a:r>
          </a:p>
          <a:p>
            <a:pPr marL="608965" indent="-457200">
              <a:lnSpc>
                <a:spcPct val="114999"/>
              </a:lnSpc>
              <a:buAutoNum type="arabicPeriod"/>
            </a:pPr>
            <a:r>
              <a:rPr lang="en-CA" sz="2000" dirty="0">
                <a:solidFill>
                  <a:schemeClr val="tx1">
                    <a:lumMod val="50000"/>
                  </a:schemeClr>
                </a:solidFill>
              </a:rPr>
              <a:t>How do you determine what sources to trust online?</a:t>
            </a:r>
          </a:p>
          <a:p>
            <a:pPr marL="608965" indent="-457200">
              <a:lnSpc>
                <a:spcPct val="114999"/>
              </a:lnSpc>
              <a:buAutoNum type="arabicPeriod"/>
            </a:pPr>
            <a:r>
              <a:rPr lang="en-CA" sz="2000" dirty="0">
                <a:solidFill>
                  <a:schemeClr val="tx1">
                    <a:lumMod val="50000"/>
                  </a:schemeClr>
                </a:solidFill>
              </a:rPr>
              <a:t>Why do you think the rules that we have around source use exist?  Why do we cite sources? </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What is Academic Integrity?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Citation is an area where the stakes are high during your university career.</a:t>
            </a:r>
          </a:p>
          <a:p>
            <a:pPr marL="494665" indent="-342900"/>
            <a:r>
              <a:rPr lang="en-CA" sz="2000" dirty="0">
                <a:solidFill>
                  <a:schemeClr val="tx1">
                    <a:lumMod val="50000"/>
                  </a:schemeClr>
                </a:solidFill>
              </a:rPr>
              <a:t>You must take full responsibility for your work, acknowledge your own efforts, and acknowledge the contributions of others’ efforts.</a:t>
            </a:r>
          </a:p>
          <a:p>
            <a:pPr marL="494665" indent="-342900"/>
            <a:r>
              <a:rPr lang="en-CA" sz="2000" dirty="0">
                <a:solidFill>
                  <a:schemeClr val="tx1">
                    <a:lumMod val="50000"/>
                  </a:schemeClr>
                </a:solidFill>
              </a:rPr>
              <a:t>Working/ writing with integrity requires accurately representing what you contributed as well as acknowledging how others have influenced your work.</a:t>
            </a:r>
          </a:p>
          <a:p>
            <a:pPr marL="494665" indent="-342900"/>
            <a:r>
              <a:rPr lang="en-CA" sz="2000" dirty="0">
                <a:solidFill>
                  <a:schemeClr val="tx1">
                    <a:lumMod val="50000"/>
                  </a:schemeClr>
                </a:solidFill>
              </a:rPr>
              <a:t>Plagiarism can be: </a:t>
            </a:r>
          </a:p>
          <a:p>
            <a:pPr marL="1275689" lvl="1" indent="-342900"/>
            <a:r>
              <a:rPr lang="en-CA" sz="2000" dirty="0">
                <a:solidFill>
                  <a:schemeClr val="tx1">
                    <a:lumMod val="50000"/>
                  </a:schemeClr>
                </a:solidFill>
                <a:latin typeface="+mn-lt"/>
              </a:rPr>
              <a:t>Intentional: knowingly using someone else’s work and presenting it as your own</a:t>
            </a:r>
          </a:p>
          <a:p>
            <a:pPr marL="1275689" lvl="1" indent="-342900"/>
            <a:r>
              <a:rPr lang="en-CA" sz="2000" dirty="0">
                <a:solidFill>
                  <a:schemeClr val="tx1">
                    <a:lumMod val="50000"/>
                  </a:schemeClr>
                </a:solidFill>
                <a:latin typeface="+mn-lt"/>
              </a:rPr>
              <a:t>Unintentional: inaccurately or inadequately citing ideas and words from a source</a:t>
            </a:r>
          </a:p>
          <a:p>
            <a:pPr marL="494665" indent="-342900"/>
            <a:r>
              <a:rPr lang="en-CA" sz="2000" dirty="0">
                <a:solidFill>
                  <a:schemeClr val="tx1">
                    <a:lumMod val="50000"/>
                  </a:schemeClr>
                </a:solidFill>
              </a:rPr>
              <a:t>Scholarship involves learning from others while developing one's insights.</a:t>
            </a:r>
          </a:p>
          <a:p>
            <a:pPr marL="494665" indent="-342900"/>
            <a:r>
              <a:rPr lang="en-CA" sz="2000" dirty="0">
                <a:solidFill>
                  <a:schemeClr val="tx1">
                    <a:lumMod val="50000"/>
                  </a:schemeClr>
                </a:solidFill>
              </a:rPr>
              <a:t>To meet academic integrity standards, you must acknowledge the part of your work that develops from others’ efforts.</a:t>
            </a:r>
          </a:p>
          <a:p>
            <a:pPr marL="608965" indent="-457200"/>
            <a:endParaRPr lang="en-CA" sz="2000"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14553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Why Use Sources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1900" dirty="0">
                <a:solidFill>
                  <a:schemeClr val="tx1">
                    <a:lumMod val="50000"/>
                  </a:schemeClr>
                </a:solidFill>
              </a:rPr>
              <a:t>Your research task become easier when you understand why you are using sources.</a:t>
            </a:r>
          </a:p>
          <a:p>
            <a:pPr marL="494665" indent="-342900"/>
            <a:r>
              <a:rPr lang="en-CA" sz="1900" dirty="0">
                <a:solidFill>
                  <a:schemeClr val="tx1">
                    <a:lumMod val="50000"/>
                  </a:schemeClr>
                </a:solidFill>
              </a:rPr>
              <a:t>Sometimes, academic and workplace research is difficult because we know we have to use sources, but we don’t always understand why.</a:t>
            </a:r>
          </a:p>
          <a:p>
            <a:pPr marL="494665" indent="-342900"/>
            <a:r>
              <a:rPr lang="en-CA" sz="1900" dirty="0">
                <a:solidFill>
                  <a:schemeClr val="tx1">
                    <a:lumMod val="50000"/>
                  </a:schemeClr>
                </a:solidFill>
              </a:rPr>
              <a:t>Research can:</a:t>
            </a:r>
          </a:p>
          <a:p>
            <a:pPr marL="1275689" lvl="1" indent="-342900"/>
            <a:r>
              <a:rPr lang="en-CA" sz="1900" dirty="0">
                <a:solidFill>
                  <a:schemeClr val="tx1">
                    <a:lumMod val="50000"/>
                  </a:schemeClr>
                </a:solidFill>
                <a:latin typeface="+mn-lt"/>
              </a:rPr>
              <a:t>Provide a deep look into a narrow topic.</a:t>
            </a:r>
          </a:p>
          <a:p>
            <a:pPr marL="1275689" lvl="1" indent="-342900"/>
            <a:r>
              <a:rPr lang="en-CA" sz="1900" dirty="0">
                <a:solidFill>
                  <a:schemeClr val="tx1">
                    <a:lumMod val="50000"/>
                  </a:schemeClr>
                </a:solidFill>
                <a:latin typeface="+mn-lt"/>
              </a:rPr>
              <a:t>Provide a broad overview of something you’re just learning about.</a:t>
            </a:r>
          </a:p>
          <a:p>
            <a:pPr marL="1275689" lvl="1" indent="-342900"/>
            <a:r>
              <a:rPr lang="en-CA" sz="1900" dirty="0">
                <a:solidFill>
                  <a:schemeClr val="tx1">
                    <a:lumMod val="50000"/>
                  </a:schemeClr>
                </a:solidFill>
                <a:latin typeface="+mn-lt"/>
              </a:rPr>
              <a:t>Show you up-to-date information on a topic that changes quickly.</a:t>
            </a:r>
          </a:p>
          <a:p>
            <a:pPr marL="1275689" lvl="1" indent="-342900"/>
            <a:r>
              <a:rPr lang="en-CA" sz="1900" dirty="0">
                <a:solidFill>
                  <a:schemeClr val="tx1">
                    <a:lumMod val="50000"/>
                  </a:schemeClr>
                </a:solidFill>
                <a:latin typeface="+mn-lt"/>
              </a:rPr>
              <a:t>Save you time by allowing you to build off of someone else’s work.</a:t>
            </a:r>
          </a:p>
          <a:p>
            <a:pPr marL="1275689" lvl="1" indent="-342900"/>
            <a:r>
              <a:rPr lang="en-CA" sz="1900" dirty="0">
                <a:solidFill>
                  <a:schemeClr val="tx1">
                    <a:lumMod val="50000"/>
                  </a:schemeClr>
                </a:solidFill>
                <a:latin typeface="+mn-lt"/>
              </a:rPr>
              <a:t>Offer a perspective you haven’t considered yet.</a:t>
            </a:r>
          </a:p>
          <a:p>
            <a:pPr marL="1275689" lvl="1" indent="-342900"/>
            <a:r>
              <a:rPr lang="en-CA" sz="1900" dirty="0">
                <a:solidFill>
                  <a:schemeClr val="tx1">
                    <a:lumMod val="50000"/>
                  </a:schemeClr>
                </a:solidFill>
                <a:latin typeface="+mn-lt"/>
              </a:rPr>
              <a:t>Test your ideas to see if they’re sound.</a:t>
            </a:r>
          </a:p>
          <a:p>
            <a:pPr marL="1275689" lvl="1" indent="-342900"/>
            <a:r>
              <a:rPr lang="en-CA" sz="1900" dirty="0">
                <a:solidFill>
                  <a:schemeClr val="tx1">
                    <a:lumMod val="50000"/>
                  </a:schemeClr>
                </a:solidFill>
                <a:latin typeface="+mn-lt"/>
              </a:rPr>
              <a:t>Help you solve a problem by showing how someone else solved it.</a:t>
            </a:r>
          </a:p>
          <a:p>
            <a:pPr marL="1275689" lvl="1" indent="-342900"/>
            <a:r>
              <a:rPr lang="en-CA" sz="1900" dirty="0">
                <a:solidFill>
                  <a:schemeClr val="tx1">
                    <a:lumMod val="50000"/>
                  </a:schemeClr>
                </a:solidFill>
                <a:latin typeface="+mn-lt"/>
              </a:rPr>
              <a:t>Bring together different perspectives so you can consider a problem from all sides.</a:t>
            </a:r>
          </a:p>
          <a:p>
            <a:pPr marL="1275689" lvl="1" indent="-342900"/>
            <a:r>
              <a:rPr lang="en-CA" sz="1900" dirty="0">
                <a:solidFill>
                  <a:schemeClr val="tx1">
                    <a:lumMod val="50000"/>
                  </a:schemeClr>
                </a:solidFill>
                <a:latin typeface="+mn-lt"/>
              </a:rPr>
              <a:t>Allow you to analyze the opinions of many different people, so you can find trends.</a:t>
            </a:r>
          </a:p>
          <a:p>
            <a:pPr marL="1275689" lvl="1" indent="-342900"/>
            <a:r>
              <a:rPr lang="en-CA" sz="1900" dirty="0">
                <a:solidFill>
                  <a:schemeClr val="tx1">
                    <a:lumMod val="50000"/>
                  </a:schemeClr>
                </a:solidFill>
                <a:latin typeface="+mn-lt"/>
              </a:rPr>
              <a:t>Show how someone in a different industry, company or location solved a problem.</a:t>
            </a:r>
          </a:p>
          <a:p>
            <a:pPr marL="151765" indent="0">
              <a:buNone/>
            </a:pPr>
            <a:br>
              <a:rPr lang="en-CA" sz="2000" dirty="0">
                <a:solidFill>
                  <a:schemeClr val="tx1">
                    <a:lumMod val="50000"/>
                  </a:schemeClr>
                </a:solidFill>
              </a:rPr>
            </a:br>
            <a:endParaRPr lang="en-CA" sz="2000" dirty="0">
              <a:solidFill>
                <a:schemeClr val="tx1">
                  <a:lumMod val="50000"/>
                </a:schemeClr>
              </a:solidFill>
            </a:endParaRPr>
          </a:p>
        </p:txBody>
      </p:sp>
    </p:spTree>
    <p:extLst>
      <p:ext uri="{BB962C8B-B14F-4D97-AF65-F5344CB8AC3E}">
        <p14:creationId xmlns:p14="http://schemas.microsoft.com/office/powerpoint/2010/main" val="143244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Karan’s Story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Karan's transition from studying in India to Canada revealed differences in citation expectations and assignment lengths.</a:t>
            </a:r>
          </a:p>
          <a:p>
            <a:pPr marL="494665" indent="-342900"/>
            <a:r>
              <a:rPr lang="en-CA" sz="2000" dirty="0">
                <a:solidFill>
                  <a:schemeClr val="tx1">
                    <a:lumMod val="50000"/>
                  </a:schemeClr>
                </a:solidFill>
              </a:rPr>
              <a:t>He is unfamiliar with source use. </a:t>
            </a:r>
          </a:p>
          <a:p>
            <a:pPr marL="494665" indent="-342900"/>
            <a:r>
              <a:rPr lang="en-CA" sz="2000" dirty="0">
                <a:solidFill>
                  <a:schemeClr val="tx1">
                    <a:lumMod val="50000"/>
                  </a:schemeClr>
                </a:solidFill>
              </a:rPr>
              <a:t>Karan copied text into his assignment, resulting in plagiarism concerns.</a:t>
            </a:r>
          </a:p>
          <a:p>
            <a:pPr marL="494665" indent="-342900"/>
            <a:r>
              <a:rPr lang="en-CA" sz="2000" dirty="0">
                <a:solidFill>
                  <a:schemeClr val="tx1">
                    <a:lumMod val="50000"/>
                  </a:schemeClr>
                </a:solidFill>
              </a:rPr>
              <a:t>Karan's teacher opted to help rather than report him for plagiarism.</a:t>
            </a:r>
          </a:p>
          <a:p>
            <a:pPr marL="494665" indent="-342900"/>
            <a:r>
              <a:rPr lang="en-CA" sz="2000" dirty="0">
                <a:solidFill>
                  <a:schemeClr val="tx1">
                    <a:lumMod val="50000"/>
                  </a:schemeClr>
                </a:solidFill>
              </a:rPr>
              <a:t>Karan learned the importance of distinguishing what </a:t>
            </a:r>
            <a:r>
              <a:rPr lang="en-CA" sz="2000" b="1" dirty="0">
                <a:solidFill>
                  <a:schemeClr val="tx1">
                    <a:lumMod val="50000"/>
                  </a:schemeClr>
                </a:solidFill>
              </a:rPr>
              <a:t>words</a:t>
            </a:r>
            <a:r>
              <a:rPr lang="en-CA" sz="2000" dirty="0">
                <a:solidFill>
                  <a:schemeClr val="tx1">
                    <a:lumMod val="50000"/>
                  </a:schemeClr>
                </a:solidFill>
              </a:rPr>
              <a:t> and </a:t>
            </a:r>
            <a:r>
              <a:rPr lang="en-CA" sz="2000" b="1" dirty="0">
                <a:solidFill>
                  <a:schemeClr val="tx1">
                    <a:lumMod val="50000"/>
                  </a:schemeClr>
                </a:solidFill>
              </a:rPr>
              <a:t>ideas</a:t>
            </a:r>
            <a:r>
              <a:rPr lang="en-CA" sz="2000" dirty="0">
                <a:solidFill>
                  <a:schemeClr val="tx1">
                    <a:lumMod val="50000"/>
                  </a:schemeClr>
                </a:solidFill>
              </a:rPr>
              <a:t> are his and what </a:t>
            </a:r>
            <a:r>
              <a:rPr lang="en-CA" sz="2000" b="1" dirty="0">
                <a:solidFill>
                  <a:schemeClr val="tx1">
                    <a:lumMod val="50000"/>
                  </a:schemeClr>
                </a:solidFill>
              </a:rPr>
              <a:t>words</a:t>
            </a:r>
            <a:r>
              <a:rPr lang="en-CA" sz="2000" dirty="0">
                <a:solidFill>
                  <a:schemeClr val="tx1">
                    <a:lumMod val="50000"/>
                  </a:schemeClr>
                </a:solidFill>
              </a:rPr>
              <a:t> and </a:t>
            </a:r>
            <a:r>
              <a:rPr lang="en-CA" sz="2000" b="1" dirty="0">
                <a:solidFill>
                  <a:schemeClr val="tx1">
                    <a:lumMod val="50000"/>
                  </a:schemeClr>
                </a:solidFill>
              </a:rPr>
              <a:t>ideas</a:t>
            </a:r>
            <a:r>
              <a:rPr lang="en-CA" sz="2000" dirty="0">
                <a:solidFill>
                  <a:schemeClr val="tx1">
                    <a:lumMod val="50000"/>
                  </a:schemeClr>
                </a:solidFill>
              </a:rPr>
              <a:t> come from the source.</a:t>
            </a:r>
          </a:p>
          <a:p>
            <a:pPr marL="494665" indent="-342900"/>
            <a:r>
              <a:rPr lang="en-CA" sz="2000" dirty="0">
                <a:solidFill>
                  <a:schemeClr val="tx1">
                    <a:lumMod val="50000"/>
                  </a:schemeClr>
                </a:solidFill>
              </a:rPr>
              <a:t>Karan learned to use quotation marks to show what words came from the source, and to paraphrase by never looking directly at the source.</a:t>
            </a:r>
          </a:p>
        </p:txBody>
      </p:sp>
    </p:spTree>
    <p:extLst>
      <p:ext uri="{BB962C8B-B14F-4D97-AF65-F5344CB8AC3E}">
        <p14:creationId xmlns:p14="http://schemas.microsoft.com/office/powerpoint/2010/main" val="166297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Asking Research Questions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Whether you’re writing a paper for a university class or doing workplace research, you’ll be more efficient if you begin with a clear research question.</a:t>
            </a:r>
          </a:p>
          <a:p>
            <a:pPr marL="494665" indent="-342900"/>
            <a:r>
              <a:rPr lang="en-CA" sz="2000" dirty="0">
                <a:solidFill>
                  <a:schemeClr val="tx1">
                    <a:lumMod val="50000"/>
                  </a:schemeClr>
                </a:solidFill>
              </a:rPr>
              <a:t>Research questions are essential to the research process.</a:t>
            </a:r>
          </a:p>
          <a:p>
            <a:pPr marL="494665" indent="-342900"/>
            <a:r>
              <a:rPr lang="en-CA" sz="2000" dirty="0">
                <a:solidFill>
                  <a:schemeClr val="tx1">
                    <a:lumMod val="50000"/>
                  </a:schemeClr>
                </a:solidFill>
              </a:rPr>
              <a:t>Research questions aid in making informed decisions, ensuring that the gathered information is based on conscious thought rather than luck.</a:t>
            </a:r>
          </a:p>
          <a:p>
            <a:pPr marL="494665" indent="-342900"/>
            <a:r>
              <a:rPr lang="en-CA" sz="2000" dirty="0">
                <a:solidFill>
                  <a:schemeClr val="tx1">
                    <a:lumMod val="50000"/>
                  </a:schemeClr>
                </a:solidFill>
              </a:rPr>
              <a:t>Research questions are different from most of the questions for which we seek information.</a:t>
            </a:r>
          </a:p>
          <a:p>
            <a:pPr marL="494665" indent="-342900"/>
            <a:r>
              <a:rPr lang="en-CA" sz="2000" dirty="0">
                <a:solidFill>
                  <a:schemeClr val="tx1">
                    <a:lumMod val="50000"/>
                  </a:schemeClr>
                </a:solidFill>
              </a:rPr>
              <a:t>Research questions cannot be answered by a quick web search; they require critical thinking, multiple information sources, and more often than regular questions, start with "How" or "Why.”</a:t>
            </a:r>
          </a:p>
          <a:p>
            <a:pPr marL="494665" indent="-342900"/>
            <a:r>
              <a:rPr lang="en-CA" sz="2000" dirty="0">
                <a:solidFill>
                  <a:schemeClr val="tx1">
                    <a:lumMod val="50000"/>
                  </a:schemeClr>
                </a:solidFill>
              </a:rPr>
              <a:t>Research questions are crucial in workplace research because if answers were readily available, there would be no need to conduct research.</a:t>
            </a:r>
          </a:p>
        </p:txBody>
      </p:sp>
    </p:spTree>
    <p:extLst>
      <p:ext uri="{BB962C8B-B14F-4D97-AF65-F5344CB8AC3E}">
        <p14:creationId xmlns:p14="http://schemas.microsoft.com/office/powerpoint/2010/main" val="381611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Workplace vs. Academic Citation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479875" cy="4671500"/>
          </a:xfrm>
        </p:spPr>
        <p:txBody>
          <a:bodyPr>
            <a:noAutofit/>
          </a:bodyPr>
          <a:lstStyle/>
          <a:p>
            <a:pPr marL="494665" indent="-342900"/>
            <a:r>
              <a:rPr lang="en-CA" sz="2000" dirty="0">
                <a:solidFill>
                  <a:schemeClr val="tx1">
                    <a:lumMod val="50000"/>
                  </a:schemeClr>
                </a:solidFill>
              </a:rPr>
              <a:t>In the workplace, you may often find yourself using your colleague’s words without crediting them.</a:t>
            </a:r>
          </a:p>
          <a:p>
            <a:pPr marL="494665" indent="-342900"/>
            <a:r>
              <a:rPr lang="en-CA" sz="2000" dirty="0">
                <a:solidFill>
                  <a:schemeClr val="tx1">
                    <a:lumMod val="50000"/>
                  </a:schemeClr>
                </a:solidFill>
              </a:rPr>
              <a:t>In the workplace, your employer usually owns the writing you produce, so workplace writing often doesn’t cite individual authors.</a:t>
            </a:r>
          </a:p>
          <a:p>
            <a:pPr marL="494665" indent="-342900"/>
            <a:r>
              <a:rPr lang="en-CA" sz="2000" dirty="0">
                <a:solidFill>
                  <a:schemeClr val="tx1">
                    <a:lumMod val="50000"/>
                  </a:schemeClr>
                </a:solidFill>
              </a:rPr>
              <a:t>Citation is not only an ethical practice, but it is also a great persuasive strategy.</a:t>
            </a:r>
          </a:p>
          <a:p>
            <a:pPr marL="494665" indent="-342900"/>
            <a:r>
              <a:rPr lang="en-CA" sz="2000" dirty="0">
                <a:solidFill>
                  <a:schemeClr val="tx1">
                    <a:lumMod val="50000"/>
                  </a:schemeClr>
                </a:solidFill>
              </a:rPr>
              <a:t>In North American schools, students are expected to demonstrate research integration, citing, quoting, and paraphrasing skills. Unless specified, instructors assume students wrote the entire assignment, unless you use quotation marks.</a:t>
            </a:r>
          </a:p>
          <a:p>
            <a:pPr marL="494665" indent="-342900"/>
            <a:endParaRPr lang="en-CA" sz="2000" dirty="0">
              <a:solidFill>
                <a:schemeClr val="tx1">
                  <a:lumMod val="50000"/>
                </a:schemeClr>
              </a:solidFill>
            </a:endParaRPr>
          </a:p>
        </p:txBody>
      </p:sp>
      <p:pic>
        <p:nvPicPr>
          <p:cNvPr id="6" name="Imagen 5">
            <a:extLst>
              <a:ext uri="{FF2B5EF4-FFF2-40B4-BE49-F238E27FC236}">
                <a16:creationId xmlns:a16="http://schemas.microsoft.com/office/drawing/2014/main" id="{50F37B2B-E9AC-9AEE-5A62-7458531F80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811" y="809468"/>
            <a:ext cx="3771589" cy="5028785"/>
          </a:xfrm>
          <a:prstGeom prst="rect">
            <a:avLst/>
          </a:prstGeom>
        </p:spPr>
      </p:pic>
      <p:sp>
        <p:nvSpPr>
          <p:cNvPr id="7" name="TextBox 6">
            <a:extLst>
              <a:ext uri="{FF2B5EF4-FFF2-40B4-BE49-F238E27FC236}">
                <a16:creationId xmlns:a16="http://schemas.microsoft.com/office/drawing/2014/main" id="{B7829FC7-5B4C-65B1-A913-BB8FB8FF97B8}"/>
              </a:ext>
            </a:extLst>
          </p:cNvPr>
          <p:cNvSpPr txBox="1"/>
          <p:nvPr/>
        </p:nvSpPr>
        <p:spPr>
          <a:xfrm>
            <a:off x="8004810" y="5870221"/>
            <a:ext cx="3771589" cy="276999"/>
          </a:xfrm>
          <a:prstGeom prst="rect">
            <a:avLst/>
          </a:prstGeom>
          <a:noFill/>
        </p:spPr>
        <p:txBody>
          <a:bodyPr wrap="square" lIns="91440" tIns="45720" rIns="91440" bIns="45720" anchor="t">
            <a:spAutoFit/>
          </a:bodyPr>
          <a:lstStyle/>
          <a:p>
            <a:r>
              <a:rPr lang="en-US" sz="1200" i="1" u="sng" dirty="0">
                <a:solidFill>
                  <a:schemeClr val="accent5"/>
                </a:solidFill>
                <a:latin typeface="Open Sans"/>
                <a:ea typeface="Open Sans"/>
                <a:cs typeface="Open Sans"/>
                <a:hlinkClick r:id="rId4"/>
              </a:rPr>
              <a:t>Image </a:t>
            </a:r>
            <a:r>
              <a:rPr lang="en-US" sz="1200" i="1" dirty="0">
                <a:solidFill>
                  <a:srgbClr val="373D3F"/>
                </a:solidFill>
                <a:latin typeface="Open Sans"/>
                <a:ea typeface="Open Sans"/>
                <a:cs typeface="Open Sans"/>
              </a:rPr>
              <a:t>by</a:t>
            </a:r>
            <a:r>
              <a:rPr lang="en-US" sz="1200" b="0" i="1" dirty="0">
                <a:solidFill>
                  <a:srgbClr val="373D3F"/>
                </a:solidFill>
                <a:effectLst/>
                <a:latin typeface="Open Sans"/>
                <a:ea typeface="Open Sans"/>
                <a:cs typeface="Open Sans"/>
              </a:rPr>
              <a:t> </a:t>
            </a:r>
            <a:r>
              <a:rPr lang="en-US" sz="1200" b="0" i="1" dirty="0">
                <a:solidFill>
                  <a:srgbClr val="373D3F"/>
                </a:solidFill>
                <a:effectLst/>
                <a:latin typeface="Open Sans"/>
                <a:ea typeface="Open Sans"/>
                <a:cs typeface="Open Sans"/>
                <a:hlinkClick r:id="rId5"/>
              </a:rPr>
              <a:t>u_zscsfn7pja </a:t>
            </a:r>
            <a:r>
              <a:rPr lang="en-US" sz="1200" i="1" dirty="0">
                <a:solidFill>
                  <a:srgbClr val="373D3F"/>
                </a:solidFill>
                <a:latin typeface="Open Sans"/>
                <a:ea typeface="Open Sans"/>
                <a:cs typeface="Open Sans"/>
              </a:rPr>
              <a:t>,</a:t>
            </a:r>
            <a:r>
              <a:rPr lang="en-US" sz="1200" b="0" i="1" dirty="0">
                <a:solidFill>
                  <a:srgbClr val="373D3F"/>
                </a:solidFill>
                <a:effectLst/>
                <a:latin typeface="Open Sans"/>
                <a:ea typeface="Open Sans"/>
                <a:cs typeface="Open Sans"/>
              </a:rPr>
              <a:t> </a:t>
            </a:r>
            <a:r>
              <a:rPr lang="en-US" sz="1200" b="0" i="1" u="sng" dirty="0">
                <a:solidFill>
                  <a:schemeClr val="accent5"/>
                </a:solidFill>
                <a:effectLst/>
                <a:latin typeface="Open Sans"/>
                <a:ea typeface="Open Sans"/>
                <a:cs typeface="Open Sans"/>
                <a:hlinkClick r:id="rId6">
                  <a:extLst>
                    <a:ext uri="{A12FA001-AC4F-418D-AE19-62706E023703}">
                      <ahyp:hlinkClr xmlns:ahyp="http://schemas.microsoft.com/office/drawing/2018/hyperlinkcolor" val="tx"/>
                    </a:ext>
                  </a:extLst>
                </a:hlinkClick>
              </a:rPr>
              <a:t>Pixabay License</a:t>
            </a:r>
            <a:endParaRPr lang="en-US" sz="1200" dirty="0">
              <a:solidFill>
                <a:schemeClr val="accent5"/>
              </a:solidFill>
              <a:latin typeface="Open Sans"/>
              <a:ea typeface="Open Sans"/>
              <a:cs typeface="Open Sans"/>
            </a:endParaRPr>
          </a:p>
        </p:txBody>
      </p:sp>
    </p:spTree>
    <p:extLst>
      <p:ext uri="{BB962C8B-B14F-4D97-AF65-F5344CB8AC3E}">
        <p14:creationId xmlns:p14="http://schemas.microsoft.com/office/powerpoint/2010/main" val="407209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Narrowing Your Focus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214393" cy="4671500"/>
          </a:xfrm>
        </p:spPr>
        <p:txBody>
          <a:bodyPr>
            <a:noAutofit/>
          </a:bodyPr>
          <a:lstStyle/>
          <a:p>
            <a:pPr marL="494665" indent="-342900"/>
            <a:r>
              <a:rPr lang="en-CA" sz="2000" dirty="0">
                <a:solidFill>
                  <a:schemeClr val="tx1">
                    <a:lumMod val="50000"/>
                  </a:schemeClr>
                </a:solidFill>
              </a:rPr>
              <a:t>Once you have a need for research, you may need to prowl around a bit online to explore the topic and figure out what you actually want to find out and write about.</a:t>
            </a:r>
          </a:p>
          <a:p>
            <a:pPr marL="494665" indent="-342900"/>
            <a:r>
              <a:rPr lang="en-CA" sz="2000" dirty="0">
                <a:solidFill>
                  <a:schemeClr val="tx1">
                    <a:lumMod val="50000"/>
                  </a:schemeClr>
                </a:solidFill>
              </a:rPr>
              <a:t>Use background reading to familiarize yourself with the terminology used by experts in your narrower topic.</a:t>
            </a:r>
          </a:p>
          <a:p>
            <a:pPr marL="494665" indent="-342900"/>
            <a:r>
              <a:rPr lang="en-CA" sz="2000" dirty="0">
                <a:solidFill>
                  <a:schemeClr val="tx1">
                    <a:lumMod val="50000"/>
                  </a:schemeClr>
                </a:solidFill>
              </a:rPr>
              <a:t>In the workplace, your research question may become more focused as you gain industry knowledge.</a:t>
            </a:r>
          </a:p>
          <a:p>
            <a:pPr marL="494665" indent="-342900"/>
            <a:r>
              <a:rPr lang="en-CA" sz="2000" dirty="0">
                <a:solidFill>
                  <a:schemeClr val="tx1">
                    <a:lumMod val="50000"/>
                  </a:schemeClr>
                </a:solidFill>
              </a:rPr>
              <a:t>Stay open to fueling your inspiration through reading, scanning, looking at, and listening to information resources; this is very useful during any step of the process to develop research questions.</a:t>
            </a:r>
          </a:p>
          <a:p>
            <a:pPr marL="608965" indent="-457200"/>
            <a:endParaRPr lang="en-CA" sz="2000"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pic>
        <p:nvPicPr>
          <p:cNvPr id="1026" name="Picture 2" descr="A grey pie chart with a red wedge representing a narrower topic. A narrow topic is a slice of a larger one.">
            <a:extLst>
              <a:ext uri="{FF2B5EF4-FFF2-40B4-BE49-F238E27FC236}">
                <a16:creationId xmlns:a16="http://schemas.microsoft.com/office/drawing/2014/main" id="{0D3749C8-5682-AFA0-2EB4-D02BA4885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400" y="2374900"/>
            <a:ext cx="3810000" cy="21082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698A37E-499D-1555-1209-64EA683CC2D0}"/>
              </a:ext>
            </a:extLst>
          </p:cNvPr>
          <p:cNvSpPr txBox="1"/>
          <p:nvPr/>
        </p:nvSpPr>
        <p:spPr>
          <a:xfrm>
            <a:off x="7966400" y="4556761"/>
            <a:ext cx="989373" cy="307777"/>
          </a:xfrm>
          <a:prstGeom prst="rect">
            <a:avLst/>
          </a:prstGeom>
          <a:noFill/>
        </p:spPr>
        <p:txBody>
          <a:bodyPr wrap="none" rtlCol="0">
            <a:spAutoFit/>
          </a:bodyPr>
          <a:lstStyle/>
          <a:p>
            <a:r>
              <a:rPr lang="en-CA" sz="1400" i="1" dirty="0"/>
              <a:t>Figure 9.1</a:t>
            </a:r>
          </a:p>
        </p:txBody>
      </p:sp>
    </p:spTree>
    <p:extLst>
      <p:ext uri="{BB962C8B-B14F-4D97-AF65-F5344CB8AC3E}">
        <p14:creationId xmlns:p14="http://schemas.microsoft.com/office/powerpoint/2010/main" val="1006283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09974-F33F-45C2-B79F-6C998C6E05D3}">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3bcca7c6-e078-4369-806b-4ead88abfa08"/>
    <ds:schemaRef ds:uri="http://schemas.microsoft.com/office/infopath/2007/PartnerControls"/>
    <ds:schemaRef ds:uri="http://schemas.openxmlformats.org/package/2006/metadata/core-properties"/>
    <ds:schemaRef ds:uri="8d9f5a15-a802-46f3-973e-7937d604f1b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3186</TotalTime>
  <Words>2902</Words>
  <Application>Microsoft Office PowerPoint</Application>
  <PresentationFormat>Widescreen</PresentationFormat>
  <Paragraphs>227</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Frutiger LT Std 55 Roman</vt:lpstr>
      <vt:lpstr>Open Sans</vt:lpstr>
      <vt:lpstr>Roboto</vt:lpstr>
      <vt:lpstr>Geometric</vt:lpstr>
      <vt:lpstr>Geometric</vt:lpstr>
      <vt:lpstr>Organizational Business Communication</vt:lpstr>
      <vt:lpstr>Learning Outcomes</vt:lpstr>
      <vt:lpstr>Questions For Reflection</vt:lpstr>
      <vt:lpstr>What is Academic Integrity?</vt:lpstr>
      <vt:lpstr>Why Use Sources</vt:lpstr>
      <vt:lpstr>Karan’s Story</vt:lpstr>
      <vt:lpstr>Asking Research Questions</vt:lpstr>
      <vt:lpstr>Workplace vs. Academic Citation</vt:lpstr>
      <vt:lpstr>Narrowing Your Focus</vt:lpstr>
      <vt:lpstr>Types of Sources</vt:lpstr>
      <vt:lpstr>Fantastic Sources and Where to Find Them</vt:lpstr>
      <vt:lpstr>Conducting Interviews and Surveys</vt:lpstr>
      <vt:lpstr>What If You Can't Find Sources For Your Topic?</vt:lpstr>
      <vt:lpstr>Making a Source Plan</vt:lpstr>
      <vt:lpstr>Evaluating Sources</vt:lpstr>
      <vt:lpstr>Making an Argument</vt:lpstr>
      <vt:lpstr>Synthesizing Sources</vt:lpstr>
      <vt:lpstr>What is Citing?</vt:lpstr>
      <vt:lpstr>How to Cite Sources</vt:lpstr>
      <vt:lpstr>How to Cite Sources - What Information Do I Cite?</vt:lpstr>
      <vt:lpstr>Creating In-Text Citations and References</vt:lpstr>
      <vt:lpstr>Key Takeaways </vt:lpstr>
      <vt:lpstr>Key Takeaways 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The Research Process and Proper Source Citation</dc:title>
  <dc:subject>Organizational Business Communication</dc:subject>
  <cp:lastModifiedBy>Stracuzzi, Andrew</cp:lastModifiedBy>
  <dcterms:created xsi:type="dcterms:W3CDTF">2023-05-25T13:46:06Z</dcterms:created>
  <dcterms:modified xsi:type="dcterms:W3CDTF">2024-01-05T20:25:33Z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