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4"/>
  </p:notesMasterIdLst>
  <p:sldIdLst>
    <p:sldId id="259" r:id="rId6"/>
    <p:sldId id="258" r:id="rId7"/>
    <p:sldId id="282" r:id="rId8"/>
    <p:sldId id="283" r:id="rId9"/>
    <p:sldId id="295" r:id="rId10"/>
    <p:sldId id="320" r:id="rId11"/>
    <p:sldId id="321" r:id="rId12"/>
    <p:sldId id="3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7CBB6B-E7EE-22D7-0CE5-BFBFE4CC1089}" v="37" dt="2023-12-16T20:22:51.55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8" autoAdjust="0"/>
    <p:restoredTop sz="77969" autoAdjust="0"/>
  </p:normalViewPr>
  <p:slideViewPr>
    <p:cSldViewPr snapToGrid="0">
      <p:cViewPr varScale="1">
        <p:scale>
          <a:sx n="65" d="100"/>
          <a:sy n="65" d="100"/>
        </p:scale>
        <p:origin x="749" y="48"/>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Carrie" userId="S::cfraser@fanshawec.ca::c63d50ee-fed4-4009-af65-00b166157b01" providerId="AD" clId="Web-{557CBB6B-E7EE-22D7-0CE5-BFBFE4CC1089}"/>
    <pc:docChg chg="delSld modSld">
      <pc:chgData name="Fraser, Carrie" userId="S::cfraser@fanshawec.ca::c63d50ee-fed4-4009-af65-00b166157b01" providerId="AD" clId="Web-{557CBB6B-E7EE-22D7-0CE5-BFBFE4CC1089}" dt="2023-12-16T20:22:51.551" v="20" actId="20577"/>
      <pc:docMkLst>
        <pc:docMk/>
      </pc:docMkLst>
      <pc:sldChg chg="modSp">
        <pc:chgData name="Fraser, Carrie" userId="S::cfraser@fanshawec.ca::c63d50ee-fed4-4009-af65-00b166157b01" providerId="AD" clId="Web-{557CBB6B-E7EE-22D7-0CE5-BFBFE4CC1089}" dt="2023-12-16T20:21:06.422" v="14" actId="20577"/>
        <pc:sldMkLst>
          <pc:docMk/>
          <pc:sldMk cId="1277037926" sldId="258"/>
        </pc:sldMkLst>
        <pc:spChg chg="mod">
          <ac:chgData name="Fraser, Carrie" userId="S::cfraser@fanshawec.ca::c63d50ee-fed4-4009-af65-00b166157b01" providerId="AD" clId="Web-{557CBB6B-E7EE-22D7-0CE5-BFBFE4CC1089}" dt="2023-12-16T20:21:06.422" v="14" actId="20577"/>
          <ac:spMkLst>
            <pc:docMk/>
            <pc:sldMk cId="1277037926" sldId="258"/>
            <ac:spMk id="3" creationId="{2F601BB8-3609-72B5-46C0-77D7432FB032}"/>
          </ac:spMkLst>
        </pc:spChg>
      </pc:sldChg>
      <pc:sldChg chg="modSp">
        <pc:chgData name="Fraser, Carrie" userId="S::cfraser@fanshawec.ca::c63d50ee-fed4-4009-af65-00b166157b01" providerId="AD" clId="Web-{557CBB6B-E7EE-22D7-0CE5-BFBFE4CC1089}" dt="2023-12-16T20:21:49.627" v="16" actId="20577"/>
        <pc:sldMkLst>
          <pc:docMk/>
          <pc:sldMk cId="1937360015" sldId="282"/>
        </pc:sldMkLst>
        <pc:spChg chg="mod">
          <ac:chgData name="Fraser, Carrie" userId="S::cfraser@fanshawec.ca::c63d50ee-fed4-4009-af65-00b166157b01" providerId="AD" clId="Web-{557CBB6B-E7EE-22D7-0CE5-BFBFE4CC1089}" dt="2023-12-16T20:21:49.627" v="16" actId="20577"/>
          <ac:spMkLst>
            <pc:docMk/>
            <pc:sldMk cId="1937360015" sldId="282"/>
            <ac:spMk id="3" creationId="{D431E55E-A8A4-B238-8FBF-F969DB59E199}"/>
          </ac:spMkLst>
        </pc:spChg>
      </pc:sldChg>
      <pc:sldChg chg="modSp">
        <pc:chgData name="Fraser, Carrie" userId="S::cfraser@fanshawec.ca::c63d50ee-fed4-4009-af65-00b166157b01" providerId="AD" clId="Web-{557CBB6B-E7EE-22D7-0CE5-BFBFE4CC1089}" dt="2023-12-16T20:22:51.551" v="20" actId="20577"/>
        <pc:sldMkLst>
          <pc:docMk/>
          <pc:sldMk cId="1662978231" sldId="283"/>
        </pc:sldMkLst>
        <pc:spChg chg="mod">
          <ac:chgData name="Fraser, Carrie" userId="S::cfraser@fanshawec.ca::c63d50ee-fed4-4009-af65-00b166157b01" providerId="AD" clId="Web-{557CBB6B-E7EE-22D7-0CE5-BFBFE4CC1089}" dt="2023-12-16T20:22:51.551" v="20" actId="20577"/>
          <ac:spMkLst>
            <pc:docMk/>
            <pc:sldMk cId="1662978231" sldId="283"/>
            <ac:spMk id="3" creationId="{D431E55E-A8A4-B238-8FBF-F969DB59E199}"/>
          </ac:spMkLst>
        </pc:spChg>
      </pc:sldChg>
      <pc:sldChg chg="del">
        <pc:chgData name="Fraser, Carrie" userId="S::cfraser@fanshawec.ca::c63d50ee-fed4-4009-af65-00b166157b01" providerId="AD" clId="Web-{557CBB6B-E7EE-22D7-0CE5-BFBFE4CC1089}" dt="2023-12-16T20:21:53.002" v="17"/>
        <pc:sldMkLst>
          <pc:docMk/>
          <pc:sldMk cId="1559302397"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4724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26455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250632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35559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393602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fontScale="90000"/>
          </a:bodyPr>
          <a:lstStyle/>
          <a:p>
            <a:pPr algn="r"/>
            <a:r>
              <a:rPr lang="en-CA" dirty="0"/>
              <a:t>Organizational Business Communication</a:t>
            </a:r>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12: Communicating For Employment</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50000"/>
                  </a:schemeClr>
                </a:solidFill>
                <a:cs typeface="Arial"/>
              </a:rPr>
              <a:t>In this chapter, we will:</a:t>
            </a:r>
            <a:endParaRPr lang="en-US" dirty="0">
              <a:solidFill>
                <a:schemeClr val="tx1">
                  <a:lumMod val="50000"/>
                </a:schemeClr>
              </a:solidFill>
              <a:cs typeface="Arial"/>
            </a:endParaRPr>
          </a:p>
          <a:p>
            <a:endParaRPr lang="en-CA" sz="2000" dirty="0">
              <a:solidFill>
                <a:schemeClr val="tx1">
                  <a:lumMod val="50000"/>
                </a:schemeClr>
              </a:solidFill>
              <a:cs typeface="Arial"/>
            </a:endParaRPr>
          </a:p>
          <a:p>
            <a:pPr marL="342900" indent="-342900">
              <a:buFont typeface="Arial" panose="020B0604020202020204" pitchFamily="34" charset="0"/>
              <a:buChar char="•"/>
            </a:pPr>
            <a:r>
              <a:rPr lang="en-CA" sz="2000" dirty="0">
                <a:solidFill>
                  <a:schemeClr val="tx1">
                    <a:lumMod val="50000"/>
                  </a:schemeClr>
                </a:solidFill>
                <a:cs typeface="Arial"/>
              </a:rPr>
              <a:t>Explain how to meet the needs of both an algorithm and a prospective employer.</a:t>
            </a:r>
          </a:p>
          <a:p>
            <a:pPr marL="342900" indent="-342900">
              <a:buFont typeface="Arial" panose="020B0604020202020204" pitchFamily="34" charset="0"/>
              <a:buChar char="•"/>
            </a:pPr>
            <a:r>
              <a:rPr lang="en-CA" sz="2000" dirty="0">
                <a:solidFill>
                  <a:schemeClr val="tx1">
                    <a:lumMod val="50000"/>
                  </a:schemeClr>
                </a:solidFill>
                <a:cs typeface="Arial"/>
              </a:rPr>
              <a:t>Design an effective resume.</a:t>
            </a:r>
          </a:p>
          <a:p>
            <a:pPr marL="342900" indent="-342900">
              <a:buFont typeface="Arial" panose="020B0604020202020204" pitchFamily="34" charset="0"/>
              <a:buChar char="•"/>
            </a:pPr>
            <a:r>
              <a:rPr lang="en-CA" sz="2000" dirty="0">
                <a:solidFill>
                  <a:schemeClr val="tx1">
                    <a:lumMod val="50000"/>
                  </a:schemeClr>
                </a:solidFill>
                <a:cs typeface="Arial"/>
              </a:rPr>
              <a:t>Create a cover letter using strategies outlined.</a:t>
            </a:r>
          </a:p>
          <a:p>
            <a:endParaRPr lang="en-CA" sz="2000" dirty="0">
              <a:solidFill>
                <a:schemeClr val="tx1">
                  <a:lumMod val="50000"/>
                </a:schemeClr>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Questions For Reflection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608965" indent="-457200">
              <a:buFont typeface="+mj-lt"/>
              <a:buAutoNum type="arabicPeriod"/>
            </a:pPr>
            <a:r>
              <a:rPr lang="en-CA" sz="2000" dirty="0">
                <a:solidFill>
                  <a:schemeClr val="tx1">
                    <a:lumMod val="50000"/>
                  </a:schemeClr>
                </a:solidFill>
              </a:rPr>
              <a:t>If you already have a cover letter or resume, how did you compose it? How successful do you think your cover letter or resume is?</a:t>
            </a:r>
          </a:p>
          <a:p>
            <a:pPr marL="608965" indent="-457200">
              <a:buFont typeface="+mj-lt"/>
              <a:buAutoNum type="arabicPeriod"/>
            </a:pPr>
            <a:r>
              <a:rPr lang="en-CA" sz="2000" dirty="0">
                <a:solidFill>
                  <a:schemeClr val="tx1">
                    <a:lumMod val="50000"/>
                  </a:schemeClr>
                </a:solidFill>
              </a:rPr>
              <a:t>When you write a cover letter or resume, how do you decide what information to put in it?</a:t>
            </a:r>
          </a:p>
          <a:p>
            <a:pPr marL="608965" indent="-457200">
              <a:buFont typeface="+mj-lt"/>
              <a:buAutoNum type="arabicPeriod"/>
            </a:pPr>
            <a:r>
              <a:rPr lang="en-CA" sz="2000" dirty="0">
                <a:solidFill>
                  <a:schemeClr val="tx1">
                    <a:lumMod val="50000"/>
                  </a:schemeClr>
                </a:solidFill>
              </a:rPr>
              <a:t>How do you feel about promoting yourself? Is it hard to talk about your accomplishments? Why or why not?</a:t>
            </a:r>
          </a:p>
          <a:p>
            <a:pPr marL="608965" indent="-457200">
              <a:buFont typeface="+mj-lt"/>
              <a:buAutoNum type="arabicPeriod"/>
            </a:pPr>
            <a:r>
              <a:rPr lang="en-CA" sz="2000" dirty="0">
                <a:solidFill>
                  <a:schemeClr val="tx1">
                    <a:lumMod val="50000"/>
                  </a:schemeClr>
                </a:solidFill>
              </a:rPr>
              <a:t>Write about a time when you did something in the workplace that you were proud of. (It doesn’t have to be a major accomplishment).</a:t>
            </a:r>
          </a:p>
          <a:p>
            <a:pPr marL="608965" indent="-457200">
              <a:buFont typeface="+mj-lt"/>
              <a:buAutoNum type="arabicPeriod"/>
            </a:pPr>
            <a:r>
              <a:rPr lang="en-CA" sz="2000" dirty="0">
                <a:solidFill>
                  <a:schemeClr val="tx1">
                    <a:lumMod val="50000"/>
                  </a:schemeClr>
                </a:solidFill>
              </a:rPr>
              <a:t>What makes you a great employee?</a:t>
            </a:r>
          </a:p>
          <a:p>
            <a:pPr marL="608965" indent="-457200">
              <a:buFont typeface="+mj-lt"/>
              <a:buAutoNum type="arabicPeriod"/>
            </a:pPr>
            <a:endParaRPr lang="en-CA" sz="2000" dirty="0">
              <a:solidFill>
                <a:schemeClr val="tx1">
                  <a:lumMod val="50000"/>
                </a:schemeClr>
              </a:solidFill>
            </a:endParaRP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Audience Analysis and Algorithms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799" cy="4671500"/>
          </a:xfrm>
        </p:spPr>
        <p:txBody>
          <a:bodyPr>
            <a:noAutofit/>
          </a:bodyPr>
          <a:lstStyle/>
          <a:p>
            <a:pPr marL="494665" indent="-342900"/>
            <a:r>
              <a:rPr lang="en-CA" dirty="0">
                <a:solidFill>
                  <a:schemeClr val="tx1">
                    <a:lumMod val="50000"/>
                  </a:schemeClr>
                </a:solidFill>
              </a:rPr>
              <a:t>When you write a resume and cover letter, you have two </a:t>
            </a:r>
            <a:r>
              <a:rPr lang="en-CA">
                <a:solidFill>
                  <a:schemeClr val="tx1">
                    <a:lumMod val="50000"/>
                  </a:schemeClr>
                </a:solidFill>
              </a:rPr>
              <a:t>audiences,</a:t>
            </a:r>
            <a:r>
              <a:rPr lang="en-CA" dirty="0">
                <a:solidFill>
                  <a:schemeClr val="tx1">
                    <a:lumMod val="50000"/>
                  </a:schemeClr>
                </a:solidFill>
              </a:rPr>
              <a:t> and one isn’t even human.</a:t>
            </a:r>
          </a:p>
          <a:p>
            <a:pPr marL="494665" indent="-342900"/>
            <a:r>
              <a:rPr lang="en-CA" dirty="0">
                <a:solidFill>
                  <a:schemeClr val="tx1">
                    <a:lumMod val="50000"/>
                  </a:schemeClr>
                </a:solidFill>
              </a:rPr>
              <a:t>An applicant uploads a resume and cover letter to the H.R. software, and an algorithm scans it for keywords, skills, progression, and other factors.</a:t>
            </a:r>
          </a:p>
          <a:p>
            <a:pPr marL="494665" indent="-342900"/>
            <a:r>
              <a:rPr lang="en-CA" dirty="0">
                <a:solidFill>
                  <a:schemeClr val="tx1">
                    <a:lumMod val="50000"/>
                  </a:schemeClr>
                </a:solidFill>
              </a:rPr>
              <a:t>Algorithms can:</a:t>
            </a:r>
          </a:p>
          <a:p>
            <a:pPr marL="1275080" lvl="1" indent="-342900"/>
            <a:r>
              <a:rPr lang="en-CA" sz="1800" dirty="0">
                <a:solidFill>
                  <a:schemeClr val="tx1">
                    <a:lumMod val="50000"/>
                  </a:schemeClr>
                </a:solidFill>
                <a:latin typeface="+mn-lt"/>
              </a:rPr>
              <a:t>Search your resume and cover letter for specific keywords and phrases.</a:t>
            </a:r>
          </a:p>
          <a:p>
            <a:pPr marL="1275080" lvl="1" indent="-342900"/>
            <a:r>
              <a:rPr lang="en-CA" sz="1800" dirty="0">
                <a:solidFill>
                  <a:schemeClr val="tx1">
                    <a:lumMod val="50000"/>
                  </a:schemeClr>
                </a:solidFill>
                <a:latin typeface="+mn-lt"/>
              </a:rPr>
              <a:t>Use the dates on your resume to determine how much experience you have and </a:t>
            </a:r>
            <a:r>
              <a:rPr lang="en-CA" sz="1800">
                <a:solidFill>
                  <a:schemeClr val="tx1">
                    <a:lumMod val="50000"/>
                  </a:schemeClr>
                </a:solidFill>
                <a:latin typeface="+mn-lt"/>
              </a:rPr>
              <a:t>whether</a:t>
            </a:r>
            <a:r>
              <a:rPr lang="en-CA" sz="1800" dirty="0">
                <a:solidFill>
                  <a:schemeClr val="tx1">
                    <a:lumMod val="50000"/>
                  </a:schemeClr>
                </a:solidFill>
                <a:latin typeface="+mn-lt"/>
              </a:rPr>
              <a:t> you’ve been promoted or taken on more responsibility.</a:t>
            </a:r>
          </a:p>
          <a:p>
            <a:pPr marL="1275080" lvl="1" indent="-342900"/>
            <a:r>
              <a:rPr lang="en-CA" sz="1800" dirty="0">
                <a:solidFill>
                  <a:schemeClr val="tx1">
                    <a:lumMod val="50000"/>
                  </a:schemeClr>
                </a:solidFill>
                <a:latin typeface="+mn-lt"/>
              </a:rPr>
              <a:t>Use “linking text” and “expressed magnitude” to try to figure out if you have soft skills like leadership skills or project management.</a:t>
            </a:r>
          </a:p>
          <a:p>
            <a:pPr marL="1275080" lvl="1" indent="-342900"/>
            <a:r>
              <a:rPr lang="en-CA" sz="1800" dirty="0">
                <a:solidFill>
                  <a:schemeClr val="tx1">
                    <a:lumMod val="50000"/>
                  </a:schemeClr>
                </a:solidFill>
                <a:latin typeface="+mn-lt"/>
              </a:rPr>
              <a:t>Search for “signals” about your competence.</a:t>
            </a:r>
          </a:p>
          <a:p>
            <a:pPr marL="494665" indent="-342900"/>
            <a:r>
              <a:rPr lang="en-CA" dirty="0">
                <a:solidFill>
                  <a:schemeClr val="tx1">
                    <a:lumMod val="50000"/>
                  </a:schemeClr>
                </a:solidFill>
              </a:rPr>
              <a:t>Some ways to meet this audience’s needs:</a:t>
            </a:r>
          </a:p>
          <a:p>
            <a:pPr marL="1275080" lvl="1" indent="-342900"/>
            <a:r>
              <a:rPr lang="en-CA" sz="1800" dirty="0">
                <a:solidFill>
                  <a:schemeClr val="tx1">
                    <a:lumMod val="50000"/>
                  </a:schemeClr>
                </a:solidFill>
                <a:latin typeface="+mn-lt"/>
              </a:rPr>
              <a:t>Find key phrases in the job posting and use them in your resume and cover letter.</a:t>
            </a:r>
          </a:p>
          <a:p>
            <a:pPr marL="1275080" lvl="1" indent="-342900"/>
            <a:r>
              <a:rPr lang="en-CA" sz="1800" dirty="0">
                <a:solidFill>
                  <a:schemeClr val="tx1">
                    <a:lumMod val="50000"/>
                  </a:schemeClr>
                </a:solidFill>
                <a:latin typeface="+mn-lt"/>
              </a:rPr>
              <a:t>Don’t take too many design risks.</a:t>
            </a:r>
          </a:p>
          <a:p>
            <a:pPr marL="1275080" lvl="1" indent="-342900"/>
            <a:r>
              <a:rPr lang="en-CA" sz="1800" dirty="0">
                <a:solidFill>
                  <a:schemeClr val="tx1">
                    <a:lumMod val="50000"/>
                  </a:schemeClr>
                </a:solidFill>
                <a:latin typeface="+mn-lt"/>
              </a:rPr>
              <a:t>Be clear and specific.</a:t>
            </a:r>
          </a:p>
          <a:p>
            <a:pPr marL="1275080" lvl="1" indent="-342900"/>
            <a:r>
              <a:rPr lang="en-CA" sz="1800" dirty="0">
                <a:solidFill>
                  <a:schemeClr val="tx1">
                    <a:lumMod val="50000"/>
                  </a:schemeClr>
                </a:solidFill>
                <a:latin typeface="+mn-lt"/>
              </a:rPr>
              <a:t>Proofread both your resume and cover letter.</a:t>
            </a:r>
          </a:p>
          <a:p>
            <a:pPr marL="494665" indent="-342900"/>
            <a:endParaRPr lang="en-CA" dirty="0">
              <a:solidFill>
                <a:schemeClr val="tx1">
                  <a:lumMod val="50000"/>
                </a:schemeClr>
              </a:solidFill>
            </a:endParaRPr>
          </a:p>
          <a:p>
            <a:pPr marL="494665" indent="-342900"/>
            <a:endParaRPr lang="en-CA" dirty="0">
              <a:solidFill>
                <a:schemeClr val="tx1">
                  <a:lumMod val="50000"/>
                </a:schemeClr>
              </a:solidFill>
            </a:endParaRPr>
          </a:p>
        </p:txBody>
      </p:sp>
    </p:spTree>
    <p:extLst>
      <p:ext uri="{BB962C8B-B14F-4D97-AF65-F5344CB8AC3E}">
        <p14:creationId xmlns:p14="http://schemas.microsoft.com/office/powerpoint/2010/main" val="16629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Audience Analysis: Customization is Key</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800" cy="4671500"/>
          </a:xfrm>
        </p:spPr>
        <p:txBody>
          <a:bodyPr>
            <a:noAutofit/>
          </a:bodyPr>
          <a:lstStyle/>
          <a:p>
            <a:pPr marL="494665" indent="-342900"/>
            <a:r>
              <a:rPr lang="en-CA" sz="2000" dirty="0">
                <a:solidFill>
                  <a:schemeClr val="tx1">
                    <a:lumMod val="50000"/>
                  </a:schemeClr>
                </a:solidFill>
              </a:rPr>
              <a:t>Unless you’re applying to an entry-level position, a customized cover letter and resume will help you stand out from the rest.</a:t>
            </a:r>
          </a:p>
          <a:p>
            <a:pPr marL="494665" indent="-342900"/>
            <a:r>
              <a:rPr lang="en-CA" sz="2000" dirty="0">
                <a:solidFill>
                  <a:schemeClr val="tx1">
                    <a:lumMod val="50000"/>
                  </a:schemeClr>
                </a:solidFill>
              </a:rPr>
              <a:t>Average hiring manager spends just six seconds on each resume.</a:t>
            </a:r>
          </a:p>
          <a:p>
            <a:pPr marL="494665" indent="-342900"/>
            <a:r>
              <a:rPr lang="en-CA" sz="2000" dirty="0">
                <a:solidFill>
                  <a:schemeClr val="tx1">
                    <a:lumMod val="50000"/>
                  </a:schemeClr>
                </a:solidFill>
              </a:rPr>
              <a:t>If your resume doesn’t immediately show the hiring manager how you’re qualified for this job, then you won’t make it on to the next stage.</a:t>
            </a:r>
          </a:p>
          <a:p>
            <a:pPr marL="494665" indent="-342900"/>
            <a:r>
              <a:rPr lang="en-CA" sz="2000" dirty="0">
                <a:solidFill>
                  <a:schemeClr val="tx1">
                    <a:lumMod val="50000"/>
                  </a:schemeClr>
                </a:solidFill>
              </a:rPr>
              <a:t>To begin personalizing your resume and cover letter, look at the job ad and ask yourself:</a:t>
            </a:r>
          </a:p>
          <a:p>
            <a:pPr marL="1275689" lvl="1" indent="-342900"/>
            <a:r>
              <a:rPr lang="en-CA" sz="2000" dirty="0">
                <a:solidFill>
                  <a:schemeClr val="tx1">
                    <a:lumMod val="50000"/>
                  </a:schemeClr>
                </a:solidFill>
                <a:latin typeface="+mn-lt"/>
              </a:rPr>
              <a:t>What tone does it take? How would you describe this workplace?</a:t>
            </a:r>
          </a:p>
          <a:p>
            <a:pPr marL="1275689" lvl="1" indent="-342900"/>
            <a:r>
              <a:rPr lang="en-CA" sz="2000" dirty="0">
                <a:solidFill>
                  <a:schemeClr val="tx1">
                    <a:lumMod val="50000"/>
                  </a:schemeClr>
                </a:solidFill>
                <a:latin typeface="+mn-lt"/>
              </a:rPr>
              <a:t>What skills and experience does the position ask for?</a:t>
            </a:r>
          </a:p>
          <a:p>
            <a:pPr marL="1275689" lvl="1" indent="-342900"/>
            <a:r>
              <a:rPr lang="en-CA" sz="2000" dirty="0">
                <a:solidFill>
                  <a:schemeClr val="tx1">
                    <a:lumMod val="50000"/>
                  </a:schemeClr>
                </a:solidFill>
                <a:latin typeface="+mn-lt"/>
              </a:rPr>
              <a:t>What soft skills (communications, leadership, etc.) are important?</a:t>
            </a:r>
          </a:p>
          <a:p>
            <a:pPr marL="1275689" lvl="1" indent="-342900"/>
            <a:r>
              <a:rPr lang="en-CA" sz="2000" dirty="0">
                <a:solidFill>
                  <a:schemeClr val="tx1">
                    <a:lumMod val="50000"/>
                  </a:schemeClr>
                </a:solidFill>
                <a:latin typeface="+mn-lt"/>
              </a:rPr>
              <a:t>What values do you think the company has?</a:t>
            </a:r>
          </a:p>
          <a:p>
            <a:pPr marL="1275689" lvl="1" indent="-342900"/>
            <a:r>
              <a:rPr lang="en-CA" sz="2000" dirty="0">
                <a:solidFill>
                  <a:schemeClr val="tx1">
                    <a:lumMod val="50000"/>
                  </a:schemeClr>
                </a:solidFill>
                <a:latin typeface="+mn-lt"/>
              </a:rPr>
              <a:t>What keywords can you find?</a:t>
            </a:r>
          </a:p>
          <a:p>
            <a:pPr marL="494665" indent="-342900"/>
            <a:r>
              <a:rPr lang="en-CA" sz="2000" dirty="0">
                <a:solidFill>
                  <a:schemeClr val="tx1">
                    <a:lumMod val="50000"/>
                  </a:schemeClr>
                </a:solidFill>
              </a:rPr>
              <a:t>Analyzing a job posting in this way shows you which of your skills and experiences you’ll want to emphasize. </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407209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an Effective Resume</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dirty="0">
                <a:solidFill>
                  <a:schemeClr val="tx1">
                    <a:lumMod val="50000"/>
                  </a:schemeClr>
                </a:solidFill>
              </a:rPr>
              <a:t>“</a:t>
            </a:r>
            <a:r>
              <a:rPr lang="en-CA" sz="2000" b="1" dirty="0">
                <a:solidFill>
                  <a:schemeClr val="tx1">
                    <a:lumMod val="50000"/>
                  </a:schemeClr>
                </a:solidFill>
              </a:rPr>
              <a:t>What did you accomplish in this job that someone else wouldn’t have?”: </a:t>
            </a:r>
            <a:r>
              <a:rPr lang="en-CA" sz="2000" dirty="0">
                <a:solidFill>
                  <a:schemeClr val="tx1">
                    <a:lumMod val="50000"/>
                  </a:schemeClr>
                </a:solidFill>
              </a:rPr>
              <a:t>Think back to the jobs you’ve held, then </a:t>
            </a:r>
            <a:r>
              <a:rPr lang="en-CA" sz="2000" dirty="0" err="1">
                <a:solidFill>
                  <a:schemeClr val="tx1">
                    <a:lumMod val="50000"/>
                  </a:schemeClr>
                </a:solidFill>
              </a:rPr>
              <a:t>freewrite</a:t>
            </a:r>
            <a:r>
              <a:rPr lang="en-CA" sz="2000" dirty="0">
                <a:solidFill>
                  <a:schemeClr val="tx1">
                    <a:lumMod val="50000"/>
                  </a:schemeClr>
                </a:solidFill>
              </a:rPr>
              <a:t> about what you did that the average person wouldn’t have done. Turn this into a short, well-edited bullet point list.</a:t>
            </a:r>
          </a:p>
          <a:p>
            <a:pPr marL="494665" indent="-342900"/>
            <a:r>
              <a:rPr lang="en-CA" sz="2000" dirty="0">
                <a:solidFill>
                  <a:schemeClr val="tx1">
                    <a:lumMod val="50000"/>
                  </a:schemeClr>
                </a:solidFill>
              </a:rPr>
              <a:t>“</a:t>
            </a:r>
            <a:r>
              <a:rPr lang="en-CA" sz="2000" b="1" dirty="0">
                <a:solidFill>
                  <a:schemeClr val="tx1">
                    <a:lumMod val="50000"/>
                  </a:schemeClr>
                </a:solidFill>
              </a:rPr>
              <a:t>Show don’t tell</a:t>
            </a:r>
            <a:r>
              <a:rPr lang="en-CA" sz="2000" dirty="0">
                <a:solidFill>
                  <a:schemeClr val="tx1">
                    <a:lumMod val="50000"/>
                  </a:schemeClr>
                </a:solidFill>
              </a:rPr>
              <a:t>”: Instead of telling your employer that you’re a great leader or an engaging writer, show it. Think of a time when you showed leadership skills, then mention it in you cover letter or resume. </a:t>
            </a:r>
          </a:p>
          <a:p>
            <a:pPr marL="494665" indent="-342900"/>
            <a:r>
              <a:rPr lang="en-CA" sz="2000" b="1" dirty="0">
                <a:solidFill>
                  <a:schemeClr val="tx1">
                    <a:lumMod val="50000"/>
                  </a:schemeClr>
                </a:solidFill>
              </a:rPr>
              <a:t>Most resumes will include:</a:t>
            </a:r>
          </a:p>
          <a:p>
            <a:pPr marL="1275689" lvl="1" indent="-342900"/>
            <a:r>
              <a:rPr lang="en-CA" sz="2000" dirty="0">
                <a:solidFill>
                  <a:schemeClr val="tx1">
                    <a:lumMod val="50000"/>
                  </a:schemeClr>
                </a:solidFill>
                <a:latin typeface="+mn-lt"/>
              </a:rPr>
              <a:t>Your work experience</a:t>
            </a:r>
          </a:p>
          <a:p>
            <a:pPr marL="1275689" lvl="1" indent="-342900"/>
            <a:r>
              <a:rPr lang="en-CA" sz="2000" dirty="0">
                <a:solidFill>
                  <a:schemeClr val="tx1">
                    <a:lumMod val="50000"/>
                  </a:schemeClr>
                </a:solidFill>
                <a:latin typeface="+mn-lt"/>
              </a:rPr>
              <a:t>Your education</a:t>
            </a:r>
          </a:p>
          <a:p>
            <a:pPr marL="1275689" lvl="1" indent="-342900"/>
            <a:r>
              <a:rPr lang="en-CA" sz="2000" dirty="0">
                <a:solidFill>
                  <a:schemeClr val="tx1">
                    <a:lumMod val="50000"/>
                  </a:schemeClr>
                </a:solidFill>
                <a:latin typeface="+mn-lt"/>
              </a:rPr>
              <a:t>Any awards, honours or recognition you received</a:t>
            </a:r>
          </a:p>
          <a:p>
            <a:pPr marL="1275689" lvl="1" indent="-342900"/>
            <a:r>
              <a:rPr lang="en-CA" sz="2000" dirty="0">
                <a:solidFill>
                  <a:schemeClr val="tx1">
                    <a:lumMod val="50000"/>
                  </a:schemeClr>
                </a:solidFill>
                <a:latin typeface="+mn-lt"/>
              </a:rPr>
              <a:t>Technical skills</a:t>
            </a:r>
          </a:p>
          <a:p>
            <a:pPr marL="494665" indent="-342900"/>
            <a:r>
              <a:rPr lang="en-CA" sz="2000" dirty="0">
                <a:solidFill>
                  <a:schemeClr val="tx1">
                    <a:lumMod val="50000"/>
                  </a:schemeClr>
                </a:solidFill>
                <a:latin typeface="+mn-lt"/>
              </a:rPr>
              <a:t>Alison Green tells us that the objectives section “adds nothing and takes up space.”</a:t>
            </a:r>
          </a:p>
          <a:p>
            <a:pPr marL="494665" indent="-342900"/>
            <a:r>
              <a:rPr lang="en-CA" sz="2000" dirty="0">
                <a:solidFill>
                  <a:schemeClr val="tx1">
                    <a:lumMod val="50000"/>
                  </a:schemeClr>
                </a:solidFill>
                <a:latin typeface="+mn-lt"/>
              </a:rPr>
              <a:t>It’s also </a:t>
            </a:r>
            <a:r>
              <a:rPr lang="en-CA" sz="2000" b="1" dirty="0">
                <a:solidFill>
                  <a:schemeClr val="tx1">
                    <a:lumMod val="50000"/>
                  </a:schemeClr>
                </a:solidFill>
                <a:latin typeface="+mn-lt"/>
              </a:rPr>
              <a:t>not</a:t>
            </a:r>
            <a:r>
              <a:rPr lang="en-CA" sz="2000" dirty="0">
                <a:solidFill>
                  <a:schemeClr val="tx1">
                    <a:lumMod val="50000"/>
                  </a:schemeClr>
                </a:solidFill>
                <a:latin typeface="+mn-lt"/>
              </a:rPr>
              <a:t> necessary to include hobbies or other interests, unless these relate to the position.</a:t>
            </a:r>
          </a:p>
          <a:p>
            <a:pPr marL="494665" indent="-342900"/>
            <a:endParaRPr lang="en-CA" sz="2000" dirty="0">
              <a:solidFill>
                <a:schemeClr val="tx1">
                  <a:lumMod val="50000"/>
                </a:schemeClr>
              </a:solidFill>
            </a:endParaRPr>
          </a:p>
        </p:txBody>
      </p:sp>
    </p:spTree>
    <p:extLst>
      <p:ext uri="{BB962C8B-B14F-4D97-AF65-F5344CB8AC3E}">
        <p14:creationId xmlns:p14="http://schemas.microsoft.com/office/powerpoint/2010/main" val="267723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Writing an Effective Cover Letter</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Autofit/>
          </a:bodyPr>
          <a:lstStyle/>
          <a:p>
            <a:pPr marL="494665" indent="-342900"/>
            <a:r>
              <a:rPr lang="en-CA" sz="2000" dirty="0">
                <a:solidFill>
                  <a:schemeClr val="tx1">
                    <a:lumMod val="50000"/>
                  </a:schemeClr>
                </a:solidFill>
              </a:rPr>
              <a:t>Your cover letter is your chance to speak directly to your potential employer and tell them why you want the job, it’s important to personalize it.</a:t>
            </a:r>
          </a:p>
          <a:p>
            <a:pPr marL="494665" indent="-342900"/>
            <a:r>
              <a:rPr lang="en-CA" sz="2000" dirty="0">
                <a:solidFill>
                  <a:schemeClr val="tx1">
                    <a:lumMod val="50000"/>
                  </a:schemeClr>
                </a:solidFill>
              </a:rPr>
              <a:t>Your cover letter shouldn’t just restate everything in your resume, but should instead show why you should get an interview for this particular job.</a:t>
            </a:r>
          </a:p>
          <a:p>
            <a:pPr marL="494665" indent="-342900"/>
            <a:r>
              <a:rPr lang="en-CA" sz="2000" dirty="0">
                <a:solidFill>
                  <a:schemeClr val="tx1">
                    <a:lumMod val="50000"/>
                  </a:schemeClr>
                </a:solidFill>
              </a:rPr>
              <a:t>According to Alison Green, you should:</a:t>
            </a:r>
          </a:p>
          <a:p>
            <a:pPr marL="1275689" lvl="1" indent="-342900"/>
            <a:r>
              <a:rPr lang="en-CA" sz="2000" dirty="0">
                <a:solidFill>
                  <a:schemeClr val="tx1">
                    <a:lumMod val="50000"/>
                  </a:schemeClr>
                </a:solidFill>
                <a:latin typeface="+mn-lt"/>
              </a:rPr>
              <a:t>Show enthusiasm for wanting to work at the company and explain specifically why you want to work there. </a:t>
            </a:r>
          </a:p>
          <a:p>
            <a:pPr marL="1275689" lvl="1" indent="-342900"/>
            <a:r>
              <a:rPr lang="en-CA" sz="2000" dirty="0">
                <a:solidFill>
                  <a:schemeClr val="tx1">
                    <a:lumMod val="50000"/>
                  </a:schemeClr>
                </a:solidFill>
                <a:latin typeface="+mn-lt"/>
              </a:rPr>
              <a:t>Mention what you offer the company. Why should they hire you? If there’s something that sets you apart that isn’t really shown on your resume, you should state it.</a:t>
            </a:r>
          </a:p>
          <a:p>
            <a:pPr marL="1275689" lvl="1" indent="-342900"/>
            <a:r>
              <a:rPr lang="en-CA" sz="2000" dirty="0">
                <a:solidFill>
                  <a:schemeClr val="tx1">
                    <a:lumMod val="50000"/>
                  </a:schemeClr>
                </a:solidFill>
                <a:latin typeface="+mn-lt"/>
              </a:rPr>
              <a:t>Explain any concerns that the employer might have, if relevant. If you don’t have 100% of the qualifications or have a non-traditional career path, you should acknowledge it and explain why you’re still a great candidate.</a:t>
            </a:r>
          </a:p>
        </p:txBody>
      </p:sp>
    </p:spTree>
    <p:extLst>
      <p:ext uri="{BB962C8B-B14F-4D97-AF65-F5344CB8AC3E}">
        <p14:creationId xmlns:p14="http://schemas.microsoft.com/office/powerpoint/2010/main" val="71171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Key Takeaways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8" y="1639833"/>
            <a:ext cx="11360800" cy="4671500"/>
          </a:xfrm>
        </p:spPr>
        <p:txBody>
          <a:bodyPr>
            <a:noAutofit/>
          </a:bodyPr>
          <a:lstStyle/>
          <a:p>
            <a:pPr marL="494665" indent="-342900"/>
            <a:r>
              <a:rPr lang="en-CA" sz="1900" dirty="0">
                <a:solidFill>
                  <a:schemeClr val="tx1">
                    <a:lumMod val="50000"/>
                  </a:schemeClr>
                </a:solidFill>
              </a:rPr>
              <a:t>When you create a cover letter and resume, you’re communicating first to an algorithm (which will look for key phrases and how long you’ve been at particular companies) and then to a human.</a:t>
            </a:r>
          </a:p>
          <a:p>
            <a:pPr marL="494665" indent="-342900"/>
            <a:r>
              <a:rPr lang="en-CA" sz="1900" dirty="0">
                <a:solidFill>
                  <a:schemeClr val="tx1">
                    <a:lumMod val="50000"/>
                  </a:schemeClr>
                </a:solidFill>
              </a:rPr>
              <a:t>When you read a job posting, pick out key phrases. Look especially for phrases that have been repeated. Make sure that you use the language of the job posting.</a:t>
            </a:r>
          </a:p>
          <a:p>
            <a:pPr marL="494665" indent="-342900"/>
            <a:r>
              <a:rPr lang="en-CA" sz="1900" dirty="0">
                <a:solidFill>
                  <a:schemeClr val="tx1">
                    <a:lumMod val="50000"/>
                  </a:schemeClr>
                </a:solidFill>
              </a:rPr>
              <a:t>A resume is a “marketing document” (Green, 2013, </a:t>
            </a:r>
            <a:r>
              <a:rPr lang="en-CA" sz="1900" dirty="0" err="1">
                <a:solidFill>
                  <a:schemeClr val="tx1">
                    <a:lumMod val="50000"/>
                  </a:schemeClr>
                </a:solidFill>
              </a:rPr>
              <a:t>pg</a:t>
            </a:r>
            <a:r>
              <a:rPr lang="en-CA" sz="1900" dirty="0">
                <a:solidFill>
                  <a:schemeClr val="tx1">
                    <a:lumMod val="50000"/>
                  </a:schemeClr>
                </a:solidFill>
              </a:rPr>
              <a:t> 13) that convinces employers that they should interview you. It contains a summary of your skills, work experience, education and accomplishments. Use plain language and a clear format.</a:t>
            </a:r>
          </a:p>
          <a:p>
            <a:pPr marL="494665" indent="-342900"/>
            <a:r>
              <a:rPr lang="en-CA" sz="1900" dirty="0">
                <a:solidFill>
                  <a:schemeClr val="tx1">
                    <a:lumMod val="50000"/>
                  </a:schemeClr>
                </a:solidFill>
              </a:rPr>
              <a:t>When writing your resume and cover letter, focus on your accomplishments, not your job duties. What did you do that someone else in the role wouldn’t have done?</a:t>
            </a:r>
          </a:p>
          <a:p>
            <a:pPr marL="494665" indent="-342900"/>
            <a:r>
              <a:rPr lang="en-CA" sz="1900" dirty="0">
                <a:solidFill>
                  <a:schemeClr val="tx1">
                    <a:lumMod val="50000"/>
                  </a:schemeClr>
                </a:solidFill>
              </a:rPr>
              <a:t>A cover letter is your chance to speak directly to an employer and say why you want this particular job. It shouldn’t repeat your resume, complement it. Make sure to be specific about why you want this particular job, and why they should hire you.</a:t>
            </a:r>
          </a:p>
          <a:p>
            <a:pPr marL="494665" indent="-342900"/>
            <a:r>
              <a:rPr lang="en-CA" sz="1900" dirty="0">
                <a:solidFill>
                  <a:schemeClr val="tx1">
                    <a:lumMod val="50000"/>
                  </a:schemeClr>
                </a:solidFill>
              </a:rPr>
              <a:t>Make sure to proofread your job materials before you send them out.</a:t>
            </a:r>
          </a:p>
          <a:p>
            <a:pPr marL="494665" indent="-342900"/>
            <a:endParaRPr lang="en-CA" sz="1900" dirty="0">
              <a:solidFill>
                <a:schemeClr val="tx1">
                  <a:lumMod val="50000"/>
                </a:schemeClr>
              </a:solidFill>
            </a:endParaRPr>
          </a:p>
        </p:txBody>
      </p:sp>
    </p:spTree>
    <p:extLst>
      <p:ext uri="{BB962C8B-B14F-4D97-AF65-F5344CB8AC3E}">
        <p14:creationId xmlns:p14="http://schemas.microsoft.com/office/powerpoint/2010/main" val="112123709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B09974-F33F-45C2-B79F-6C998C6E05D3}">
  <ds:schemaRefs>
    <ds:schemaRef ds:uri="http://purl.org/dc/terms/"/>
    <ds:schemaRef ds:uri="http://schemas.openxmlformats.org/package/2006/metadata/core-properties"/>
    <ds:schemaRef ds:uri="http://schemas.microsoft.com/office/2006/documentManagement/types"/>
    <ds:schemaRef ds:uri="8d9f5a15-a802-46f3-973e-7937d604f1b8"/>
    <ds:schemaRef ds:uri="http://purl.org/dc/elements/1.1/"/>
    <ds:schemaRef ds:uri="http://schemas.microsoft.com/office/2006/metadata/properties"/>
    <ds:schemaRef ds:uri="http://purl.org/dc/dcmitype/"/>
    <ds:schemaRef ds:uri="http://schemas.microsoft.com/office/infopath/2007/PartnerControls"/>
    <ds:schemaRef ds:uri="3bcca7c6-e078-4369-806b-4ead88abfa08"/>
    <ds:schemaRef ds:uri="http://www.w3.org/XML/1998/namespace"/>
  </ds:schemaRefs>
</ds:datastoreItem>
</file>

<file path=customXml/itemProps2.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5F1669-CF34-4530-8D7E-ACDDD9540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4293</TotalTime>
  <Words>1052</Words>
  <Application>Microsoft Office PowerPoint</Application>
  <PresentationFormat>Widescreen</PresentationFormat>
  <Paragraphs>69</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Frutiger LT Std 55 Roman</vt:lpstr>
      <vt:lpstr>Roboto</vt:lpstr>
      <vt:lpstr>Geometric</vt:lpstr>
      <vt:lpstr>Geometric</vt:lpstr>
      <vt:lpstr>Organizational Business Communication</vt:lpstr>
      <vt:lpstr>Learning Outcomes</vt:lpstr>
      <vt:lpstr>Questions For Reflection</vt:lpstr>
      <vt:lpstr>Audience Analysis and Algorithms</vt:lpstr>
      <vt:lpstr>Audience Analysis: Customization is Key</vt:lpstr>
      <vt:lpstr>Writing an Effective Resume</vt:lpstr>
      <vt:lpstr>Writing an Effective Cover Letter</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Communicating For Employment</dc:title>
  <dc:subject>Organizational Business Communication</dc:subject>
  <cp:lastModifiedBy>Stracuzzi, Andrew</cp:lastModifiedBy>
  <dcterms:created xsi:type="dcterms:W3CDTF">2023-05-25T13:46:06Z</dcterms:created>
  <dcterms:modified xsi:type="dcterms:W3CDTF">2024-01-05T20:28:57Z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