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19"/>
  </p:notesMasterIdLst>
  <p:sldIdLst>
    <p:sldId id="259" r:id="rId6"/>
    <p:sldId id="258" r:id="rId7"/>
    <p:sldId id="282" r:id="rId8"/>
    <p:sldId id="283" r:id="rId9"/>
    <p:sldId id="295" r:id="rId10"/>
    <p:sldId id="320" r:id="rId11"/>
    <p:sldId id="321" r:id="rId12"/>
    <p:sldId id="322" r:id="rId13"/>
    <p:sldId id="323" r:id="rId14"/>
    <p:sldId id="324" r:id="rId15"/>
    <p:sldId id="325" r:id="rId16"/>
    <p:sldId id="326"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FA1D1-9A40-32F4-5E40-42957D00724E}" v="136" dt="2023-12-16T19:01:40.30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77969" autoAdjust="0"/>
  </p:normalViewPr>
  <p:slideViewPr>
    <p:cSldViewPr snapToGrid="0">
      <p:cViewPr varScale="1">
        <p:scale>
          <a:sx n="65" d="100"/>
          <a:sy n="65" d="100"/>
        </p:scale>
        <p:origin x="1272" y="48"/>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ser, Carrie" userId="S::cfraser@fanshawec.ca::c63d50ee-fed4-4009-af65-00b166157b01" providerId="AD" clId="Web-{2E7FA1D1-9A40-32F4-5E40-42957D00724E}"/>
    <pc:docChg chg="delSld modSld">
      <pc:chgData name="Fraser, Carrie" userId="S::cfraser@fanshawec.ca::c63d50ee-fed4-4009-af65-00b166157b01" providerId="AD" clId="Web-{2E7FA1D1-9A40-32F4-5E40-42957D00724E}" dt="2023-12-16T19:01:40.301" v="71"/>
      <pc:docMkLst>
        <pc:docMk/>
      </pc:docMkLst>
      <pc:sldChg chg="modSp">
        <pc:chgData name="Fraser, Carrie" userId="S::cfraser@fanshawec.ca::c63d50ee-fed4-4009-af65-00b166157b01" providerId="AD" clId="Web-{2E7FA1D1-9A40-32F4-5E40-42957D00724E}" dt="2023-12-16T18:58:54.830" v="69" actId="20577"/>
        <pc:sldMkLst>
          <pc:docMk/>
          <pc:sldMk cId="1277037926" sldId="258"/>
        </pc:sldMkLst>
        <pc:spChg chg="mod">
          <ac:chgData name="Fraser, Carrie" userId="S::cfraser@fanshawec.ca::c63d50ee-fed4-4009-af65-00b166157b01" providerId="AD" clId="Web-{2E7FA1D1-9A40-32F4-5E40-42957D00724E}" dt="2023-12-16T18:58:54.830" v="69" actId="20577"/>
          <ac:spMkLst>
            <pc:docMk/>
            <pc:sldMk cId="1277037926" sldId="258"/>
            <ac:spMk id="3" creationId="{2F601BB8-3609-72B5-46C0-77D7432FB032}"/>
          </ac:spMkLst>
        </pc:spChg>
      </pc:sldChg>
      <pc:sldChg chg="modSp">
        <pc:chgData name="Fraser, Carrie" userId="S::cfraser@fanshawec.ca::c63d50ee-fed4-4009-af65-00b166157b01" providerId="AD" clId="Web-{2E7FA1D1-9A40-32F4-5E40-42957D00724E}" dt="2023-12-16T18:59:57.393" v="70" actId="20577"/>
        <pc:sldMkLst>
          <pc:docMk/>
          <pc:sldMk cId="1937360015" sldId="282"/>
        </pc:sldMkLst>
        <pc:spChg chg="mod">
          <ac:chgData name="Fraser, Carrie" userId="S::cfraser@fanshawec.ca::c63d50ee-fed4-4009-af65-00b166157b01" providerId="AD" clId="Web-{2E7FA1D1-9A40-32F4-5E40-42957D00724E}" dt="2023-12-16T18:59:57.393" v="70" actId="20577"/>
          <ac:spMkLst>
            <pc:docMk/>
            <pc:sldMk cId="1937360015" sldId="282"/>
            <ac:spMk id="3" creationId="{D431E55E-A8A4-B238-8FBF-F969DB59E199}"/>
          </ac:spMkLst>
        </pc:spChg>
      </pc:sldChg>
      <pc:sldChg chg="del">
        <pc:chgData name="Fraser, Carrie" userId="S::cfraser@fanshawec.ca::c63d50ee-fed4-4009-af65-00b166157b01" providerId="AD" clId="Web-{2E7FA1D1-9A40-32F4-5E40-42957D00724E}" dt="2023-12-16T19:01:40.301" v="71"/>
        <pc:sldMkLst>
          <pc:docMk/>
          <pc:sldMk cId="1559302397" sldId="2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D622A-74C8-7E44-BE1E-3DDE1B8ABB9D}" type="doc">
      <dgm:prSet loTypeId="urn:microsoft.com/office/officeart/2005/8/layout/hList1" loCatId="" qsTypeId="urn:microsoft.com/office/officeart/2005/8/quickstyle/simple1" qsCatId="simple" csTypeId="urn:microsoft.com/office/officeart/2005/8/colors/colorful2" csCatId="colorful" phldr="1"/>
      <dgm:spPr/>
      <dgm:t>
        <a:bodyPr/>
        <a:lstStyle/>
        <a:p>
          <a:endParaRPr lang="es-MX"/>
        </a:p>
      </dgm:t>
    </dgm:pt>
    <dgm:pt modelId="{B149AC65-49FE-EA48-A9DE-3E886F050784}">
      <dgm:prSet phldrT="[Texto]"/>
      <dgm:spPr/>
      <dgm:t>
        <a:bodyPr/>
        <a:lstStyle/>
        <a:p>
          <a:r>
            <a:rPr lang="en-CA" b="1" i="0" noProof="0"/>
            <a:t>Vivid Language</a:t>
          </a:r>
          <a:endParaRPr lang="en-CA" b="1" i="0" noProof="0" dirty="0"/>
        </a:p>
      </dgm:t>
    </dgm:pt>
    <dgm:pt modelId="{4D40A3F2-ACC3-3440-B64B-2EDAA1FE143C}" type="parTrans" cxnId="{6C385C16-DA72-7040-A860-15A25E176216}">
      <dgm:prSet/>
      <dgm:spPr/>
      <dgm:t>
        <a:bodyPr/>
        <a:lstStyle/>
        <a:p>
          <a:endParaRPr lang="en-CA" noProof="0" dirty="0"/>
        </a:p>
      </dgm:t>
    </dgm:pt>
    <dgm:pt modelId="{A583D360-AE9D-4840-BCA9-1D133CFCC3FE}" type="sibTrans" cxnId="{6C385C16-DA72-7040-A860-15A25E176216}">
      <dgm:prSet/>
      <dgm:spPr/>
      <dgm:t>
        <a:bodyPr/>
        <a:lstStyle/>
        <a:p>
          <a:endParaRPr lang="en-CA" noProof="0" dirty="0"/>
        </a:p>
      </dgm:t>
    </dgm:pt>
    <dgm:pt modelId="{82B42B12-2670-6D43-88D7-1972000E777B}">
      <dgm:prSet phldrT="[Texto]"/>
      <dgm:spPr/>
      <dgm:t>
        <a:bodyPr/>
        <a:lstStyle/>
        <a:p>
          <a:r>
            <a:rPr lang="en-CA" b="0" i="0" noProof="0" dirty="0"/>
            <a:t>Evokes the senses and is language that arouses the sensations of smelling, tasting, seeing, hearing, and feeling.</a:t>
          </a:r>
          <a:endParaRPr lang="en-CA" noProof="0" dirty="0"/>
        </a:p>
      </dgm:t>
    </dgm:pt>
    <dgm:pt modelId="{06D07D34-980E-B94A-A8FC-CEDB3A4F49FA}" type="parTrans" cxnId="{5F291DB6-BA07-7C45-85A5-4CE70973A859}">
      <dgm:prSet/>
      <dgm:spPr/>
      <dgm:t>
        <a:bodyPr/>
        <a:lstStyle/>
        <a:p>
          <a:endParaRPr lang="es-MX"/>
        </a:p>
      </dgm:t>
    </dgm:pt>
    <dgm:pt modelId="{87901FF8-08DE-E840-8296-F9336CB9674F}" type="sibTrans" cxnId="{5F291DB6-BA07-7C45-85A5-4CE70973A859}">
      <dgm:prSet/>
      <dgm:spPr/>
      <dgm:t>
        <a:bodyPr/>
        <a:lstStyle/>
        <a:p>
          <a:endParaRPr lang="es-MX"/>
        </a:p>
      </dgm:t>
    </dgm:pt>
    <dgm:pt modelId="{54BFD8A8-01D9-F84E-B665-AF7986D216A1}">
      <dgm:prSet phldrT="[Texto]"/>
      <dgm:spPr/>
      <dgm:t>
        <a:bodyPr/>
        <a:lstStyle/>
        <a:p>
          <a:r>
            <a:rPr lang="en-CA" b="0" i="0" noProof="0" dirty="0"/>
            <a:t>Can assist in creating an emotional experience and sensation for the audience.</a:t>
          </a:r>
          <a:endParaRPr lang="en-CA" noProof="0" dirty="0"/>
        </a:p>
      </dgm:t>
    </dgm:pt>
    <dgm:pt modelId="{43DFFD9E-B658-264C-B3DF-A76C5BA303F0}" type="parTrans" cxnId="{47397776-AEC6-E742-8A6B-981D8A936605}">
      <dgm:prSet/>
      <dgm:spPr/>
      <dgm:t>
        <a:bodyPr/>
        <a:lstStyle/>
        <a:p>
          <a:endParaRPr lang="es-MX"/>
        </a:p>
      </dgm:t>
    </dgm:pt>
    <dgm:pt modelId="{A415911B-998D-0945-940B-D7E57F023DE0}" type="sibTrans" cxnId="{47397776-AEC6-E742-8A6B-981D8A936605}">
      <dgm:prSet/>
      <dgm:spPr/>
      <dgm:t>
        <a:bodyPr/>
        <a:lstStyle/>
        <a:p>
          <a:endParaRPr lang="es-MX"/>
        </a:p>
      </dgm:t>
    </dgm:pt>
    <dgm:pt modelId="{8D69AF50-86DF-3C4B-AF7B-8C147BF6E074}">
      <dgm:prSet phldrT="[Texto]"/>
      <dgm:spPr/>
      <dgm:t>
        <a:bodyPr/>
        <a:lstStyle/>
        <a:p>
          <a:r>
            <a:rPr lang="en-CA" b="1" i="0" noProof="0" dirty="0"/>
            <a:t>Rhetorical Techniques</a:t>
          </a:r>
          <a:endParaRPr lang="en-CA" noProof="0" dirty="0"/>
        </a:p>
      </dgm:t>
    </dgm:pt>
    <dgm:pt modelId="{CE1CD252-22F8-E94D-93B2-FE9FF20EBFAA}" type="parTrans" cxnId="{1F0C9354-8796-B64E-80EA-6BB94B38886B}">
      <dgm:prSet/>
      <dgm:spPr/>
      <dgm:t>
        <a:bodyPr/>
        <a:lstStyle/>
        <a:p>
          <a:endParaRPr lang="es-MX"/>
        </a:p>
      </dgm:t>
    </dgm:pt>
    <dgm:pt modelId="{D10527FF-2D86-554C-8FAE-8624FCA6D7C6}" type="sibTrans" cxnId="{1F0C9354-8796-B64E-80EA-6BB94B38886B}">
      <dgm:prSet/>
      <dgm:spPr/>
      <dgm:t>
        <a:bodyPr/>
        <a:lstStyle/>
        <a:p>
          <a:endParaRPr lang="es-MX"/>
        </a:p>
      </dgm:t>
    </dgm:pt>
    <dgm:pt modelId="{4B6AE805-CD6A-A845-8F4F-F3BC5F9456A6}">
      <dgm:prSet phldrT="[Texto]"/>
      <dgm:spPr/>
      <dgm:t>
        <a:bodyPr/>
        <a:lstStyle/>
        <a:p>
          <a:r>
            <a:rPr lang="en-CA" b="1" i="0" noProof="0" dirty="0"/>
            <a:t>Alliteration</a:t>
          </a:r>
          <a:r>
            <a:rPr lang="en-CA" b="0" i="0" noProof="0" dirty="0"/>
            <a:t> is the repetition of initial consonant sounds in a sentence or passage.</a:t>
          </a:r>
          <a:endParaRPr lang="en-CA" noProof="0" dirty="0"/>
        </a:p>
      </dgm:t>
    </dgm:pt>
    <dgm:pt modelId="{782489EE-14FC-604C-9CDA-66B1DE357E0C}" type="parTrans" cxnId="{2DC8B61C-4E98-0F49-8EC8-42E67FA03644}">
      <dgm:prSet/>
      <dgm:spPr/>
      <dgm:t>
        <a:bodyPr/>
        <a:lstStyle/>
        <a:p>
          <a:endParaRPr lang="es-MX"/>
        </a:p>
      </dgm:t>
    </dgm:pt>
    <dgm:pt modelId="{C1A3F56E-4A71-C348-9952-BCF2CBF0ED88}" type="sibTrans" cxnId="{2DC8B61C-4E98-0F49-8EC8-42E67FA03644}">
      <dgm:prSet/>
      <dgm:spPr/>
      <dgm:t>
        <a:bodyPr/>
        <a:lstStyle/>
        <a:p>
          <a:endParaRPr lang="es-MX"/>
        </a:p>
      </dgm:t>
    </dgm:pt>
    <dgm:pt modelId="{593999B5-BF82-DC4D-986C-7B8B0A658124}">
      <dgm:prSet phldrT="[Texto]"/>
      <dgm:spPr/>
      <dgm:t>
        <a:bodyPr/>
        <a:lstStyle/>
        <a:p>
          <a:r>
            <a:rPr lang="en-CA" b="1" i="0" noProof="0" dirty="0"/>
            <a:t>Parallelism </a:t>
          </a:r>
          <a:r>
            <a:rPr lang="en-CA" b="0" i="0" noProof="0" dirty="0"/>
            <a:t>is the repetition of sentence structures.</a:t>
          </a:r>
          <a:endParaRPr lang="en-CA" noProof="0" dirty="0"/>
        </a:p>
      </dgm:t>
    </dgm:pt>
    <dgm:pt modelId="{B71DCB6E-BBD9-1E45-9E99-1ECB7DA9DFE0}" type="parTrans" cxnId="{BA6E6C18-BF3E-1C4C-8053-B2C393B62158}">
      <dgm:prSet/>
      <dgm:spPr/>
      <dgm:t>
        <a:bodyPr/>
        <a:lstStyle/>
        <a:p>
          <a:endParaRPr lang="es-MX"/>
        </a:p>
      </dgm:t>
    </dgm:pt>
    <dgm:pt modelId="{B20B6D59-5B83-DB46-A318-B2E077BD90F5}" type="sibTrans" cxnId="{BA6E6C18-BF3E-1C4C-8053-B2C393B62158}">
      <dgm:prSet/>
      <dgm:spPr/>
      <dgm:t>
        <a:bodyPr/>
        <a:lstStyle/>
        <a:p>
          <a:endParaRPr lang="es-MX"/>
        </a:p>
      </dgm:t>
    </dgm:pt>
    <dgm:pt modelId="{F3D5A6B7-3CBF-E749-A911-434202416C21}">
      <dgm:prSet phldrT="[Texto]"/>
      <dgm:spPr/>
      <dgm:t>
        <a:bodyPr/>
        <a:lstStyle/>
        <a:p>
          <a:r>
            <a:rPr lang="en-CA" b="1" i="0" noProof="0" dirty="0"/>
            <a:t>Tropes</a:t>
          </a:r>
          <a:r>
            <a:rPr lang="en-CA" b="0" i="0" noProof="0" dirty="0"/>
            <a:t> are a turning of the text where the literal meaning is changed or altered to provide new insight. (metaphors and similes)</a:t>
          </a:r>
          <a:endParaRPr lang="en-CA" noProof="0" dirty="0"/>
        </a:p>
      </dgm:t>
    </dgm:pt>
    <dgm:pt modelId="{3BCB24BA-DB9D-0E46-85A6-5305E8A95B3C}" type="parTrans" cxnId="{029EE6EB-679B-E64C-9EE2-5D0DC5907C46}">
      <dgm:prSet/>
      <dgm:spPr/>
      <dgm:t>
        <a:bodyPr/>
        <a:lstStyle/>
        <a:p>
          <a:endParaRPr lang="es-MX"/>
        </a:p>
      </dgm:t>
    </dgm:pt>
    <dgm:pt modelId="{81ED38F6-4A98-7F45-BF13-55AE7EDEFEAB}" type="sibTrans" cxnId="{029EE6EB-679B-E64C-9EE2-5D0DC5907C46}">
      <dgm:prSet/>
      <dgm:spPr/>
      <dgm:t>
        <a:bodyPr/>
        <a:lstStyle/>
        <a:p>
          <a:endParaRPr lang="es-MX"/>
        </a:p>
      </dgm:t>
    </dgm:pt>
    <dgm:pt modelId="{29562E71-881E-B446-8288-4DA6178FA23C}">
      <dgm:prSet phldrT="[Texto]"/>
      <dgm:spPr/>
      <dgm:t>
        <a:bodyPr/>
        <a:lstStyle/>
        <a:p>
          <a:r>
            <a:rPr lang="en-CA" b="1" i="0" noProof="0" dirty="0"/>
            <a:t>Storytelling</a:t>
          </a:r>
          <a:endParaRPr lang="en-CA" noProof="0" dirty="0"/>
        </a:p>
      </dgm:t>
    </dgm:pt>
    <dgm:pt modelId="{33781247-F5D3-E249-90B8-268CEC9173D4}" type="parTrans" cxnId="{461129F2-7CFB-BF4F-926C-0780BBECCBE4}">
      <dgm:prSet/>
      <dgm:spPr/>
      <dgm:t>
        <a:bodyPr/>
        <a:lstStyle/>
        <a:p>
          <a:endParaRPr lang="es-MX"/>
        </a:p>
      </dgm:t>
    </dgm:pt>
    <dgm:pt modelId="{2022F2F2-BCA7-7A46-B63E-43DC0589C054}" type="sibTrans" cxnId="{461129F2-7CFB-BF4F-926C-0780BBECCBE4}">
      <dgm:prSet/>
      <dgm:spPr/>
      <dgm:t>
        <a:bodyPr/>
        <a:lstStyle/>
        <a:p>
          <a:endParaRPr lang="es-MX"/>
        </a:p>
      </dgm:t>
    </dgm:pt>
    <dgm:pt modelId="{4981CE7E-AD91-9D42-8F5C-A149B0CD13D7}">
      <dgm:prSet phldrT="[Texto]"/>
      <dgm:spPr/>
      <dgm:t>
        <a:bodyPr/>
        <a:lstStyle/>
        <a:p>
          <a:r>
            <a:rPr lang="en-CA" b="0" i="0" noProof="0" dirty="0"/>
            <a:t>Stories and storytelling, in the form of anecdotes and narrative illustrations, are a powerful tool as a public speaker.</a:t>
          </a:r>
          <a:endParaRPr lang="en-CA" noProof="0" dirty="0"/>
        </a:p>
      </dgm:t>
    </dgm:pt>
    <dgm:pt modelId="{BE8B0373-C624-C54D-8FE6-C07D3B40C2D3}" type="parTrans" cxnId="{F3ABF1AF-2D59-9044-9B2E-0288854DBA26}">
      <dgm:prSet/>
      <dgm:spPr/>
      <dgm:t>
        <a:bodyPr/>
        <a:lstStyle/>
        <a:p>
          <a:endParaRPr lang="es-MX"/>
        </a:p>
      </dgm:t>
    </dgm:pt>
    <dgm:pt modelId="{5B5A78B8-F7F9-534D-AADD-A39848A86C24}" type="sibTrans" cxnId="{F3ABF1AF-2D59-9044-9B2E-0288854DBA26}">
      <dgm:prSet/>
      <dgm:spPr/>
      <dgm:t>
        <a:bodyPr/>
        <a:lstStyle/>
        <a:p>
          <a:endParaRPr lang="es-MX"/>
        </a:p>
      </dgm:t>
    </dgm:pt>
    <dgm:pt modelId="{89E20EB7-5CE6-A642-B3BA-848B87B0C8E7}">
      <dgm:prSet phldrT="[Texto]"/>
      <dgm:spPr/>
      <dgm:t>
        <a:bodyPr/>
        <a:lstStyle/>
        <a:p>
          <a:r>
            <a:rPr lang="en-CA" b="0" i="0" noProof="0" dirty="0"/>
            <a:t>Audiences are likely to remember anecdotes and narratives long after a speech’s statistics are forgotten.</a:t>
          </a:r>
          <a:endParaRPr lang="en-CA" noProof="0" dirty="0"/>
        </a:p>
      </dgm:t>
    </dgm:pt>
    <dgm:pt modelId="{90D8B22E-9B1A-BE41-9DD2-316EFA2DC838}" type="parTrans" cxnId="{6D2F6D13-EDAE-4746-95EC-D4BB2A8232D9}">
      <dgm:prSet/>
      <dgm:spPr/>
      <dgm:t>
        <a:bodyPr/>
        <a:lstStyle/>
        <a:p>
          <a:endParaRPr lang="es-MX"/>
        </a:p>
      </dgm:t>
    </dgm:pt>
    <dgm:pt modelId="{E4A2F9ED-67E2-2545-B25A-4C99D123DB8C}" type="sibTrans" cxnId="{6D2F6D13-EDAE-4746-95EC-D4BB2A8232D9}">
      <dgm:prSet/>
      <dgm:spPr/>
      <dgm:t>
        <a:bodyPr/>
        <a:lstStyle/>
        <a:p>
          <a:endParaRPr lang="es-MX"/>
        </a:p>
      </dgm:t>
    </dgm:pt>
    <dgm:pt modelId="{DA1FC662-46CB-354B-ACBB-115C0750ED62}" type="pres">
      <dgm:prSet presAssocID="{D5BD622A-74C8-7E44-BE1E-3DDE1B8ABB9D}" presName="Name0" presStyleCnt="0">
        <dgm:presLayoutVars>
          <dgm:dir/>
          <dgm:animLvl val="lvl"/>
          <dgm:resizeHandles val="exact"/>
        </dgm:presLayoutVars>
      </dgm:prSet>
      <dgm:spPr/>
    </dgm:pt>
    <dgm:pt modelId="{609C5879-DF00-A640-9B0B-F42E8127A3A9}" type="pres">
      <dgm:prSet presAssocID="{B149AC65-49FE-EA48-A9DE-3E886F050784}" presName="composite" presStyleCnt="0"/>
      <dgm:spPr/>
    </dgm:pt>
    <dgm:pt modelId="{F706B840-7BC1-6C47-8A86-E68EBA1E28A7}" type="pres">
      <dgm:prSet presAssocID="{B149AC65-49FE-EA48-A9DE-3E886F050784}" presName="parTx" presStyleLbl="alignNode1" presStyleIdx="0" presStyleCnt="3">
        <dgm:presLayoutVars>
          <dgm:chMax val="0"/>
          <dgm:chPref val="0"/>
          <dgm:bulletEnabled val="1"/>
        </dgm:presLayoutVars>
      </dgm:prSet>
      <dgm:spPr/>
    </dgm:pt>
    <dgm:pt modelId="{888828B1-B9FB-A844-966E-7C34F2526C48}" type="pres">
      <dgm:prSet presAssocID="{B149AC65-49FE-EA48-A9DE-3E886F050784}" presName="desTx" presStyleLbl="alignAccFollowNode1" presStyleIdx="0" presStyleCnt="3">
        <dgm:presLayoutVars>
          <dgm:bulletEnabled val="1"/>
        </dgm:presLayoutVars>
      </dgm:prSet>
      <dgm:spPr/>
    </dgm:pt>
    <dgm:pt modelId="{B277A7A5-2543-2F41-A65C-B695B95335E0}" type="pres">
      <dgm:prSet presAssocID="{A583D360-AE9D-4840-BCA9-1D133CFCC3FE}" presName="space" presStyleCnt="0"/>
      <dgm:spPr/>
    </dgm:pt>
    <dgm:pt modelId="{E60A04CF-A03C-EE44-B307-D5680DC4FC55}" type="pres">
      <dgm:prSet presAssocID="{8D69AF50-86DF-3C4B-AF7B-8C147BF6E074}" presName="composite" presStyleCnt="0"/>
      <dgm:spPr/>
    </dgm:pt>
    <dgm:pt modelId="{8BA809CE-3D7C-6A42-B2FF-26D3721569D4}" type="pres">
      <dgm:prSet presAssocID="{8D69AF50-86DF-3C4B-AF7B-8C147BF6E074}" presName="parTx" presStyleLbl="alignNode1" presStyleIdx="1" presStyleCnt="3">
        <dgm:presLayoutVars>
          <dgm:chMax val="0"/>
          <dgm:chPref val="0"/>
          <dgm:bulletEnabled val="1"/>
        </dgm:presLayoutVars>
      </dgm:prSet>
      <dgm:spPr/>
    </dgm:pt>
    <dgm:pt modelId="{EF726504-C431-2E44-81D5-575600385404}" type="pres">
      <dgm:prSet presAssocID="{8D69AF50-86DF-3C4B-AF7B-8C147BF6E074}" presName="desTx" presStyleLbl="alignAccFollowNode1" presStyleIdx="1" presStyleCnt="3">
        <dgm:presLayoutVars>
          <dgm:bulletEnabled val="1"/>
        </dgm:presLayoutVars>
      </dgm:prSet>
      <dgm:spPr/>
    </dgm:pt>
    <dgm:pt modelId="{26AEE6D3-3BFF-EE43-A96F-AFC5853C9AD1}" type="pres">
      <dgm:prSet presAssocID="{D10527FF-2D86-554C-8FAE-8624FCA6D7C6}" presName="space" presStyleCnt="0"/>
      <dgm:spPr/>
    </dgm:pt>
    <dgm:pt modelId="{25C2536F-100F-BC4A-8F94-8922E5D9764C}" type="pres">
      <dgm:prSet presAssocID="{29562E71-881E-B446-8288-4DA6178FA23C}" presName="composite" presStyleCnt="0"/>
      <dgm:spPr/>
    </dgm:pt>
    <dgm:pt modelId="{AAA6AC7E-B632-E141-AF48-DA4BEA28981C}" type="pres">
      <dgm:prSet presAssocID="{29562E71-881E-B446-8288-4DA6178FA23C}" presName="parTx" presStyleLbl="alignNode1" presStyleIdx="2" presStyleCnt="3">
        <dgm:presLayoutVars>
          <dgm:chMax val="0"/>
          <dgm:chPref val="0"/>
          <dgm:bulletEnabled val="1"/>
        </dgm:presLayoutVars>
      </dgm:prSet>
      <dgm:spPr/>
    </dgm:pt>
    <dgm:pt modelId="{5EFD6ED5-62C0-8949-9378-F904FF8EAC58}" type="pres">
      <dgm:prSet presAssocID="{29562E71-881E-B446-8288-4DA6178FA23C}" presName="desTx" presStyleLbl="alignAccFollowNode1" presStyleIdx="2" presStyleCnt="3">
        <dgm:presLayoutVars>
          <dgm:bulletEnabled val="1"/>
        </dgm:presLayoutVars>
      </dgm:prSet>
      <dgm:spPr/>
    </dgm:pt>
  </dgm:ptLst>
  <dgm:cxnLst>
    <dgm:cxn modelId="{6D2F6D13-EDAE-4746-95EC-D4BB2A8232D9}" srcId="{29562E71-881E-B446-8288-4DA6178FA23C}" destId="{89E20EB7-5CE6-A642-B3BA-848B87B0C8E7}" srcOrd="1" destOrd="0" parTransId="{90D8B22E-9B1A-BE41-9DD2-316EFA2DC838}" sibTransId="{E4A2F9ED-67E2-2545-B25A-4C99D123DB8C}"/>
    <dgm:cxn modelId="{6C385C16-DA72-7040-A860-15A25E176216}" srcId="{D5BD622A-74C8-7E44-BE1E-3DDE1B8ABB9D}" destId="{B149AC65-49FE-EA48-A9DE-3E886F050784}" srcOrd="0" destOrd="0" parTransId="{4D40A3F2-ACC3-3440-B64B-2EDAA1FE143C}" sibTransId="{A583D360-AE9D-4840-BCA9-1D133CFCC3FE}"/>
    <dgm:cxn modelId="{BA6E6C18-BF3E-1C4C-8053-B2C393B62158}" srcId="{8D69AF50-86DF-3C4B-AF7B-8C147BF6E074}" destId="{593999B5-BF82-DC4D-986C-7B8B0A658124}" srcOrd="1" destOrd="0" parTransId="{B71DCB6E-BBD9-1E45-9E99-1ECB7DA9DFE0}" sibTransId="{B20B6D59-5B83-DB46-A318-B2E077BD90F5}"/>
    <dgm:cxn modelId="{9D77FE1A-438A-E14F-A140-0090D73C6A96}" type="presOf" srcId="{4B6AE805-CD6A-A845-8F4F-F3BC5F9456A6}" destId="{EF726504-C431-2E44-81D5-575600385404}" srcOrd="0" destOrd="0" presId="urn:microsoft.com/office/officeart/2005/8/layout/hList1"/>
    <dgm:cxn modelId="{2DC8B61C-4E98-0F49-8EC8-42E67FA03644}" srcId="{8D69AF50-86DF-3C4B-AF7B-8C147BF6E074}" destId="{4B6AE805-CD6A-A845-8F4F-F3BC5F9456A6}" srcOrd="0" destOrd="0" parTransId="{782489EE-14FC-604C-9CDA-66B1DE357E0C}" sibTransId="{C1A3F56E-4A71-C348-9952-BCF2CBF0ED88}"/>
    <dgm:cxn modelId="{AE749F27-B3D7-7F47-982B-277FD9FF0A07}" type="presOf" srcId="{B149AC65-49FE-EA48-A9DE-3E886F050784}" destId="{F706B840-7BC1-6C47-8A86-E68EBA1E28A7}" srcOrd="0" destOrd="0" presId="urn:microsoft.com/office/officeart/2005/8/layout/hList1"/>
    <dgm:cxn modelId="{AFC9FD34-3179-D041-8ACB-637D6B337FD2}" type="presOf" srcId="{54BFD8A8-01D9-F84E-B665-AF7986D216A1}" destId="{888828B1-B9FB-A844-966E-7C34F2526C48}" srcOrd="0" destOrd="1" presId="urn:microsoft.com/office/officeart/2005/8/layout/hList1"/>
    <dgm:cxn modelId="{925C9D46-B78C-354B-8AB2-E672E3CA212E}" type="presOf" srcId="{89E20EB7-5CE6-A642-B3BA-848B87B0C8E7}" destId="{5EFD6ED5-62C0-8949-9378-F904FF8EAC58}" srcOrd="0" destOrd="1" presId="urn:microsoft.com/office/officeart/2005/8/layout/hList1"/>
    <dgm:cxn modelId="{7CBFBF6D-00CD-9C4B-BB4E-F30C859D7B4F}" type="presOf" srcId="{82B42B12-2670-6D43-88D7-1972000E777B}" destId="{888828B1-B9FB-A844-966E-7C34F2526C48}" srcOrd="0" destOrd="0" presId="urn:microsoft.com/office/officeart/2005/8/layout/hList1"/>
    <dgm:cxn modelId="{1F0C9354-8796-B64E-80EA-6BB94B38886B}" srcId="{D5BD622A-74C8-7E44-BE1E-3DDE1B8ABB9D}" destId="{8D69AF50-86DF-3C4B-AF7B-8C147BF6E074}" srcOrd="1" destOrd="0" parTransId="{CE1CD252-22F8-E94D-93B2-FE9FF20EBFAA}" sibTransId="{D10527FF-2D86-554C-8FAE-8624FCA6D7C6}"/>
    <dgm:cxn modelId="{47397776-AEC6-E742-8A6B-981D8A936605}" srcId="{B149AC65-49FE-EA48-A9DE-3E886F050784}" destId="{54BFD8A8-01D9-F84E-B665-AF7986D216A1}" srcOrd="1" destOrd="0" parTransId="{43DFFD9E-B658-264C-B3DF-A76C5BA303F0}" sibTransId="{A415911B-998D-0945-940B-D7E57F023DE0}"/>
    <dgm:cxn modelId="{CB94B17E-B25B-CA49-A938-B69DD52DB279}" type="presOf" srcId="{8D69AF50-86DF-3C4B-AF7B-8C147BF6E074}" destId="{8BA809CE-3D7C-6A42-B2FF-26D3721569D4}" srcOrd="0" destOrd="0" presId="urn:microsoft.com/office/officeart/2005/8/layout/hList1"/>
    <dgm:cxn modelId="{946B929E-87DB-AA4F-AF4A-2719A6A41C21}" type="presOf" srcId="{F3D5A6B7-3CBF-E749-A911-434202416C21}" destId="{EF726504-C431-2E44-81D5-575600385404}" srcOrd="0" destOrd="2" presId="urn:microsoft.com/office/officeart/2005/8/layout/hList1"/>
    <dgm:cxn modelId="{F3ABF1AF-2D59-9044-9B2E-0288854DBA26}" srcId="{29562E71-881E-B446-8288-4DA6178FA23C}" destId="{4981CE7E-AD91-9D42-8F5C-A149B0CD13D7}" srcOrd="0" destOrd="0" parTransId="{BE8B0373-C624-C54D-8FE6-C07D3B40C2D3}" sibTransId="{5B5A78B8-F7F9-534D-AADD-A39848A86C24}"/>
    <dgm:cxn modelId="{5F291DB6-BA07-7C45-85A5-4CE70973A859}" srcId="{B149AC65-49FE-EA48-A9DE-3E886F050784}" destId="{82B42B12-2670-6D43-88D7-1972000E777B}" srcOrd="0" destOrd="0" parTransId="{06D07D34-980E-B94A-A8FC-CEDB3A4F49FA}" sibTransId="{87901FF8-08DE-E840-8296-F9336CB9674F}"/>
    <dgm:cxn modelId="{9BF083C9-9E28-3C49-854A-53A7DC21DD61}" type="presOf" srcId="{29562E71-881E-B446-8288-4DA6178FA23C}" destId="{AAA6AC7E-B632-E141-AF48-DA4BEA28981C}" srcOrd="0" destOrd="0" presId="urn:microsoft.com/office/officeart/2005/8/layout/hList1"/>
    <dgm:cxn modelId="{B8D067D3-2FE4-5D47-8D29-79D6DA4EBC51}" type="presOf" srcId="{4981CE7E-AD91-9D42-8F5C-A149B0CD13D7}" destId="{5EFD6ED5-62C0-8949-9378-F904FF8EAC58}" srcOrd="0" destOrd="0" presId="urn:microsoft.com/office/officeart/2005/8/layout/hList1"/>
    <dgm:cxn modelId="{4942B0DC-08F5-F64D-8B24-BC25CCC7C295}" type="presOf" srcId="{D5BD622A-74C8-7E44-BE1E-3DDE1B8ABB9D}" destId="{DA1FC662-46CB-354B-ACBB-115C0750ED62}" srcOrd="0" destOrd="0" presId="urn:microsoft.com/office/officeart/2005/8/layout/hList1"/>
    <dgm:cxn modelId="{029EE6EB-679B-E64C-9EE2-5D0DC5907C46}" srcId="{8D69AF50-86DF-3C4B-AF7B-8C147BF6E074}" destId="{F3D5A6B7-3CBF-E749-A911-434202416C21}" srcOrd="2" destOrd="0" parTransId="{3BCB24BA-DB9D-0E46-85A6-5305E8A95B3C}" sibTransId="{81ED38F6-4A98-7F45-BF13-55AE7EDEFEAB}"/>
    <dgm:cxn modelId="{461129F2-7CFB-BF4F-926C-0780BBECCBE4}" srcId="{D5BD622A-74C8-7E44-BE1E-3DDE1B8ABB9D}" destId="{29562E71-881E-B446-8288-4DA6178FA23C}" srcOrd="2" destOrd="0" parTransId="{33781247-F5D3-E249-90B8-268CEC9173D4}" sibTransId="{2022F2F2-BCA7-7A46-B63E-43DC0589C054}"/>
    <dgm:cxn modelId="{FFABC2F5-3D5E-614E-AD36-770E3765435C}" type="presOf" srcId="{593999B5-BF82-DC4D-986C-7B8B0A658124}" destId="{EF726504-C431-2E44-81D5-575600385404}" srcOrd="0" destOrd="1" presId="urn:microsoft.com/office/officeart/2005/8/layout/hList1"/>
    <dgm:cxn modelId="{697AE427-3987-5444-9608-482B8612C72E}" type="presParOf" srcId="{DA1FC662-46CB-354B-ACBB-115C0750ED62}" destId="{609C5879-DF00-A640-9B0B-F42E8127A3A9}" srcOrd="0" destOrd="0" presId="urn:microsoft.com/office/officeart/2005/8/layout/hList1"/>
    <dgm:cxn modelId="{D18E6C81-390F-794E-B26B-1262F7480951}" type="presParOf" srcId="{609C5879-DF00-A640-9B0B-F42E8127A3A9}" destId="{F706B840-7BC1-6C47-8A86-E68EBA1E28A7}" srcOrd="0" destOrd="0" presId="urn:microsoft.com/office/officeart/2005/8/layout/hList1"/>
    <dgm:cxn modelId="{CAF4DD5B-FAD4-D74A-BE4E-D190A65CFD96}" type="presParOf" srcId="{609C5879-DF00-A640-9B0B-F42E8127A3A9}" destId="{888828B1-B9FB-A844-966E-7C34F2526C48}" srcOrd="1" destOrd="0" presId="urn:microsoft.com/office/officeart/2005/8/layout/hList1"/>
    <dgm:cxn modelId="{739B15F0-BB1C-8E44-B2C8-886EF44280A0}" type="presParOf" srcId="{DA1FC662-46CB-354B-ACBB-115C0750ED62}" destId="{B277A7A5-2543-2F41-A65C-B695B95335E0}" srcOrd="1" destOrd="0" presId="urn:microsoft.com/office/officeart/2005/8/layout/hList1"/>
    <dgm:cxn modelId="{7D159ED1-237D-9742-80CE-E718CBF0E681}" type="presParOf" srcId="{DA1FC662-46CB-354B-ACBB-115C0750ED62}" destId="{E60A04CF-A03C-EE44-B307-D5680DC4FC55}" srcOrd="2" destOrd="0" presId="urn:microsoft.com/office/officeart/2005/8/layout/hList1"/>
    <dgm:cxn modelId="{7D278FAA-801B-B34E-A517-0BC2DDF7A265}" type="presParOf" srcId="{E60A04CF-A03C-EE44-B307-D5680DC4FC55}" destId="{8BA809CE-3D7C-6A42-B2FF-26D3721569D4}" srcOrd="0" destOrd="0" presId="urn:microsoft.com/office/officeart/2005/8/layout/hList1"/>
    <dgm:cxn modelId="{A6182CA6-8FF2-554C-BE2C-0E5E68290F13}" type="presParOf" srcId="{E60A04CF-A03C-EE44-B307-D5680DC4FC55}" destId="{EF726504-C431-2E44-81D5-575600385404}" srcOrd="1" destOrd="0" presId="urn:microsoft.com/office/officeart/2005/8/layout/hList1"/>
    <dgm:cxn modelId="{CF80E8F8-54D5-1A48-A12E-894077AACC8C}" type="presParOf" srcId="{DA1FC662-46CB-354B-ACBB-115C0750ED62}" destId="{26AEE6D3-3BFF-EE43-A96F-AFC5853C9AD1}" srcOrd="3" destOrd="0" presId="urn:microsoft.com/office/officeart/2005/8/layout/hList1"/>
    <dgm:cxn modelId="{9056AF5D-9739-B14D-A056-3373ECF6FA68}" type="presParOf" srcId="{DA1FC662-46CB-354B-ACBB-115C0750ED62}" destId="{25C2536F-100F-BC4A-8F94-8922E5D9764C}" srcOrd="4" destOrd="0" presId="urn:microsoft.com/office/officeart/2005/8/layout/hList1"/>
    <dgm:cxn modelId="{129A7E70-9B06-504D-9E12-97F3BBF1B717}" type="presParOf" srcId="{25C2536F-100F-BC4A-8F94-8922E5D9764C}" destId="{AAA6AC7E-B632-E141-AF48-DA4BEA28981C}" srcOrd="0" destOrd="0" presId="urn:microsoft.com/office/officeart/2005/8/layout/hList1"/>
    <dgm:cxn modelId="{8294BC37-50C2-7A41-AB98-6BF177CD1F30}" type="presParOf" srcId="{25C2536F-100F-BC4A-8F94-8922E5D9764C}" destId="{5EFD6ED5-62C0-8949-9378-F904FF8EAC5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6B840-7BC1-6C47-8A86-E68EBA1E28A7}">
      <dsp:nvSpPr>
        <dsp:cNvPr id="0" name=""/>
        <dsp:cNvSpPr/>
      </dsp:nvSpPr>
      <dsp:spPr>
        <a:xfrm>
          <a:off x="3550" y="167822"/>
          <a:ext cx="3461493"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CA" sz="1800" b="1" i="0" kern="1200" noProof="0"/>
            <a:t>Vivid Language</a:t>
          </a:r>
          <a:endParaRPr lang="en-CA" sz="1800" b="1" i="0" kern="1200" noProof="0" dirty="0"/>
        </a:p>
      </dsp:txBody>
      <dsp:txXfrm>
        <a:off x="3550" y="167822"/>
        <a:ext cx="3461493" cy="518400"/>
      </dsp:txXfrm>
    </dsp:sp>
    <dsp:sp modelId="{888828B1-B9FB-A844-966E-7C34F2526C48}">
      <dsp:nvSpPr>
        <dsp:cNvPr id="0" name=""/>
        <dsp:cNvSpPr/>
      </dsp:nvSpPr>
      <dsp:spPr>
        <a:xfrm>
          <a:off x="3550" y="686222"/>
          <a:ext cx="3461493" cy="271755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b="0" i="0" kern="1200" noProof="0" dirty="0"/>
            <a:t>Evokes the senses and is language that arouses the sensations of smelling, tasting, seeing, hearing, and feeling.</a:t>
          </a:r>
          <a:endParaRPr lang="en-CA" sz="1800" kern="1200" noProof="0" dirty="0"/>
        </a:p>
        <a:p>
          <a:pPr marL="171450" lvl="1" indent="-171450" algn="l" defTabSz="800100">
            <a:lnSpc>
              <a:spcPct val="90000"/>
            </a:lnSpc>
            <a:spcBef>
              <a:spcPct val="0"/>
            </a:spcBef>
            <a:spcAft>
              <a:spcPct val="15000"/>
            </a:spcAft>
            <a:buChar char="•"/>
          </a:pPr>
          <a:r>
            <a:rPr lang="en-CA" sz="1800" b="0" i="0" kern="1200" noProof="0" dirty="0"/>
            <a:t>Can assist in creating an emotional experience and sensation for the audience.</a:t>
          </a:r>
          <a:endParaRPr lang="en-CA" sz="1800" kern="1200" noProof="0" dirty="0"/>
        </a:p>
      </dsp:txBody>
      <dsp:txXfrm>
        <a:off x="3550" y="686222"/>
        <a:ext cx="3461493" cy="2717550"/>
      </dsp:txXfrm>
    </dsp:sp>
    <dsp:sp modelId="{8BA809CE-3D7C-6A42-B2FF-26D3721569D4}">
      <dsp:nvSpPr>
        <dsp:cNvPr id="0" name=""/>
        <dsp:cNvSpPr/>
      </dsp:nvSpPr>
      <dsp:spPr>
        <a:xfrm>
          <a:off x="3949652" y="167822"/>
          <a:ext cx="3461493" cy="518400"/>
        </a:xfrm>
        <a:prstGeom prst="rect">
          <a:avLst/>
        </a:prstGeom>
        <a:solidFill>
          <a:schemeClr val="accent2">
            <a:hueOff val="3247601"/>
            <a:satOff val="5830"/>
            <a:lumOff val="-3432"/>
            <a:alphaOff val="0"/>
          </a:schemeClr>
        </a:solidFill>
        <a:ln w="25400" cap="flat" cmpd="sng" algn="ctr">
          <a:solidFill>
            <a:schemeClr val="accent2">
              <a:hueOff val="3247601"/>
              <a:satOff val="5830"/>
              <a:lumOff val="-3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CA" sz="1800" b="1" i="0" kern="1200" noProof="0" dirty="0"/>
            <a:t>Rhetorical Techniques</a:t>
          </a:r>
          <a:endParaRPr lang="en-CA" sz="1800" kern="1200" noProof="0" dirty="0"/>
        </a:p>
      </dsp:txBody>
      <dsp:txXfrm>
        <a:off x="3949652" y="167822"/>
        <a:ext cx="3461493" cy="518400"/>
      </dsp:txXfrm>
    </dsp:sp>
    <dsp:sp modelId="{EF726504-C431-2E44-81D5-575600385404}">
      <dsp:nvSpPr>
        <dsp:cNvPr id="0" name=""/>
        <dsp:cNvSpPr/>
      </dsp:nvSpPr>
      <dsp:spPr>
        <a:xfrm>
          <a:off x="3949652" y="686222"/>
          <a:ext cx="3461493" cy="2717550"/>
        </a:xfrm>
        <a:prstGeom prst="rect">
          <a:avLst/>
        </a:prstGeom>
        <a:solidFill>
          <a:schemeClr val="accent2">
            <a:tint val="40000"/>
            <a:alpha val="90000"/>
            <a:hueOff val="3399739"/>
            <a:satOff val="-2424"/>
            <a:lumOff val="-521"/>
            <a:alphaOff val="0"/>
          </a:schemeClr>
        </a:solidFill>
        <a:ln w="25400" cap="flat" cmpd="sng" algn="ctr">
          <a:solidFill>
            <a:schemeClr val="accent2">
              <a:tint val="40000"/>
              <a:alpha val="90000"/>
              <a:hueOff val="3399739"/>
              <a:satOff val="-2424"/>
              <a:lumOff val="-5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b="1" i="0" kern="1200" noProof="0" dirty="0"/>
            <a:t>Alliteration</a:t>
          </a:r>
          <a:r>
            <a:rPr lang="en-CA" sz="1800" b="0" i="0" kern="1200" noProof="0" dirty="0"/>
            <a:t> is the repetition of initial consonant sounds in a sentence or passage.</a:t>
          </a:r>
          <a:endParaRPr lang="en-CA" sz="1800" kern="1200" noProof="0" dirty="0"/>
        </a:p>
        <a:p>
          <a:pPr marL="171450" lvl="1" indent="-171450" algn="l" defTabSz="800100">
            <a:lnSpc>
              <a:spcPct val="90000"/>
            </a:lnSpc>
            <a:spcBef>
              <a:spcPct val="0"/>
            </a:spcBef>
            <a:spcAft>
              <a:spcPct val="15000"/>
            </a:spcAft>
            <a:buChar char="•"/>
          </a:pPr>
          <a:r>
            <a:rPr lang="en-CA" sz="1800" b="1" i="0" kern="1200" noProof="0" dirty="0"/>
            <a:t>Parallelism </a:t>
          </a:r>
          <a:r>
            <a:rPr lang="en-CA" sz="1800" b="0" i="0" kern="1200" noProof="0" dirty="0"/>
            <a:t>is the repetition of sentence structures.</a:t>
          </a:r>
          <a:endParaRPr lang="en-CA" sz="1800" kern="1200" noProof="0" dirty="0"/>
        </a:p>
        <a:p>
          <a:pPr marL="171450" lvl="1" indent="-171450" algn="l" defTabSz="800100">
            <a:lnSpc>
              <a:spcPct val="90000"/>
            </a:lnSpc>
            <a:spcBef>
              <a:spcPct val="0"/>
            </a:spcBef>
            <a:spcAft>
              <a:spcPct val="15000"/>
            </a:spcAft>
            <a:buChar char="•"/>
          </a:pPr>
          <a:r>
            <a:rPr lang="en-CA" sz="1800" b="1" i="0" kern="1200" noProof="0" dirty="0"/>
            <a:t>Tropes</a:t>
          </a:r>
          <a:r>
            <a:rPr lang="en-CA" sz="1800" b="0" i="0" kern="1200" noProof="0" dirty="0"/>
            <a:t> are a turning of the text where the literal meaning is changed or altered to provide new insight. (metaphors and similes)</a:t>
          </a:r>
          <a:endParaRPr lang="en-CA" sz="1800" kern="1200" noProof="0" dirty="0"/>
        </a:p>
      </dsp:txBody>
      <dsp:txXfrm>
        <a:off x="3949652" y="686222"/>
        <a:ext cx="3461493" cy="2717550"/>
      </dsp:txXfrm>
    </dsp:sp>
    <dsp:sp modelId="{AAA6AC7E-B632-E141-AF48-DA4BEA28981C}">
      <dsp:nvSpPr>
        <dsp:cNvPr id="0" name=""/>
        <dsp:cNvSpPr/>
      </dsp:nvSpPr>
      <dsp:spPr>
        <a:xfrm>
          <a:off x="7895755" y="167822"/>
          <a:ext cx="3461493" cy="518400"/>
        </a:xfrm>
        <a:prstGeom prst="rect">
          <a:avLst/>
        </a:prstGeom>
        <a:solidFill>
          <a:schemeClr val="accent2">
            <a:hueOff val="6495201"/>
            <a:satOff val="11660"/>
            <a:lumOff val="-6864"/>
            <a:alphaOff val="0"/>
          </a:schemeClr>
        </a:solidFill>
        <a:ln w="25400" cap="flat" cmpd="sng" algn="ctr">
          <a:solidFill>
            <a:schemeClr val="accent2">
              <a:hueOff val="6495201"/>
              <a:satOff val="11660"/>
              <a:lumOff val="-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CA" sz="1800" b="1" i="0" kern="1200" noProof="0" dirty="0"/>
            <a:t>Storytelling</a:t>
          </a:r>
          <a:endParaRPr lang="en-CA" sz="1800" kern="1200" noProof="0" dirty="0"/>
        </a:p>
      </dsp:txBody>
      <dsp:txXfrm>
        <a:off x="7895755" y="167822"/>
        <a:ext cx="3461493" cy="518400"/>
      </dsp:txXfrm>
    </dsp:sp>
    <dsp:sp modelId="{5EFD6ED5-62C0-8949-9378-F904FF8EAC58}">
      <dsp:nvSpPr>
        <dsp:cNvPr id="0" name=""/>
        <dsp:cNvSpPr/>
      </dsp:nvSpPr>
      <dsp:spPr>
        <a:xfrm>
          <a:off x="7895755" y="686222"/>
          <a:ext cx="3461493" cy="2717550"/>
        </a:xfrm>
        <a:prstGeom prst="rect">
          <a:avLst/>
        </a:prstGeom>
        <a:solidFill>
          <a:schemeClr val="accent2">
            <a:tint val="40000"/>
            <a:alpha val="90000"/>
            <a:hueOff val="6799479"/>
            <a:satOff val="-4848"/>
            <a:lumOff val="-1042"/>
            <a:alphaOff val="0"/>
          </a:schemeClr>
        </a:solidFill>
        <a:ln w="25400" cap="flat" cmpd="sng" algn="ctr">
          <a:solidFill>
            <a:schemeClr val="accent2">
              <a:tint val="40000"/>
              <a:alpha val="90000"/>
              <a:hueOff val="6799479"/>
              <a:satOff val="-4848"/>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b="0" i="0" kern="1200" noProof="0" dirty="0"/>
            <a:t>Stories and storytelling, in the form of anecdotes and narrative illustrations, are a powerful tool as a public speaker.</a:t>
          </a:r>
          <a:endParaRPr lang="en-CA" sz="1800" kern="1200" noProof="0" dirty="0"/>
        </a:p>
        <a:p>
          <a:pPr marL="171450" lvl="1" indent="-171450" algn="l" defTabSz="800100">
            <a:lnSpc>
              <a:spcPct val="90000"/>
            </a:lnSpc>
            <a:spcBef>
              <a:spcPct val="0"/>
            </a:spcBef>
            <a:spcAft>
              <a:spcPct val="15000"/>
            </a:spcAft>
            <a:buChar char="•"/>
          </a:pPr>
          <a:r>
            <a:rPr lang="en-CA" sz="1800" b="0" i="0" kern="1200" noProof="0" dirty="0"/>
            <a:t>Audiences are likely to remember anecdotes and narratives long after a speech’s statistics are forgotten.</a:t>
          </a:r>
          <a:endParaRPr lang="en-CA" sz="1800" kern="1200" noProof="0" dirty="0"/>
        </a:p>
      </dsp:txBody>
      <dsp:txXfrm>
        <a:off x="7895755" y="686222"/>
        <a:ext cx="3461493" cy="27175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44637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380375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485477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181656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124724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226455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250632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335559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86170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248720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fontScale="90000"/>
          </a:bodyPr>
          <a:lstStyle/>
          <a:p>
            <a:pPr algn="r"/>
            <a:r>
              <a:rPr lang="en-CA" dirty="0"/>
              <a:t>Organizational Business Communication</a:t>
            </a:r>
          </a:p>
        </p:txBody>
      </p:sp>
      <p:sp>
        <p:nvSpPr>
          <p:cNvPr id="81" name="Google Shape;81;p13"/>
          <p:cNvSpPr txBox="1">
            <a:spLocks noGrp="1"/>
          </p:cNvSpPr>
          <p:nvPr>
            <p:ph type="subTitle" idx="1"/>
          </p:nvPr>
        </p:nvSpPr>
        <p:spPr>
          <a:xfrm>
            <a:off x="362857" y="3621217"/>
            <a:ext cx="116840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dirty="0"/>
              <a:t>Chapter 10: Business Presentations</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Verbal Communication Strategies - Language and Aesthetics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Autofit/>
          </a:bodyPr>
          <a:lstStyle/>
          <a:p>
            <a:pPr marL="151765" indent="0">
              <a:buNone/>
            </a:pPr>
            <a:r>
              <a:rPr lang="en-CA" sz="2000" dirty="0">
                <a:solidFill>
                  <a:schemeClr val="tx1">
                    <a:lumMod val="50000"/>
                  </a:schemeClr>
                </a:solidFill>
              </a:rPr>
              <a:t>Aesthetics is, certainly, based on how you deliver or embody your speech. But aesthetics also incorporates language choices and storytelling.</a:t>
            </a:r>
          </a:p>
        </p:txBody>
      </p:sp>
      <p:graphicFrame>
        <p:nvGraphicFramePr>
          <p:cNvPr id="4" name="Diagrama 3" descr="1. Vivid Language&#10;• Evokes the senses and is language that arouses the sensations of smelling, tasting, seeing, hearing, and feeling.&#10;• Can assist in creating an emotional experience and sensation for the audience.&#10;2. Rhetorical Techniques&#10;• Alliteration is the repetition of initial consonant sounds in a sentence or passage.&#10;• Parallelism is the repetition of sentence structures.&#10;• Tropes are a turning of the text where the literal meaning is changed or altered to provide new insight. (metaphors and similes)&#10;3. Storytelling&#10;• Stories and storytelling, in the form of anecdotes and narrative illustrations, are a powerful tool as a public speaker.&#10;• Audiences are likely to remember anecdotes and narratives long after a speech’s statistics are forgotten.&#10;">
            <a:extLst>
              <a:ext uri="{FF2B5EF4-FFF2-40B4-BE49-F238E27FC236}">
                <a16:creationId xmlns:a16="http://schemas.microsoft.com/office/drawing/2014/main" id="{B2CB2F3D-AC78-920A-F2E1-DA5EA3EF3987}"/>
              </a:ext>
            </a:extLst>
          </p:cNvPr>
          <p:cNvGraphicFramePr/>
          <p:nvPr>
            <p:extLst>
              <p:ext uri="{D42A27DB-BD31-4B8C-83A1-F6EECF244321}">
                <p14:modId xmlns:p14="http://schemas.microsoft.com/office/powerpoint/2010/main" val="1966528150"/>
              </p:ext>
            </p:extLst>
          </p:nvPr>
        </p:nvGraphicFramePr>
        <p:xfrm>
          <a:off x="415599" y="2566737"/>
          <a:ext cx="11360799" cy="357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091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fontScale="90000"/>
          </a:bodyPr>
          <a:lstStyle/>
          <a:p>
            <a:r>
              <a:rPr lang="en-CA" dirty="0"/>
              <a:t>Verbal Communication Strategies – Projection; Vocal Enunciation and Punctuation</a:t>
            </a:r>
            <a:br>
              <a:rPr lang="en-CA" dirty="0"/>
            </a:br>
            <a:br>
              <a:rPr lang="en-CA" dirty="0"/>
            </a:br>
            <a:br>
              <a:rPr lang="en-CA" dirty="0"/>
            </a:b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Autofit/>
          </a:bodyPr>
          <a:lstStyle/>
          <a:p>
            <a:pPr marL="494665" indent="-342900"/>
            <a:r>
              <a:rPr lang="en-CA" sz="2000" b="1" dirty="0">
                <a:solidFill>
                  <a:schemeClr val="tx1">
                    <a:lumMod val="50000"/>
                  </a:schemeClr>
                </a:solidFill>
              </a:rPr>
              <a:t>Projection</a:t>
            </a:r>
            <a:r>
              <a:rPr lang="en-CA" sz="2000" dirty="0">
                <a:solidFill>
                  <a:schemeClr val="tx1">
                    <a:lumMod val="50000"/>
                  </a:schemeClr>
                </a:solidFill>
              </a:rPr>
              <a:t> is a strategy to vocally fill the space; thus, the space dictates which vocal elements need to be adapted because every person in the room should comfortably experience your vocal range. </a:t>
            </a:r>
          </a:p>
          <a:p>
            <a:pPr marL="494665" indent="-342900"/>
            <a:r>
              <a:rPr lang="en-CA" sz="2000" b="1" dirty="0">
                <a:solidFill>
                  <a:schemeClr val="tx1">
                    <a:lumMod val="50000"/>
                  </a:schemeClr>
                </a:solidFill>
              </a:rPr>
              <a:t>Vocal enunciation </a:t>
            </a:r>
            <a:r>
              <a:rPr lang="en-CA" sz="2000" dirty="0">
                <a:solidFill>
                  <a:schemeClr val="tx1">
                    <a:lumMod val="50000"/>
                  </a:schemeClr>
                </a:solidFill>
              </a:rPr>
              <a:t>is often reduced to pronouncing words correctly, but enunciation also describes the expression of words and language.</a:t>
            </a:r>
          </a:p>
          <a:p>
            <a:pPr marL="1275689" lvl="1" indent="-342900"/>
            <a:r>
              <a:rPr lang="en-CA" sz="2000" dirty="0">
                <a:solidFill>
                  <a:schemeClr val="tx1">
                    <a:lumMod val="50000"/>
                  </a:schemeClr>
                </a:solidFill>
                <a:latin typeface="+mn-lt"/>
              </a:rPr>
              <a:t>One technique to increase enunciation occurs during speech rehearsal, and it’s known as the “dash” strategy: e-nun-ci-ate e-</a:t>
            </a:r>
            <a:r>
              <a:rPr lang="en-CA" sz="2000" dirty="0" err="1">
                <a:solidFill>
                  <a:schemeClr val="tx1">
                    <a:lumMod val="50000"/>
                  </a:schemeClr>
                </a:solidFill>
                <a:latin typeface="+mn-lt"/>
              </a:rPr>
              <a:t>ve</a:t>
            </a:r>
            <a:r>
              <a:rPr lang="en-CA" sz="2000" dirty="0">
                <a:solidFill>
                  <a:schemeClr val="tx1">
                    <a:lumMod val="50000"/>
                  </a:schemeClr>
                </a:solidFill>
                <a:latin typeface="+mn-lt"/>
              </a:rPr>
              <a:t>–</a:t>
            </a:r>
            <a:r>
              <a:rPr lang="en-CA" sz="2000" dirty="0" err="1">
                <a:solidFill>
                  <a:schemeClr val="tx1">
                    <a:lumMod val="50000"/>
                  </a:schemeClr>
                </a:solidFill>
                <a:latin typeface="+mn-lt"/>
              </a:rPr>
              <a:t>ry</a:t>
            </a:r>
            <a:r>
              <a:rPr lang="en-CA" sz="2000" dirty="0">
                <a:solidFill>
                  <a:schemeClr val="tx1">
                    <a:lumMod val="50000"/>
                  </a:schemeClr>
                </a:solidFill>
                <a:latin typeface="+mn-lt"/>
              </a:rPr>
              <a:t> </a:t>
            </a:r>
            <a:r>
              <a:rPr lang="en-CA" sz="2000" dirty="0" err="1">
                <a:solidFill>
                  <a:schemeClr val="tx1">
                    <a:lumMod val="50000"/>
                  </a:schemeClr>
                </a:solidFill>
                <a:latin typeface="+mn-lt"/>
              </a:rPr>
              <a:t>syll</a:t>
            </a:r>
            <a:r>
              <a:rPr lang="en-CA" sz="2000" dirty="0">
                <a:solidFill>
                  <a:schemeClr val="tx1">
                    <a:lumMod val="50000"/>
                  </a:schemeClr>
                </a:solidFill>
                <a:latin typeface="+mn-lt"/>
              </a:rPr>
              <a:t>–a–</a:t>
            </a:r>
            <a:r>
              <a:rPr lang="en-CA" sz="2000" dirty="0" err="1">
                <a:solidFill>
                  <a:schemeClr val="tx1">
                    <a:lumMod val="50000"/>
                  </a:schemeClr>
                </a:solidFill>
                <a:latin typeface="+mn-lt"/>
              </a:rPr>
              <a:t>bal</a:t>
            </a:r>
            <a:r>
              <a:rPr lang="en-CA" sz="2000" dirty="0">
                <a:solidFill>
                  <a:schemeClr val="tx1">
                    <a:lumMod val="50000"/>
                  </a:schemeClr>
                </a:solidFill>
                <a:latin typeface="+mn-lt"/>
              </a:rPr>
              <a:t> in your pre-</a:t>
            </a:r>
            <a:r>
              <a:rPr lang="en-CA" sz="2000" dirty="0" err="1">
                <a:solidFill>
                  <a:schemeClr val="tx1">
                    <a:lumMod val="50000"/>
                  </a:schemeClr>
                </a:solidFill>
                <a:latin typeface="+mn-lt"/>
              </a:rPr>
              <a:t>sen</a:t>
            </a:r>
            <a:r>
              <a:rPr lang="en-CA" sz="2000" dirty="0">
                <a:solidFill>
                  <a:schemeClr val="tx1">
                    <a:lumMod val="50000"/>
                  </a:schemeClr>
                </a:solidFill>
                <a:latin typeface="+mn-lt"/>
              </a:rPr>
              <a:t>-ta-</a:t>
            </a:r>
            <a:r>
              <a:rPr lang="en-CA" sz="2000" dirty="0" err="1">
                <a:solidFill>
                  <a:schemeClr val="tx1">
                    <a:lumMod val="50000"/>
                  </a:schemeClr>
                </a:solidFill>
                <a:latin typeface="+mn-lt"/>
              </a:rPr>
              <a:t>tion</a:t>
            </a:r>
            <a:r>
              <a:rPr lang="en-CA" sz="2000" dirty="0">
                <a:solidFill>
                  <a:schemeClr val="tx1">
                    <a:lumMod val="50000"/>
                  </a:schemeClr>
                </a:solidFill>
                <a:latin typeface="+mn-lt"/>
              </a:rPr>
              <a:t>.</a:t>
            </a:r>
          </a:p>
          <a:p>
            <a:pPr marL="1275689" lvl="1" indent="-342900"/>
            <a:r>
              <a:rPr lang="en-CA" sz="2000" b="1" dirty="0">
                <a:solidFill>
                  <a:schemeClr val="tx1">
                    <a:lumMod val="50000"/>
                  </a:schemeClr>
                </a:solidFill>
                <a:latin typeface="+mn-lt"/>
              </a:rPr>
              <a:t>Verbal punctuation </a:t>
            </a:r>
            <a:r>
              <a:rPr lang="en-CA" sz="2000" dirty="0">
                <a:solidFill>
                  <a:schemeClr val="tx1">
                    <a:lumMod val="50000"/>
                  </a:schemeClr>
                </a:solidFill>
                <a:latin typeface="+mn-lt"/>
              </a:rPr>
              <a:t>is the process of imagining the words as they’re written to insert purposeful, punctuated pauses to conclude key thoughts.</a:t>
            </a:r>
          </a:p>
          <a:p>
            <a:pPr marL="1275689" lvl="1" indent="-342900"/>
            <a:r>
              <a:rPr lang="en-CA" sz="2000" dirty="0">
                <a:solidFill>
                  <a:schemeClr val="tx1">
                    <a:lumMod val="50000"/>
                  </a:schemeClr>
                </a:solidFill>
                <a:latin typeface="+mn-lt"/>
              </a:rPr>
              <a:t>Verbal punctuation is a strategy to minimize </a:t>
            </a:r>
            <a:r>
              <a:rPr lang="en-CA" sz="2000" b="1" dirty="0">
                <a:solidFill>
                  <a:schemeClr val="tx1">
                    <a:lumMod val="50000"/>
                  </a:schemeClr>
                </a:solidFill>
                <a:latin typeface="+mn-lt"/>
              </a:rPr>
              <a:t>vocalized fillers, </a:t>
            </a:r>
            <a:r>
              <a:rPr lang="en-CA" sz="2000" dirty="0">
                <a:solidFill>
                  <a:schemeClr val="tx1">
                    <a:lumMod val="50000"/>
                  </a:schemeClr>
                </a:solidFill>
                <a:latin typeface="+mn-lt"/>
              </a:rPr>
              <a:t>including common fillers of “like, and, so, uh.”</a:t>
            </a:r>
          </a:p>
        </p:txBody>
      </p:sp>
    </p:spTree>
    <p:extLst>
      <p:ext uri="{BB962C8B-B14F-4D97-AF65-F5344CB8AC3E}">
        <p14:creationId xmlns:p14="http://schemas.microsoft.com/office/powerpoint/2010/main" val="119442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fontScale="90000"/>
          </a:bodyPr>
          <a:lstStyle/>
          <a:p>
            <a:r>
              <a:rPr lang="en-CA" dirty="0"/>
              <a:t>Verbal Communication Strategies – Pace and Rate</a:t>
            </a:r>
            <a:br>
              <a:rPr lang="en-CA" dirty="0"/>
            </a:br>
            <a:br>
              <a:rPr lang="en-CA" dirty="0"/>
            </a:br>
            <a:br>
              <a:rPr lang="en-CA" dirty="0"/>
            </a:b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Autofit/>
          </a:bodyPr>
          <a:lstStyle/>
          <a:p>
            <a:pPr marL="494665" indent="-342900"/>
            <a:r>
              <a:rPr lang="en-CA" sz="2000" dirty="0">
                <a:solidFill>
                  <a:schemeClr val="tx1">
                    <a:lumMod val="50000"/>
                  </a:schemeClr>
                </a:solidFill>
              </a:rPr>
              <a:t>How quickly or slowly you say the words of your speech is the </a:t>
            </a:r>
            <a:r>
              <a:rPr lang="en-CA" sz="2000" b="1" dirty="0">
                <a:solidFill>
                  <a:schemeClr val="tx1">
                    <a:lumMod val="50000"/>
                  </a:schemeClr>
                </a:solidFill>
              </a:rPr>
              <a:t>rate.</a:t>
            </a:r>
          </a:p>
          <a:p>
            <a:pPr marL="1275689" lvl="1" indent="-342900"/>
            <a:r>
              <a:rPr lang="en-CA" sz="2000" dirty="0">
                <a:solidFill>
                  <a:schemeClr val="tx1">
                    <a:lumMod val="50000"/>
                  </a:schemeClr>
                </a:solidFill>
                <a:latin typeface="+mn-lt"/>
              </a:rPr>
              <a:t>A slower rate may communicate to the audience that you do not fully know the speech.</a:t>
            </a:r>
          </a:p>
          <a:p>
            <a:pPr marL="1275689" lvl="1" indent="-342900"/>
            <a:r>
              <a:rPr lang="en-CA" sz="2000" dirty="0">
                <a:solidFill>
                  <a:schemeClr val="tx1">
                    <a:lumMod val="50000"/>
                  </a:schemeClr>
                </a:solidFill>
                <a:latin typeface="+mn-lt"/>
              </a:rPr>
              <a:t>Speaking too fast can be overly taxing on an audience’s ability to keep up with and digest what you are saying.</a:t>
            </a:r>
          </a:p>
          <a:p>
            <a:pPr marL="494665" indent="-342900"/>
            <a:r>
              <a:rPr lang="en-CA" sz="2000" dirty="0">
                <a:solidFill>
                  <a:schemeClr val="tx1">
                    <a:lumMod val="50000"/>
                  </a:schemeClr>
                </a:solidFill>
              </a:rPr>
              <a:t>You will want to maintain a good, deliberate rate at the beginning of your speech because your audience will be getting used to your voice.</a:t>
            </a:r>
          </a:p>
          <a:p>
            <a:pPr marL="494665" indent="-342900"/>
            <a:r>
              <a:rPr lang="en-CA" sz="2000" dirty="0">
                <a:solidFill>
                  <a:schemeClr val="tx1">
                    <a:lumMod val="50000"/>
                  </a:schemeClr>
                </a:solidFill>
              </a:rPr>
              <a:t>You might also consider varying the rate depending on the type of information being communicated.</a:t>
            </a:r>
          </a:p>
          <a:p>
            <a:pPr marL="494665" indent="-342900"/>
            <a:r>
              <a:rPr lang="en-CA" sz="2000" b="1" dirty="0">
                <a:solidFill>
                  <a:schemeClr val="tx1">
                    <a:lumMod val="50000"/>
                  </a:schemeClr>
                </a:solidFill>
              </a:rPr>
              <a:t>Vocal Pauses</a:t>
            </a:r>
            <a:r>
              <a:rPr lang="en-CA" sz="2000" dirty="0">
                <a:solidFill>
                  <a:schemeClr val="tx1">
                    <a:lumMod val="50000"/>
                  </a:schemeClr>
                </a:solidFill>
              </a:rPr>
              <a:t>: Use pauses to clarify what you are saying and bring attention to key messages. However, Pauses should be controlled to maintain attention of the audience and to create additional areas of emphasis.</a:t>
            </a:r>
          </a:p>
        </p:txBody>
      </p:sp>
    </p:spTree>
    <p:extLst>
      <p:ext uri="{BB962C8B-B14F-4D97-AF65-F5344CB8AC3E}">
        <p14:creationId xmlns:p14="http://schemas.microsoft.com/office/powerpoint/2010/main" val="109047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Key Takeaways </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dirty="0">
                <a:solidFill>
                  <a:schemeClr val="tx1">
                    <a:lumMod val="50000"/>
                  </a:schemeClr>
                </a:solidFill>
              </a:rPr>
              <a:t>Think of public speaking as a type of advocacy. When you share information with others, you’re advocating for a particular perspective and calling your audience in to listen to your perspective.</a:t>
            </a:r>
          </a:p>
          <a:p>
            <a:pPr marL="494665" indent="-342900"/>
            <a:r>
              <a:rPr lang="en-CA" dirty="0">
                <a:solidFill>
                  <a:schemeClr val="tx1">
                    <a:lumMod val="50000"/>
                  </a:schemeClr>
                </a:solidFill>
              </a:rPr>
              <a:t>Public speaking is when a speaker attempts to move an audience by advocating for a purposeful message — through informing, persuading or entertaining— in a particular context.</a:t>
            </a:r>
          </a:p>
          <a:p>
            <a:pPr marL="494665" indent="-342900"/>
            <a:r>
              <a:rPr lang="en-CA" dirty="0">
                <a:solidFill>
                  <a:schemeClr val="tx1">
                    <a:lumMod val="50000"/>
                  </a:schemeClr>
                </a:solidFill>
              </a:rPr>
              <a:t>Advocacy means promoting an idea, cause, concept or information, saying “this idea matters” and “I invite each of us to think more deeply about this information.”</a:t>
            </a:r>
          </a:p>
          <a:p>
            <a:pPr marL="494665" indent="-342900"/>
            <a:r>
              <a:rPr lang="en-CA" dirty="0">
                <a:solidFill>
                  <a:schemeClr val="tx1">
                    <a:lumMod val="50000"/>
                  </a:schemeClr>
                </a:solidFill>
              </a:rPr>
              <a:t>Effective public speaking is also ethical. Establish your credibility by showing your character in word and action, being prepared and avoid misrepresenting your experience, expertise or authority.</a:t>
            </a:r>
          </a:p>
          <a:p>
            <a:pPr marL="494665" indent="-342900"/>
            <a:r>
              <a:rPr lang="en-CA" dirty="0">
                <a:solidFill>
                  <a:schemeClr val="tx1">
                    <a:lumMod val="50000"/>
                  </a:schemeClr>
                </a:solidFill>
              </a:rPr>
              <a:t>Communication is constitutive (it creates meaning and matters), contextual (it happens in a particular time and place), and cultural.</a:t>
            </a:r>
          </a:p>
          <a:p>
            <a:pPr marL="494665" indent="-342900"/>
            <a:r>
              <a:rPr lang="en-CA" dirty="0">
                <a:solidFill>
                  <a:schemeClr val="tx1">
                    <a:lumMod val="50000"/>
                  </a:schemeClr>
                </a:solidFill>
              </a:rPr>
              <a:t>Fear of public speaking comes from fear of failure or a fear of rejection. Preparing yourself mentally and physically, rehearsing your speech and understand your context will help you be effective.</a:t>
            </a:r>
          </a:p>
          <a:p>
            <a:pPr marL="494665" indent="-342900"/>
            <a:r>
              <a:rPr lang="en-CA" dirty="0">
                <a:solidFill>
                  <a:schemeClr val="tx1">
                    <a:lumMod val="50000"/>
                  </a:schemeClr>
                </a:solidFill>
              </a:rPr>
              <a:t>Effective public speakers use language aesthetics, storytelling and body language to bring their presentations to life.</a:t>
            </a:r>
          </a:p>
          <a:p>
            <a:pPr marL="494665" indent="-342900"/>
            <a:endParaRPr lang="en-CA" dirty="0">
              <a:solidFill>
                <a:schemeClr val="tx1">
                  <a:lumMod val="50000"/>
                </a:schemeClr>
              </a:solidFill>
            </a:endParaRPr>
          </a:p>
        </p:txBody>
      </p:sp>
    </p:spTree>
    <p:extLst>
      <p:ext uri="{BB962C8B-B14F-4D97-AF65-F5344CB8AC3E}">
        <p14:creationId xmlns:p14="http://schemas.microsoft.com/office/powerpoint/2010/main" val="206171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50000"/>
                  </a:schemeClr>
                </a:solidFill>
                <a:cs typeface="Arial"/>
              </a:rPr>
              <a:t>By the end of this chapter you will:</a:t>
            </a:r>
            <a:endParaRPr lang="en-US" dirty="0">
              <a:solidFill>
                <a:schemeClr val="tx1">
                  <a:lumMod val="50000"/>
                </a:schemeClr>
              </a:solidFill>
              <a:cs typeface="Arial"/>
            </a:endParaRPr>
          </a:p>
          <a:p>
            <a:endParaRPr lang="en-CA" sz="2000" dirty="0">
              <a:solidFill>
                <a:schemeClr val="tx1">
                  <a:lumMod val="50000"/>
                </a:schemeClr>
              </a:solidFill>
              <a:cs typeface="Arial"/>
            </a:endParaRPr>
          </a:p>
          <a:p>
            <a:pPr marL="342900" indent="-342900">
              <a:buFont typeface="Arial" panose="020B0604020202020204" pitchFamily="34" charset="0"/>
              <a:buChar char="•"/>
            </a:pPr>
            <a:r>
              <a:rPr lang="en-CA" sz="2000" dirty="0">
                <a:solidFill>
                  <a:schemeClr val="tx1">
                    <a:lumMod val="50000"/>
                  </a:schemeClr>
                </a:solidFill>
                <a:cs typeface="Arial"/>
              </a:rPr>
              <a:t>Recognize the importance of oral presentations in your working </a:t>
            </a:r>
            <a:r>
              <a:rPr lang="en-CA" sz="2000">
                <a:solidFill>
                  <a:schemeClr val="tx1">
                    <a:lumMod val="50000"/>
                  </a:schemeClr>
                </a:solidFill>
                <a:cs typeface="Arial"/>
              </a:rPr>
              <a:t>life.</a:t>
            </a:r>
            <a:endParaRPr lang="en-CA" sz="2000" dirty="0">
              <a:solidFill>
                <a:schemeClr val="tx1">
                  <a:lumMod val="50000"/>
                </a:schemeClr>
              </a:solidFill>
              <a:cs typeface="Arial"/>
            </a:endParaRPr>
          </a:p>
          <a:p>
            <a:pPr marL="342900" indent="-342900">
              <a:buFont typeface="Arial" panose="020B0604020202020204" pitchFamily="34" charset="0"/>
              <a:buChar char="•"/>
            </a:pPr>
            <a:r>
              <a:rPr lang="en-CA" sz="2000" dirty="0">
                <a:solidFill>
                  <a:schemeClr val="tx1">
                    <a:lumMod val="50000"/>
                  </a:schemeClr>
                </a:solidFill>
                <a:cs typeface="Arial"/>
              </a:rPr>
              <a:t>Identify how to advocate for your point of view through public speaking.</a:t>
            </a:r>
            <a:endParaRPr lang="en-CA" dirty="0">
              <a:solidFill>
                <a:schemeClr val="tx1">
                  <a:lumMod val="50000"/>
                </a:schemeClr>
              </a:solidFill>
            </a:endParaRPr>
          </a:p>
          <a:p>
            <a:pPr marL="342900" indent="-342900">
              <a:buFont typeface="Arial" panose="020B0604020202020204" pitchFamily="34" charset="0"/>
              <a:buChar char="•"/>
            </a:pPr>
            <a:r>
              <a:rPr lang="en-CA" sz="2000" dirty="0">
                <a:solidFill>
                  <a:schemeClr val="tx1">
                    <a:lumMod val="50000"/>
                  </a:schemeClr>
                </a:solidFill>
                <a:cs typeface="Arial"/>
              </a:rPr>
              <a:t>Demonstrate ethical communication decisions.</a:t>
            </a:r>
          </a:p>
          <a:p>
            <a:pPr marL="342900" indent="-342900">
              <a:buFont typeface="Arial" panose="020B0604020202020204" pitchFamily="34" charset="0"/>
              <a:buChar char="•"/>
            </a:pPr>
            <a:r>
              <a:rPr lang="en-CA" sz="2000" dirty="0">
                <a:solidFill>
                  <a:schemeClr val="tx1">
                    <a:lumMod val="50000"/>
                  </a:schemeClr>
                </a:solidFill>
                <a:cs typeface="Arial"/>
              </a:rPr>
              <a:t>Describe some strategies for public speaking anxiety.</a:t>
            </a:r>
          </a:p>
          <a:p>
            <a:pPr marL="342900" indent="-342900">
              <a:buFont typeface="Arial" panose="020B0604020202020204" pitchFamily="34" charset="0"/>
              <a:buChar char="•"/>
            </a:pPr>
            <a:endParaRPr lang="en-CA" sz="2000" dirty="0">
              <a:solidFill>
                <a:schemeClr val="tx1">
                  <a:lumMod val="50000"/>
                </a:schemeClr>
              </a:solidFill>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Questions For Reflection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608965" indent="-457200">
              <a:buFont typeface="+mj-lt"/>
              <a:buAutoNum type="arabicPeriod"/>
            </a:pPr>
            <a:r>
              <a:rPr lang="en-CA" sz="2000" dirty="0">
                <a:solidFill>
                  <a:schemeClr val="tx1">
                    <a:lumMod val="50000"/>
                  </a:schemeClr>
                </a:solidFill>
              </a:rPr>
              <a:t>Think back to the most impactful speaker you’ve ever encountered? What made that person impactful? How did they deliver the message?</a:t>
            </a:r>
          </a:p>
          <a:p>
            <a:pPr marL="608965" indent="-457200">
              <a:buFont typeface="+mj-lt"/>
              <a:buAutoNum type="arabicPeriod"/>
            </a:pPr>
            <a:r>
              <a:rPr lang="en-CA" sz="2000" dirty="0">
                <a:solidFill>
                  <a:schemeClr val="tx1">
                    <a:lumMod val="50000"/>
                  </a:schemeClr>
                </a:solidFill>
              </a:rPr>
              <a:t>What emotions come up when you think about giving an oral presentation? Why do you feel that way?</a:t>
            </a:r>
          </a:p>
          <a:p>
            <a:pPr marL="608965" indent="-457200">
              <a:buFont typeface="+mj-lt"/>
              <a:buAutoNum type="arabicPeriod"/>
            </a:pPr>
            <a:r>
              <a:rPr lang="en-CA" sz="2000" dirty="0">
                <a:solidFill>
                  <a:schemeClr val="tx1">
                    <a:lumMod val="50000"/>
                  </a:schemeClr>
                </a:solidFill>
              </a:rPr>
              <a:t>If you have experience with a different language or culture, what similarities and differences do you notice in oral presentations across cultures?</a:t>
            </a:r>
          </a:p>
          <a:p>
            <a:pPr marL="608965" indent="-457200">
              <a:buFont typeface="+mj-lt"/>
              <a:buAutoNum type="arabicPeriod"/>
            </a:pPr>
            <a:r>
              <a:rPr lang="en-CA" sz="2000" dirty="0">
                <a:solidFill>
                  <a:schemeClr val="tx1">
                    <a:lumMod val="50000"/>
                  </a:schemeClr>
                </a:solidFill>
              </a:rPr>
              <a:t>In the age of the internet when we can write down everything we need to say, create videos and create graphics easily, why do we still have oral presentations? What role do they serve?</a:t>
            </a:r>
          </a:p>
          <a:p>
            <a:pPr marL="608965" indent="-457200">
              <a:buFont typeface="+mj-lt"/>
              <a:buAutoNum type="arabicPeriod"/>
            </a:pPr>
            <a:r>
              <a:rPr lang="en-CA" sz="2000" dirty="0">
                <a:solidFill>
                  <a:schemeClr val="tx1">
                    <a:lumMod val="50000"/>
                  </a:schemeClr>
                </a:solidFill>
              </a:rPr>
              <a:t>If you have experience with a different language or culture, what similarities and differences do you notice in storytelling across cultures?</a:t>
            </a:r>
          </a:p>
          <a:p>
            <a:pPr marL="608965" indent="-457200">
              <a:buFont typeface="+mj-lt"/>
              <a:buAutoNum type="arabicPeriod"/>
            </a:pPr>
            <a:endParaRPr lang="en-CA" sz="2000" dirty="0">
              <a:solidFill>
                <a:schemeClr val="tx1">
                  <a:lumMod val="50000"/>
                </a:schemeClr>
              </a:solidFill>
            </a:endParaRP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Importance of Oral Presentations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2000" dirty="0">
                <a:solidFill>
                  <a:schemeClr val="tx1">
                    <a:lumMod val="50000"/>
                  </a:schemeClr>
                </a:solidFill>
              </a:rPr>
              <a:t>An oral presentation is a key persuasive tool.</a:t>
            </a:r>
          </a:p>
          <a:p>
            <a:pPr marL="494665" indent="-342900"/>
            <a:r>
              <a:rPr lang="en-CA" sz="2000" dirty="0">
                <a:solidFill>
                  <a:schemeClr val="tx1">
                    <a:lumMod val="50000"/>
                  </a:schemeClr>
                </a:solidFill>
              </a:rPr>
              <a:t>Imagine your favourite public speaker and try to think beyond </a:t>
            </a:r>
            <a:r>
              <a:rPr lang="en-CA" sz="2000" i="1" dirty="0">
                <a:solidFill>
                  <a:schemeClr val="tx1">
                    <a:lumMod val="50000"/>
                  </a:schemeClr>
                </a:solidFill>
              </a:rPr>
              <a:t>what</a:t>
            </a:r>
            <a:r>
              <a:rPr lang="en-CA" sz="2000" dirty="0">
                <a:solidFill>
                  <a:schemeClr val="tx1">
                    <a:lumMod val="50000"/>
                  </a:schemeClr>
                </a:solidFill>
              </a:rPr>
              <a:t> they said to </a:t>
            </a:r>
            <a:r>
              <a:rPr lang="en-CA" sz="2000" i="1" dirty="0">
                <a:solidFill>
                  <a:schemeClr val="tx1">
                    <a:lumMod val="50000"/>
                  </a:schemeClr>
                </a:solidFill>
              </a:rPr>
              <a:t>how</a:t>
            </a:r>
            <a:r>
              <a:rPr lang="en-CA" sz="2000" dirty="0">
                <a:solidFill>
                  <a:schemeClr val="tx1">
                    <a:lumMod val="50000"/>
                  </a:schemeClr>
                </a:solidFill>
              </a:rPr>
              <a:t> they made you feel.</a:t>
            </a:r>
          </a:p>
          <a:p>
            <a:pPr marL="494665" indent="-342900"/>
            <a:r>
              <a:rPr lang="en-CA" sz="2000" dirty="0">
                <a:solidFill>
                  <a:schemeClr val="tx1">
                    <a:lumMod val="50000"/>
                  </a:schemeClr>
                </a:solidFill>
              </a:rPr>
              <a:t>What they said certainly matters, but we are often less inclined to remember the </a:t>
            </a:r>
            <a:r>
              <a:rPr lang="en-CA" sz="2000" i="1" dirty="0">
                <a:solidFill>
                  <a:schemeClr val="tx1">
                    <a:lumMod val="50000"/>
                  </a:schemeClr>
                </a:solidFill>
              </a:rPr>
              <a:t>what</a:t>
            </a:r>
            <a:r>
              <a:rPr lang="en-CA" sz="2000" dirty="0">
                <a:solidFill>
                  <a:schemeClr val="tx1">
                    <a:lumMod val="50000"/>
                  </a:schemeClr>
                </a:solidFill>
              </a:rPr>
              <a:t> without a powerful </a:t>
            </a:r>
            <a:r>
              <a:rPr lang="en-CA" sz="2000" i="1" dirty="0">
                <a:solidFill>
                  <a:schemeClr val="tx1">
                    <a:lumMod val="50000"/>
                  </a:schemeClr>
                </a:solidFill>
              </a:rPr>
              <a:t>how.</a:t>
            </a:r>
          </a:p>
          <a:p>
            <a:pPr marL="494665" indent="-342900"/>
            <a:r>
              <a:rPr lang="en-CA" sz="2000" dirty="0">
                <a:solidFill>
                  <a:schemeClr val="tx1">
                    <a:lumMod val="50000"/>
                  </a:schemeClr>
                </a:solidFill>
              </a:rPr>
              <a:t>Consider public speaking as a type of advocacy.</a:t>
            </a:r>
          </a:p>
          <a:p>
            <a:pPr marL="494665" indent="-342900"/>
            <a:r>
              <a:rPr lang="en-CA" sz="2000" dirty="0">
                <a:solidFill>
                  <a:schemeClr val="tx1">
                    <a:lumMod val="50000"/>
                  </a:schemeClr>
                </a:solidFill>
              </a:rPr>
              <a:t>When you select information to share with others, you are advocating for the necessity of that information to be heard. </a:t>
            </a:r>
          </a:p>
          <a:p>
            <a:pPr marL="494665" indent="-342900"/>
            <a:r>
              <a:rPr lang="en-CA" sz="2000" dirty="0">
                <a:solidFill>
                  <a:schemeClr val="tx1">
                    <a:lumMod val="50000"/>
                  </a:schemeClr>
                </a:solidFill>
              </a:rPr>
              <a:t>You are calling on the audience and calling them in to listen to your perspective.</a:t>
            </a:r>
          </a:p>
        </p:txBody>
      </p:sp>
    </p:spTree>
    <p:extLst>
      <p:ext uri="{BB962C8B-B14F-4D97-AF65-F5344CB8AC3E}">
        <p14:creationId xmlns:p14="http://schemas.microsoft.com/office/powerpoint/2010/main" val="166297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What's Public Speaking?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In </a:t>
            </a:r>
            <a:r>
              <a:rPr lang="en-CA" sz="2000" b="1" dirty="0">
                <a:solidFill>
                  <a:schemeClr val="tx1">
                    <a:lumMod val="50000"/>
                  </a:schemeClr>
                </a:solidFill>
              </a:rPr>
              <a:t>public speaking</a:t>
            </a:r>
            <a:r>
              <a:rPr lang="en-CA" sz="2000" dirty="0">
                <a:solidFill>
                  <a:schemeClr val="tx1">
                    <a:lumMod val="50000"/>
                  </a:schemeClr>
                </a:solidFill>
              </a:rPr>
              <a:t>, a speaker attempts to move an audience by advocating for a purposeful message in a particular context.</a:t>
            </a:r>
          </a:p>
          <a:p>
            <a:pPr marL="494665" indent="-342900"/>
            <a:r>
              <a:rPr lang="en-CA" sz="2000" dirty="0">
                <a:solidFill>
                  <a:schemeClr val="tx1">
                    <a:lumMod val="50000"/>
                  </a:schemeClr>
                </a:solidFill>
              </a:rPr>
              <a:t>Historically, public speaking was a face-to-face process, but public speaking can now be delivered and viewed digitally.</a:t>
            </a:r>
          </a:p>
          <a:p>
            <a:pPr marL="494665" indent="-342900"/>
            <a:r>
              <a:rPr lang="en-CA" sz="2000" dirty="0">
                <a:solidFill>
                  <a:schemeClr val="tx1">
                    <a:lumMod val="50000"/>
                  </a:schemeClr>
                </a:solidFill>
              </a:rPr>
              <a:t>Public speaking includes these basic components:</a:t>
            </a:r>
          </a:p>
          <a:p>
            <a:pPr marL="1275689" lvl="1" indent="-342900"/>
            <a:r>
              <a:rPr lang="en-CA" sz="2000" dirty="0">
                <a:solidFill>
                  <a:schemeClr val="tx1">
                    <a:lumMod val="50000"/>
                  </a:schemeClr>
                </a:solidFill>
                <a:latin typeface="+mn-lt"/>
              </a:rPr>
              <a:t>The sharing of a well-organized, well-supported, message from a designated speaker to an audience.</a:t>
            </a:r>
          </a:p>
          <a:p>
            <a:pPr marL="1275689" lvl="1" indent="-342900"/>
            <a:r>
              <a:rPr lang="en-CA" sz="2000" dirty="0">
                <a:solidFill>
                  <a:schemeClr val="tx1">
                    <a:lumMod val="50000"/>
                  </a:schemeClr>
                </a:solidFill>
                <a:latin typeface="+mn-lt"/>
              </a:rPr>
              <a:t>In a context.</a:t>
            </a:r>
          </a:p>
          <a:p>
            <a:pPr marL="1275689" lvl="1" indent="-342900"/>
            <a:r>
              <a:rPr lang="en-CA" sz="2000" dirty="0">
                <a:solidFill>
                  <a:schemeClr val="tx1">
                    <a:lumMod val="50000"/>
                  </a:schemeClr>
                </a:solidFill>
                <a:latin typeface="+mn-lt"/>
              </a:rPr>
              <a:t>Generally prepared.</a:t>
            </a:r>
          </a:p>
          <a:p>
            <a:pPr marL="1275689" lvl="1" indent="-342900"/>
            <a:r>
              <a:rPr lang="en-CA" sz="2000" dirty="0">
                <a:solidFill>
                  <a:schemeClr val="tx1">
                    <a:lumMod val="50000"/>
                  </a:schemeClr>
                </a:solidFill>
                <a:latin typeface="+mn-lt"/>
              </a:rPr>
              <a:t>With purpose ranging from informative to persuasive to entertaining.</a:t>
            </a:r>
          </a:p>
          <a:p>
            <a:pPr marL="494665" indent="-342900"/>
            <a:r>
              <a:rPr lang="en-CA" sz="2000" dirty="0">
                <a:solidFill>
                  <a:schemeClr val="tx1">
                    <a:lumMod val="50000"/>
                  </a:schemeClr>
                </a:solidFill>
              </a:rPr>
              <a:t>A speaker often feels strongly that the audience would benefit from the message presented.</a:t>
            </a:r>
          </a:p>
          <a:p>
            <a:pPr marL="494665" indent="-342900"/>
            <a:r>
              <a:rPr lang="en-CA" sz="2000" dirty="0">
                <a:solidFill>
                  <a:schemeClr val="tx1">
                    <a:lumMod val="50000"/>
                  </a:schemeClr>
                </a:solidFill>
              </a:rPr>
              <a:t>What you advocate for and how you deliver your message are crucial to creating a captivating experience for your audience.</a:t>
            </a:r>
            <a:br>
              <a:rPr lang="en-CA" sz="2000" dirty="0">
                <a:solidFill>
                  <a:schemeClr val="tx1">
                    <a:lumMod val="50000"/>
                  </a:schemeClr>
                </a:solidFill>
              </a:rPr>
            </a:br>
            <a:endParaRPr lang="en-CA" sz="2000" dirty="0">
              <a:solidFill>
                <a:schemeClr val="tx1">
                  <a:lumMod val="50000"/>
                </a:schemeClr>
              </a:solidFill>
            </a:endParaRPr>
          </a:p>
        </p:txBody>
      </p:sp>
    </p:spTree>
    <p:extLst>
      <p:ext uri="{BB962C8B-B14F-4D97-AF65-F5344CB8AC3E}">
        <p14:creationId xmlns:p14="http://schemas.microsoft.com/office/powerpoint/2010/main" val="407209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Public Speaking As Advocacy</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Autofit/>
          </a:bodyPr>
          <a:lstStyle/>
          <a:p>
            <a:pPr marL="494665" indent="-342900"/>
            <a:r>
              <a:rPr lang="en-CA" sz="2000" dirty="0">
                <a:solidFill>
                  <a:schemeClr val="tx1">
                    <a:lumMod val="50000"/>
                  </a:schemeClr>
                </a:solidFill>
              </a:rPr>
              <a:t>Public speaking as a form of advocacy can be traced through the history of oral communication. </a:t>
            </a:r>
          </a:p>
          <a:p>
            <a:pPr marL="494665" indent="-342900"/>
            <a:r>
              <a:rPr lang="en-CA" sz="2000" dirty="0">
                <a:solidFill>
                  <a:schemeClr val="tx1">
                    <a:lumMod val="50000"/>
                  </a:schemeClr>
                </a:solidFill>
              </a:rPr>
              <a:t>Public speaking, or “rhetoric” as it was originally called, has long been considered a method in Western culture of building community, facilitating self-governance, sharing important ideas, and creating policies.</a:t>
            </a:r>
          </a:p>
          <a:p>
            <a:pPr marL="494665" indent="-342900"/>
            <a:r>
              <a:rPr lang="en-CA" sz="2000" dirty="0">
                <a:solidFill>
                  <a:schemeClr val="tx1">
                    <a:lumMod val="50000"/>
                  </a:schemeClr>
                </a:solidFill>
              </a:rPr>
              <a:t>Public speaking is still seen as a key form of </a:t>
            </a:r>
            <a:r>
              <a:rPr lang="en-CA" sz="2000" b="1" dirty="0">
                <a:solidFill>
                  <a:schemeClr val="tx1">
                    <a:lumMod val="50000"/>
                  </a:schemeClr>
                </a:solidFill>
              </a:rPr>
              <a:t>civic engagement</a:t>
            </a:r>
            <a:r>
              <a:rPr lang="en-CA" sz="2000" dirty="0">
                <a:solidFill>
                  <a:schemeClr val="tx1">
                    <a:lumMod val="50000"/>
                  </a:schemeClr>
                </a:solidFill>
              </a:rPr>
              <a:t>. </a:t>
            </a:r>
          </a:p>
          <a:p>
            <a:pPr marL="494665" indent="-342900"/>
            <a:r>
              <a:rPr lang="en-CA" sz="2000" dirty="0">
                <a:solidFill>
                  <a:schemeClr val="tx1">
                    <a:lumMod val="50000"/>
                  </a:schemeClr>
                </a:solidFill>
              </a:rPr>
              <a:t>Think about </a:t>
            </a:r>
            <a:r>
              <a:rPr lang="en-CA" sz="2000" b="1" dirty="0">
                <a:solidFill>
                  <a:schemeClr val="tx1">
                    <a:lumMod val="50000"/>
                  </a:schemeClr>
                </a:solidFill>
              </a:rPr>
              <a:t>advocacy</a:t>
            </a:r>
            <a:r>
              <a:rPr lang="en-CA" sz="2000" dirty="0">
                <a:solidFill>
                  <a:schemeClr val="tx1">
                    <a:lumMod val="50000"/>
                  </a:schemeClr>
                </a:solidFill>
              </a:rPr>
              <a:t> as one or more of the following components:</a:t>
            </a:r>
          </a:p>
          <a:p>
            <a:pPr marL="1275689" lvl="1" indent="-342900"/>
            <a:r>
              <a:rPr lang="en-CA" sz="2000" dirty="0">
                <a:solidFill>
                  <a:schemeClr val="tx1">
                    <a:lumMod val="50000"/>
                  </a:schemeClr>
                </a:solidFill>
                <a:latin typeface="+mn-lt"/>
              </a:rPr>
              <a:t>Advocacy is the promotion of an idea, cause, concept, or information.</a:t>
            </a:r>
          </a:p>
          <a:p>
            <a:pPr marL="1275689" lvl="1" indent="-342900"/>
            <a:r>
              <a:rPr lang="en-CA" sz="2000" dirty="0">
                <a:solidFill>
                  <a:schemeClr val="tx1">
                    <a:lumMod val="50000"/>
                  </a:schemeClr>
                </a:solidFill>
                <a:latin typeface="+mn-lt"/>
              </a:rPr>
              <a:t>Advocacy includes actions toward a specific goal.</a:t>
            </a:r>
          </a:p>
          <a:p>
            <a:pPr marL="1275689" lvl="1" indent="-342900"/>
            <a:r>
              <a:rPr lang="en-CA" sz="2000" dirty="0">
                <a:solidFill>
                  <a:schemeClr val="tx1">
                    <a:lumMod val="50000"/>
                  </a:schemeClr>
                </a:solidFill>
                <a:latin typeface="+mn-lt"/>
              </a:rPr>
              <a:t>Advocacy finds solutions to current problems.</a:t>
            </a:r>
          </a:p>
          <a:p>
            <a:pPr marL="494665" indent="-342900"/>
            <a:r>
              <a:rPr lang="en-CA" sz="2000" dirty="0">
                <a:solidFill>
                  <a:schemeClr val="tx1">
                    <a:lumMod val="50000"/>
                  </a:schemeClr>
                </a:solidFill>
                <a:latin typeface="+mn-lt"/>
              </a:rPr>
              <a:t>When we advocate, we are balancing our own individual interests with the interests or goals of a larger community or group.</a:t>
            </a:r>
          </a:p>
          <a:p>
            <a:pPr marL="494665" indent="-342900"/>
            <a:endParaRPr lang="en-CA" sz="2000" dirty="0">
              <a:solidFill>
                <a:schemeClr val="tx1">
                  <a:lumMod val="50000"/>
                </a:schemeClr>
              </a:solidFill>
            </a:endParaRP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267723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Communicating Ethically</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Autofit/>
          </a:bodyPr>
          <a:lstStyle/>
          <a:p>
            <a:pPr marL="494665" indent="-342900"/>
            <a:r>
              <a:rPr lang="en-CA" sz="2000" b="1" dirty="0">
                <a:solidFill>
                  <a:schemeClr val="tx1">
                    <a:lumMod val="50000"/>
                  </a:schemeClr>
                </a:solidFill>
              </a:rPr>
              <a:t>Ethics</a:t>
            </a:r>
            <a:r>
              <a:rPr lang="en-CA" sz="2000" dirty="0">
                <a:solidFill>
                  <a:schemeClr val="tx1">
                    <a:lumMod val="50000"/>
                  </a:schemeClr>
                </a:solidFill>
              </a:rPr>
              <a:t> is the practice of what’s right, virtuous, or good.</a:t>
            </a:r>
          </a:p>
          <a:p>
            <a:pPr marL="494665" indent="-342900"/>
            <a:r>
              <a:rPr lang="en-CA" sz="2000" dirty="0">
                <a:solidFill>
                  <a:schemeClr val="tx1">
                    <a:lumMod val="50000"/>
                  </a:schemeClr>
                </a:solidFill>
              </a:rPr>
              <a:t>As public speakers, ethics is central because you are attempting to influence others.</a:t>
            </a:r>
          </a:p>
          <a:p>
            <a:pPr marL="494665" indent="-342900"/>
            <a:r>
              <a:rPr lang="en-CA" sz="2000" dirty="0">
                <a:solidFill>
                  <a:schemeClr val="tx1">
                    <a:lumMod val="50000"/>
                  </a:schemeClr>
                </a:solidFill>
              </a:rPr>
              <a:t>When preparing for a public speech, there are two key communication ethics questions to consider:</a:t>
            </a:r>
          </a:p>
          <a:p>
            <a:pPr marL="1389989" lvl="1" indent="-457200">
              <a:buFont typeface="+mj-lt"/>
              <a:buAutoNum type="arabicPeriod"/>
            </a:pPr>
            <a:r>
              <a:rPr lang="en-CA" sz="2000" dirty="0">
                <a:solidFill>
                  <a:schemeClr val="tx1">
                    <a:lumMod val="50000"/>
                  </a:schemeClr>
                </a:solidFill>
                <a:latin typeface="+mn-lt"/>
              </a:rPr>
              <a:t>Am I advocating for information and others in ethical ways?: This includes presenting truthful information, avoiding defamatory speech, hate speech, and demagoguery.</a:t>
            </a:r>
          </a:p>
          <a:p>
            <a:pPr marL="1389989" lvl="1" indent="-457200">
              <a:buFont typeface="+mj-lt"/>
              <a:buAutoNum type="arabicPeriod"/>
            </a:pPr>
            <a:r>
              <a:rPr lang="en-CA" sz="2000" dirty="0">
                <a:solidFill>
                  <a:schemeClr val="tx1">
                    <a:lumMod val="50000"/>
                  </a:schemeClr>
                </a:solidFill>
                <a:latin typeface="+mn-lt"/>
              </a:rPr>
              <a:t>Am I representing myself in ethical ways? Am I misrepresenting myself?: This involves demonstrating honesty, integrity, being prepared, and avoiding misrepresentations of your expertise.</a:t>
            </a:r>
          </a:p>
          <a:p>
            <a:pPr marL="608965" indent="-457200"/>
            <a:r>
              <a:rPr lang="en-CA" sz="2000" dirty="0">
                <a:solidFill>
                  <a:schemeClr val="tx1">
                    <a:lumMod val="50000"/>
                  </a:schemeClr>
                </a:solidFill>
              </a:rPr>
              <a:t>If we advocate for ideas with reckless disregard for truth, we are communicating in unethical ways.</a:t>
            </a:r>
          </a:p>
          <a:p>
            <a:pPr marL="494665" indent="-342900"/>
            <a:r>
              <a:rPr lang="en-CA" sz="2000" dirty="0">
                <a:solidFill>
                  <a:schemeClr val="tx1">
                    <a:lumMod val="50000"/>
                  </a:schemeClr>
                </a:solidFill>
              </a:rPr>
              <a:t>In addition to ethics, there are three additional principles of communication: human communication is constitutive, contextual, and cultural.</a:t>
            </a: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711716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Communication is Constitutive, Contextual and Cultural</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Autofit/>
          </a:bodyPr>
          <a:lstStyle/>
          <a:p>
            <a:pPr marL="494665" indent="-342900"/>
            <a:r>
              <a:rPr lang="en-CA" sz="2000" dirty="0">
                <a:solidFill>
                  <a:schemeClr val="tx1">
                    <a:lumMod val="50000"/>
                  </a:schemeClr>
                </a:solidFill>
              </a:rPr>
              <a:t>Communication is the basis of human interaction because we use communication to create shared meaning.</a:t>
            </a:r>
          </a:p>
          <a:p>
            <a:pPr marL="494665" indent="-342900"/>
            <a:r>
              <a:rPr lang="en-CA" sz="2000" dirty="0">
                <a:solidFill>
                  <a:schemeClr val="tx1">
                    <a:lumMod val="50000"/>
                  </a:schemeClr>
                </a:solidFill>
              </a:rPr>
              <a:t>We negotiate this meaning through symbols that stand in for and represent a thing or experience.</a:t>
            </a:r>
          </a:p>
          <a:p>
            <a:pPr marL="494665" indent="-342900"/>
            <a:r>
              <a:rPr lang="en-CA" sz="2000" dirty="0">
                <a:solidFill>
                  <a:schemeClr val="tx1">
                    <a:lumMod val="50000"/>
                  </a:schemeClr>
                </a:solidFill>
              </a:rPr>
              <a:t>Communication is </a:t>
            </a:r>
            <a:r>
              <a:rPr lang="en-CA" sz="2000" b="1" dirty="0">
                <a:solidFill>
                  <a:schemeClr val="tx1">
                    <a:lumMod val="50000"/>
                  </a:schemeClr>
                </a:solidFill>
              </a:rPr>
              <a:t>constitutive:</a:t>
            </a:r>
            <a:r>
              <a:rPr lang="en-CA" sz="2000" dirty="0">
                <a:solidFill>
                  <a:schemeClr val="tx1">
                    <a:lumMod val="50000"/>
                  </a:schemeClr>
                </a:solidFill>
              </a:rPr>
              <a:t> Communication creates meaning and, thus, reality.</a:t>
            </a:r>
          </a:p>
          <a:p>
            <a:pPr marL="1275689" lvl="1" indent="-342900"/>
            <a:r>
              <a:rPr lang="en-CA" sz="2000" dirty="0">
                <a:solidFill>
                  <a:schemeClr val="tx1">
                    <a:lumMod val="50000"/>
                  </a:schemeClr>
                </a:solidFill>
                <a:latin typeface="+mn-lt"/>
              </a:rPr>
              <a:t>What you say and how you say it matter as they affect the perceptions and experiences of your audience.</a:t>
            </a:r>
          </a:p>
          <a:p>
            <a:pPr marL="494665" indent="-342900"/>
            <a:r>
              <a:rPr lang="en-CA" sz="2000" dirty="0">
                <a:solidFill>
                  <a:schemeClr val="tx1">
                    <a:lumMod val="50000"/>
                  </a:schemeClr>
                </a:solidFill>
              </a:rPr>
              <a:t>Communication is </a:t>
            </a:r>
            <a:r>
              <a:rPr lang="en-CA" sz="2000" b="1" dirty="0">
                <a:solidFill>
                  <a:schemeClr val="tx1">
                    <a:lumMod val="50000"/>
                  </a:schemeClr>
                </a:solidFill>
              </a:rPr>
              <a:t>contextual: </a:t>
            </a:r>
            <a:r>
              <a:rPr lang="en-CA" sz="2000" dirty="0">
                <a:solidFill>
                  <a:schemeClr val="tx1">
                    <a:lumMod val="50000"/>
                  </a:schemeClr>
                </a:solidFill>
              </a:rPr>
              <a:t>It happens in a particular time and place.</a:t>
            </a:r>
          </a:p>
          <a:p>
            <a:pPr marL="1275689" lvl="1" indent="-342900"/>
            <a:r>
              <a:rPr lang="en-CA" sz="2000" dirty="0">
                <a:solidFill>
                  <a:schemeClr val="tx1">
                    <a:lumMod val="50000"/>
                  </a:schemeClr>
                </a:solidFill>
                <a:latin typeface="+mn-lt"/>
              </a:rPr>
              <a:t>The literal context (time, place, and medium) significantly affects what and how you can communicate.</a:t>
            </a:r>
          </a:p>
          <a:p>
            <a:pPr marL="494665" indent="-342900"/>
            <a:r>
              <a:rPr lang="en-CA" sz="2000" dirty="0">
                <a:solidFill>
                  <a:schemeClr val="tx1">
                    <a:lumMod val="50000"/>
                  </a:schemeClr>
                </a:solidFill>
              </a:rPr>
              <a:t>Communication is </a:t>
            </a:r>
            <a:r>
              <a:rPr lang="en-CA" sz="2000" b="1" dirty="0">
                <a:solidFill>
                  <a:schemeClr val="tx1">
                    <a:lumMod val="50000"/>
                  </a:schemeClr>
                </a:solidFill>
              </a:rPr>
              <a:t>cultural</a:t>
            </a:r>
            <a:r>
              <a:rPr lang="en-CA" sz="2000" dirty="0">
                <a:solidFill>
                  <a:schemeClr val="tx1">
                    <a:lumMod val="50000"/>
                  </a:schemeClr>
                </a:solidFill>
              </a:rPr>
              <a:t> because cultures rely on symbols.</a:t>
            </a:r>
          </a:p>
          <a:p>
            <a:pPr marL="1275689" lvl="1" indent="-342900"/>
            <a:r>
              <a:rPr lang="en-CA" sz="2000" dirty="0">
                <a:solidFill>
                  <a:schemeClr val="tx1">
                    <a:lumMod val="50000"/>
                  </a:schemeClr>
                </a:solidFill>
                <a:latin typeface="+mn-lt"/>
              </a:rPr>
              <a:t>Reflexivity is essential to acknowledge the impact of communication on cultural realities and other perspectives.</a:t>
            </a:r>
          </a:p>
        </p:txBody>
      </p:sp>
    </p:spTree>
    <p:extLst>
      <p:ext uri="{BB962C8B-B14F-4D97-AF65-F5344CB8AC3E}">
        <p14:creationId xmlns:p14="http://schemas.microsoft.com/office/powerpoint/2010/main" val="111087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Public Speaking Anxiety</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Autofit/>
          </a:bodyPr>
          <a:lstStyle/>
          <a:p>
            <a:pPr marL="494665" indent="-342900"/>
            <a:r>
              <a:rPr lang="en-CA" sz="2000" b="1" dirty="0">
                <a:solidFill>
                  <a:schemeClr val="tx1">
                    <a:lumMod val="50000"/>
                  </a:schemeClr>
                </a:solidFill>
              </a:rPr>
              <a:t>Public speaking apprehension </a:t>
            </a:r>
            <a:r>
              <a:rPr lang="en-CA" sz="2000" dirty="0">
                <a:solidFill>
                  <a:schemeClr val="tx1">
                    <a:lumMod val="50000"/>
                  </a:schemeClr>
                </a:solidFill>
              </a:rPr>
              <a:t>is fear associated with giving a public speech. This could occur prior to or during a presentation.</a:t>
            </a:r>
          </a:p>
          <a:p>
            <a:pPr marL="494665" indent="-342900"/>
            <a:r>
              <a:rPr lang="en-CA" sz="2000" b="1" dirty="0">
                <a:solidFill>
                  <a:schemeClr val="tx1">
                    <a:lumMod val="50000"/>
                  </a:schemeClr>
                </a:solidFill>
              </a:rPr>
              <a:t>Mental preparation:</a:t>
            </a:r>
            <a:r>
              <a:rPr lang="en-CA" sz="2000" dirty="0">
                <a:solidFill>
                  <a:schemeClr val="tx1">
                    <a:lumMod val="50000"/>
                  </a:schemeClr>
                </a:solidFill>
              </a:rPr>
              <a:t> </a:t>
            </a:r>
            <a:r>
              <a:rPr lang="en-CA" sz="2000" dirty="0">
                <a:solidFill>
                  <a:schemeClr val="tx1">
                    <a:lumMod val="50000"/>
                  </a:schemeClr>
                </a:solidFill>
                <a:latin typeface="+mn-lt"/>
              </a:rPr>
              <a:t>To mentally prepare, you want to put your focus where it belongs, on the audience and the message. Mindfulness and full attention to the task are vital to successful public speaking.</a:t>
            </a:r>
          </a:p>
          <a:p>
            <a:pPr marL="494665" indent="-342900"/>
            <a:r>
              <a:rPr lang="en-CA" sz="2000" b="1" dirty="0">
                <a:solidFill>
                  <a:schemeClr val="tx1">
                    <a:lumMod val="50000"/>
                  </a:schemeClr>
                </a:solidFill>
              </a:rPr>
              <a:t>Physical Preparation: </a:t>
            </a:r>
            <a:r>
              <a:rPr lang="en-CA" sz="2000" dirty="0">
                <a:solidFill>
                  <a:schemeClr val="tx1">
                    <a:lumMod val="50000"/>
                  </a:schemeClr>
                </a:solidFill>
                <a:latin typeface="+mn-lt"/>
              </a:rPr>
              <a:t>Adequate sleep and rest; Eat! Food is fuel; Select what you’ll wear before the day you speak; Utilize some stretching or relaxation techniques.</a:t>
            </a:r>
          </a:p>
          <a:p>
            <a:pPr marL="494665" indent="-342900"/>
            <a:r>
              <a:rPr lang="en-CA" sz="2000" b="1" dirty="0">
                <a:solidFill>
                  <a:schemeClr val="tx1">
                    <a:lumMod val="50000"/>
                  </a:schemeClr>
                </a:solidFill>
                <a:latin typeface="+mn-lt"/>
              </a:rPr>
              <a:t>Contextual Preparation: </a:t>
            </a:r>
            <a:r>
              <a:rPr lang="en-CA" sz="2000" dirty="0">
                <a:solidFill>
                  <a:schemeClr val="tx1">
                    <a:lumMod val="50000"/>
                  </a:schemeClr>
                </a:solidFill>
                <a:latin typeface="+mn-lt"/>
              </a:rPr>
              <a:t>The more you can know about the venue where you will be speaking, the better. Arrive early to stay mindful and focused.</a:t>
            </a:r>
          </a:p>
          <a:p>
            <a:pPr marL="494665" indent="-342900"/>
            <a:r>
              <a:rPr lang="en-CA" sz="2000" b="1" dirty="0">
                <a:solidFill>
                  <a:schemeClr val="tx1">
                    <a:lumMod val="50000"/>
                  </a:schemeClr>
                </a:solidFill>
                <a:latin typeface="+mn-lt"/>
              </a:rPr>
              <a:t>Speech Preparation: </a:t>
            </a:r>
            <a:r>
              <a:rPr lang="en-CA" sz="2000" dirty="0">
                <a:solidFill>
                  <a:schemeClr val="tx1">
                    <a:lumMod val="50000"/>
                  </a:schemeClr>
                </a:solidFill>
                <a:latin typeface="+mn-lt"/>
              </a:rPr>
              <a:t>Rehearse your speech multiple times. Practice aloud, standing, and with your visual aids. Recording yourself and watching can help. Remember that you never look as nervous as you feel, so stay focused on your message and audience.</a:t>
            </a:r>
          </a:p>
        </p:txBody>
      </p:sp>
    </p:spTree>
    <p:extLst>
      <p:ext uri="{BB962C8B-B14F-4D97-AF65-F5344CB8AC3E}">
        <p14:creationId xmlns:p14="http://schemas.microsoft.com/office/powerpoint/2010/main" val="80241470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Props1.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2.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B09974-F33F-45C2-B79F-6C998C6E05D3}">
  <ds:schemaRefs>
    <ds:schemaRef ds:uri="http://purl.org/dc/terms/"/>
    <ds:schemaRef ds:uri="3bcca7c6-e078-4369-806b-4ead88abfa08"/>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dcmitype/"/>
    <ds:schemaRef ds:uri="8d9f5a15-a802-46f3-973e-7937d604f1b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3876</TotalTime>
  <Words>1698</Words>
  <Application>Microsoft Office PowerPoint</Application>
  <PresentationFormat>Widescreen</PresentationFormat>
  <Paragraphs>109</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Frutiger LT Std 55 Roman</vt:lpstr>
      <vt:lpstr>Roboto</vt:lpstr>
      <vt:lpstr>Geometric</vt:lpstr>
      <vt:lpstr>Geometric</vt:lpstr>
      <vt:lpstr>Organizational Business Communication</vt:lpstr>
      <vt:lpstr>Learning Outcomes</vt:lpstr>
      <vt:lpstr>Questions For Reflection</vt:lpstr>
      <vt:lpstr>Importance of Oral Presentations</vt:lpstr>
      <vt:lpstr>What's Public Speaking?</vt:lpstr>
      <vt:lpstr>Public Speaking As Advocacy</vt:lpstr>
      <vt:lpstr>Communicating Ethically</vt:lpstr>
      <vt:lpstr>Communication is Constitutive, Contextual and Cultural</vt:lpstr>
      <vt:lpstr>Public Speaking Anxiety</vt:lpstr>
      <vt:lpstr>Verbal Communication Strategies - Language and Aesthetics</vt:lpstr>
      <vt:lpstr>Verbal Communication Strategies – Projection; Vocal Enunciation and Punctuation   </vt:lpstr>
      <vt:lpstr>Verbal Communication Strategies – Pace and Rate   </vt:lpstr>
      <vt:lpstr>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Business Presentations</dc:title>
  <dc:subject>Organizational Business Communication</dc:subject>
  <cp:lastModifiedBy>Stracuzzi, Andrew</cp:lastModifiedBy>
  <dcterms:created xsi:type="dcterms:W3CDTF">2023-05-25T13:46:06Z</dcterms:created>
  <dcterms:modified xsi:type="dcterms:W3CDTF">2024-01-05T20:27:43Z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