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30"/>
  </p:notesMasterIdLst>
  <p:handoutMasterIdLst>
    <p:handoutMasterId r:id="rId31"/>
  </p:handoutMasterIdLst>
  <p:sldIdLst>
    <p:sldId id="256" r:id="rId6"/>
    <p:sldId id="311" r:id="rId7"/>
    <p:sldId id="312" r:id="rId8"/>
    <p:sldId id="328" r:id="rId9"/>
    <p:sldId id="329" r:id="rId10"/>
    <p:sldId id="330" r:id="rId11"/>
    <p:sldId id="331" r:id="rId12"/>
    <p:sldId id="315" r:id="rId13"/>
    <p:sldId id="332" r:id="rId14"/>
    <p:sldId id="313" r:id="rId15"/>
    <p:sldId id="316" r:id="rId16"/>
    <p:sldId id="314" r:id="rId17"/>
    <p:sldId id="318" r:id="rId18"/>
    <p:sldId id="319" r:id="rId19"/>
    <p:sldId id="320" r:id="rId20"/>
    <p:sldId id="321" r:id="rId21"/>
    <p:sldId id="322" r:id="rId22"/>
    <p:sldId id="323" r:id="rId23"/>
    <p:sldId id="324" r:id="rId24"/>
    <p:sldId id="333" r:id="rId25"/>
    <p:sldId id="325" r:id="rId26"/>
    <p:sldId id="326" r:id="rId27"/>
    <p:sldId id="327" r:id="rId28"/>
    <p:sldId id="307" r:id="rId29"/>
  </p:sldIdLst>
  <p:sldSz cx="9144000" cy="5143500" type="screen16x9"/>
  <p:notesSz cx="6858000" cy="9144000"/>
  <p:embeddedFontLst>
    <p:embeddedFont>
      <p:font typeface="Roboto" panose="02000000000000000000" pitchFamily="2"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FFFFFF"/>
    <a:srgbClr val="FF5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7" autoAdjust="0"/>
    <p:restoredTop sz="74777" autoAdjust="0"/>
  </p:normalViewPr>
  <p:slideViewPr>
    <p:cSldViewPr snapToGrid="0">
      <p:cViewPr varScale="1">
        <p:scale>
          <a:sx n="122" d="100"/>
          <a:sy n="122" d="100"/>
        </p:scale>
        <p:origin x="1080" y="324"/>
      </p:cViewPr>
      <p:guideLst>
        <p:guide orient="horz" pos="1620"/>
        <p:guide pos="2880"/>
      </p:guideLst>
    </p:cSldViewPr>
  </p:slideViewPr>
  <p:notesTextViewPr>
    <p:cViewPr>
      <p:scale>
        <a:sx n="1" d="1"/>
        <a:sy n="1" d="1"/>
      </p:scale>
      <p:origin x="0" y="0"/>
    </p:cViewPr>
  </p:notesTextViewPr>
  <p:notesViewPr>
    <p:cSldViewPr snapToGrid="0">
      <p:cViewPr varScale="1">
        <p:scale>
          <a:sx n="84" d="100"/>
          <a:sy n="84" d="100"/>
        </p:scale>
        <p:origin x="319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font" Target="fonts/font3.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font" Target="fonts/font2.fntdata"/><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font" Target="fonts/font1.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font" Target="fonts/font4.fntdata"/><Relationship Id="rId8" Type="http://schemas.openxmlformats.org/officeDocument/2006/relationships/slide" Target="slides/slide3.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BE32B6-8B10-AE46-9C87-AB2429C045B2}"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4223C4ED-9D30-8F4B-8CDC-FBCBC9B08D68}">
      <dgm:prSet phldrT="[Text]"/>
      <dgm:spPr/>
      <dgm:t>
        <a:bodyPr/>
        <a:lstStyle/>
        <a:p>
          <a:pPr>
            <a:buChar char="•"/>
          </a:pPr>
          <a:r>
            <a:rPr lang="en-US" dirty="0"/>
            <a:t>Diversity</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26FCE8D9-8B13-774E-A9FA-A482340FD046}" type="parTrans" cxnId="{4A409A82-CDD8-A74A-911E-0D59183C2A63}">
      <dgm:prSet/>
      <dgm:spPr/>
      <dgm:t>
        <a:bodyPr/>
        <a:lstStyle/>
        <a:p>
          <a:endParaRPr lang="en-US"/>
        </a:p>
      </dgm:t>
    </dgm:pt>
    <dgm:pt modelId="{5AE46FCC-1834-2D49-85D2-DF5CDA03BD83}" type="sibTrans" cxnId="{4A409A82-CDD8-A74A-911E-0D59183C2A63}">
      <dgm:prSet/>
      <dgm:spPr/>
      <dgm:t>
        <a:bodyPr/>
        <a:lstStyle/>
        <a:p>
          <a:endParaRPr lang="en-US"/>
        </a:p>
      </dgm:t>
    </dgm:pt>
    <dgm:pt modelId="{1BAEEBD9-B687-8F49-9093-6EACFD270512}">
      <dgm:prSet phldrT="[Text]"/>
      <dgm:spPr/>
      <dgm:t>
        <a:bodyPr/>
        <a:lstStyle/>
        <a:p>
          <a:pPr>
            <a:buChar char="•"/>
          </a:pPr>
          <a:r>
            <a:rPr lang="en-US" dirty="0"/>
            <a:t>Rights &amp; Ethics</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E0A93CDB-3700-7B4E-98CB-59A65485F999}" type="parTrans" cxnId="{00491D9F-3352-DF41-92BF-94354B277552}">
      <dgm:prSet/>
      <dgm:spPr/>
      <dgm:t>
        <a:bodyPr/>
        <a:lstStyle/>
        <a:p>
          <a:endParaRPr lang="en-US"/>
        </a:p>
      </dgm:t>
    </dgm:pt>
    <dgm:pt modelId="{1E251502-BF86-2548-A694-D3D203FD3878}" type="sibTrans" cxnId="{00491D9F-3352-DF41-92BF-94354B277552}">
      <dgm:prSet/>
      <dgm:spPr/>
      <dgm:t>
        <a:bodyPr/>
        <a:lstStyle/>
        <a:p>
          <a:endParaRPr lang="en-US"/>
        </a:p>
      </dgm:t>
    </dgm:pt>
    <dgm:pt modelId="{F6A5578C-F80A-8B4A-8901-47C91B61768F}">
      <dgm:prSet phldrT="[Text]"/>
      <dgm:spPr/>
      <dgm:t>
        <a:bodyPr/>
        <a:lstStyle/>
        <a:p>
          <a:pPr>
            <a:buChar char="•"/>
          </a:pPr>
          <a:r>
            <a:rPr lang="en-US" dirty="0"/>
            <a:t>Work-Life Balance</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4DC18269-A573-5748-B5C4-DB7081C6F1B4}" type="parTrans" cxnId="{CA4B22DE-6CB5-6C4A-A09F-573E74DC3951}">
      <dgm:prSet/>
      <dgm:spPr/>
      <dgm:t>
        <a:bodyPr/>
        <a:lstStyle/>
        <a:p>
          <a:endParaRPr lang="en-US"/>
        </a:p>
      </dgm:t>
    </dgm:pt>
    <dgm:pt modelId="{FBBE13AD-46E1-8349-8C1A-4A7FB935A9A0}" type="sibTrans" cxnId="{CA4B22DE-6CB5-6C4A-A09F-573E74DC3951}">
      <dgm:prSet/>
      <dgm:spPr/>
      <dgm:t>
        <a:bodyPr/>
        <a:lstStyle/>
        <a:p>
          <a:endParaRPr lang="en-US"/>
        </a:p>
      </dgm:t>
    </dgm:pt>
    <dgm:pt modelId="{445F8B42-4677-744D-8B0F-67520074841A}" type="pres">
      <dgm:prSet presAssocID="{A3BE32B6-8B10-AE46-9C87-AB2429C045B2}" presName="Name0" presStyleCnt="0">
        <dgm:presLayoutVars>
          <dgm:chMax val="7"/>
          <dgm:chPref val="7"/>
          <dgm:dir/>
        </dgm:presLayoutVars>
      </dgm:prSet>
      <dgm:spPr/>
    </dgm:pt>
    <dgm:pt modelId="{D0AB07CC-4C78-304E-8783-91AA3CF8FAD6}" type="pres">
      <dgm:prSet presAssocID="{A3BE32B6-8B10-AE46-9C87-AB2429C045B2}" presName="Name1" presStyleCnt="0"/>
      <dgm:spPr/>
    </dgm:pt>
    <dgm:pt modelId="{E9B7E77C-2169-D04C-A18A-DB91734BDD05}" type="pres">
      <dgm:prSet presAssocID="{A3BE32B6-8B10-AE46-9C87-AB2429C045B2}" presName="cycle" presStyleCnt="0"/>
      <dgm:spPr/>
    </dgm:pt>
    <dgm:pt modelId="{B2B46EE1-0015-1841-A432-5F64EC923A6E}" type="pres">
      <dgm:prSet presAssocID="{A3BE32B6-8B10-AE46-9C87-AB2429C045B2}" presName="srcNode" presStyleLbl="node1" presStyleIdx="0" presStyleCnt="3"/>
      <dgm:spPr/>
    </dgm:pt>
    <dgm:pt modelId="{EC4AB2AA-B468-8545-8F95-7BA202D38A6F}" type="pres">
      <dgm:prSet presAssocID="{A3BE32B6-8B10-AE46-9C87-AB2429C045B2}" presName="conn" presStyleLbl="parChTrans1D2" presStyleIdx="0" presStyleCnt="1"/>
      <dgm:spPr/>
    </dgm:pt>
    <dgm:pt modelId="{802876D6-7BDA-6449-B960-C839EA19667E}" type="pres">
      <dgm:prSet presAssocID="{A3BE32B6-8B10-AE46-9C87-AB2429C045B2}" presName="extraNode" presStyleLbl="node1" presStyleIdx="0" presStyleCnt="3"/>
      <dgm:spPr/>
    </dgm:pt>
    <dgm:pt modelId="{0B964337-1839-0F45-B893-BDB84E8A3723}" type="pres">
      <dgm:prSet presAssocID="{A3BE32B6-8B10-AE46-9C87-AB2429C045B2}" presName="dstNode" presStyleLbl="node1" presStyleIdx="0" presStyleCnt="3"/>
      <dgm:spPr/>
    </dgm:pt>
    <dgm:pt modelId="{2CD2B4D5-C4BF-8D4C-A8D7-3F52EA4FE26F}" type="pres">
      <dgm:prSet presAssocID="{4223C4ED-9D30-8F4B-8CDC-FBCBC9B08D68}" presName="text_1" presStyleLbl="node1" presStyleIdx="0" presStyleCnt="3">
        <dgm:presLayoutVars>
          <dgm:bulletEnabled val="1"/>
        </dgm:presLayoutVars>
      </dgm:prSet>
      <dgm:spPr/>
    </dgm:pt>
    <dgm:pt modelId="{8C371A79-7025-F24A-8CB9-6C836D66DAD7}" type="pres">
      <dgm:prSet presAssocID="{4223C4ED-9D30-8F4B-8CDC-FBCBC9B08D68}" presName="accent_1" presStyleCnt="0"/>
      <dgm:spPr/>
    </dgm:pt>
    <dgm:pt modelId="{AEE31F51-2E86-3E4E-8726-50F77BF8D3B4}" type="pres">
      <dgm:prSet presAssocID="{4223C4ED-9D30-8F4B-8CDC-FBCBC9B08D68}" presName="accentRepeatNode" presStyleLbl="solidFgAcc1" presStyleIdx="0" presStyleCnt="3"/>
      <dgm:spPr/>
    </dgm:pt>
    <dgm:pt modelId="{0CF7BDA8-F9B9-944D-9BE9-7A5939E31C57}" type="pres">
      <dgm:prSet presAssocID="{1BAEEBD9-B687-8F49-9093-6EACFD270512}" presName="text_2" presStyleLbl="node1" presStyleIdx="1" presStyleCnt="3">
        <dgm:presLayoutVars>
          <dgm:bulletEnabled val="1"/>
        </dgm:presLayoutVars>
      </dgm:prSet>
      <dgm:spPr/>
    </dgm:pt>
    <dgm:pt modelId="{EC93C03B-3B46-7E41-B120-FCB27FF70865}" type="pres">
      <dgm:prSet presAssocID="{1BAEEBD9-B687-8F49-9093-6EACFD270512}" presName="accent_2" presStyleCnt="0"/>
      <dgm:spPr/>
    </dgm:pt>
    <dgm:pt modelId="{A62DB143-E165-AF4D-A4FE-6EB85068E27D}" type="pres">
      <dgm:prSet presAssocID="{1BAEEBD9-B687-8F49-9093-6EACFD270512}" presName="accentRepeatNode" presStyleLbl="solidFgAcc1" presStyleIdx="1" presStyleCnt="3"/>
      <dgm:spPr/>
    </dgm:pt>
    <dgm:pt modelId="{09174FC8-A083-4140-A792-B70072011680}" type="pres">
      <dgm:prSet presAssocID="{F6A5578C-F80A-8B4A-8901-47C91B61768F}" presName="text_3" presStyleLbl="node1" presStyleIdx="2" presStyleCnt="3">
        <dgm:presLayoutVars>
          <dgm:bulletEnabled val="1"/>
        </dgm:presLayoutVars>
      </dgm:prSet>
      <dgm:spPr/>
    </dgm:pt>
    <dgm:pt modelId="{E9FFBE3D-67DE-CA4D-B9B7-29D6DE015CD4}" type="pres">
      <dgm:prSet presAssocID="{F6A5578C-F80A-8B4A-8901-47C91B61768F}" presName="accent_3" presStyleCnt="0"/>
      <dgm:spPr/>
    </dgm:pt>
    <dgm:pt modelId="{AAFF6360-912C-5345-9696-0D430C74D8D1}" type="pres">
      <dgm:prSet presAssocID="{F6A5578C-F80A-8B4A-8901-47C91B61768F}" presName="accentRepeatNode" presStyleLbl="solidFgAcc1" presStyleIdx="2" presStyleCnt="3"/>
      <dgm:spPr/>
    </dgm:pt>
  </dgm:ptLst>
  <dgm:cxnLst>
    <dgm:cxn modelId="{887D682F-99B1-5F49-9271-74FFE77EF7A6}" type="presOf" srcId="{A3BE32B6-8B10-AE46-9C87-AB2429C045B2}" destId="{445F8B42-4677-744D-8B0F-67520074841A}" srcOrd="0" destOrd="0" presId="urn:microsoft.com/office/officeart/2008/layout/VerticalCurvedList"/>
    <dgm:cxn modelId="{E6A1A76B-1B53-C246-BE52-ED75F3683779}" type="presOf" srcId="{4223C4ED-9D30-8F4B-8CDC-FBCBC9B08D68}" destId="{2CD2B4D5-C4BF-8D4C-A8D7-3F52EA4FE26F}" srcOrd="0" destOrd="0" presId="urn:microsoft.com/office/officeart/2008/layout/VerticalCurvedList"/>
    <dgm:cxn modelId="{A2FB7455-B541-054E-983D-5982BDAA91DD}" type="presOf" srcId="{5AE46FCC-1834-2D49-85D2-DF5CDA03BD83}" destId="{EC4AB2AA-B468-8545-8F95-7BA202D38A6F}" srcOrd="0" destOrd="0" presId="urn:microsoft.com/office/officeart/2008/layout/VerticalCurvedList"/>
    <dgm:cxn modelId="{8002C276-EF41-064E-9B43-48391AD34918}" type="presOf" srcId="{F6A5578C-F80A-8B4A-8901-47C91B61768F}" destId="{09174FC8-A083-4140-A792-B70072011680}" srcOrd="0" destOrd="0" presId="urn:microsoft.com/office/officeart/2008/layout/VerticalCurvedList"/>
    <dgm:cxn modelId="{4A409A82-CDD8-A74A-911E-0D59183C2A63}" srcId="{A3BE32B6-8B10-AE46-9C87-AB2429C045B2}" destId="{4223C4ED-9D30-8F4B-8CDC-FBCBC9B08D68}" srcOrd="0" destOrd="0" parTransId="{26FCE8D9-8B13-774E-A9FA-A482340FD046}" sibTransId="{5AE46FCC-1834-2D49-85D2-DF5CDA03BD83}"/>
    <dgm:cxn modelId="{49206C9D-93BA-B440-AE35-3C14067C9CE0}" type="presOf" srcId="{1BAEEBD9-B687-8F49-9093-6EACFD270512}" destId="{0CF7BDA8-F9B9-944D-9BE9-7A5939E31C57}" srcOrd="0" destOrd="0" presId="urn:microsoft.com/office/officeart/2008/layout/VerticalCurvedList"/>
    <dgm:cxn modelId="{00491D9F-3352-DF41-92BF-94354B277552}" srcId="{A3BE32B6-8B10-AE46-9C87-AB2429C045B2}" destId="{1BAEEBD9-B687-8F49-9093-6EACFD270512}" srcOrd="1" destOrd="0" parTransId="{E0A93CDB-3700-7B4E-98CB-59A65485F999}" sibTransId="{1E251502-BF86-2548-A694-D3D203FD3878}"/>
    <dgm:cxn modelId="{CA4B22DE-6CB5-6C4A-A09F-573E74DC3951}" srcId="{A3BE32B6-8B10-AE46-9C87-AB2429C045B2}" destId="{F6A5578C-F80A-8B4A-8901-47C91B61768F}" srcOrd="2" destOrd="0" parTransId="{4DC18269-A573-5748-B5C4-DB7081C6F1B4}" sibTransId="{FBBE13AD-46E1-8349-8C1A-4A7FB935A9A0}"/>
    <dgm:cxn modelId="{AE8CD15B-B61D-FD4C-92BA-F5AFC75040A8}" type="presParOf" srcId="{445F8B42-4677-744D-8B0F-67520074841A}" destId="{D0AB07CC-4C78-304E-8783-91AA3CF8FAD6}" srcOrd="0" destOrd="0" presId="urn:microsoft.com/office/officeart/2008/layout/VerticalCurvedList"/>
    <dgm:cxn modelId="{59335681-259C-7B44-8112-F3227D7F5CD1}" type="presParOf" srcId="{D0AB07CC-4C78-304E-8783-91AA3CF8FAD6}" destId="{E9B7E77C-2169-D04C-A18A-DB91734BDD05}" srcOrd="0" destOrd="0" presId="urn:microsoft.com/office/officeart/2008/layout/VerticalCurvedList"/>
    <dgm:cxn modelId="{67ACF73A-2D85-214C-BB23-B7D45D77A03C}" type="presParOf" srcId="{E9B7E77C-2169-D04C-A18A-DB91734BDD05}" destId="{B2B46EE1-0015-1841-A432-5F64EC923A6E}" srcOrd="0" destOrd="0" presId="urn:microsoft.com/office/officeart/2008/layout/VerticalCurvedList"/>
    <dgm:cxn modelId="{5946BD01-077A-E645-9049-FAE96CCD99D8}" type="presParOf" srcId="{E9B7E77C-2169-D04C-A18A-DB91734BDD05}" destId="{EC4AB2AA-B468-8545-8F95-7BA202D38A6F}" srcOrd="1" destOrd="0" presId="urn:microsoft.com/office/officeart/2008/layout/VerticalCurvedList"/>
    <dgm:cxn modelId="{6BE12F38-57A7-6446-B3ED-265E47F0948D}" type="presParOf" srcId="{E9B7E77C-2169-D04C-A18A-DB91734BDD05}" destId="{802876D6-7BDA-6449-B960-C839EA19667E}" srcOrd="2" destOrd="0" presId="urn:microsoft.com/office/officeart/2008/layout/VerticalCurvedList"/>
    <dgm:cxn modelId="{BE0D765C-2275-2F49-BDE9-3530FD11C847}" type="presParOf" srcId="{E9B7E77C-2169-D04C-A18A-DB91734BDD05}" destId="{0B964337-1839-0F45-B893-BDB84E8A3723}" srcOrd="3" destOrd="0" presId="urn:microsoft.com/office/officeart/2008/layout/VerticalCurvedList"/>
    <dgm:cxn modelId="{D55FA5BC-45FF-564C-A79A-B66EC9E56741}" type="presParOf" srcId="{D0AB07CC-4C78-304E-8783-91AA3CF8FAD6}" destId="{2CD2B4D5-C4BF-8D4C-A8D7-3F52EA4FE26F}" srcOrd="1" destOrd="0" presId="urn:microsoft.com/office/officeart/2008/layout/VerticalCurvedList"/>
    <dgm:cxn modelId="{30B1F675-8B42-CA4F-AA39-3B59C889B292}" type="presParOf" srcId="{D0AB07CC-4C78-304E-8783-91AA3CF8FAD6}" destId="{8C371A79-7025-F24A-8CB9-6C836D66DAD7}" srcOrd="2" destOrd="0" presId="urn:microsoft.com/office/officeart/2008/layout/VerticalCurvedList"/>
    <dgm:cxn modelId="{B359EDDF-5B29-4143-9D83-A64C95B0FE0D}" type="presParOf" srcId="{8C371A79-7025-F24A-8CB9-6C836D66DAD7}" destId="{AEE31F51-2E86-3E4E-8726-50F77BF8D3B4}" srcOrd="0" destOrd="0" presId="urn:microsoft.com/office/officeart/2008/layout/VerticalCurvedList"/>
    <dgm:cxn modelId="{F41C259B-40C3-8540-B652-BD92DD8591A6}" type="presParOf" srcId="{D0AB07CC-4C78-304E-8783-91AA3CF8FAD6}" destId="{0CF7BDA8-F9B9-944D-9BE9-7A5939E31C57}" srcOrd="3" destOrd="0" presId="urn:microsoft.com/office/officeart/2008/layout/VerticalCurvedList"/>
    <dgm:cxn modelId="{449038B9-E071-5247-8B42-063B95EAF22E}" type="presParOf" srcId="{D0AB07CC-4C78-304E-8783-91AA3CF8FAD6}" destId="{EC93C03B-3B46-7E41-B120-FCB27FF70865}" srcOrd="4" destOrd="0" presId="urn:microsoft.com/office/officeart/2008/layout/VerticalCurvedList"/>
    <dgm:cxn modelId="{3CB17C0F-1ADD-164B-AE74-3F8D7F9C1BB9}" type="presParOf" srcId="{EC93C03B-3B46-7E41-B120-FCB27FF70865}" destId="{A62DB143-E165-AF4D-A4FE-6EB85068E27D}" srcOrd="0" destOrd="0" presId="urn:microsoft.com/office/officeart/2008/layout/VerticalCurvedList"/>
    <dgm:cxn modelId="{2C54C73A-A3FC-5544-A5FE-5E5A8F9FDB02}" type="presParOf" srcId="{D0AB07CC-4C78-304E-8783-91AA3CF8FAD6}" destId="{09174FC8-A083-4140-A792-B70072011680}" srcOrd="5" destOrd="0" presId="urn:microsoft.com/office/officeart/2008/layout/VerticalCurvedList"/>
    <dgm:cxn modelId="{8F71B348-6D78-5B48-B52D-047E1BDD3D0A}" type="presParOf" srcId="{D0AB07CC-4C78-304E-8783-91AA3CF8FAD6}" destId="{E9FFBE3D-67DE-CA4D-B9B7-29D6DE015CD4}" srcOrd="6" destOrd="0" presId="urn:microsoft.com/office/officeart/2008/layout/VerticalCurvedList"/>
    <dgm:cxn modelId="{1A5180FC-CB48-7A40-9159-F79B97D51225}" type="presParOf" srcId="{E9FFBE3D-67DE-CA4D-B9B7-29D6DE015CD4}" destId="{AAFF6360-912C-5345-9696-0D430C74D8D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BE32B6-8B10-AE46-9C87-AB2429C045B2}"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4223C4ED-9D30-8F4B-8CDC-FBCBC9B08D68}">
      <dgm:prSet phldrT="[Text]"/>
      <dgm:spPr/>
      <dgm:t>
        <a:bodyPr/>
        <a:lstStyle/>
        <a:p>
          <a:pPr>
            <a:buChar char="•"/>
          </a:pPr>
          <a:r>
            <a:rPr lang="en-US" dirty="0"/>
            <a:t>Freedom of conscience and religion</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26FCE8D9-8B13-774E-A9FA-A482340FD046}" type="parTrans" cxnId="{4A409A82-CDD8-A74A-911E-0D59183C2A63}">
      <dgm:prSet/>
      <dgm:spPr/>
      <dgm:t>
        <a:bodyPr/>
        <a:lstStyle/>
        <a:p>
          <a:endParaRPr lang="en-US"/>
        </a:p>
      </dgm:t>
    </dgm:pt>
    <dgm:pt modelId="{5AE46FCC-1834-2D49-85D2-DF5CDA03BD83}" type="sibTrans" cxnId="{4A409A82-CDD8-A74A-911E-0D59183C2A63}">
      <dgm:prSet/>
      <dgm:spPr/>
      <dgm:t>
        <a:bodyPr/>
        <a:lstStyle/>
        <a:p>
          <a:endParaRPr lang="en-US"/>
        </a:p>
      </dgm:t>
    </dgm:pt>
    <dgm:pt modelId="{1BAEEBD9-B687-8F49-9093-6EACFD270512}">
      <dgm:prSet phldrT="[Text]"/>
      <dgm:spPr/>
      <dgm:t>
        <a:bodyPr/>
        <a:lstStyle/>
        <a:p>
          <a:pPr>
            <a:buChar char="•"/>
          </a:pPr>
          <a:r>
            <a:rPr lang="en-US" dirty="0"/>
            <a:t>Freedom of thought, belief, expression and opinion</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E0A93CDB-3700-7B4E-98CB-59A65485F999}" type="parTrans" cxnId="{00491D9F-3352-DF41-92BF-94354B277552}">
      <dgm:prSet/>
      <dgm:spPr/>
      <dgm:t>
        <a:bodyPr/>
        <a:lstStyle/>
        <a:p>
          <a:endParaRPr lang="en-US"/>
        </a:p>
      </dgm:t>
    </dgm:pt>
    <dgm:pt modelId="{1E251502-BF86-2548-A694-D3D203FD3878}" type="sibTrans" cxnId="{00491D9F-3352-DF41-92BF-94354B277552}">
      <dgm:prSet/>
      <dgm:spPr/>
      <dgm:t>
        <a:bodyPr/>
        <a:lstStyle/>
        <a:p>
          <a:endParaRPr lang="en-US"/>
        </a:p>
      </dgm:t>
    </dgm:pt>
    <dgm:pt modelId="{F6A5578C-F80A-8B4A-8901-47C91B61768F}">
      <dgm:prSet phldrT="[Text]"/>
      <dgm:spPr/>
      <dgm:t>
        <a:bodyPr/>
        <a:lstStyle/>
        <a:p>
          <a:pPr>
            <a:buChar char="•"/>
          </a:pPr>
          <a:r>
            <a:rPr lang="en-US" dirty="0"/>
            <a:t>Freedom of peaceful assembly</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4DC18269-A573-5748-B5C4-DB7081C6F1B4}" type="parTrans" cxnId="{CA4B22DE-6CB5-6C4A-A09F-573E74DC3951}">
      <dgm:prSet/>
      <dgm:spPr/>
      <dgm:t>
        <a:bodyPr/>
        <a:lstStyle/>
        <a:p>
          <a:endParaRPr lang="en-US"/>
        </a:p>
      </dgm:t>
    </dgm:pt>
    <dgm:pt modelId="{FBBE13AD-46E1-8349-8C1A-4A7FB935A9A0}" type="sibTrans" cxnId="{CA4B22DE-6CB5-6C4A-A09F-573E74DC3951}">
      <dgm:prSet/>
      <dgm:spPr/>
      <dgm:t>
        <a:bodyPr/>
        <a:lstStyle/>
        <a:p>
          <a:endParaRPr lang="en-US"/>
        </a:p>
      </dgm:t>
    </dgm:pt>
    <dgm:pt modelId="{10E14429-92C0-FD48-B674-387EC98DB03A}">
      <dgm:prSet phldrT="[Text]"/>
      <dgm:spPr/>
      <dgm:t>
        <a:bodyPr/>
        <a:lstStyle/>
        <a:p>
          <a:pPr>
            <a:buChar char="•"/>
          </a:pPr>
          <a:r>
            <a:rPr lang="en-US" dirty="0"/>
            <a:t>Freedom of association</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1E528E48-2E79-8141-B232-6A31CECBE1ED}" type="parTrans" cxnId="{CCEE6CDF-66E5-CD4B-BCEA-4EBD97390582}">
      <dgm:prSet/>
      <dgm:spPr/>
      <dgm:t>
        <a:bodyPr/>
        <a:lstStyle/>
        <a:p>
          <a:endParaRPr lang="en-US"/>
        </a:p>
      </dgm:t>
    </dgm:pt>
    <dgm:pt modelId="{3F3C721C-B92C-AF4F-86D0-5E32619DB6E1}" type="sibTrans" cxnId="{CCEE6CDF-66E5-CD4B-BCEA-4EBD97390582}">
      <dgm:prSet/>
      <dgm:spPr/>
      <dgm:t>
        <a:bodyPr/>
        <a:lstStyle/>
        <a:p>
          <a:endParaRPr lang="en-US"/>
        </a:p>
      </dgm:t>
    </dgm:pt>
    <dgm:pt modelId="{91B83FF3-4AC7-6849-A1DA-EAB25C547159}" type="pres">
      <dgm:prSet presAssocID="{A3BE32B6-8B10-AE46-9C87-AB2429C045B2}" presName="diagram" presStyleCnt="0">
        <dgm:presLayoutVars>
          <dgm:dir/>
          <dgm:resizeHandles val="exact"/>
        </dgm:presLayoutVars>
      </dgm:prSet>
      <dgm:spPr/>
    </dgm:pt>
    <dgm:pt modelId="{2B5221A4-169B-8246-99BC-72BF8168D698}" type="pres">
      <dgm:prSet presAssocID="{4223C4ED-9D30-8F4B-8CDC-FBCBC9B08D68}" presName="node" presStyleLbl="node1" presStyleIdx="0" presStyleCnt="4">
        <dgm:presLayoutVars>
          <dgm:bulletEnabled val="1"/>
        </dgm:presLayoutVars>
      </dgm:prSet>
      <dgm:spPr/>
    </dgm:pt>
    <dgm:pt modelId="{05EC4816-78DB-0847-85A4-06F9DA1CF08E}" type="pres">
      <dgm:prSet presAssocID="{5AE46FCC-1834-2D49-85D2-DF5CDA03BD83}" presName="sibTrans" presStyleCnt="0"/>
      <dgm:spPr/>
    </dgm:pt>
    <dgm:pt modelId="{D35FF57E-0875-AE4E-8E65-5A20A201F091}" type="pres">
      <dgm:prSet presAssocID="{1BAEEBD9-B687-8F49-9093-6EACFD270512}" presName="node" presStyleLbl="node1" presStyleIdx="1" presStyleCnt="4">
        <dgm:presLayoutVars>
          <dgm:bulletEnabled val="1"/>
        </dgm:presLayoutVars>
      </dgm:prSet>
      <dgm:spPr/>
    </dgm:pt>
    <dgm:pt modelId="{751FDF40-ABEF-4448-9035-E2A4853694D4}" type="pres">
      <dgm:prSet presAssocID="{1E251502-BF86-2548-A694-D3D203FD3878}" presName="sibTrans" presStyleCnt="0"/>
      <dgm:spPr/>
    </dgm:pt>
    <dgm:pt modelId="{E2A87077-663E-1C42-B735-8B035B032039}" type="pres">
      <dgm:prSet presAssocID="{F6A5578C-F80A-8B4A-8901-47C91B61768F}" presName="node" presStyleLbl="node1" presStyleIdx="2" presStyleCnt="4">
        <dgm:presLayoutVars>
          <dgm:bulletEnabled val="1"/>
        </dgm:presLayoutVars>
      </dgm:prSet>
      <dgm:spPr/>
    </dgm:pt>
    <dgm:pt modelId="{8E1E369E-A42A-1D40-AA3C-DC333A704B74}" type="pres">
      <dgm:prSet presAssocID="{FBBE13AD-46E1-8349-8C1A-4A7FB935A9A0}" presName="sibTrans" presStyleCnt="0"/>
      <dgm:spPr/>
    </dgm:pt>
    <dgm:pt modelId="{5274400A-0919-BA4D-B7D6-61CBF0AC3D46}" type="pres">
      <dgm:prSet presAssocID="{10E14429-92C0-FD48-B674-387EC98DB03A}" presName="node" presStyleLbl="node1" presStyleIdx="3" presStyleCnt="4">
        <dgm:presLayoutVars>
          <dgm:bulletEnabled val="1"/>
        </dgm:presLayoutVars>
      </dgm:prSet>
      <dgm:spPr/>
    </dgm:pt>
  </dgm:ptLst>
  <dgm:cxnLst>
    <dgm:cxn modelId="{4A409A82-CDD8-A74A-911E-0D59183C2A63}" srcId="{A3BE32B6-8B10-AE46-9C87-AB2429C045B2}" destId="{4223C4ED-9D30-8F4B-8CDC-FBCBC9B08D68}" srcOrd="0" destOrd="0" parTransId="{26FCE8D9-8B13-774E-A9FA-A482340FD046}" sibTransId="{5AE46FCC-1834-2D49-85D2-DF5CDA03BD83}"/>
    <dgm:cxn modelId="{4013B584-9044-A148-8DF8-2713DADBC5F0}" type="presOf" srcId="{1BAEEBD9-B687-8F49-9093-6EACFD270512}" destId="{D35FF57E-0875-AE4E-8E65-5A20A201F091}" srcOrd="0" destOrd="0" presId="urn:microsoft.com/office/officeart/2005/8/layout/default"/>
    <dgm:cxn modelId="{3D939A8F-7EC0-FF42-8648-C1E796188F1C}" type="presOf" srcId="{A3BE32B6-8B10-AE46-9C87-AB2429C045B2}" destId="{91B83FF3-4AC7-6849-A1DA-EAB25C547159}" srcOrd="0" destOrd="0" presId="urn:microsoft.com/office/officeart/2005/8/layout/default"/>
    <dgm:cxn modelId="{09339E97-A32B-B24A-8B6E-512E674844EE}" type="presOf" srcId="{F6A5578C-F80A-8B4A-8901-47C91B61768F}" destId="{E2A87077-663E-1C42-B735-8B035B032039}" srcOrd="0" destOrd="0" presId="urn:microsoft.com/office/officeart/2005/8/layout/default"/>
    <dgm:cxn modelId="{00491D9F-3352-DF41-92BF-94354B277552}" srcId="{A3BE32B6-8B10-AE46-9C87-AB2429C045B2}" destId="{1BAEEBD9-B687-8F49-9093-6EACFD270512}" srcOrd="1" destOrd="0" parTransId="{E0A93CDB-3700-7B4E-98CB-59A65485F999}" sibTransId="{1E251502-BF86-2548-A694-D3D203FD3878}"/>
    <dgm:cxn modelId="{4C9F72B9-D48B-8442-AF30-4B13316F5BA8}" type="presOf" srcId="{10E14429-92C0-FD48-B674-387EC98DB03A}" destId="{5274400A-0919-BA4D-B7D6-61CBF0AC3D46}" srcOrd="0" destOrd="0" presId="urn:microsoft.com/office/officeart/2005/8/layout/default"/>
    <dgm:cxn modelId="{CA4B22DE-6CB5-6C4A-A09F-573E74DC3951}" srcId="{A3BE32B6-8B10-AE46-9C87-AB2429C045B2}" destId="{F6A5578C-F80A-8B4A-8901-47C91B61768F}" srcOrd="2" destOrd="0" parTransId="{4DC18269-A573-5748-B5C4-DB7081C6F1B4}" sibTransId="{FBBE13AD-46E1-8349-8C1A-4A7FB935A9A0}"/>
    <dgm:cxn modelId="{CCEE6CDF-66E5-CD4B-BCEA-4EBD97390582}" srcId="{A3BE32B6-8B10-AE46-9C87-AB2429C045B2}" destId="{10E14429-92C0-FD48-B674-387EC98DB03A}" srcOrd="3" destOrd="0" parTransId="{1E528E48-2E79-8141-B232-6A31CECBE1ED}" sibTransId="{3F3C721C-B92C-AF4F-86D0-5E32619DB6E1}"/>
    <dgm:cxn modelId="{9DD449EB-7CC8-5545-BEC4-0BCBE69BF089}" type="presOf" srcId="{4223C4ED-9D30-8F4B-8CDC-FBCBC9B08D68}" destId="{2B5221A4-169B-8246-99BC-72BF8168D698}" srcOrd="0" destOrd="0" presId="urn:microsoft.com/office/officeart/2005/8/layout/default"/>
    <dgm:cxn modelId="{6268A383-016C-954B-9C33-FF1D17384671}" type="presParOf" srcId="{91B83FF3-4AC7-6849-A1DA-EAB25C547159}" destId="{2B5221A4-169B-8246-99BC-72BF8168D698}" srcOrd="0" destOrd="0" presId="urn:microsoft.com/office/officeart/2005/8/layout/default"/>
    <dgm:cxn modelId="{EBF00107-6929-A84E-8484-688C45DC4931}" type="presParOf" srcId="{91B83FF3-4AC7-6849-A1DA-EAB25C547159}" destId="{05EC4816-78DB-0847-85A4-06F9DA1CF08E}" srcOrd="1" destOrd="0" presId="urn:microsoft.com/office/officeart/2005/8/layout/default"/>
    <dgm:cxn modelId="{3FDC59A5-871D-1C44-B105-9757FFA936AD}" type="presParOf" srcId="{91B83FF3-4AC7-6849-A1DA-EAB25C547159}" destId="{D35FF57E-0875-AE4E-8E65-5A20A201F091}" srcOrd="2" destOrd="0" presId="urn:microsoft.com/office/officeart/2005/8/layout/default"/>
    <dgm:cxn modelId="{38E6A2C4-3E35-714B-830B-B0A5F9D544F2}" type="presParOf" srcId="{91B83FF3-4AC7-6849-A1DA-EAB25C547159}" destId="{751FDF40-ABEF-4448-9035-E2A4853694D4}" srcOrd="3" destOrd="0" presId="urn:microsoft.com/office/officeart/2005/8/layout/default"/>
    <dgm:cxn modelId="{AE151850-4CCC-7742-A5DC-5A1DAA147EF7}" type="presParOf" srcId="{91B83FF3-4AC7-6849-A1DA-EAB25C547159}" destId="{E2A87077-663E-1C42-B735-8B035B032039}" srcOrd="4" destOrd="0" presId="urn:microsoft.com/office/officeart/2005/8/layout/default"/>
    <dgm:cxn modelId="{EF207627-85BA-884C-8F21-7F0AB3FF9420}" type="presParOf" srcId="{91B83FF3-4AC7-6849-A1DA-EAB25C547159}" destId="{8E1E369E-A42A-1D40-AA3C-DC333A704B74}" srcOrd="5" destOrd="0" presId="urn:microsoft.com/office/officeart/2005/8/layout/default"/>
    <dgm:cxn modelId="{97BF7975-124D-8147-9955-269C0EF647BE}" type="presParOf" srcId="{91B83FF3-4AC7-6849-A1DA-EAB25C547159}" destId="{5274400A-0919-BA4D-B7D6-61CBF0AC3D46}"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BE32B6-8B10-AE46-9C87-AB2429C045B2}"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4223C4ED-9D30-8F4B-8CDC-FBCBC9B08D68}">
      <dgm:prSet phldrT="[Text]"/>
      <dgm:spPr>
        <a:solidFill>
          <a:schemeClr val="tx1"/>
        </a:solidFill>
      </dgm:spPr>
      <dgm:t>
        <a:bodyPr/>
        <a:lstStyle/>
        <a:p>
          <a:pPr>
            <a:buChar char="•"/>
          </a:pPr>
          <a:r>
            <a:rPr lang="en-US" dirty="0"/>
            <a:t>Services</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26FCE8D9-8B13-774E-A9FA-A482340FD046}" type="parTrans" cxnId="{4A409A82-CDD8-A74A-911E-0D59183C2A63}">
      <dgm:prSet/>
      <dgm:spPr/>
      <dgm:t>
        <a:bodyPr/>
        <a:lstStyle/>
        <a:p>
          <a:endParaRPr lang="en-US"/>
        </a:p>
      </dgm:t>
    </dgm:pt>
    <dgm:pt modelId="{5AE46FCC-1834-2D49-85D2-DF5CDA03BD83}" type="sibTrans" cxnId="{4A409A82-CDD8-A74A-911E-0D59183C2A63}">
      <dgm:prSet/>
      <dgm:spPr/>
      <dgm:t>
        <a:bodyPr/>
        <a:lstStyle/>
        <a:p>
          <a:endParaRPr lang="en-US"/>
        </a:p>
      </dgm:t>
    </dgm:pt>
    <dgm:pt modelId="{54EDC69C-641D-464A-8960-4F21D9359440}">
      <dgm:prSet phldrT="[Text]"/>
      <dgm:spPr>
        <a:solidFill>
          <a:schemeClr val="tx1"/>
        </a:solidFill>
      </dgm:spPr>
      <dgm:t>
        <a:bodyPr/>
        <a:lstStyle/>
        <a:p>
          <a:pPr>
            <a:buChar char="•"/>
          </a:pPr>
          <a:r>
            <a:rPr lang="en-US" dirty="0"/>
            <a:t>Housing</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62DE9BB6-EC47-CD40-9F1A-7D95A4B74547}" type="parTrans" cxnId="{C65F6695-52A4-7441-A6FF-AC36A9C66FF5}">
      <dgm:prSet/>
      <dgm:spPr/>
      <dgm:t>
        <a:bodyPr/>
        <a:lstStyle/>
        <a:p>
          <a:endParaRPr lang="en-US"/>
        </a:p>
      </dgm:t>
    </dgm:pt>
    <dgm:pt modelId="{6FC543B0-7FDC-9546-A9C4-38129B734862}" type="sibTrans" cxnId="{C65F6695-52A4-7441-A6FF-AC36A9C66FF5}">
      <dgm:prSet/>
      <dgm:spPr/>
      <dgm:t>
        <a:bodyPr/>
        <a:lstStyle/>
        <a:p>
          <a:endParaRPr lang="en-US"/>
        </a:p>
      </dgm:t>
    </dgm:pt>
    <dgm:pt modelId="{E27E4D52-51A5-174C-8191-4DDC3A94C271}">
      <dgm:prSet phldrT="[Text]"/>
      <dgm:spPr>
        <a:solidFill>
          <a:schemeClr val="tx1"/>
        </a:solidFill>
      </dgm:spPr>
      <dgm:t>
        <a:bodyPr/>
        <a:lstStyle/>
        <a:p>
          <a:pPr>
            <a:buChar char="•"/>
          </a:pPr>
          <a:r>
            <a:rPr lang="en-US" dirty="0"/>
            <a:t>Contracts</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0858DE3B-E20F-754C-9620-C481D86BFC89}" type="parTrans" cxnId="{F33C603D-0B5C-F346-819E-674FC1AA0B63}">
      <dgm:prSet/>
      <dgm:spPr/>
      <dgm:t>
        <a:bodyPr/>
        <a:lstStyle/>
        <a:p>
          <a:endParaRPr lang="en-US"/>
        </a:p>
      </dgm:t>
    </dgm:pt>
    <dgm:pt modelId="{E8DACECF-D798-F04B-80B1-A379AC421370}" type="sibTrans" cxnId="{F33C603D-0B5C-F346-819E-674FC1AA0B63}">
      <dgm:prSet/>
      <dgm:spPr/>
      <dgm:t>
        <a:bodyPr/>
        <a:lstStyle/>
        <a:p>
          <a:endParaRPr lang="en-US"/>
        </a:p>
      </dgm:t>
    </dgm:pt>
    <dgm:pt modelId="{A0A87601-7BF1-0840-A4D8-E62805E5FD71}">
      <dgm:prSet phldrT="[Text]"/>
      <dgm:spPr>
        <a:solidFill>
          <a:schemeClr val="tx1"/>
        </a:solidFill>
      </dgm:spPr>
      <dgm:t>
        <a:bodyPr/>
        <a:lstStyle/>
        <a:p>
          <a:pPr>
            <a:buChar char="•"/>
          </a:pPr>
          <a:r>
            <a:rPr lang="en-US" dirty="0"/>
            <a:t>Employment</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C9864462-3D79-7A43-B923-7C601EB9A9D4}" type="parTrans" cxnId="{188778D2-A105-444E-B023-7AEDAE9E6918}">
      <dgm:prSet/>
      <dgm:spPr/>
      <dgm:t>
        <a:bodyPr/>
        <a:lstStyle/>
        <a:p>
          <a:endParaRPr lang="en-US"/>
        </a:p>
      </dgm:t>
    </dgm:pt>
    <dgm:pt modelId="{7BE22AC3-6C7E-A045-A7F0-7174872A6C25}" type="sibTrans" cxnId="{188778D2-A105-444E-B023-7AEDAE9E6918}">
      <dgm:prSet/>
      <dgm:spPr/>
      <dgm:t>
        <a:bodyPr/>
        <a:lstStyle/>
        <a:p>
          <a:endParaRPr lang="en-US"/>
        </a:p>
      </dgm:t>
    </dgm:pt>
    <dgm:pt modelId="{3DCDF11E-FE59-E142-95EA-5BD046FF8603}">
      <dgm:prSet phldrT="[Text]"/>
      <dgm:spPr>
        <a:solidFill>
          <a:schemeClr val="tx1"/>
        </a:solidFill>
      </dgm:spPr>
      <dgm:t>
        <a:bodyPr/>
        <a:lstStyle/>
        <a:p>
          <a:pPr>
            <a:buChar char="•"/>
          </a:pPr>
          <a:r>
            <a:rPr lang="en-US" dirty="0"/>
            <a:t>Unions</a:t>
          </a:r>
        </a:p>
      </dgm:t>
      <dgm:extLst>
        <a:ext uri="{E40237B7-FDA0-4F09-8148-C483321AD2D9}">
          <dgm14:cNvPr xmlns:dgm14="http://schemas.microsoft.com/office/drawing/2010/diagram" id="0" name="" descr="Fundamental Freedoms&#10;-Freedom of conscience and religion&#10;-Freedom of thought, belief, expression and opinion&#10;-Freedom of peaceful assembly&#10;-Freedom of association&#10;"/>
        </a:ext>
      </dgm:extLst>
    </dgm:pt>
    <dgm:pt modelId="{044E27FD-78AB-D446-8A64-3BCCC42FD5A6}" type="parTrans" cxnId="{ABAA3849-9BB1-5742-9386-51A910DCA189}">
      <dgm:prSet/>
      <dgm:spPr/>
      <dgm:t>
        <a:bodyPr/>
        <a:lstStyle/>
        <a:p>
          <a:endParaRPr lang="en-US"/>
        </a:p>
      </dgm:t>
    </dgm:pt>
    <dgm:pt modelId="{BA8E69CD-29F2-9448-B77D-65DC03925815}" type="sibTrans" cxnId="{ABAA3849-9BB1-5742-9386-51A910DCA189}">
      <dgm:prSet/>
      <dgm:spPr/>
      <dgm:t>
        <a:bodyPr/>
        <a:lstStyle/>
        <a:p>
          <a:endParaRPr lang="en-US"/>
        </a:p>
      </dgm:t>
    </dgm:pt>
    <dgm:pt modelId="{91B83FF3-4AC7-6849-A1DA-EAB25C547159}" type="pres">
      <dgm:prSet presAssocID="{A3BE32B6-8B10-AE46-9C87-AB2429C045B2}" presName="diagram" presStyleCnt="0">
        <dgm:presLayoutVars>
          <dgm:dir/>
          <dgm:resizeHandles val="exact"/>
        </dgm:presLayoutVars>
      </dgm:prSet>
      <dgm:spPr/>
    </dgm:pt>
    <dgm:pt modelId="{2B5221A4-169B-8246-99BC-72BF8168D698}" type="pres">
      <dgm:prSet presAssocID="{4223C4ED-9D30-8F4B-8CDC-FBCBC9B08D68}" presName="node" presStyleLbl="node1" presStyleIdx="0" presStyleCnt="5">
        <dgm:presLayoutVars>
          <dgm:bulletEnabled val="1"/>
        </dgm:presLayoutVars>
      </dgm:prSet>
      <dgm:spPr/>
    </dgm:pt>
    <dgm:pt modelId="{09C23F01-33AE-5A46-AF5E-1DA91527A950}" type="pres">
      <dgm:prSet presAssocID="{5AE46FCC-1834-2D49-85D2-DF5CDA03BD83}" presName="sibTrans" presStyleCnt="0"/>
      <dgm:spPr/>
    </dgm:pt>
    <dgm:pt modelId="{7456D396-218C-9642-956E-C561C425D3C0}" type="pres">
      <dgm:prSet presAssocID="{54EDC69C-641D-464A-8960-4F21D9359440}" presName="node" presStyleLbl="node1" presStyleIdx="1" presStyleCnt="5">
        <dgm:presLayoutVars>
          <dgm:bulletEnabled val="1"/>
        </dgm:presLayoutVars>
      </dgm:prSet>
      <dgm:spPr/>
    </dgm:pt>
    <dgm:pt modelId="{02016668-4CF1-FD47-BC09-1718BC14125C}" type="pres">
      <dgm:prSet presAssocID="{6FC543B0-7FDC-9546-A9C4-38129B734862}" presName="sibTrans" presStyleCnt="0"/>
      <dgm:spPr/>
    </dgm:pt>
    <dgm:pt modelId="{C8E691B8-B4AA-A04E-AF8A-73EC97ED26B4}" type="pres">
      <dgm:prSet presAssocID="{E27E4D52-51A5-174C-8191-4DDC3A94C271}" presName="node" presStyleLbl="node1" presStyleIdx="2" presStyleCnt="5">
        <dgm:presLayoutVars>
          <dgm:bulletEnabled val="1"/>
        </dgm:presLayoutVars>
      </dgm:prSet>
      <dgm:spPr/>
    </dgm:pt>
    <dgm:pt modelId="{EAE486E5-BAEA-7745-90ED-8EE579DEF102}" type="pres">
      <dgm:prSet presAssocID="{E8DACECF-D798-F04B-80B1-A379AC421370}" presName="sibTrans" presStyleCnt="0"/>
      <dgm:spPr/>
    </dgm:pt>
    <dgm:pt modelId="{C0370270-BDCD-8F47-824D-40FBFAB3AB6B}" type="pres">
      <dgm:prSet presAssocID="{A0A87601-7BF1-0840-A4D8-E62805E5FD71}" presName="node" presStyleLbl="node1" presStyleIdx="3" presStyleCnt="5">
        <dgm:presLayoutVars>
          <dgm:bulletEnabled val="1"/>
        </dgm:presLayoutVars>
      </dgm:prSet>
      <dgm:spPr/>
    </dgm:pt>
    <dgm:pt modelId="{6DF0C002-A8A6-704B-A64A-0797FB24283C}" type="pres">
      <dgm:prSet presAssocID="{7BE22AC3-6C7E-A045-A7F0-7174872A6C25}" presName="sibTrans" presStyleCnt="0"/>
      <dgm:spPr/>
    </dgm:pt>
    <dgm:pt modelId="{88E839D6-3243-9B49-A58D-5331F06A9049}" type="pres">
      <dgm:prSet presAssocID="{3DCDF11E-FE59-E142-95EA-5BD046FF8603}" presName="node" presStyleLbl="node1" presStyleIdx="4" presStyleCnt="5">
        <dgm:presLayoutVars>
          <dgm:bulletEnabled val="1"/>
        </dgm:presLayoutVars>
      </dgm:prSet>
      <dgm:spPr/>
    </dgm:pt>
  </dgm:ptLst>
  <dgm:cxnLst>
    <dgm:cxn modelId="{F33C603D-0B5C-F346-819E-674FC1AA0B63}" srcId="{A3BE32B6-8B10-AE46-9C87-AB2429C045B2}" destId="{E27E4D52-51A5-174C-8191-4DDC3A94C271}" srcOrd="2" destOrd="0" parTransId="{0858DE3B-E20F-754C-9620-C481D86BFC89}" sibTransId="{E8DACECF-D798-F04B-80B1-A379AC421370}"/>
    <dgm:cxn modelId="{ABAA3849-9BB1-5742-9386-51A910DCA189}" srcId="{A3BE32B6-8B10-AE46-9C87-AB2429C045B2}" destId="{3DCDF11E-FE59-E142-95EA-5BD046FF8603}" srcOrd="4" destOrd="0" parTransId="{044E27FD-78AB-D446-8A64-3BCCC42FD5A6}" sibTransId="{BA8E69CD-29F2-9448-B77D-65DC03925815}"/>
    <dgm:cxn modelId="{77951872-E8BA-E449-889A-67B002610034}" type="presOf" srcId="{54EDC69C-641D-464A-8960-4F21D9359440}" destId="{7456D396-218C-9642-956E-C561C425D3C0}" srcOrd="0" destOrd="0" presId="urn:microsoft.com/office/officeart/2005/8/layout/default"/>
    <dgm:cxn modelId="{4A409A82-CDD8-A74A-911E-0D59183C2A63}" srcId="{A3BE32B6-8B10-AE46-9C87-AB2429C045B2}" destId="{4223C4ED-9D30-8F4B-8CDC-FBCBC9B08D68}" srcOrd="0" destOrd="0" parTransId="{26FCE8D9-8B13-774E-A9FA-A482340FD046}" sibTransId="{5AE46FCC-1834-2D49-85D2-DF5CDA03BD83}"/>
    <dgm:cxn modelId="{96B0C78B-AB09-174A-8718-0BF289EF87C0}" type="presOf" srcId="{3DCDF11E-FE59-E142-95EA-5BD046FF8603}" destId="{88E839D6-3243-9B49-A58D-5331F06A9049}" srcOrd="0" destOrd="0" presId="urn:microsoft.com/office/officeart/2005/8/layout/default"/>
    <dgm:cxn modelId="{3D939A8F-7EC0-FF42-8648-C1E796188F1C}" type="presOf" srcId="{A3BE32B6-8B10-AE46-9C87-AB2429C045B2}" destId="{91B83FF3-4AC7-6849-A1DA-EAB25C547159}" srcOrd="0" destOrd="0" presId="urn:microsoft.com/office/officeart/2005/8/layout/default"/>
    <dgm:cxn modelId="{C65F6695-52A4-7441-A6FF-AC36A9C66FF5}" srcId="{A3BE32B6-8B10-AE46-9C87-AB2429C045B2}" destId="{54EDC69C-641D-464A-8960-4F21D9359440}" srcOrd="1" destOrd="0" parTransId="{62DE9BB6-EC47-CD40-9F1A-7D95A4B74547}" sibTransId="{6FC543B0-7FDC-9546-A9C4-38129B734862}"/>
    <dgm:cxn modelId="{81D60C96-0BC2-EF45-9D05-7A16E324C015}" type="presOf" srcId="{E27E4D52-51A5-174C-8191-4DDC3A94C271}" destId="{C8E691B8-B4AA-A04E-AF8A-73EC97ED26B4}" srcOrd="0" destOrd="0" presId="urn:microsoft.com/office/officeart/2005/8/layout/default"/>
    <dgm:cxn modelId="{975E03AF-4516-FA41-938C-37ABC17C41A7}" type="presOf" srcId="{A0A87601-7BF1-0840-A4D8-E62805E5FD71}" destId="{C0370270-BDCD-8F47-824D-40FBFAB3AB6B}" srcOrd="0" destOrd="0" presId="urn:microsoft.com/office/officeart/2005/8/layout/default"/>
    <dgm:cxn modelId="{188778D2-A105-444E-B023-7AEDAE9E6918}" srcId="{A3BE32B6-8B10-AE46-9C87-AB2429C045B2}" destId="{A0A87601-7BF1-0840-A4D8-E62805E5FD71}" srcOrd="3" destOrd="0" parTransId="{C9864462-3D79-7A43-B923-7C601EB9A9D4}" sibTransId="{7BE22AC3-6C7E-A045-A7F0-7174872A6C25}"/>
    <dgm:cxn modelId="{9DD449EB-7CC8-5545-BEC4-0BCBE69BF089}" type="presOf" srcId="{4223C4ED-9D30-8F4B-8CDC-FBCBC9B08D68}" destId="{2B5221A4-169B-8246-99BC-72BF8168D698}" srcOrd="0" destOrd="0" presId="urn:microsoft.com/office/officeart/2005/8/layout/default"/>
    <dgm:cxn modelId="{6268A383-016C-954B-9C33-FF1D17384671}" type="presParOf" srcId="{91B83FF3-4AC7-6849-A1DA-EAB25C547159}" destId="{2B5221A4-169B-8246-99BC-72BF8168D698}" srcOrd="0" destOrd="0" presId="urn:microsoft.com/office/officeart/2005/8/layout/default"/>
    <dgm:cxn modelId="{C333638C-2A02-5F4C-98D4-1C1D8373AF9A}" type="presParOf" srcId="{91B83FF3-4AC7-6849-A1DA-EAB25C547159}" destId="{09C23F01-33AE-5A46-AF5E-1DA91527A950}" srcOrd="1" destOrd="0" presId="urn:microsoft.com/office/officeart/2005/8/layout/default"/>
    <dgm:cxn modelId="{DD17124C-9C20-9142-BA9F-9195245F1200}" type="presParOf" srcId="{91B83FF3-4AC7-6849-A1DA-EAB25C547159}" destId="{7456D396-218C-9642-956E-C561C425D3C0}" srcOrd="2" destOrd="0" presId="urn:microsoft.com/office/officeart/2005/8/layout/default"/>
    <dgm:cxn modelId="{0EB6D401-4337-1848-BE3B-6340C4614008}" type="presParOf" srcId="{91B83FF3-4AC7-6849-A1DA-EAB25C547159}" destId="{02016668-4CF1-FD47-BC09-1718BC14125C}" srcOrd="3" destOrd="0" presId="urn:microsoft.com/office/officeart/2005/8/layout/default"/>
    <dgm:cxn modelId="{48C5D32C-B31B-EB42-90AE-B0D9528898D4}" type="presParOf" srcId="{91B83FF3-4AC7-6849-A1DA-EAB25C547159}" destId="{C8E691B8-B4AA-A04E-AF8A-73EC97ED26B4}" srcOrd="4" destOrd="0" presId="urn:microsoft.com/office/officeart/2005/8/layout/default"/>
    <dgm:cxn modelId="{7E9A60BA-848B-0145-A355-8085CD57BB2D}" type="presParOf" srcId="{91B83FF3-4AC7-6849-A1DA-EAB25C547159}" destId="{EAE486E5-BAEA-7745-90ED-8EE579DEF102}" srcOrd="5" destOrd="0" presId="urn:microsoft.com/office/officeart/2005/8/layout/default"/>
    <dgm:cxn modelId="{5E07CE5C-4620-904A-BF53-61F6DD3D1538}" type="presParOf" srcId="{91B83FF3-4AC7-6849-A1DA-EAB25C547159}" destId="{C0370270-BDCD-8F47-824D-40FBFAB3AB6B}" srcOrd="6" destOrd="0" presId="urn:microsoft.com/office/officeart/2005/8/layout/default"/>
    <dgm:cxn modelId="{34A33679-EFB1-5F4A-B7EE-C3B800EBC8B3}" type="presParOf" srcId="{91B83FF3-4AC7-6849-A1DA-EAB25C547159}" destId="{6DF0C002-A8A6-704B-A64A-0797FB24283C}" srcOrd="7" destOrd="0" presId="urn:microsoft.com/office/officeart/2005/8/layout/default"/>
    <dgm:cxn modelId="{35C008AA-455B-6D49-9E72-CDCE54CE383F}" type="presParOf" srcId="{91B83FF3-4AC7-6849-A1DA-EAB25C547159}" destId="{88E839D6-3243-9B49-A58D-5331F06A9049}"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F48630-7CC3-40FB-9CD4-127EBAEAF01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6E3A8C89-B7FA-4321-BCFD-85786E7364AB}">
      <dgm:prSet/>
      <dgm:spPr>
        <a:solidFill>
          <a:schemeClr val="tx1"/>
        </a:solidFill>
      </dgm:spPr>
      <dgm:t>
        <a:bodyPr/>
        <a:lstStyle/>
        <a:p>
          <a:r>
            <a:rPr lang="en-US" dirty="0">
              <a:solidFill>
                <a:schemeClr val="bg1"/>
              </a:solidFill>
            </a:rPr>
            <a:t>Age</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9F5450A3-8843-433D-9EA9-7B8F2AE02F0E}" type="parTrans" cxnId="{E97768D6-5B67-4842-90E9-71F2BE4B0E8D}">
      <dgm:prSet/>
      <dgm:spPr/>
      <dgm:t>
        <a:bodyPr/>
        <a:lstStyle/>
        <a:p>
          <a:endParaRPr lang="en-US">
            <a:solidFill>
              <a:sysClr val="windowText" lastClr="000000"/>
            </a:solidFill>
          </a:endParaRPr>
        </a:p>
      </dgm:t>
    </dgm:pt>
    <dgm:pt modelId="{B0487E9B-951E-4503-9C70-F74886623FA9}" type="sibTrans" cxnId="{E97768D6-5B67-4842-90E9-71F2BE4B0E8D}">
      <dgm:prSet/>
      <dgm:spPr/>
      <dgm:t>
        <a:bodyPr/>
        <a:lstStyle/>
        <a:p>
          <a:endParaRPr lang="en-US">
            <a:solidFill>
              <a:sysClr val="windowText" lastClr="000000"/>
            </a:solidFill>
          </a:endParaRPr>
        </a:p>
      </dgm:t>
    </dgm:pt>
    <dgm:pt modelId="{11520A57-C6F7-40BB-8510-4E7E14365078}">
      <dgm:prSet/>
      <dgm:spPr>
        <a:solidFill>
          <a:schemeClr val="tx1"/>
        </a:solidFill>
      </dgm:spPr>
      <dgm:t>
        <a:bodyPr/>
        <a:lstStyle/>
        <a:p>
          <a:r>
            <a:rPr lang="en-US" dirty="0">
              <a:solidFill>
                <a:schemeClr val="bg1"/>
              </a:solidFill>
            </a:rPr>
            <a:t>Ancestry</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CEE90A0A-5B69-4E31-999A-EDC7040EC1CE}" type="parTrans" cxnId="{A5351752-2F79-4556-93FA-EE7E2B0F2706}">
      <dgm:prSet/>
      <dgm:spPr/>
      <dgm:t>
        <a:bodyPr/>
        <a:lstStyle/>
        <a:p>
          <a:endParaRPr lang="en-US">
            <a:solidFill>
              <a:sysClr val="windowText" lastClr="000000"/>
            </a:solidFill>
          </a:endParaRPr>
        </a:p>
      </dgm:t>
    </dgm:pt>
    <dgm:pt modelId="{800A91EB-F4A7-403E-9CA1-2FE7FFD35FD4}" type="sibTrans" cxnId="{A5351752-2F79-4556-93FA-EE7E2B0F2706}">
      <dgm:prSet/>
      <dgm:spPr/>
      <dgm:t>
        <a:bodyPr/>
        <a:lstStyle/>
        <a:p>
          <a:endParaRPr lang="en-US">
            <a:solidFill>
              <a:sysClr val="windowText" lastClr="000000"/>
            </a:solidFill>
          </a:endParaRPr>
        </a:p>
      </dgm:t>
    </dgm:pt>
    <dgm:pt modelId="{C4086A57-2EEB-45A7-B136-26C97E3EB8CF}">
      <dgm:prSet/>
      <dgm:spPr>
        <a:solidFill>
          <a:schemeClr val="tx1"/>
        </a:solidFill>
      </dgm:spPr>
      <dgm:t>
        <a:bodyPr/>
        <a:lstStyle/>
        <a:p>
          <a:r>
            <a:rPr lang="en-US" dirty="0">
              <a:solidFill>
                <a:schemeClr val="bg1"/>
              </a:solidFill>
            </a:rPr>
            <a:t>Citizenship</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8EC524D0-C8FC-4800-877F-CE93B4AE65A5}" type="parTrans" cxnId="{6EC5A02C-4F3C-4E4B-A6DB-62FB7E47A072}">
      <dgm:prSet/>
      <dgm:spPr/>
      <dgm:t>
        <a:bodyPr/>
        <a:lstStyle/>
        <a:p>
          <a:endParaRPr lang="en-US">
            <a:solidFill>
              <a:sysClr val="windowText" lastClr="000000"/>
            </a:solidFill>
          </a:endParaRPr>
        </a:p>
      </dgm:t>
    </dgm:pt>
    <dgm:pt modelId="{8664F26E-0FC3-4020-8D74-5F25551C7ADE}" type="sibTrans" cxnId="{6EC5A02C-4F3C-4E4B-A6DB-62FB7E47A072}">
      <dgm:prSet/>
      <dgm:spPr/>
      <dgm:t>
        <a:bodyPr/>
        <a:lstStyle/>
        <a:p>
          <a:endParaRPr lang="en-US">
            <a:solidFill>
              <a:sysClr val="windowText" lastClr="000000"/>
            </a:solidFill>
          </a:endParaRPr>
        </a:p>
      </dgm:t>
    </dgm:pt>
    <dgm:pt modelId="{AA83DA64-CD6C-45D4-86DD-5BC575AE83CD}">
      <dgm:prSet/>
      <dgm:spPr>
        <a:solidFill>
          <a:schemeClr val="tx1"/>
        </a:solidFill>
      </dgm:spPr>
      <dgm:t>
        <a:bodyPr/>
        <a:lstStyle/>
        <a:p>
          <a:r>
            <a:rPr lang="en-US" dirty="0" err="1">
              <a:solidFill>
                <a:schemeClr val="bg1"/>
              </a:solidFill>
            </a:rPr>
            <a:t>Colour</a:t>
          </a:r>
          <a:endParaRPr lang="en-US" dirty="0">
            <a:solidFill>
              <a:schemeClr val="bg1"/>
            </a:solidFill>
          </a:endParaRP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1CCF80BB-BA73-4BAD-843D-DAD665B99CD8}" type="parTrans" cxnId="{B3C3B623-C211-42B6-9DDD-E1272A6D01CA}">
      <dgm:prSet/>
      <dgm:spPr/>
      <dgm:t>
        <a:bodyPr/>
        <a:lstStyle/>
        <a:p>
          <a:endParaRPr lang="en-US">
            <a:solidFill>
              <a:sysClr val="windowText" lastClr="000000"/>
            </a:solidFill>
          </a:endParaRPr>
        </a:p>
      </dgm:t>
    </dgm:pt>
    <dgm:pt modelId="{8F0CB1F6-674D-4587-9F29-AD847C4A9F7B}" type="sibTrans" cxnId="{B3C3B623-C211-42B6-9DDD-E1272A6D01CA}">
      <dgm:prSet/>
      <dgm:spPr/>
      <dgm:t>
        <a:bodyPr/>
        <a:lstStyle/>
        <a:p>
          <a:endParaRPr lang="en-US">
            <a:solidFill>
              <a:sysClr val="windowText" lastClr="000000"/>
            </a:solidFill>
          </a:endParaRPr>
        </a:p>
      </dgm:t>
    </dgm:pt>
    <dgm:pt modelId="{E9F6B66B-C1ED-4D8C-826A-12B9A77BFCFA}">
      <dgm:prSet/>
      <dgm:spPr>
        <a:solidFill>
          <a:schemeClr val="tx1"/>
        </a:solidFill>
      </dgm:spPr>
      <dgm:t>
        <a:bodyPr/>
        <a:lstStyle/>
        <a:p>
          <a:r>
            <a:rPr lang="en-US" dirty="0">
              <a:solidFill>
                <a:schemeClr val="bg1"/>
              </a:solidFill>
            </a:rPr>
            <a:t>Creed</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868DF611-00FB-4A8F-BFAD-78038667216E}" type="parTrans" cxnId="{35228FA2-25A3-498B-A15D-FEDAA0E0401E}">
      <dgm:prSet/>
      <dgm:spPr/>
      <dgm:t>
        <a:bodyPr/>
        <a:lstStyle/>
        <a:p>
          <a:endParaRPr lang="en-US">
            <a:solidFill>
              <a:sysClr val="windowText" lastClr="000000"/>
            </a:solidFill>
          </a:endParaRPr>
        </a:p>
      </dgm:t>
    </dgm:pt>
    <dgm:pt modelId="{28F750DD-DCEF-4A21-9EDB-59087C325F89}" type="sibTrans" cxnId="{35228FA2-25A3-498B-A15D-FEDAA0E0401E}">
      <dgm:prSet/>
      <dgm:spPr/>
      <dgm:t>
        <a:bodyPr/>
        <a:lstStyle/>
        <a:p>
          <a:endParaRPr lang="en-US">
            <a:solidFill>
              <a:sysClr val="windowText" lastClr="000000"/>
            </a:solidFill>
          </a:endParaRPr>
        </a:p>
      </dgm:t>
    </dgm:pt>
    <dgm:pt modelId="{2CAA07E2-BD51-426D-95C0-1ADA2DDDEEC0}">
      <dgm:prSet/>
      <dgm:spPr>
        <a:solidFill>
          <a:schemeClr val="tx1"/>
        </a:solidFill>
      </dgm:spPr>
      <dgm:t>
        <a:bodyPr/>
        <a:lstStyle/>
        <a:p>
          <a:r>
            <a:rPr lang="en-US" dirty="0">
              <a:solidFill>
                <a:schemeClr val="bg1"/>
              </a:solidFill>
            </a:rPr>
            <a:t>Ethnic Origin</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D4276182-1115-4B8A-B24F-6386A1A3D293}" type="parTrans" cxnId="{4B8C63C2-0352-4110-B399-203B610C292F}">
      <dgm:prSet/>
      <dgm:spPr/>
      <dgm:t>
        <a:bodyPr/>
        <a:lstStyle/>
        <a:p>
          <a:endParaRPr lang="en-US">
            <a:solidFill>
              <a:sysClr val="windowText" lastClr="000000"/>
            </a:solidFill>
          </a:endParaRPr>
        </a:p>
      </dgm:t>
    </dgm:pt>
    <dgm:pt modelId="{85DBCCEE-80F3-44AC-8CC4-F6E310420652}" type="sibTrans" cxnId="{4B8C63C2-0352-4110-B399-203B610C292F}">
      <dgm:prSet/>
      <dgm:spPr/>
      <dgm:t>
        <a:bodyPr/>
        <a:lstStyle/>
        <a:p>
          <a:endParaRPr lang="en-US">
            <a:solidFill>
              <a:sysClr val="windowText" lastClr="000000"/>
            </a:solidFill>
          </a:endParaRPr>
        </a:p>
      </dgm:t>
    </dgm:pt>
    <dgm:pt modelId="{A7E791E8-6A85-419D-B8A0-2BC314B80859}">
      <dgm:prSet/>
      <dgm:spPr>
        <a:solidFill>
          <a:schemeClr val="tx1"/>
        </a:solidFill>
      </dgm:spPr>
      <dgm:t>
        <a:bodyPr/>
        <a:lstStyle/>
        <a:p>
          <a:r>
            <a:rPr lang="en-US" dirty="0">
              <a:solidFill>
                <a:schemeClr val="bg1"/>
              </a:solidFill>
            </a:rPr>
            <a:t>Family Status</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416EFDA7-2BDB-4D48-951A-7FA138AC8E75}" type="parTrans" cxnId="{7F21A452-29E0-4867-A2EE-EEAA5D59FCE9}">
      <dgm:prSet/>
      <dgm:spPr/>
      <dgm:t>
        <a:bodyPr/>
        <a:lstStyle/>
        <a:p>
          <a:endParaRPr lang="en-US">
            <a:solidFill>
              <a:sysClr val="windowText" lastClr="000000"/>
            </a:solidFill>
          </a:endParaRPr>
        </a:p>
      </dgm:t>
    </dgm:pt>
    <dgm:pt modelId="{F83CEEBA-2C8C-40C6-AE67-070C3E13DD58}" type="sibTrans" cxnId="{7F21A452-29E0-4867-A2EE-EEAA5D59FCE9}">
      <dgm:prSet/>
      <dgm:spPr/>
      <dgm:t>
        <a:bodyPr/>
        <a:lstStyle/>
        <a:p>
          <a:endParaRPr lang="en-US">
            <a:solidFill>
              <a:sysClr val="windowText" lastClr="000000"/>
            </a:solidFill>
          </a:endParaRPr>
        </a:p>
      </dgm:t>
    </dgm:pt>
    <dgm:pt modelId="{A8A9A83F-7293-4391-9632-9E2A2F1B6AD3}">
      <dgm:prSet/>
      <dgm:spPr>
        <a:solidFill>
          <a:schemeClr val="tx1"/>
        </a:solidFill>
      </dgm:spPr>
      <dgm:t>
        <a:bodyPr/>
        <a:lstStyle/>
        <a:p>
          <a:r>
            <a:rPr lang="en-US" dirty="0">
              <a:solidFill>
                <a:schemeClr val="bg1"/>
              </a:solidFill>
            </a:rPr>
            <a:t>Gender Expression</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D7BC4945-568B-4501-A194-1E894423B46C}" type="parTrans" cxnId="{1D264938-83A5-4CA4-B22D-CE22A563EB7F}">
      <dgm:prSet/>
      <dgm:spPr/>
      <dgm:t>
        <a:bodyPr/>
        <a:lstStyle/>
        <a:p>
          <a:endParaRPr lang="en-US">
            <a:solidFill>
              <a:sysClr val="windowText" lastClr="000000"/>
            </a:solidFill>
          </a:endParaRPr>
        </a:p>
      </dgm:t>
    </dgm:pt>
    <dgm:pt modelId="{886E2413-EF10-464C-BC6B-4D821F906BEC}" type="sibTrans" cxnId="{1D264938-83A5-4CA4-B22D-CE22A563EB7F}">
      <dgm:prSet/>
      <dgm:spPr/>
      <dgm:t>
        <a:bodyPr/>
        <a:lstStyle/>
        <a:p>
          <a:endParaRPr lang="en-US">
            <a:solidFill>
              <a:sysClr val="windowText" lastClr="000000"/>
            </a:solidFill>
          </a:endParaRPr>
        </a:p>
      </dgm:t>
    </dgm:pt>
    <dgm:pt modelId="{AC4FDB35-A530-EE40-B8B2-55540A86E848}">
      <dgm:prSet/>
      <dgm:spPr>
        <a:solidFill>
          <a:schemeClr val="tx1"/>
        </a:solidFill>
      </dgm:spPr>
      <dgm:t>
        <a:bodyPr/>
        <a:lstStyle/>
        <a:p>
          <a:r>
            <a:rPr lang="en-US" dirty="0">
              <a:solidFill>
                <a:schemeClr val="bg1"/>
              </a:solidFill>
            </a:rPr>
            <a:t>Disability*</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84E2C6D8-DF68-7E4B-BC17-B791A326377D}" type="parTrans" cxnId="{FDB94EFF-8FB7-6A49-8029-8E9039A2E32A}">
      <dgm:prSet/>
      <dgm:spPr/>
      <dgm:t>
        <a:bodyPr/>
        <a:lstStyle/>
        <a:p>
          <a:endParaRPr lang="en-US"/>
        </a:p>
      </dgm:t>
    </dgm:pt>
    <dgm:pt modelId="{30818432-B860-7144-AC02-254E8B7E6522}" type="sibTrans" cxnId="{FDB94EFF-8FB7-6A49-8029-8E9039A2E32A}">
      <dgm:prSet/>
      <dgm:spPr/>
      <dgm:t>
        <a:bodyPr/>
        <a:lstStyle/>
        <a:p>
          <a:endParaRPr lang="en-US"/>
        </a:p>
      </dgm:t>
    </dgm:pt>
    <dgm:pt modelId="{20A57891-0C5B-2C48-B16B-F7A0ABFEA50C}">
      <dgm:prSet/>
      <dgm:spPr>
        <a:solidFill>
          <a:schemeClr val="tx1"/>
        </a:solidFill>
      </dgm:spPr>
      <dgm:t>
        <a:bodyPr/>
        <a:lstStyle/>
        <a:p>
          <a:r>
            <a:rPr lang="en-US" dirty="0">
              <a:solidFill>
                <a:schemeClr val="bg1"/>
              </a:solidFill>
            </a:rPr>
            <a:t>Gender Identity</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58343438-2EAE-4047-8B55-7E240A71CE78}" type="parTrans" cxnId="{358131DE-694E-7249-A26E-462936D0D60F}">
      <dgm:prSet/>
      <dgm:spPr/>
      <dgm:t>
        <a:bodyPr/>
        <a:lstStyle/>
        <a:p>
          <a:endParaRPr lang="en-US"/>
        </a:p>
      </dgm:t>
    </dgm:pt>
    <dgm:pt modelId="{74D1C11A-EE81-5841-911D-DF8657900B0E}" type="sibTrans" cxnId="{358131DE-694E-7249-A26E-462936D0D60F}">
      <dgm:prSet/>
      <dgm:spPr/>
      <dgm:t>
        <a:bodyPr/>
        <a:lstStyle/>
        <a:p>
          <a:endParaRPr lang="en-US"/>
        </a:p>
      </dgm:t>
    </dgm:pt>
    <dgm:pt modelId="{9FE97A98-4E20-F94A-B5AE-341E3E9EF6D7}">
      <dgm:prSet/>
      <dgm:spPr>
        <a:solidFill>
          <a:schemeClr val="tx1"/>
        </a:solidFill>
      </dgm:spPr>
      <dgm:t>
        <a:bodyPr/>
        <a:lstStyle/>
        <a:p>
          <a:r>
            <a:rPr lang="en-US" dirty="0">
              <a:solidFill>
                <a:schemeClr val="bg1"/>
              </a:solidFill>
            </a:rPr>
            <a:t>Marital Status</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44229349-8235-2C4E-9E87-ED51A5A201DF}" type="parTrans" cxnId="{11993C11-3D25-3F4B-A2FA-054E94DCDE5F}">
      <dgm:prSet/>
      <dgm:spPr/>
      <dgm:t>
        <a:bodyPr/>
        <a:lstStyle/>
        <a:p>
          <a:endParaRPr lang="en-US"/>
        </a:p>
      </dgm:t>
    </dgm:pt>
    <dgm:pt modelId="{5D4E1828-0E41-944D-B742-BAA1AB18430A}" type="sibTrans" cxnId="{11993C11-3D25-3F4B-A2FA-054E94DCDE5F}">
      <dgm:prSet/>
      <dgm:spPr/>
      <dgm:t>
        <a:bodyPr/>
        <a:lstStyle/>
        <a:p>
          <a:endParaRPr lang="en-US"/>
        </a:p>
      </dgm:t>
    </dgm:pt>
    <dgm:pt modelId="{5E0203DE-BB81-A84A-B0EC-FF096026DB3D}">
      <dgm:prSet/>
      <dgm:spPr>
        <a:solidFill>
          <a:schemeClr val="tx1"/>
        </a:solidFill>
      </dgm:spPr>
      <dgm:t>
        <a:bodyPr/>
        <a:lstStyle/>
        <a:p>
          <a:r>
            <a:rPr lang="en-US" dirty="0">
              <a:solidFill>
                <a:schemeClr val="bg1"/>
              </a:solidFill>
            </a:rPr>
            <a:t>Place of Origin</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8532AB64-1DD0-B541-858E-D6438A9A61C6}" type="parTrans" cxnId="{F5A67F92-B73A-7944-A236-D8015CA7A795}">
      <dgm:prSet/>
      <dgm:spPr/>
      <dgm:t>
        <a:bodyPr/>
        <a:lstStyle/>
        <a:p>
          <a:endParaRPr lang="en-US"/>
        </a:p>
      </dgm:t>
    </dgm:pt>
    <dgm:pt modelId="{F1B2852E-7965-A24D-8F79-300AAC76BFA2}" type="sibTrans" cxnId="{F5A67F92-B73A-7944-A236-D8015CA7A795}">
      <dgm:prSet/>
      <dgm:spPr/>
      <dgm:t>
        <a:bodyPr/>
        <a:lstStyle/>
        <a:p>
          <a:endParaRPr lang="en-US"/>
        </a:p>
      </dgm:t>
    </dgm:pt>
    <dgm:pt modelId="{D3186836-371B-194D-9762-BD014A0F7D14}">
      <dgm:prSet/>
      <dgm:spPr>
        <a:solidFill>
          <a:schemeClr val="tx1"/>
        </a:solidFill>
      </dgm:spPr>
      <dgm:t>
        <a:bodyPr/>
        <a:lstStyle/>
        <a:p>
          <a:r>
            <a:rPr lang="en-US" dirty="0">
              <a:solidFill>
                <a:schemeClr val="bg1"/>
              </a:solidFill>
            </a:rPr>
            <a:t>Race</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1AD5F931-23F2-5343-94D0-A058A9814B20}" type="parTrans" cxnId="{6460ECED-EA6B-5C4A-A0A2-3DEBDA50F29A}">
      <dgm:prSet/>
      <dgm:spPr/>
      <dgm:t>
        <a:bodyPr/>
        <a:lstStyle/>
        <a:p>
          <a:endParaRPr lang="en-US"/>
        </a:p>
      </dgm:t>
    </dgm:pt>
    <dgm:pt modelId="{69F398F9-FFF0-4545-9D0C-4CEF578429F4}" type="sibTrans" cxnId="{6460ECED-EA6B-5C4A-A0A2-3DEBDA50F29A}">
      <dgm:prSet/>
      <dgm:spPr/>
      <dgm:t>
        <a:bodyPr/>
        <a:lstStyle/>
        <a:p>
          <a:endParaRPr lang="en-US"/>
        </a:p>
      </dgm:t>
    </dgm:pt>
    <dgm:pt modelId="{C6278460-BF74-764B-AE69-3A998C53ACF5}">
      <dgm:prSet/>
      <dgm:spPr>
        <a:solidFill>
          <a:schemeClr val="tx1"/>
        </a:solidFill>
      </dgm:spPr>
      <dgm:t>
        <a:bodyPr/>
        <a:lstStyle/>
        <a:p>
          <a:r>
            <a:rPr lang="en-US" dirty="0">
              <a:solidFill>
                <a:schemeClr val="bg1"/>
              </a:solidFill>
            </a:rPr>
            <a:t>Sex</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51E3C63D-0A27-5C4A-BE8E-0FF80864190D}" type="parTrans" cxnId="{8A5F7E1E-F23A-DF4A-940A-C71A461156DD}">
      <dgm:prSet/>
      <dgm:spPr/>
      <dgm:t>
        <a:bodyPr/>
        <a:lstStyle/>
        <a:p>
          <a:endParaRPr lang="en-US"/>
        </a:p>
      </dgm:t>
    </dgm:pt>
    <dgm:pt modelId="{2034A99D-8998-E343-A2D9-29DCC6908746}" type="sibTrans" cxnId="{8A5F7E1E-F23A-DF4A-940A-C71A461156DD}">
      <dgm:prSet/>
      <dgm:spPr/>
      <dgm:t>
        <a:bodyPr/>
        <a:lstStyle/>
        <a:p>
          <a:endParaRPr lang="en-US"/>
        </a:p>
      </dgm:t>
    </dgm:pt>
    <dgm:pt modelId="{B4666BAE-DBD5-4A47-A833-520695E3DC2B}">
      <dgm:prSet/>
      <dgm:spPr>
        <a:solidFill>
          <a:schemeClr val="tx1"/>
        </a:solidFill>
      </dgm:spPr>
      <dgm:t>
        <a:bodyPr/>
        <a:lstStyle/>
        <a:p>
          <a:r>
            <a:rPr lang="en-US" dirty="0">
              <a:solidFill>
                <a:schemeClr val="bg1"/>
              </a:solidFill>
            </a:rPr>
            <a:t>Receipt of Public Assistance*</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24A0AA6F-2A33-5243-B28C-E69E655DB3FF}" type="parTrans" cxnId="{3E7770A1-9B44-6844-9606-94B0999424DE}">
      <dgm:prSet/>
      <dgm:spPr/>
      <dgm:t>
        <a:bodyPr/>
        <a:lstStyle/>
        <a:p>
          <a:endParaRPr lang="en-US"/>
        </a:p>
      </dgm:t>
    </dgm:pt>
    <dgm:pt modelId="{B33732C2-073E-B649-A6F1-C70938B1383E}" type="sibTrans" cxnId="{3E7770A1-9B44-6844-9606-94B0999424DE}">
      <dgm:prSet/>
      <dgm:spPr/>
      <dgm:t>
        <a:bodyPr/>
        <a:lstStyle/>
        <a:p>
          <a:endParaRPr lang="en-US"/>
        </a:p>
      </dgm:t>
    </dgm:pt>
    <dgm:pt modelId="{FD81F07F-106B-7942-9581-90516CFED50D}">
      <dgm:prSet/>
      <dgm:spPr>
        <a:solidFill>
          <a:schemeClr val="tx1"/>
        </a:solidFill>
      </dgm:spPr>
      <dgm:t>
        <a:bodyPr/>
        <a:lstStyle/>
        <a:p>
          <a:r>
            <a:rPr lang="en-US" dirty="0">
              <a:solidFill>
                <a:schemeClr val="bg1"/>
              </a:solidFill>
            </a:rPr>
            <a:t>Record of Offences</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95F6D427-7A1D-2C4B-A536-54802B32CAF3}" type="parTrans" cxnId="{BE5556E6-9394-D14F-9F18-81AFE9721693}">
      <dgm:prSet/>
      <dgm:spPr/>
      <dgm:t>
        <a:bodyPr/>
        <a:lstStyle/>
        <a:p>
          <a:endParaRPr lang="en-US"/>
        </a:p>
      </dgm:t>
    </dgm:pt>
    <dgm:pt modelId="{FB219D5E-7306-D24A-B699-A40F90AB5BA5}" type="sibTrans" cxnId="{BE5556E6-9394-D14F-9F18-81AFE9721693}">
      <dgm:prSet/>
      <dgm:spPr/>
      <dgm:t>
        <a:bodyPr/>
        <a:lstStyle/>
        <a:p>
          <a:endParaRPr lang="en-US"/>
        </a:p>
      </dgm:t>
    </dgm:pt>
    <dgm:pt modelId="{96FCD82A-78CD-9B40-B024-BC740593A0CE}">
      <dgm:prSet/>
      <dgm:spPr>
        <a:solidFill>
          <a:schemeClr val="tx1"/>
        </a:solidFill>
      </dgm:spPr>
      <dgm:t>
        <a:bodyPr/>
        <a:lstStyle/>
        <a:p>
          <a:r>
            <a:rPr lang="en-US" dirty="0">
              <a:solidFill>
                <a:schemeClr val="bg1"/>
              </a:solidFill>
            </a:rPr>
            <a:t>Sexual Orientation</a:t>
          </a:r>
        </a:p>
      </dgm:t>
      <dgm:extLst>
        <a:ext uri="{E40237B7-FDA0-4F09-8148-C483321AD2D9}">
          <dgm14:cNvPr xmlns:dgm14="http://schemas.microsoft.com/office/drawing/2010/diagram" id="0" name="" descr="Functional areas of HR&#10;•Legislation and Policy&#10;•Job Analysis and Design&#10;•Talent Acquisition (Recruitment and Selection)&#10;•Training and Development&#10;•Performance Assessment and Management  &#10;•Compensation and Benefits Administration&#10;•Labour Relations&#10;•Health and Safety&#10;•HR Analytics"/>
        </a:ext>
      </dgm:extLst>
    </dgm:pt>
    <dgm:pt modelId="{9D077282-7317-894E-9551-1A69E1FBFC58}" type="parTrans" cxnId="{562F8FC9-82AC-5A4C-8415-A42DD4ED18C1}">
      <dgm:prSet/>
      <dgm:spPr/>
      <dgm:t>
        <a:bodyPr/>
        <a:lstStyle/>
        <a:p>
          <a:endParaRPr lang="en-US"/>
        </a:p>
      </dgm:t>
    </dgm:pt>
    <dgm:pt modelId="{113549BE-4DDB-A041-8C90-7E685AF447E1}" type="sibTrans" cxnId="{562F8FC9-82AC-5A4C-8415-A42DD4ED18C1}">
      <dgm:prSet/>
      <dgm:spPr/>
      <dgm:t>
        <a:bodyPr/>
        <a:lstStyle/>
        <a:p>
          <a:endParaRPr lang="en-US"/>
        </a:p>
      </dgm:t>
    </dgm:pt>
    <dgm:pt modelId="{9A4FB75C-7AD0-2E44-9B9B-A7F2D942F512}" type="pres">
      <dgm:prSet presAssocID="{80F48630-7CC3-40FB-9CD4-127EBAEAF017}" presName="diagram" presStyleCnt="0">
        <dgm:presLayoutVars>
          <dgm:dir/>
          <dgm:resizeHandles val="exact"/>
        </dgm:presLayoutVars>
      </dgm:prSet>
      <dgm:spPr/>
    </dgm:pt>
    <dgm:pt modelId="{248AA052-5363-9F49-9CA8-2D6F37E7795F}" type="pres">
      <dgm:prSet presAssocID="{6E3A8C89-B7FA-4321-BCFD-85786E7364AB}" presName="node" presStyleLbl="node1" presStyleIdx="0" presStyleCnt="17">
        <dgm:presLayoutVars>
          <dgm:bulletEnabled val="1"/>
        </dgm:presLayoutVars>
      </dgm:prSet>
      <dgm:spPr/>
    </dgm:pt>
    <dgm:pt modelId="{99027734-F6C4-554D-AA80-41D42CAE30B6}" type="pres">
      <dgm:prSet presAssocID="{B0487E9B-951E-4503-9C70-F74886623FA9}" presName="sibTrans" presStyleCnt="0"/>
      <dgm:spPr/>
    </dgm:pt>
    <dgm:pt modelId="{BFCB853A-2CB2-FA44-94DE-DBB3340C4CC9}" type="pres">
      <dgm:prSet presAssocID="{11520A57-C6F7-40BB-8510-4E7E14365078}" presName="node" presStyleLbl="node1" presStyleIdx="1" presStyleCnt="17">
        <dgm:presLayoutVars>
          <dgm:bulletEnabled val="1"/>
        </dgm:presLayoutVars>
      </dgm:prSet>
      <dgm:spPr/>
    </dgm:pt>
    <dgm:pt modelId="{03D0F015-85D7-BA48-868E-D6FA28E5EB07}" type="pres">
      <dgm:prSet presAssocID="{800A91EB-F4A7-403E-9CA1-2FE7FFD35FD4}" presName="sibTrans" presStyleCnt="0"/>
      <dgm:spPr/>
    </dgm:pt>
    <dgm:pt modelId="{19A8DF80-6620-484E-8596-E3E13E39E958}" type="pres">
      <dgm:prSet presAssocID="{C4086A57-2EEB-45A7-B136-26C97E3EB8CF}" presName="node" presStyleLbl="node1" presStyleIdx="2" presStyleCnt="17">
        <dgm:presLayoutVars>
          <dgm:bulletEnabled val="1"/>
        </dgm:presLayoutVars>
      </dgm:prSet>
      <dgm:spPr/>
    </dgm:pt>
    <dgm:pt modelId="{E5ECFB43-2920-5D43-B8CB-24D1765928D2}" type="pres">
      <dgm:prSet presAssocID="{8664F26E-0FC3-4020-8D74-5F25551C7ADE}" presName="sibTrans" presStyleCnt="0"/>
      <dgm:spPr/>
    </dgm:pt>
    <dgm:pt modelId="{4D51D87D-B2BB-6445-A5A1-A7B4DBCCC802}" type="pres">
      <dgm:prSet presAssocID="{AA83DA64-CD6C-45D4-86DD-5BC575AE83CD}" presName="node" presStyleLbl="node1" presStyleIdx="3" presStyleCnt="17">
        <dgm:presLayoutVars>
          <dgm:bulletEnabled val="1"/>
        </dgm:presLayoutVars>
      </dgm:prSet>
      <dgm:spPr/>
    </dgm:pt>
    <dgm:pt modelId="{B245CFCD-EC06-E24B-A642-072F2436D5E0}" type="pres">
      <dgm:prSet presAssocID="{8F0CB1F6-674D-4587-9F29-AD847C4A9F7B}" presName="sibTrans" presStyleCnt="0"/>
      <dgm:spPr/>
    </dgm:pt>
    <dgm:pt modelId="{730F9AFB-6E00-7F4B-863B-1092E9F6122E}" type="pres">
      <dgm:prSet presAssocID="{E9F6B66B-C1ED-4D8C-826A-12B9A77BFCFA}" presName="node" presStyleLbl="node1" presStyleIdx="4" presStyleCnt="17">
        <dgm:presLayoutVars>
          <dgm:bulletEnabled val="1"/>
        </dgm:presLayoutVars>
      </dgm:prSet>
      <dgm:spPr/>
    </dgm:pt>
    <dgm:pt modelId="{4B28F459-123F-8241-A09F-372173B088D8}" type="pres">
      <dgm:prSet presAssocID="{28F750DD-DCEF-4A21-9EDB-59087C325F89}" presName="sibTrans" presStyleCnt="0"/>
      <dgm:spPr/>
    </dgm:pt>
    <dgm:pt modelId="{4C6FCD07-2862-3541-B733-7343300B7B95}" type="pres">
      <dgm:prSet presAssocID="{AC4FDB35-A530-EE40-B8B2-55540A86E848}" presName="node" presStyleLbl="node1" presStyleIdx="5" presStyleCnt="17">
        <dgm:presLayoutVars>
          <dgm:bulletEnabled val="1"/>
        </dgm:presLayoutVars>
      </dgm:prSet>
      <dgm:spPr/>
    </dgm:pt>
    <dgm:pt modelId="{412D6C30-5F98-4446-8230-02BD82CBA4FD}" type="pres">
      <dgm:prSet presAssocID="{30818432-B860-7144-AC02-254E8B7E6522}" presName="sibTrans" presStyleCnt="0"/>
      <dgm:spPr/>
    </dgm:pt>
    <dgm:pt modelId="{FA772B49-A7EE-F542-8BBF-CDF190B01CE5}" type="pres">
      <dgm:prSet presAssocID="{2CAA07E2-BD51-426D-95C0-1ADA2DDDEEC0}" presName="node" presStyleLbl="node1" presStyleIdx="6" presStyleCnt="17">
        <dgm:presLayoutVars>
          <dgm:bulletEnabled val="1"/>
        </dgm:presLayoutVars>
      </dgm:prSet>
      <dgm:spPr/>
    </dgm:pt>
    <dgm:pt modelId="{09B3B09F-4676-F84F-B72A-1DFBA677966F}" type="pres">
      <dgm:prSet presAssocID="{85DBCCEE-80F3-44AC-8CC4-F6E310420652}" presName="sibTrans" presStyleCnt="0"/>
      <dgm:spPr/>
    </dgm:pt>
    <dgm:pt modelId="{416694ED-B966-0C4C-9E23-BE90B410D4F1}" type="pres">
      <dgm:prSet presAssocID="{A7E791E8-6A85-419D-B8A0-2BC314B80859}" presName="node" presStyleLbl="node1" presStyleIdx="7" presStyleCnt="17">
        <dgm:presLayoutVars>
          <dgm:bulletEnabled val="1"/>
        </dgm:presLayoutVars>
      </dgm:prSet>
      <dgm:spPr/>
    </dgm:pt>
    <dgm:pt modelId="{EB4BE783-E2A0-E14E-A2AC-49AEE1407CC3}" type="pres">
      <dgm:prSet presAssocID="{F83CEEBA-2C8C-40C6-AE67-070C3E13DD58}" presName="sibTrans" presStyleCnt="0"/>
      <dgm:spPr/>
    </dgm:pt>
    <dgm:pt modelId="{27870E2D-4B68-CB4A-A158-0DCE6187255F}" type="pres">
      <dgm:prSet presAssocID="{A8A9A83F-7293-4391-9632-9E2A2F1B6AD3}" presName="node" presStyleLbl="node1" presStyleIdx="8" presStyleCnt="17">
        <dgm:presLayoutVars>
          <dgm:bulletEnabled val="1"/>
        </dgm:presLayoutVars>
      </dgm:prSet>
      <dgm:spPr/>
    </dgm:pt>
    <dgm:pt modelId="{AC52D903-6AF5-D541-A139-5143EB83F5AF}" type="pres">
      <dgm:prSet presAssocID="{886E2413-EF10-464C-BC6B-4D821F906BEC}" presName="sibTrans" presStyleCnt="0"/>
      <dgm:spPr/>
    </dgm:pt>
    <dgm:pt modelId="{C0FDE7C3-65C6-414C-A5D8-89F003EA160B}" type="pres">
      <dgm:prSet presAssocID="{20A57891-0C5B-2C48-B16B-F7A0ABFEA50C}" presName="node" presStyleLbl="node1" presStyleIdx="9" presStyleCnt="17">
        <dgm:presLayoutVars>
          <dgm:bulletEnabled val="1"/>
        </dgm:presLayoutVars>
      </dgm:prSet>
      <dgm:spPr/>
    </dgm:pt>
    <dgm:pt modelId="{7023639C-912E-5842-919C-34CA2D93DDF4}" type="pres">
      <dgm:prSet presAssocID="{74D1C11A-EE81-5841-911D-DF8657900B0E}" presName="sibTrans" presStyleCnt="0"/>
      <dgm:spPr/>
    </dgm:pt>
    <dgm:pt modelId="{E16C0E99-7B63-094F-8CB4-9236D74D86A0}" type="pres">
      <dgm:prSet presAssocID="{9FE97A98-4E20-F94A-B5AE-341E3E9EF6D7}" presName="node" presStyleLbl="node1" presStyleIdx="10" presStyleCnt="17">
        <dgm:presLayoutVars>
          <dgm:bulletEnabled val="1"/>
        </dgm:presLayoutVars>
      </dgm:prSet>
      <dgm:spPr/>
    </dgm:pt>
    <dgm:pt modelId="{0407EBC5-7A03-E94D-AF0A-BA454B2569D0}" type="pres">
      <dgm:prSet presAssocID="{5D4E1828-0E41-944D-B742-BAA1AB18430A}" presName="sibTrans" presStyleCnt="0"/>
      <dgm:spPr/>
    </dgm:pt>
    <dgm:pt modelId="{BD111649-8F99-EB47-A5F6-F0392B27B667}" type="pres">
      <dgm:prSet presAssocID="{5E0203DE-BB81-A84A-B0EC-FF096026DB3D}" presName="node" presStyleLbl="node1" presStyleIdx="11" presStyleCnt="17">
        <dgm:presLayoutVars>
          <dgm:bulletEnabled val="1"/>
        </dgm:presLayoutVars>
      </dgm:prSet>
      <dgm:spPr/>
    </dgm:pt>
    <dgm:pt modelId="{71E18063-9121-704B-869B-EA8D061A5A87}" type="pres">
      <dgm:prSet presAssocID="{F1B2852E-7965-A24D-8F79-300AAC76BFA2}" presName="sibTrans" presStyleCnt="0"/>
      <dgm:spPr/>
    </dgm:pt>
    <dgm:pt modelId="{6A9B3796-14DE-8B4E-8284-D9344CEEF275}" type="pres">
      <dgm:prSet presAssocID="{D3186836-371B-194D-9762-BD014A0F7D14}" presName="node" presStyleLbl="node1" presStyleIdx="12" presStyleCnt="17">
        <dgm:presLayoutVars>
          <dgm:bulletEnabled val="1"/>
        </dgm:presLayoutVars>
      </dgm:prSet>
      <dgm:spPr/>
    </dgm:pt>
    <dgm:pt modelId="{35BD4017-1369-624F-AE12-387EBB7C3A62}" type="pres">
      <dgm:prSet presAssocID="{69F398F9-FFF0-4545-9D0C-4CEF578429F4}" presName="sibTrans" presStyleCnt="0"/>
      <dgm:spPr/>
    </dgm:pt>
    <dgm:pt modelId="{4FBF4E8F-35C9-984B-85CB-49D60074DCD0}" type="pres">
      <dgm:prSet presAssocID="{B4666BAE-DBD5-4A47-A833-520695E3DC2B}" presName="node" presStyleLbl="node1" presStyleIdx="13" presStyleCnt="17">
        <dgm:presLayoutVars>
          <dgm:bulletEnabled val="1"/>
        </dgm:presLayoutVars>
      </dgm:prSet>
      <dgm:spPr/>
    </dgm:pt>
    <dgm:pt modelId="{3A2FDFF1-7A71-9449-BF8A-47FB87A5DB1F}" type="pres">
      <dgm:prSet presAssocID="{B33732C2-073E-B649-A6F1-C70938B1383E}" presName="sibTrans" presStyleCnt="0"/>
      <dgm:spPr/>
    </dgm:pt>
    <dgm:pt modelId="{A417C50F-5F6E-774A-B333-0015A58F6192}" type="pres">
      <dgm:prSet presAssocID="{FD81F07F-106B-7942-9581-90516CFED50D}" presName="node" presStyleLbl="node1" presStyleIdx="14" presStyleCnt="17">
        <dgm:presLayoutVars>
          <dgm:bulletEnabled val="1"/>
        </dgm:presLayoutVars>
      </dgm:prSet>
      <dgm:spPr/>
    </dgm:pt>
    <dgm:pt modelId="{5EFF5E70-007B-E645-9C22-5537DB48C4B1}" type="pres">
      <dgm:prSet presAssocID="{FB219D5E-7306-D24A-B699-A40F90AB5BA5}" presName="sibTrans" presStyleCnt="0"/>
      <dgm:spPr/>
    </dgm:pt>
    <dgm:pt modelId="{EA09ADB4-233C-D64D-AE61-F4FD3A9762BA}" type="pres">
      <dgm:prSet presAssocID="{C6278460-BF74-764B-AE69-3A998C53ACF5}" presName="node" presStyleLbl="node1" presStyleIdx="15" presStyleCnt="17">
        <dgm:presLayoutVars>
          <dgm:bulletEnabled val="1"/>
        </dgm:presLayoutVars>
      </dgm:prSet>
      <dgm:spPr/>
    </dgm:pt>
    <dgm:pt modelId="{B6DB9E37-B667-7E44-8D56-08029F3019DC}" type="pres">
      <dgm:prSet presAssocID="{2034A99D-8998-E343-A2D9-29DCC6908746}" presName="sibTrans" presStyleCnt="0"/>
      <dgm:spPr/>
    </dgm:pt>
    <dgm:pt modelId="{9041B0FB-987B-F84D-AAD5-490E4915693C}" type="pres">
      <dgm:prSet presAssocID="{96FCD82A-78CD-9B40-B024-BC740593A0CE}" presName="node" presStyleLbl="node1" presStyleIdx="16" presStyleCnt="17">
        <dgm:presLayoutVars>
          <dgm:bulletEnabled val="1"/>
        </dgm:presLayoutVars>
      </dgm:prSet>
      <dgm:spPr/>
    </dgm:pt>
  </dgm:ptLst>
  <dgm:cxnLst>
    <dgm:cxn modelId="{A400150F-3FCB-9543-B8E2-B6252D4CE2B4}" type="presOf" srcId="{FD81F07F-106B-7942-9581-90516CFED50D}" destId="{A417C50F-5F6E-774A-B333-0015A58F6192}" srcOrd="0" destOrd="0" presId="urn:microsoft.com/office/officeart/2005/8/layout/default"/>
    <dgm:cxn modelId="{11993C11-3D25-3F4B-A2FA-054E94DCDE5F}" srcId="{80F48630-7CC3-40FB-9CD4-127EBAEAF017}" destId="{9FE97A98-4E20-F94A-B5AE-341E3E9EF6D7}" srcOrd="10" destOrd="0" parTransId="{44229349-8235-2C4E-9E87-ED51A5A201DF}" sibTransId="{5D4E1828-0E41-944D-B742-BAA1AB18430A}"/>
    <dgm:cxn modelId="{5ACF2A17-F05C-9540-BC6E-E6BA22D6841B}" type="presOf" srcId="{20A57891-0C5B-2C48-B16B-F7A0ABFEA50C}" destId="{C0FDE7C3-65C6-414C-A5D8-89F003EA160B}" srcOrd="0" destOrd="0" presId="urn:microsoft.com/office/officeart/2005/8/layout/default"/>
    <dgm:cxn modelId="{8A5F7E1E-F23A-DF4A-940A-C71A461156DD}" srcId="{80F48630-7CC3-40FB-9CD4-127EBAEAF017}" destId="{C6278460-BF74-764B-AE69-3A998C53ACF5}" srcOrd="15" destOrd="0" parTransId="{51E3C63D-0A27-5C4A-BE8E-0FF80864190D}" sibTransId="{2034A99D-8998-E343-A2D9-29DCC6908746}"/>
    <dgm:cxn modelId="{B3C3B623-C211-42B6-9DDD-E1272A6D01CA}" srcId="{80F48630-7CC3-40FB-9CD4-127EBAEAF017}" destId="{AA83DA64-CD6C-45D4-86DD-5BC575AE83CD}" srcOrd="3" destOrd="0" parTransId="{1CCF80BB-BA73-4BAD-843D-DAD665B99CD8}" sibTransId="{8F0CB1F6-674D-4587-9F29-AD847C4A9F7B}"/>
    <dgm:cxn modelId="{6EC5A02C-4F3C-4E4B-A6DB-62FB7E47A072}" srcId="{80F48630-7CC3-40FB-9CD4-127EBAEAF017}" destId="{C4086A57-2EEB-45A7-B136-26C97E3EB8CF}" srcOrd="2" destOrd="0" parTransId="{8EC524D0-C8FC-4800-877F-CE93B4AE65A5}" sibTransId="{8664F26E-0FC3-4020-8D74-5F25551C7ADE}"/>
    <dgm:cxn modelId="{6B19CA2C-1926-9543-B619-0391C8D5E80A}" type="presOf" srcId="{C6278460-BF74-764B-AE69-3A998C53ACF5}" destId="{EA09ADB4-233C-D64D-AE61-F4FD3A9762BA}" srcOrd="0" destOrd="0" presId="urn:microsoft.com/office/officeart/2005/8/layout/default"/>
    <dgm:cxn modelId="{B1ECB031-52DA-1F48-8948-63BEF4AC9E12}" type="presOf" srcId="{6E3A8C89-B7FA-4321-BCFD-85786E7364AB}" destId="{248AA052-5363-9F49-9CA8-2D6F37E7795F}" srcOrd="0" destOrd="0" presId="urn:microsoft.com/office/officeart/2005/8/layout/default"/>
    <dgm:cxn modelId="{1D264938-83A5-4CA4-B22D-CE22A563EB7F}" srcId="{80F48630-7CC3-40FB-9CD4-127EBAEAF017}" destId="{A8A9A83F-7293-4391-9632-9E2A2F1B6AD3}" srcOrd="8" destOrd="0" parTransId="{D7BC4945-568B-4501-A194-1E894423B46C}" sibTransId="{886E2413-EF10-464C-BC6B-4D821F906BEC}"/>
    <dgm:cxn modelId="{DF917A39-65C1-0340-A235-9C370DA19D16}" type="presOf" srcId="{80F48630-7CC3-40FB-9CD4-127EBAEAF017}" destId="{9A4FB75C-7AD0-2E44-9B9B-A7F2D942F512}" srcOrd="0" destOrd="0" presId="urn:microsoft.com/office/officeart/2005/8/layout/default"/>
    <dgm:cxn modelId="{018E116B-9427-1D47-9489-46873A7C8EDC}" type="presOf" srcId="{D3186836-371B-194D-9762-BD014A0F7D14}" destId="{6A9B3796-14DE-8B4E-8284-D9344CEEF275}" srcOrd="0" destOrd="0" presId="urn:microsoft.com/office/officeart/2005/8/layout/default"/>
    <dgm:cxn modelId="{88D7896B-91CF-1743-82E7-FF1E34A6FD59}" type="presOf" srcId="{2CAA07E2-BD51-426D-95C0-1ADA2DDDEEC0}" destId="{FA772B49-A7EE-F542-8BBF-CDF190B01CE5}" srcOrd="0" destOrd="0" presId="urn:microsoft.com/office/officeart/2005/8/layout/default"/>
    <dgm:cxn modelId="{486CE06B-402A-9341-AD52-F16DEB6481C0}" type="presOf" srcId="{9FE97A98-4E20-F94A-B5AE-341E3E9EF6D7}" destId="{E16C0E99-7B63-094F-8CB4-9236D74D86A0}" srcOrd="0" destOrd="0" presId="urn:microsoft.com/office/officeart/2005/8/layout/default"/>
    <dgm:cxn modelId="{A5351752-2F79-4556-93FA-EE7E2B0F2706}" srcId="{80F48630-7CC3-40FB-9CD4-127EBAEAF017}" destId="{11520A57-C6F7-40BB-8510-4E7E14365078}" srcOrd="1" destOrd="0" parTransId="{CEE90A0A-5B69-4E31-999A-EDC7040EC1CE}" sibTransId="{800A91EB-F4A7-403E-9CA1-2FE7FFD35FD4}"/>
    <dgm:cxn modelId="{7F21A452-29E0-4867-A2EE-EEAA5D59FCE9}" srcId="{80F48630-7CC3-40FB-9CD4-127EBAEAF017}" destId="{A7E791E8-6A85-419D-B8A0-2BC314B80859}" srcOrd="7" destOrd="0" parTransId="{416EFDA7-2BDB-4D48-951A-7FA138AC8E75}" sibTransId="{F83CEEBA-2C8C-40C6-AE67-070C3E13DD58}"/>
    <dgm:cxn modelId="{FD93EC54-7523-FB4F-8326-A5A1D306CD2C}" type="presOf" srcId="{96FCD82A-78CD-9B40-B024-BC740593A0CE}" destId="{9041B0FB-987B-F84D-AAD5-490E4915693C}" srcOrd="0" destOrd="0" presId="urn:microsoft.com/office/officeart/2005/8/layout/default"/>
    <dgm:cxn modelId="{B43F608B-04A2-424B-ACC0-44079FD90108}" type="presOf" srcId="{AA83DA64-CD6C-45D4-86DD-5BC575AE83CD}" destId="{4D51D87D-B2BB-6445-A5A1-A7B4DBCCC802}" srcOrd="0" destOrd="0" presId="urn:microsoft.com/office/officeart/2005/8/layout/default"/>
    <dgm:cxn modelId="{F5A67F92-B73A-7944-A236-D8015CA7A795}" srcId="{80F48630-7CC3-40FB-9CD4-127EBAEAF017}" destId="{5E0203DE-BB81-A84A-B0EC-FF096026DB3D}" srcOrd="11" destOrd="0" parTransId="{8532AB64-1DD0-B541-858E-D6438A9A61C6}" sibTransId="{F1B2852E-7965-A24D-8F79-300AAC76BFA2}"/>
    <dgm:cxn modelId="{3D874497-905F-6044-B61B-B36472636BD1}" type="presOf" srcId="{C4086A57-2EEB-45A7-B136-26C97E3EB8CF}" destId="{19A8DF80-6620-484E-8596-E3E13E39E958}" srcOrd="0" destOrd="0" presId="urn:microsoft.com/office/officeart/2005/8/layout/default"/>
    <dgm:cxn modelId="{3E7770A1-9B44-6844-9606-94B0999424DE}" srcId="{80F48630-7CC3-40FB-9CD4-127EBAEAF017}" destId="{B4666BAE-DBD5-4A47-A833-520695E3DC2B}" srcOrd="13" destOrd="0" parTransId="{24A0AA6F-2A33-5243-B28C-E69E655DB3FF}" sibTransId="{B33732C2-073E-B649-A6F1-C70938B1383E}"/>
    <dgm:cxn modelId="{35228FA2-25A3-498B-A15D-FEDAA0E0401E}" srcId="{80F48630-7CC3-40FB-9CD4-127EBAEAF017}" destId="{E9F6B66B-C1ED-4D8C-826A-12B9A77BFCFA}" srcOrd="4" destOrd="0" parTransId="{868DF611-00FB-4A8F-BFAD-78038667216E}" sibTransId="{28F750DD-DCEF-4A21-9EDB-59087C325F89}"/>
    <dgm:cxn modelId="{A8C871B1-6721-4940-90FF-56CB8310B016}" type="presOf" srcId="{AC4FDB35-A530-EE40-B8B2-55540A86E848}" destId="{4C6FCD07-2862-3541-B733-7343300B7B95}" srcOrd="0" destOrd="0" presId="urn:microsoft.com/office/officeart/2005/8/layout/default"/>
    <dgm:cxn modelId="{B3F334B4-052B-6C4F-9CD2-DDF3F286EA22}" type="presOf" srcId="{B4666BAE-DBD5-4A47-A833-520695E3DC2B}" destId="{4FBF4E8F-35C9-984B-85CB-49D60074DCD0}" srcOrd="0" destOrd="0" presId="urn:microsoft.com/office/officeart/2005/8/layout/default"/>
    <dgm:cxn modelId="{4B8C63C2-0352-4110-B399-203B610C292F}" srcId="{80F48630-7CC3-40FB-9CD4-127EBAEAF017}" destId="{2CAA07E2-BD51-426D-95C0-1ADA2DDDEEC0}" srcOrd="6" destOrd="0" parTransId="{D4276182-1115-4B8A-B24F-6386A1A3D293}" sibTransId="{85DBCCEE-80F3-44AC-8CC4-F6E310420652}"/>
    <dgm:cxn modelId="{1B3A8CC5-0C0E-994B-AA1E-376CB270025E}" type="presOf" srcId="{E9F6B66B-C1ED-4D8C-826A-12B9A77BFCFA}" destId="{730F9AFB-6E00-7F4B-863B-1092E9F6122E}" srcOrd="0" destOrd="0" presId="urn:microsoft.com/office/officeart/2005/8/layout/default"/>
    <dgm:cxn modelId="{562F8FC9-82AC-5A4C-8415-A42DD4ED18C1}" srcId="{80F48630-7CC3-40FB-9CD4-127EBAEAF017}" destId="{96FCD82A-78CD-9B40-B024-BC740593A0CE}" srcOrd="16" destOrd="0" parTransId="{9D077282-7317-894E-9551-1A69E1FBFC58}" sibTransId="{113549BE-4DDB-A041-8C90-7E685AF447E1}"/>
    <dgm:cxn modelId="{7F490CCC-8A7F-8A44-B355-A40109D2991F}" type="presOf" srcId="{A7E791E8-6A85-419D-B8A0-2BC314B80859}" destId="{416694ED-B966-0C4C-9E23-BE90B410D4F1}" srcOrd="0" destOrd="0" presId="urn:microsoft.com/office/officeart/2005/8/layout/default"/>
    <dgm:cxn modelId="{37447FD0-3F7E-0443-A51C-5114BB0EB361}" type="presOf" srcId="{11520A57-C6F7-40BB-8510-4E7E14365078}" destId="{BFCB853A-2CB2-FA44-94DE-DBB3340C4CC9}" srcOrd="0" destOrd="0" presId="urn:microsoft.com/office/officeart/2005/8/layout/default"/>
    <dgm:cxn modelId="{E537D0D3-F1E5-2441-AF7E-9C72943A6F4E}" type="presOf" srcId="{A8A9A83F-7293-4391-9632-9E2A2F1B6AD3}" destId="{27870E2D-4B68-CB4A-A158-0DCE6187255F}" srcOrd="0" destOrd="0" presId="urn:microsoft.com/office/officeart/2005/8/layout/default"/>
    <dgm:cxn modelId="{E97768D6-5B67-4842-90E9-71F2BE4B0E8D}" srcId="{80F48630-7CC3-40FB-9CD4-127EBAEAF017}" destId="{6E3A8C89-B7FA-4321-BCFD-85786E7364AB}" srcOrd="0" destOrd="0" parTransId="{9F5450A3-8843-433D-9EA9-7B8F2AE02F0E}" sibTransId="{B0487E9B-951E-4503-9C70-F74886623FA9}"/>
    <dgm:cxn modelId="{358131DE-694E-7249-A26E-462936D0D60F}" srcId="{80F48630-7CC3-40FB-9CD4-127EBAEAF017}" destId="{20A57891-0C5B-2C48-B16B-F7A0ABFEA50C}" srcOrd="9" destOrd="0" parTransId="{58343438-2EAE-4047-8B55-7E240A71CE78}" sibTransId="{74D1C11A-EE81-5841-911D-DF8657900B0E}"/>
    <dgm:cxn modelId="{BE5556E6-9394-D14F-9F18-81AFE9721693}" srcId="{80F48630-7CC3-40FB-9CD4-127EBAEAF017}" destId="{FD81F07F-106B-7942-9581-90516CFED50D}" srcOrd="14" destOrd="0" parTransId="{95F6D427-7A1D-2C4B-A536-54802B32CAF3}" sibTransId="{FB219D5E-7306-D24A-B699-A40F90AB5BA5}"/>
    <dgm:cxn modelId="{A22FB2ED-8ADF-EF49-8040-FC7BDD6E9EBB}" type="presOf" srcId="{5E0203DE-BB81-A84A-B0EC-FF096026DB3D}" destId="{BD111649-8F99-EB47-A5F6-F0392B27B667}" srcOrd="0" destOrd="0" presId="urn:microsoft.com/office/officeart/2005/8/layout/default"/>
    <dgm:cxn modelId="{6460ECED-EA6B-5C4A-A0A2-3DEBDA50F29A}" srcId="{80F48630-7CC3-40FB-9CD4-127EBAEAF017}" destId="{D3186836-371B-194D-9762-BD014A0F7D14}" srcOrd="12" destOrd="0" parTransId="{1AD5F931-23F2-5343-94D0-A058A9814B20}" sibTransId="{69F398F9-FFF0-4545-9D0C-4CEF578429F4}"/>
    <dgm:cxn modelId="{FDB94EFF-8FB7-6A49-8029-8E9039A2E32A}" srcId="{80F48630-7CC3-40FB-9CD4-127EBAEAF017}" destId="{AC4FDB35-A530-EE40-B8B2-55540A86E848}" srcOrd="5" destOrd="0" parTransId="{84E2C6D8-DF68-7E4B-BC17-B791A326377D}" sibTransId="{30818432-B860-7144-AC02-254E8B7E6522}"/>
    <dgm:cxn modelId="{F8A2C960-444A-224D-9BCE-6B7C84B2AEE8}" type="presParOf" srcId="{9A4FB75C-7AD0-2E44-9B9B-A7F2D942F512}" destId="{248AA052-5363-9F49-9CA8-2D6F37E7795F}" srcOrd="0" destOrd="0" presId="urn:microsoft.com/office/officeart/2005/8/layout/default"/>
    <dgm:cxn modelId="{2C8AF34E-2241-D34C-A276-3CF2349180FF}" type="presParOf" srcId="{9A4FB75C-7AD0-2E44-9B9B-A7F2D942F512}" destId="{99027734-F6C4-554D-AA80-41D42CAE30B6}" srcOrd="1" destOrd="0" presId="urn:microsoft.com/office/officeart/2005/8/layout/default"/>
    <dgm:cxn modelId="{08407ECD-82D9-E64D-9DC0-E1A2499F918C}" type="presParOf" srcId="{9A4FB75C-7AD0-2E44-9B9B-A7F2D942F512}" destId="{BFCB853A-2CB2-FA44-94DE-DBB3340C4CC9}" srcOrd="2" destOrd="0" presId="urn:microsoft.com/office/officeart/2005/8/layout/default"/>
    <dgm:cxn modelId="{8D7B83E8-1C06-2548-BD2A-6DC16AD24971}" type="presParOf" srcId="{9A4FB75C-7AD0-2E44-9B9B-A7F2D942F512}" destId="{03D0F015-85D7-BA48-868E-D6FA28E5EB07}" srcOrd="3" destOrd="0" presId="urn:microsoft.com/office/officeart/2005/8/layout/default"/>
    <dgm:cxn modelId="{C8A3ABC6-6DBA-F54F-B648-CDB3B20D1978}" type="presParOf" srcId="{9A4FB75C-7AD0-2E44-9B9B-A7F2D942F512}" destId="{19A8DF80-6620-484E-8596-E3E13E39E958}" srcOrd="4" destOrd="0" presId="urn:microsoft.com/office/officeart/2005/8/layout/default"/>
    <dgm:cxn modelId="{9F257691-8BF2-2049-81C5-0372567B0FEA}" type="presParOf" srcId="{9A4FB75C-7AD0-2E44-9B9B-A7F2D942F512}" destId="{E5ECFB43-2920-5D43-B8CB-24D1765928D2}" srcOrd="5" destOrd="0" presId="urn:microsoft.com/office/officeart/2005/8/layout/default"/>
    <dgm:cxn modelId="{5552FC9E-68B8-3F41-864A-FA732136EAE3}" type="presParOf" srcId="{9A4FB75C-7AD0-2E44-9B9B-A7F2D942F512}" destId="{4D51D87D-B2BB-6445-A5A1-A7B4DBCCC802}" srcOrd="6" destOrd="0" presId="urn:microsoft.com/office/officeart/2005/8/layout/default"/>
    <dgm:cxn modelId="{F9747C8D-8436-1E48-9D7F-B4D3050E1F9E}" type="presParOf" srcId="{9A4FB75C-7AD0-2E44-9B9B-A7F2D942F512}" destId="{B245CFCD-EC06-E24B-A642-072F2436D5E0}" srcOrd="7" destOrd="0" presId="urn:microsoft.com/office/officeart/2005/8/layout/default"/>
    <dgm:cxn modelId="{4753BA5E-1F0B-824F-8151-CDC7C13A92F0}" type="presParOf" srcId="{9A4FB75C-7AD0-2E44-9B9B-A7F2D942F512}" destId="{730F9AFB-6E00-7F4B-863B-1092E9F6122E}" srcOrd="8" destOrd="0" presId="urn:microsoft.com/office/officeart/2005/8/layout/default"/>
    <dgm:cxn modelId="{DF530CDF-8F64-6F47-AE44-181C25B9323B}" type="presParOf" srcId="{9A4FB75C-7AD0-2E44-9B9B-A7F2D942F512}" destId="{4B28F459-123F-8241-A09F-372173B088D8}" srcOrd="9" destOrd="0" presId="urn:microsoft.com/office/officeart/2005/8/layout/default"/>
    <dgm:cxn modelId="{E7A7BA50-4AC1-4143-BF1E-B97BF3B43C1A}" type="presParOf" srcId="{9A4FB75C-7AD0-2E44-9B9B-A7F2D942F512}" destId="{4C6FCD07-2862-3541-B733-7343300B7B95}" srcOrd="10" destOrd="0" presId="urn:microsoft.com/office/officeart/2005/8/layout/default"/>
    <dgm:cxn modelId="{FBE2B6AA-0752-F548-AA33-CCD1695EB513}" type="presParOf" srcId="{9A4FB75C-7AD0-2E44-9B9B-A7F2D942F512}" destId="{412D6C30-5F98-4446-8230-02BD82CBA4FD}" srcOrd="11" destOrd="0" presId="urn:microsoft.com/office/officeart/2005/8/layout/default"/>
    <dgm:cxn modelId="{3F3B6DF7-2AA2-F144-AD80-9914CF97B036}" type="presParOf" srcId="{9A4FB75C-7AD0-2E44-9B9B-A7F2D942F512}" destId="{FA772B49-A7EE-F542-8BBF-CDF190B01CE5}" srcOrd="12" destOrd="0" presId="urn:microsoft.com/office/officeart/2005/8/layout/default"/>
    <dgm:cxn modelId="{58BDB771-0E07-364F-9000-66862D8A2715}" type="presParOf" srcId="{9A4FB75C-7AD0-2E44-9B9B-A7F2D942F512}" destId="{09B3B09F-4676-F84F-B72A-1DFBA677966F}" srcOrd="13" destOrd="0" presId="urn:microsoft.com/office/officeart/2005/8/layout/default"/>
    <dgm:cxn modelId="{1C0FE940-7C45-5844-BFE6-EDD0E00F5405}" type="presParOf" srcId="{9A4FB75C-7AD0-2E44-9B9B-A7F2D942F512}" destId="{416694ED-B966-0C4C-9E23-BE90B410D4F1}" srcOrd="14" destOrd="0" presId="urn:microsoft.com/office/officeart/2005/8/layout/default"/>
    <dgm:cxn modelId="{0DD3DD43-11A1-224A-A3CE-E404009F1F62}" type="presParOf" srcId="{9A4FB75C-7AD0-2E44-9B9B-A7F2D942F512}" destId="{EB4BE783-E2A0-E14E-A2AC-49AEE1407CC3}" srcOrd="15" destOrd="0" presId="urn:microsoft.com/office/officeart/2005/8/layout/default"/>
    <dgm:cxn modelId="{D5A021DF-05B7-1E4B-A5DA-251D6107FEB3}" type="presParOf" srcId="{9A4FB75C-7AD0-2E44-9B9B-A7F2D942F512}" destId="{27870E2D-4B68-CB4A-A158-0DCE6187255F}" srcOrd="16" destOrd="0" presId="urn:microsoft.com/office/officeart/2005/8/layout/default"/>
    <dgm:cxn modelId="{D4977CAD-93EA-5746-B776-32C25E77E7A5}" type="presParOf" srcId="{9A4FB75C-7AD0-2E44-9B9B-A7F2D942F512}" destId="{AC52D903-6AF5-D541-A139-5143EB83F5AF}" srcOrd="17" destOrd="0" presId="urn:microsoft.com/office/officeart/2005/8/layout/default"/>
    <dgm:cxn modelId="{354B4F22-A0C8-F24B-893A-16BFB17BCBE3}" type="presParOf" srcId="{9A4FB75C-7AD0-2E44-9B9B-A7F2D942F512}" destId="{C0FDE7C3-65C6-414C-A5D8-89F003EA160B}" srcOrd="18" destOrd="0" presId="urn:microsoft.com/office/officeart/2005/8/layout/default"/>
    <dgm:cxn modelId="{DFE3841A-389A-A04B-A2F7-C888466B0113}" type="presParOf" srcId="{9A4FB75C-7AD0-2E44-9B9B-A7F2D942F512}" destId="{7023639C-912E-5842-919C-34CA2D93DDF4}" srcOrd="19" destOrd="0" presId="urn:microsoft.com/office/officeart/2005/8/layout/default"/>
    <dgm:cxn modelId="{9817E61B-F578-C648-9681-196C6DB204B8}" type="presParOf" srcId="{9A4FB75C-7AD0-2E44-9B9B-A7F2D942F512}" destId="{E16C0E99-7B63-094F-8CB4-9236D74D86A0}" srcOrd="20" destOrd="0" presId="urn:microsoft.com/office/officeart/2005/8/layout/default"/>
    <dgm:cxn modelId="{C65BD10D-928E-EE40-83B5-BF1894C7D74F}" type="presParOf" srcId="{9A4FB75C-7AD0-2E44-9B9B-A7F2D942F512}" destId="{0407EBC5-7A03-E94D-AF0A-BA454B2569D0}" srcOrd="21" destOrd="0" presId="urn:microsoft.com/office/officeart/2005/8/layout/default"/>
    <dgm:cxn modelId="{AF96D771-9B74-7D4F-BFE2-4FA5F1626791}" type="presParOf" srcId="{9A4FB75C-7AD0-2E44-9B9B-A7F2D942F512}" destId="{BD111649-8F99-EB47-A5F6-F0392B27B667}" srcOrd="22" destOrd="0" presId="urn:microsoft.com/office/officeart/2005/8/layout/default"/>
    <dgm:cxn modelId="{DFD26BC7-0AF1-BD45-AE9B-D5C4886DF249}" type="presParOf" srcId="{9A4FB75C-7AD0-2E44-9B9B-A7F2D942F512}" destId="{71E18063-9121-704B-869B-EA8D061A5A87}" srcOrd="23" destOrd="0" presId="urn:microsoft.com/office/officeart/2005/8/layout/default"/>
    <dgm:cxn modelId="{1ABFD59F-3056-4A43-B655-BC4A062E34B1}" type="presParOf" srcId="{9A4FB75C-7AD0-2E44-9B9B-A7F2D942F512}" destId="{6A9B3796-14DE-8B4E-8284-D9344CEEF275}" srcOrd="24" destOrd="0" presId="urn:microsoft.com/office/officeart/2005/8/layout/default"/>
    <dgm:cxn modelId="{C0CE38A7-8D9B-5A4E-9215-8934C9212582}" type="presParOf" srcId="{9A4FB75C-7AD0-2E44-9B9B-A7F2D942F512}" destId="{35BD4017-1369-624F-AE12-387EBB7C3A62}" srcOrd="25" destOrd="0" presId="urn:microsoft.com/office/officeart/2005/8/layout/default"/>
    <dgm:cxn modelId="{15F78667-2E40-F442-9F4D-9B221878DB38}" type="presParOf" srcId="{9A4FB75C-7AD0-2E44-9B9B-A7F2D942F512}" destId="{4FBF4E8F-35C9-984B-85CB-49D60074DCD0}" srcOrd="26" destOrd="0" presId="urn:microsoft.com/office/officeart/2005/8/layout/default"/>
    <dgm:cxn modelId="{19E7FBF2-3CA9-BF4B-A563-1D1EB9B2DE90}" type="presParOf" srcId="{9A4FB75C-7AD0-2E44-9B9B-A7F2D942F512}" destId="{3A2FDFF1-7A71-9449-BF8A-47FB87A5DB1F}" srcOrd="27" destOrd="0" presId="urn:microsoft.com/office/officeart/2005/8/layout/default"/>
    <dgm:cxn modelId="{B4FC95A3-8738-4C42-9426-7DDDC30AD7F0}" type="presParOf" srcId="{9A4FB75C-7AD0-2E44-9B9B-A7F2D942F512}" destId="{A417C50F-5F6E-774A-B333-0015A58F6192}" srcOrd="28" destOrd="0" presId="urn:microsoft.com/office/officeart/2005/8/layout/default"/>
    <dgm:cxn modelId="{AE3F6F3E-FEB6-8648-BE29-EDD6069C068E}" type="presParOf" srcId="{9A4FB75C-7AD0-2E44-9B9B-A7F2D942F512}" destId="{5EFF5E70-007B-E645-9C22-5537DB48C4B1}" srcOrd="29" destOrd="0" presId="urn:microsoft.com/office/officeart/2005/8/layout/default"/>
    <dgm:cxn modelId="{7A5D9A01-4123-0E47-818F-10BC83DF2FD6}" type="presParOf" srcId="{9A4FB75C-7AD0-2E44-9B9B-A7F2D942F512}" destId="{EA09ADB4-233C-D64D-AE61-F4FD3A9762BA}" srcOrd="30" destOrd="0" presId="urn:microsoft.com/office/officeart/2005/8/layout/default"/>
    <dgm:cxn modelId="{4827C852-0076-2640-9A86-1055319CDEFF}" type="presParOf" srcId="{9A4FB75C-7AD0-2E44-9B9B-A7F2D942F512}" destId="{B6DB9E37-B667-7E44-8D56-08029F3019DC}" srcOrd="31" destOrd="0" presId="urn:microsoft.com/office/officeart/2005/8/layout/default"/>
    <dgm:cxn modelId="{73E52E3B-1B51-8549-A1BF-FED571F150C3}" type="presParOf" srcId="{9A4FB75C-7AD0-2E44-9B9B-A7F2D942F512}" destId="{9041B0FB-987B-F84D-AAD5-490E4915693C}" srcOrd="32"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BCF9C3-6D5B-494E-8370-739F40BC883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F12EC16-7B6C-A24F-B478-34937FDFA001}">
      <dgm:prSet phldrT="[Text]"/>
      <dgm:spPr/>
      <dgm:t>
        <a:bodyPr/>
        <a:lstStyle/>
        <a:p>
          <a:r>
            <a:rPr lang="en-US" dirty="0"/>
            <a:t>A justifiable reason for discrimination</a:t>
          </a:r>
        </a:p>
      </dgm:t>
      <dgm:extLst>
        <a:ext uri="{E40237B7-FDA0-4F09-8148-C483321AD2D9}">
          <dgm14:cNvPr xmlns:dgm14="http://schemas.microsoft.com/office/drawing/2010/diagram" id="0" name="" descr="•A justifiable reason for discrimination&#10;•Good faith or genuine &#10;•Rare and relate to unique situations &#10;•Mandatory retirement age for pilots&#10;"/>
        </a:ext>
      </dgm:extLst>
    </dgm:pt>
    <dgm:pt modelId="{FD2A2B99-D7C7-1E49-AEEA-6510E350F7BA}" type="parTrans" cxnId="{1099165C-AC40-C342-B29A-ECFDB9B65781}">
      <dgm:prSet/>
      <dgm:spPr/>
      <dgm:t>
        <a:bodyPr/>
        <a:lstStyle/>
        <a:p>
          <a:endParaRPr lang="en-US"/>
        </a:p>
      </dgm:t>
    </dgm:pt>
    <dgm:pt modelId="{837C4F89-7F84-734F-AB5F-7BACCEF3F4EE}" type="sibTrans" cxnId="{1099165C-AC40-C342-B29A-ECFDB9B65781}">
      <dgm:prSet/>
      <dgm:spPr/>
      <dgm:t>
        <a:bodyPr/>
        <a:lstStyle/>
        <a:p>
          <a:endParaRPr lang="en-US"/>
        </a:p>
      </dgm:t>
    </dgm:pt>
    <dgm:pt modelId="{CA5864D0-8FBA-924C-9DF4-2AE1F7F882FD}">
      <dgm:prSet phldrT="[Text]"/>
      <dgm:spPr/>
      <dgm:t>
        <a:bodyPr/>
        <a:lstStyle/>
        <a:p>
          <a:r>
            <a:rPr lang="en-CA" dirty="0"/>
            <a:t>Good faith or genuine</a:t>
          </a:r>
          <a:r>
            <a:rPr lang="en-US" dirty="0"/>
            <a:t>​</a:t>
          </a:r>
        </a:p>
      </dgm:t>
      <dgm:extLst>
        <a:ext uri="{E40237B7-FDA0-4F09-8148-C483321AD2D9}">
          <dgm14:cNvPr xmlns:dgm14="http://schemas.microsoft.com/office/drawing/2010/diagram" id="0" name="" descr="•A justifiable reason for discrimination&#10;•Good faith or genuine &#10;•Rare and relate to unique situations &#10;•Mandatory retirement age for pilots&#10;&#10;"/>
        </a:ext>
      </dgm:extLst>
    </dgm:pt>
    <dgm:pt modelId="{A7601E86-1FD4-3840-B2BB-D60E9E1BBFE0}" type="parTrans" cxnId="{2897398E-9628-0145-893C-9F546585EF76}">
      <dgm:prSet/>
      <dgm:spPr/>
      <dgm:t>
        <a:bodyPr/>
        <a:lstStyle/>
        <a:p>
          <a:endParaRPr lang="en-US"/>
        </a:p>
      </dgm:t>
    </dgm:pt>
    <dgm:pt modelId="{FAF222B7-EB37-2C4C-BD18-A00A7C66DE7A}" type="sibTrans" cxnId="{2897398E-9628-0145-893C-9F546585EF76}">
      <dgm:prSet/>
      <dgm:spPr/>
      <dgm:t>
        <a:bodyPr/>
        <a:lstStyle/>
        <a:p>
          <a:endParaRPr lang="en-US"/>
        </a:p>
      </dgm:t>
    </dgm:pt>
    <dgm:pt modelId="{324E1AC7-0591-8647-A7B0-305F90B35747}">
      <dgm:prSet/>
      <dgm:spPr/>
      <dgm:t>
        <a:bodyPr/>
        <a:lstStyle/>
        <a:p>
          <a:r>
            <a:rPr lang="en-CA" dirty="0"/>
            <a:t>Rare and</a:t>
          </a:r>
          <a:br>
            <a:rPr lang="en-CA" dirty="0"/>
          </a:br>
          <a:r>
            <a:rPr lang="en-CA" dirty="0"/>
            <a:t>relate to unique situations</a:t>
          </a:r>
          <a:endParaRPr lang="en-US" dirty="0"/>
        </a:p>
      </dgm:t>
      <dgm:extLst>
        <a:ext uri="{E40237B7-FDA0-4F09-8148-C483321AD2D9}">
          <dgm14:cNvPr xmlns:dgm14="http://schemas.microsoft.com/office/drawing/2010/diagram" id="0" name="" descr="•A justifiable reason for discrimination&#10;•Good faith or genuine &#10;•Rare and relate to unique situations &#10;•Mandatory retirement age for pilots&#10;"/>
        </a:ext>
      </dgm:extLst>
    </dgm:pt>
    <dgm:pt modelId="{E17719FB-D1BC-FB4D-BF20-AD42F5E35BF4}" type="parTrans" cxnId="{6E24518A-017C-594D-9EE4-7D383C2A3E80}">
      <dgm:prSet/>
      <dgm:spPr/>
      <dgm:t>
        <a:bodyPr/>
        <a:lstStyle/>
        <a:p>
          <a:endParaRPr lang="en-US"/>
        </a:p>
      </dgm:t>
    </dgm:pt>
    <dgm:pt modelId="{E3B90BD4-3328-4F4E-A128-D4F825FBD918}" type="sibTrans" cxnId="{6E24518A-017C-594D-9EE4-7D383C2A3E80}">
      <dgm:prSet/>
      <dgm:spPr/>
      <dgm:t>
        <a:bodyPr/>
        <a:lstStyle/>
        <a:p>
          <a:endParaRPr lang="en-US"/>
        </a:p>
      </dgm:t>
    </dgm:pt>
    <dgm:pt modelId="{8CBDCF98-A7C0-DA49-BABF-35FF654C07F1}" type="pres">
      <dgm:prSet presAssocID="{28BCF9C3-6D5B-494E-8370-739F40BC8830}" presName="diagram" presStyleCnt="0">
        <dgm:presLayoutVars>
          <dgm:dir/>
          <dgm:resizeHandles val="exact"/>
        </dgm:presLayoutVars>
      </dgm:prSet>
      <dgm:spPr/>
    </dgm:pt>
    <dgm:pt modelId="{48C3D9DB-AE33-284E-8488-3B2BBC0B32AB}" type="pres">
      <dgm:prSet presAssocID="{BF12EC16-7B6C-A24F-B478-34937FDFA001}" presName="node" presStyleLbl="node1" presStyleIdx="0" presStyleCnt="3" custLinFactNeighborX="-3692" custLinFactNeighborY="-119">
        <dgm:presLayoutVars>
          <dgm:bulletEnabled val="1"/>
        </dgm:presLayoutVars>
      </dgm:prSet>
      <dgm:spPr/>
    </dgm:pt>
    <dgm:pt modelId="{2002A675-2FA1-744A-849F-76624160BBEE}" type="pres">
      <dgm:prSet presAssocID="{837C4F89-7F84-734F-AB5F-7BACCEF3F4EE}" presName="sibTrans" presStyleCnt="0"/>
      <dgm:spPr/>
    </dgm:pt>
    <dgm:pt modelId="{2F02C412-3E9B-F642-BADE-C8F73848EC96}" type="pres">
      <dgm:prSet presAssocID="{CA5864D0-8FBA-924C-9DF4-2AE1F7F882FD}" presName="node" presStyleLbl="node1" presStyleIdx="1" presStyleCnt="3">
        <dgm:presLayoutVars>
          <dgm:bulletEnabled val="1"/>
        </dgm:presLayoutVars>
      </dgm:prSet>
      <dgm:spPr/>
    </dgm:pt>
    <dgm:pt modelId="{3E1C7688-5A08-0942-B953-21F5DEB721EF}" type="pres">
      <dgm:prSet presAssocID="{FAF222B7-EB37-2C4C-BD18-A00A7C66DE7A}" presName="sibTrans" presStyleCnt="0"/>
      <dgm:spPr/>
    </dgm:pt>
    <dgm:pt modelId="{BAAFB1F3-F8DE-1344-86DF-AA87BD557F19}" type="pres">
      <dgm:prSet presAssocID="{324E1AC7-0591-8647-A7B0-305F90B35747}" presName="node" presStyleLbl="node1" presStyleIdx="2" presStyleCnt="3" custLinFactNeighborX="-4152" custLinFactNeighborY="-9035">
        <dgm:presLayoutVars>
          <dgm:bulletEnabled val="1"/>
        </dgm:presLayoutVars>
      </dgm:prSet>
      <dgm:spPr/>
    </dgm:pt>
  </dgm:ptLst>
  <dgm:cxnLst>
    <dgm:cxn modelId="{CE426210-1645-374D-801B-1890DD01F3BE}" type="presOf" srcId="{BF12EC16-7B6C-A24F-B478-34937FDFA001}" destId="{48C3D9DB-AE33-284E-8488-3B2BBC0B32AB}" srcOrd="0" destOrd="0" presId="urn:microsoft.com/office/officeart/2005/8/layout/default"/>
    <dgm:cxn modelId="{1099165C-AC40-C342-B29A-ECFDB9B65781}" srcId="{28BCF9C3-6D5B-494E-8370-739F40BC8830}" destId="{BF12EC16-7B6C-A24F-B478-34937FDFA001}" srcOrd="0" destOrd="0" parTransId="{FD2A2B99-D7C7-1E49-AEEA-6510E350F7BA}" sibTransId="{837C4F89-7F84-734F-AB5F-7BACCEF3F4EE}"/>
    <dgm:cxn modelId="{B9327E47-264D-FC4E-BCE2-1C5A0C2D29F3}" type="presOf" srcId="{28BCF9C3-6D5B-494E-8370-739F40BC8830}" destId="{8CBDCF98-A7C0-DA49-BABF-35FF654C07F1}" srcOrd="0" destOrd="0" presId="urn:microsoft.com/office/officeart/2005/8/layout/default"/>
    <dgm:cxn modelId="{9A0C964E-A73E-9246-9036-C555F54775ED}" type="presOf" srcId="{324E1AC7-0591-8647-A7B0-305F90B35747}" destId="{BAAFB1F3-F8DE-1344-86DF-AA87BD557F19}" srcOrd="0" destOrd="0" presId="urn:microsoft.com/office/officeart/2005/8/layout/default"/>
    <dgm:cxn modelId="{6E24518A-017C-594D-9EE4-7D383C2A3E80}" srcId="{28BCF9C3-6D5B-494E-8370-739F40BC8830}" destId="{324E1AC7-0591-8647-A7B0-305F90B35747}" srcOrd="2" destOrd="0" parTransId="{E17719FB-D1BC-FB4D-BF20-AD42F5E35BF4}" sibTransId="{E3B90BD4-3328-4F4E-A128-D4F825FBD918}"/>
    <dgm:cxn modelId="{2897398E-9628-0145-893C-9F546585EF76}" srcId="{28BCF9C3-6D5B-494E-8370-739F40BC8830}" destId="{CA5864D0-8FBA-924C-9DF4-2AE1F7F882FD}" srcOrd="1" destOrd="0" parTransId="{A7601E86-1FD4-3840-B2BB-D60E9E1BBFE0}" sibTransId="{FAF222B7-EB37-2C4C-BD18-A00A7C66DE7A}"/>
    <dgm:cxn modelId="{9AF23892-7110-8743-B446-0928FBB34C0E}" type="presOf" srcId="{CA5864D0-8FBA-924C-9DF4-2AE1F7F882FD}" destId="{2F02C412-3E9B-F642-BADE-C8F73848EC96}" srcOrd="0" destOrd="0" presId="urn:microsoft.com/office/officeart/2005/8/layout/default"/>
    <dgm:cxn modelId="{83881C12-19AA-5C4D-839E-A4DDCC95D3F5}" type="presParOf" srcId="{8CBDCF98-A7C0-DA49-BABF-35FF654C07F1}" destId="{48C3D9DB-AE33-284E-8488-3B2BBC0B32AB}" srcOrd="0" destOrd="0" presId="urn:microsoft.com/office/officeart/2005/8/layout/default"/>
    <dgm:cxn modelId="{81C85D5F-4E00-A04C-AE43-3C60093E3CA2}" type="presParOf" srcId="{8CBDCF98-A7C0-DA49-BABF-35FF654C07F1}" destId="{2002A675-2FA1-744A-849F-76624160BBEE}" srcOrd="1" destOrd="0" presId="urn:microsoft.com/office/officeart/2005/8/layout/default"/>
    <dgm:cxn modelId="{3B50E7D9-FAD1-9D49-AFE9-CECA351D7D50}" type="presParOf" srcId="{8CBDCF98-A7C0-DA49-BABF-35FF654C07F1}" destId="{2F02C412-3E9B-F642-BADE-C8F73848EC96}" srcOrd="2" destOrd="0" presId="urn:microsoft.com/office/officeart/2005/8/layout/default"/>
    <dgm:cxn modelId="{296F0632-52A8-B24D-9864-05D6E53EB9C2}" type="presParOf" srcId="{8CBDCF98-A7C0-DA49-BABF-35FF654C07F1}" destId="{3E1C7688-5A08-0942-B953-21F5DEB721EF}" srcOrd="3" destOrd="0" presId="urn:microsoft.com/office/officeart/2005/8/layout/default"/>
    <dgm:cxn modelId="{8347A942-485F-9A46-A56D-BB4206D71659}" type="presParOf" srcId="{8CBDCF98-A7C0-DA49-BABF-35FF654C07F1}" destId="{BAAFB1F3-F8DE-1344-86DF-AA87BD557F19}"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927886-897D-514B-B8F6-A45E2013B17A}"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s-MX"/>
        </a:p>
      </dgm:t>
    </dgm:pt>
    <dgm:pt modelId="{045F8927-997F-ED4A-8ADF-690DEADAA120}">
      <dgm:prSet/>
      <dgm:spPr/>
      <dgm:t>
        <a:bodyPr/>
        <a:lstStyle/>
        <a:p>
          <a:r>
            <a:rPr lang="en-CA" b="0" i="0" dirty="0"/>
            <a:t>Adhere to the HRPA Rules of Professional Conduct in all undertakings.</a:t>
          </a:r>
          <a:endParaRPr lang="es-CO" dirty="0"/>
        </a:p>
      </dgm:t>
      <dgm:extLst>
        <a:ext uri="{E40237B7-FDA0-4F09-8148-C483321AD2D9}">
          <dgm14:cNvPr xmlns:dgm14="http://schemas.microsoft.com/office/drawing/2010/diagram" id="0" name="" descr="&#10;"/>
        </a:ext>
      </dgm:extLst>
    </dgm:pt>
    <dgm:pt modelId="{13408CB3-BBC5-E44E-9FBE-9BEC67155F2C}" type="parTrans" cxnId="{B80D094B-629C-8448-8552-034E7AE60E06}">
      <dgm:prSet/>
      <dgm:spPr/>
      <dgm:t>
        <a:bodyPr/>
        <a:lstStyle/>
        <a:p>
          <a:endParaRPr lang="es-MX"/>
        </a:p>
      </dgm:t>
    </dgm:pt>
    <dgm:pt modelId="{9DEC2808-4F51-6845-B4BF-D708128DA03B}" type="sibTrans" cxnId="{B80D094B-629C-8448-8552-034E7AE60E06}">
      <dgm:prSet/>
      <dgm:spPr/>
      <dgm:t>
        <a:bodyPr/>
        <a:lstStyle/>
        <a:p>
          <a:endParaRPr lang="es-MX"/>
        </a:p>
      </dgm:t>
    </dgm:pt>
    <dgm:pt modelId="{16C010CE-2303-1044-B100-06A5FFA45D1F}">
      <dgm:prSet/>
      <dgm:spPr/>
      <dgm:t>
        <a:bodyPr/>
        <a:lstStyle/>
        <a:p>
          <a:r>
            <a:rPr lang="en-CA" b="0" i="0" dirty="0"/>
            <a:t>Model ethical practices for staff.</a:t>
          </a:r>
          <a:endParaRPr lang="es-CO" dirty="0"/>
        </a:p>
      </dgm:t>
      <dgm:extLst>
        <a:ext uri="{E40237B7-FDA0-4F09-8148-C483321AD2D9}">
          <dgm14:cNvPr xmlns:dgm14="http://schemas.microsoft.com/office/drawing/2010/diagram" id="0" name="" descr="&#10;"/>
        </a:ext>
      </dgm:extLst>
    </dgm:pt>
    <dgm:pt modelId="{9FF471A3-63A8-D34C-97C9-C09DA6E36AA9}" type="parTrans" cxnId="{8FD9DDD9-5A6F-4248-A2A4-8706024D2622}">
      <dgm:prSet/>
      <dgm:spPr/>
      <dgm:t>
        <a:bodyPr/>
        <a:lstStyle/>
        <a:p>
          <a:endParaRPr lang="es-MX"/>
        </a:p>
      </dgm:t>
    </dgm:pt>
    <dgm:pt modelId="{24B81A3B-8F93-5843-9F89-65C082F96BBE}" type="sibTrans" cxnId="{8FD9DDD9-5A6F-4248-A2A4-8706024D2622}">
      <dgm:prSet/>
      <dgm:spPr/>
      <dgm:t>
        <a:bodyPr/>
        <a:lstStyle/>
        <a:p>
          <a:endParaRPr lang="es-MX"/>
        </a:p>
      </dgm:t>
    </dgm:pt>
    <dgm:pt modelId="{DD672F46-43A7-D74B-9E5D-64A2DF1992E9}">
      <dgm:prSet/>
      <dgm:spPr/>
      <dgm:t>
        <a:bodyPr/>
        <a:lstStyle/>
        <a:p>
          <a:r>
            <a:rPr lang="en-CA" b="0" i="0" dirty="0"/>
            <a:t>Balance the interests of all affected parties in carrying out HR activities.</a:t>
          </a:r>
          <a:endParaRPr lang="es-CO" dirty="0"/>
        </a:p>
      </dgm:t>
      <dgm:extLst>
        <a:ext uri="{E40237B7-FDA0-4F09-8148-C483321AD2D9}">
          <dgm14:cNvPr xmlns:dgm14="http://schemas.microsoft.com/office/drawing/2010/diagram" id="0" name="" descr="&#10;"/>
        </a:ext>
      </dgm:extLst>
    </dgm:pt>
    <dgm:pt modelId="{C37F19DB-9D4D-B245-AB00-D51E0F265028}" type="parTrans" cxnId="{A7A4283F-403B-054A-A397-6B0A2A184AE2}">
      <dgm:prSet/>
      <dgm:spPr/>
      <dgm:t>
        <a:bodyPr/>
        <a:lstStyle/>
        <a:p>
          <a:endParaRPr lang="es-MX"/>
        </a:p>
      </dgm:t>
    </dgm:pt>
    <dgm:pt modelId="{00BDF9AF-4A5B-8B40-BCC2-F7AD81616F06}" type="sibTrans" cxnId="{A7A4283F-403B-054A-A397-6B0A2A184AE2}">
      <dgm:prSet/>
      <dgm:spPr/>
      <dgm:t>
        <a:bodyPr/>
        <a:lstStyle/>
        <a:p>
          <a:endParaRPr lang="es-MX"/>
        </a:p>
      </dgm:t>
    </dgm:pt>
    <dgm:pt modelId="{B9312E46-2C9A-C746-AD2F-0124659D0F2A}" type="pres">
      <dgm:prSet presAssocID="{32927886-897D-514B-B8F6-A45E2013B17A}" presName="Name0" presStyleCnt="0">
        <dgm:presLayoutVars>
          <dgm:chMax val="7"/>
          <dgm:chPref val="7"/>
          <dgm:dir/>
        </dgm:presLayoutVars>
      </dgm:prSet>
      <dgm:spPr/>
    </dgm:pt>
    <dgm:pt modelId="{FFCC8427-F590-3C4F-AC86-85B6843A3B63}" type="pres">
      <dgm:prSet presAssocID="{32927886-897D-514B-B8F6-A45E2013B17A}" presName="Name1" presStyleCnt="0"/>
      <dgm:spPr/>
    </dgm:pt>
    <dgm:pt modelId="{F044177B-F0F5-0941-B0CC-614C953C265B}" type="pres">
      <dgm:prSet presAssocID="{32927886-897D-514B-B8F6-A45E2013B17A}" presName="cycle" presStyleCnt="0"/>
      <dgm:spPr/>
    </dgm:pt>
    <dgm:pt modelId="{15162F5F-2785-1C47-A6EF-13C50A384B9D}" type="pres">
      <dgm:prSet presAssocID="{32927886-897D-514B-B8F6-A45E2013B17A}" presName="srcNode" presStyleLbl="node1" presStyleIdx="0" presStyleCnt="3"/>
      <dgm:spPr/>
    </dgm:pt>
    <dgm:pt modelId="{BA341B1A-3170-D248-A87C-79497D6AE603}" type="pres">
      <dgm:prSet presAssocID="{32927886-897D-514B-B8F6-A45E2013B17A}" presName="conn" presStyleLbl="parChTrans1D2" presStyleIdx="0" presStyleCnt="1"/>
      <dgm:spPr/>
    </dgm:pt>
    <dgm:pt modelId="{8FD1C1DB-44BB-AE44-A5C3-C762D5317BAE}" type="pres">
      <dgm:prSet presAssocID="{32927886-897D-514B-B8F6-A45E2013B17A}" presName="extraNode" presStyleLbl="node1" presStyleIdx="0" presStyleCnt="3"/>
      <dgm:spPr/>
    </dgm:pt>
    <dgm:pt modelId="{5D1DE3D4-7645-284E-993D-0A23BF275B39}" type="pres">
      <dgm:prSet presAssocID="{32927886-897D-514B-B8F6-A45E2013B17A}" presName="dstNode" presStyleLbl="node1" presStyleIdx="0" presStyleCnt="3"/>
      <dgm:spPr/>
    </dgm:pt>
    <dgm:pt modelId="{7C83D462-0658-C74D-AFA0-07BFCA998BED}" type="pres">
      <dgm:prSet presAssocID="{045F8927-997F-ED4A-8ADF-690DEADAA120}" presName="text_1" presStyleLbl="node1" presStyleIdx="0" presStyleCnt="3">
        <dgm:presLayoutVars>
          <dgm:bulletEnabled val="1"/>
        </dgm:presLayoutVars>
      </dgm:prSet>
      <dgm:spPr/>
    </dgm:pt>
    <dgm:pt modelId="{9F44AE5F-FC0F-0D4A-BA58-4E04C612C802}" type="pres">
      <dgm:prSet presAssocID="{045F8927-997F-ED4A-8ADF-690DEADAA120}" presName="accent_1" presStyleCnt="0"/>
      <dgm:spPr/>
    </dgm:pt>
    <dgm:pt modelId="{7317725B-729B-9446-84A6-29EB1AC40DB2}" type="pres">
      <dgm:prSet presAssocID="{045F8927-997F-ED4A-8ADF-690DEADAA120}" presName="accentRepeatNode" presStyleLbl="solidFgAcc1" presStyleIdx="0" presStyleCnt="3"/>
      <dgm:spPr/>
    </dgm:pt>
    <dgm:pt modelId="{4666A1FD-691F-1C4E-8174-A3F72552EC4D}" type="pres">
      <dgm:prSet presAssocID="{16C010CE-2303-1044-B100-06A5FFA45D1F}" presName="text_2" presStyleLbl="node1" presStyleIdx="1" presStyleCnt="3">
        <dgm:presLayoutVars>
          <dgm:bulletEnabled val="1"/>
        </dgm:presLayoutVars>
      </dgm:prSet>
      <dgm:spPr/>
    </dgm:pt>
    <dgm:pt modelId="{2E611797-E396-D540-916F-D05DE6C5C58A}" type="pres">
      <dgm:prSet presAssocID="{16C010CE-2303-1044-B100-06A5FFA45D1F}" presName="accent_2" presStyleCnt="0"/>
      <dgm:spPr/>
    </dgm:pt>
    <dgm:pt modelId="{B70C4FA0-7E15-5046-B8D3-8EEE89280238}" type="pres">
      <dgm:prSet presAssocID="{16C010CE-2303-1044-B100-06A5FFA45D1F}" presName="accentRepeatNode" presStyleLbl="solidFgAcc1" presStyleIdx="1" presStyleCnt="3"/>
      <dgm:spPr/>
    </dgm:pt>
    <dgm:pt modelId="{1E7C46BD-4394-5647-8610-E428A5598E92}" type="pres">
      <dgm:prSet presAssocID="{DD672F46-43A7-D74B-9E5D-64A2DF1992E9}" presName="text_3" presStyleLbl="node1" presStyleIdx="2" presStyleCnt="3">
        <dgm:presLayoutVars>
          <dgm:bulletEnabled val="1"/>
        </dgm:presLayoutVars>
      </dgm:prSet>
      <dgm:spPr/>
    </dgm:pt>
    <dgm:pt modelId="{FB05EEC0-C799-424E-8868-837701FD9F2E}" type="pres">
      <dgm:prSet presAssocID="{DD672F46-43A7-D74B-9E5D-64A2DF1992E9}" presName="accent_3" presStyleCnt="0"/>
      <dgm:spPr/>
    </dgm:pt>
    <dgm:pt modelId="{292821B5-54C0-EB4F-9880-716F04E0C6F7}" type="pres">
      <dgm:prSet presAssocID="{DD672F46-43A7-D74B-9E5D-64A2DF1992E9}" presName="accentRepeatNode" presStyleLbl="solidFgAcc1" presStyleIdx="2" presStyleCnt="3"/>
      <dgm:spPr/>
    </dgm:pt>
  </dgm:ptLst>
  <dgm:cxnLst>
    <dgm:cxn modelId="{A7A4283F-403B-054A-A397-6B0A2A184AE2}" srcId="{32927886-897D-514B-B8F6-A45E2013B17A}" destId="{DD672F46-43A7-D74B-9E5D-64A2DF1992E9}" srcOrd="2" destOrd="0" parTransId="{C37F19DB-9D4D-B245-AB00-D51E0F265028}" sibTransId="{00BDF9AF-4A5B-8B40-BCC2-F7AD81616F06}"/>
    <dgm:cxn modelId="{B80D094B-629C-8448-8552-034E7AE60E06}" srcId="{32927886-897D-514B-B8F6-A45E2013B17A}" destId="{045F8927-997F-ED4A-8ADF-690DEADAA120}" srcOrd="0" destOrd="0" parTransId="{13408CB3-BBC5-E44E-9FBE-9BEC67155F2C}" sibTransId="{9DEC2808-4F51-6845-B4BF-D708128DA03B}"/>
    <dgm:cxn modelId="{6AFC1F4E-A6B2-FE4D-A5FA-1AC1EA23CDBB}" type="presOf" srcId="{DD672F46-43A7-D74B-9E5D-64A2DF1992E9}" destId="{1E7C46BD-4394-5647-8610-E428A5598E92}" srcOrd="0" destOrd="0" presId="urn:microsoft.com/office/officeart/2008/layout/VerticalCurvedList"/>
    <dgm:cxn modelId="{90E30D71-F8DD-F440-97E8-945E5FBE2DE1}" type="presOf" srcId="{045F8927-997F-ED4A-8ADF-690DEADAA120}" destId="{7C83D462-0658-C74D-AFA0-07BFCA998BED}" srcOrd="0" destOrd="0" presId="urn:microsoft.com/office/officeart/2008/layout/VerticalCurvedList"/>
    <dgm:cxn modelId="{1B923292-6539-C54E-B807-4AE4EC4431EF}" type="presOf" srcId="{16C010CE-2303-1044-B100-06A5FFA45D1F}" destId="{4666A1FD-691F-1C4E-8174-A3F72552EC4D}" srcOrd="0" destOrd="0" presId="urn:microsoft.com/office/officeart/2008/layout/VerticalCurvedList"/>
    <dgm:cxn modelId="{ADF151A3-E3D7-064B-9F8C-8638D01075C0}" type="presOf" srcId="{9DEC2808-4F51-6845-B4BF-D708128DA03B}" destId="{BA341B1A-3170-D248-A87C-79497D6AE603}" srcOrd="0" destOrd="0" presId="urn:microsoft.com/office/officeart/2008/layout/VerticalCurvedList"/>
    <dgm:cxn modelId="{8FD9DDD9-5A6F-4248-A2A4-8706024D2622}" srcId="{32927886-897D-514B-B8F6-A45E2013B17A}" destId="{16C010CE-2303-1044-B100-06A5FFA45D1F}" srcOrd="1" destOrd="0" parTransId="{9FF471A3-63A8-D34C-97C9-C09DA6E36AA9}" sibTransId="{24B81A3B-8F93-5843-9F89-65C082F96BBE}"/>
    <dgm:cxn modelId="{6A629AEB-2A89-4847-8F75-02A0B85D3088}" type="presOf" srcId="{32927886-897D-514B-B8F6-A45E2013B17A}" destId="{B9312E46-2C9A-C746-AD2F-0124659D0F2A}" srcOrd="0" destOrd="0" presId="urn:microsoft.com/office/officeart/2008/layout/VerticalCurvedList"/>
    <dgm:cxn modelId="{61BA456C-A7AE-9948-9379-61ADFD839095}" type="presParOf" srcId="{B9312E46-2C9A-C746-AD2F-0124659D0F2A}" destId="{FFCC8427-F590-3C4F-AC86-85B6843A3B63}" srcOrd="0" destOrd="0" presId="urn:microsoft.com/office/officeart/2008/layout/VerticalCurvedList"/>
    <dgm:cxn modelId="{9F5D5960-DD15-FB4E-8E29-99CA3C2F34CD}" type="presParOf" srcId="{FFCC8427-F590-3C4F-AC86-85B6843A3B63}" destId="{F044177B-F0F5-0941-B0CC-614C953C265B}" srcOrd="0" destOrd="0" presId="urn:microsoft.com/office/officeart/2008/layout/VerticalCurvedList"/>
    <dgm:cxn modelId="{9A046A4B-1F67-344E-92C2-302A0F623346}" type="presParOf" srcId="{F044177B-F0F5-0941-B0CC-614C953C265B}" destId="{15162F5F-2785-1C47-A6EF-13C50A384B9D}" srcOrd="0" destOrd="0" presId="urn:microsoft.com/office/officeart/2008/layout/VerticalCurvedList"/>
    <dgm:cxn modelId="{85FBC9F7-4BE3-B941-85B7-A437E3D82310}" type="presParOf" srcId="{F044177B-F0F5-0941-B0CC-614C953C265B}" destId="{BA341B1A-3170-D248-A87C-79497D6AE603}" srcOrd="1" destOrd="0" presId="urn:microsoft.com/office/officeart/2008/layout/VerticalCurvedList"/>
    <dgm:cxn modelId="{B400AA73-61B9-D247-B621-27982F85B9E3}" type="presParOf" srcId="{F044177B-F0F5-0941-B0CC-614C953C265B}" destId="{8FD1C1DB-44BB-AE44-A5C3-C762D5317BAE}" srcOrd="2" destOrd="0" presId="urn:microsoft.com/office/officeart/2008/layout/VerticalCurvedList"/>
    <dgm:cxn modelId="{4DE210BB-E0DC-7A4A-AA71-A9335DDD8447}" type="presParOf" srcId="{F044177B-F0F5-0941-B0CC-614C953C265B}" destId="{5D1DE3D4-7645-284E-993D-0A23BF275B39}" srcOrd="3" destOrd="0" presId="urn:microsoft.com/office/officeart/2008/layout/VerticalCurvedList"/>
    <dgm:cxn modelId="{35BB5B02-5F4E-AC4B-A91D-5F7BD65CB57C}" type="presParOf" srcId="{FFCC8427-F590-3C4F-AC86-85B6843A3B63}" destId="{7C83D462-0658-C74D-AFA0-07BFCA998BED}" srcOrd="1" destOrd="0" presId="urn:microsoft.com/office/officeart/2008/layout/VerticalCurvedList"/>
    <dgm:cxn modelId="{6F0D2818-9306-EA49-A481-D52B18E29137}" type="presParOf" srcId="{FFCC8427-F590-3C4F-AC86-85B6843A3B63}" destId="{9F44AE5F-FC0F-0D4A-BA58-4E04C612C802}" srcOrd="2" destOrd="0" presId="urn:microsoft.com/office/officeart/2008/layout/VerticalCurvedList"/>
    <dgm:cxn modelId="{F4D0E464-1995-A84E-8E63-494F37810257}" type="presParOf" srcId="{9F44AE5F-FC0F-0D4A-BA58-4E04C612C802}" destId="{7317725B-729B-9446-84A6-29EB1AC40DB2}" srcOrd="0" destOrd="0" presId="urn:microsoft.com/office/officeart/2008/layout/VerticalCurvedList"/>
    <dgm:cxn modelId="{62DD16DF-3367-554E-8569-0B9FD5179535}" type="presParOf" srcId="{FFCC8427-F590-3C4F-AC86-85B6843A3B63}" destId="{4666A1FD-691F-1C4E-8174-A3F72552EC4D}" srcOrd="3" destOrd="0" presId="urn:microsoft.com/office/officeart/2008/layout/VerticalCurvedList"/>
    <dgm:cxn modelId="{27A4300E-8E1D-DB4C-AE40-3AA748B7995D}" type="presParOf" srcId="{FFCC8427-F590-3C4F-AC86-85B6843A3B63}" destId="{2E611797-E396-D540-916F-D05DE6C5C58A}" srcOrd="4" destOrd="0" presId="urn:microsoft.com/office/officeart/2008/layout/VerticalCurvedList"/>
    <dgm:cxn modelId="{211BF3B1-2AE7-964A-B81C-333DBC954231}" type="presParOf" srcId="{2E611797-E396-D540-916F-D05DE6C5C58A}" destId="{B70C4FA0-7E15-5046-B8D3-8EEE89280238}" srcOrd="0" destOrd="0" presId="urn:microsoft.com/office/officeart/2008/layout/VerticalCurvedList"/>
    <dgm:cxn modelId="{19FDD321-5A25-EB49-A12C-AA9DD85FE061}" type="presParOf" srcId="{FFCC8427-F590-3C4F-AC86-85B6843A3B63}" destId="{1E7C46BD-4394-5647-8610-E428A5598E92}" srcOrd="5" destOrd="0" presId="urn:microsoft.com/office/officeart/2008/layout/VerticalCurvedList"/>
    <dgm:cxn modelId="{61C668DE-6E71-5A43-8A12-FE0ED1793540}" type="presParOf" srcId="{FFCC8427-F590-3C4F-AC86-85B6843A3B63}" destId="{FB05EEC0-C799-424E-8868-837701FD9F2E}" srcOrd="6" destOrd="0" presId="urn:microsoft.com/office/officeart/2008/layout/VerticalCurvedList"/>
    <dgm:cxn modelId="{A23836AE-30C0-134C-A322-EEBC720C97A8}" type="presParOf" srcId="{FB05EEC0-C799-424E-8868-837701FD9F2E}" destId="{292821B5-54C0-EB4F-9880-716F04E0C6F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B12392B-20D8-CB43-835A-BE34249B5AAE}"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s-MX"/>
        </a:p>
      </dgm:t>
    </dgm:pt>
    <dgm:pt modelId="{48ADA078-5168-B247-8B67-47E472E6F7CC}">
      <dgm:prSet custT="1"/>
      <dgm:spPr/>
      <dgm:t>
        <a:bodyPr/>
        <a:lstStyle/>
        <a:p>
          <a:r>
            <a:rPr lang="en-CA" sz="1800" dirty="0">
              <a:latin typeface="+mn-lt"/>
            </a:rPr>
            <a:t>Senior Management and Engagement</a:t>
          </a:r>
        </a:p>
      </dgm:t>
    </dgm:pt>
    <dgm:pt modelId="{F8D78CED-1AD1-E94B-9DBD-798C7099ACFD}" type="parTrans" cxnId="{1BD1F7F4-C65E-144E-9E54-CCDB5C61C6B0}">
      <dgm:prSet/>
      <dgm:spPr/>
      <dgm:t>
        <a:bodyPr/>
        <a:lstStyle/>
        <a:p>
          <a:endParaRPr lang="es-MX" sz="1800"/>
        </a:p>
      </dgm:t>
    </dgm:pt>
    <dgm:pt modelId="{5313E185-A660-7846-BA88-1CB66D9AD142}" type="sibTrans" cxnId="{1BD1F7F4-C65E-144E-9E54-CCDB5C61C6B0}">
      <dgm:prSet/>
      <dgm:spPr/>
      <dgm:t>
        <a:bodyPr/>
        <a:lstStyle/>
        <a:p>
          <a:endParaRPr lang="es-MX" sz="1800"/>
        </a:p>
      </dgm:t>
    </dgm:pt>
    <dgm:pt modelId="{C13A9D29-1246-EA41-BDC1-C0855CDE960B}">
      <dgm:prSet custT="1"/>
      <dgm:spPr/>
      <dgm:t>
        <a:bodyPr/>
        <a:lstStyle/>
        <a:p>
          <a:r>
            <a:rPr lang="en-CA" sz="1800" dirty="0">
              <a:latin typeface="+mn-lt"/>
            </a:rPr>
            <a:t>Demographic Data and Analysis</a:t>
          </a:r>
        </a:p>
      </dgm:t>
    </dgm:pt>
    <dgm:pt modelId="{507D28D5-C9A9-8E41-BB87-0ED2626ED235}" type="parTrans" cxnId="{BFD41863-1B6B-754B-84B3-51FA385C45FF}">
      <dgm:prSet/>
      <dgm:spPr/>
      <dgm:t>
        <a:bodyPr/>
        <a:lstStyle/>
        <a:p>
          <a:endParaRPr lang="es-MX" sz="1800"/>
        </a:p>
      </dgm:t>
    </dgm:pt>
    <dgm:pt modelId="{3B6247EB-FC24-E245-AFDF-07CA62A83569}" type="sibTrans" cxnId="{BFD41863-1B6B-754B-84B3-51FA385C45FF}">
      <dgm:prSet/>
      <dgm:spPr/>
      <dgm:t>
        <a:bodyPr/>
        <a:lstStyle/>
        <a:p>
          <a:endParaRPr lang="es-MX" sz="1800"/>
        </a:p>
      </dgm:t>
    </dgm:pt>
    <dgm:pt modelId="{2AB453A9-FCFE-8D41-800D-F86957592276}">
      <dgm:prSet custT="1"/>
      <dgm:spPr/>
      <dgm:t>
        <a:bodyPr/>
        <a:lstStyle/>
        <a:p>
          <a:r>
            <a:rPr lang="en-CA" sz="1800" dirty="0">
              <a:latin typeface="+mn-lt"/>
            </a:rPr>
            <a:t>Employment Practices</a:t>
          </a:r>
        </a:p>
      </dgm:t>
    </dgm:pt>
    <dgm:pt modelId="{C135FB54-9856-4C47-A5CF-1AEC57C7D7C1}" type="parTrans" cxnId="{58099058-4FAA-394F-9EF8-E84459B6726F}">
      <dgm:prSet/>
      <dgm:spPr/>
      <dgm:t>
        <a:bodyPr/>
        <a:lstStyle/>
        <a:p>
          <a:endParaRPr lang="es-MX" sz="1800"/>
        </a:p>
      </dgm:t>
    </dgm:pt>
    <dgm:pt modelId="{5E6DA47A-80DB-3548-B24D-DD4715314542}" type="sibTrans" cxnId="{58099058-4FAA-394F-9EF8-E84459B6726F}">
      <dgm:prSet/>
      <dgm:spPr/>
      <dgm:t>
        <a:bodyPr/>
        <a:lstStyle/>
        <a:p>
          <a:endParaRPr lang="es-MX" sz="1800"/>
        </a:p>
      </dgm:t>
    </dgm:pt>
    <dgm:pt modelId="{5A1E3479-4CD4-A948-B008-6D49DB31315E}">
      <dgm:prSet custT="1"/>
      <dgm:spPr/>
      <dgm:t>
        <a:bodyPr/>
        <a:lstStyle/>
        <a:p>
          <a:r>
            <a:rPr lang="en-CA" sz="1800" dirty="0">
              <a:latin typeface="+mn-lt"/>
            </a:rPr>
            <a:t>Operational Plan</a:t>
          </a:r>
        </a:p>
      </dgm:t>
    </dgm:pt>
    <dgm:pt modelId="{81C338ED-2072-7D47-AB05-FBA9DA8A4A87}" type="parTrans" cxnId="{E1A81692-D5F2-BE41-8790-FC182CBE0DF0}">
      <dgm:prSet/>
      <dgm:spPr/>
      <dgm:t>
        <a:bodyPr/>
        <a:lstStyle/>
        <a:p>
          <a:endParaRPr lang="es-MX" sz="1800"/>
        </a:p>
      </dgm:t>
    </dgm:pt>
    <dgm:pt modelId="{141EC6EF-9E3B-2C49-8476-EB41329254F1}" type="sibTrans" cxnId="{E1A81692-D5F2-BE41-8790-FC182CBE0DF0}">
      <dgm:prSet/>
      <dgm:spPr/>
      <dgm:t>
        <a:bodyPr/>
        <a:lstStyle/>
        <a:p>
          <a:endParaRPr lang="es-MX" sz="1800"/>
        </a:p>
      </dgm:t>
    </dgm:pt>
    <dgm:pt modelId="{CB43BC4A-B9B2-6B4B-91F1-E510B7DEC839}">
      <dgm:prSet custT="1"/>
      <dgm:spPr/>
      <dgm:t>
        <a:bodyPr/>
        <a:lstStyle/>
        <a:p>
          <a:r>
            <a:rPr lang="en-CA" sz="1800" dirty="0">
              <a:latin typeface="+mn-lt"/>
            </a:rPr>
            <a:t>Implementation</a:t>
          </a:r>
        </a:p>
      </dgm:t>
    </dgm:pt>
    <dgm:pt modelId="{9D067B8B-EEC1-5A4C-BDE3-4DBF76C86911}" type="parTrans" cxnId="{DE99D07A-0C05-3046-9E82-FA87AF91833C}">
      <dgm:prSet/>
      <dgm:spPr/>
      <dgm:t>
        <a:bodyPr/>
        <a:lstStyle/>
        <a:p>
          <a:endParaRPr lang="es-MX" sz="1800"/>
        </a:p>
      </dgm:t>
    </dgm:pt>
    <dgm:pt modelId="{7D400DFE-F052-334C-8EB4-53344ED8D6A3}" type="sibTrans" cxnId="{DE99D07A-0C05-3046-9E82-FA87AF91833C}">
      <dgm:prSet/>
      <dgm:spPr/>
      <dgm:t>
        <a:bodyPr/>
        <a:lstStyle/>
        <a:p>
          <a:endParaRPr lang="es-MX" sz="1800"/>
        </a:p>
      </dgm:t>
    </dgm:pt>
    <dgm:pt modelId="{F36C783F-5C85-5444-9457-5A779633ED48}">
      <dgm:prSet custT="1"/>
      <dgm:spPr/>
      <dgm:t>
        <a:bodyPr/>
        <a:lstStyle/>
        <a:p>
          <a:r>
            <a:rPr lang="en-CA" sz="1800" dirty="0">
              <a:latin typeface="+mn-lt"/>
            </a:rPr>
            <a:t>Monitoring, Evaluation and Revision</a:t>
          </a:r>
        </a:p>
      </dgm:t>
    </dgm:pt>
    <dgm:pt modelId="{82CC2F33-A4CE-2248-86F2-12351A155743}" type="parTrans" cxnId="{3D547AD0-3BB4-FA43-B85D-6D860DA5E85B}">
      <dgm:prSet/>
      <dgm:spPr/>
      <dgm:t>
        <a:bodyPr/>
        <a:lstStyle/>
        <a:p>
          <a:endParaRPr lang="es-MX" sz="1800"/>
        </a:p>
      </dgm:t>
    </dgm:pt>
    <dgm:pt modelId="{82D47588-86FB-8840-A3A3-F289401C1CD5}" type="sibTrans" cxnId="{3D547AD0-3BB4-FA43-B85D-6D860DA5E85B}">
      <dgm:prSet/>
      <dgm:spPr/>
      <dgm:t>
        <a:bodyPr/>
        <a:lstStyle/>
        <a:p>
          <a:endParaRPr lang="es-MX" sz="1800"/>
        </a:p>
      </dgm:t>
    </dgm:pt>
    <dgm:pt modelId="{53CF429C-C4DC-9B41-B227-081C7F66519F}" type="pres">
      <dgm:prSet presAssocID="{5B12392B-20D8-CB43-835A-BE34249B5AAE}" presName="linear" presStyleCnt="0">
        <dgm:presLayoutVars>
          <dgm:animLvl val="lvl"/>
          <dgm:resizeHandles val="exact"/>
        </dgm:presLayoutVars>
      </dgm:prSet>
      <dgm:spPr/>
    </dgm:pt>
    <dgm:pt modelId="{4DF1E0A9-D54F-3940-BA6C-16154BB13E32}" type="pres">
      <dgm:prSet presAssocID="{48ADA078-5168-B247-8B67-47E472E6F7CC}" presName="parentText" presStyleLbl="node1" presStyleIdx="0" presStyleCnt="6">
        <dgm:presLayoutVars>
          <dgm:chMax val="0"/>
          <dgm:bulletEnabled val="1"/>
        </dgm:presLayoutVars>
      </dgm:prSet>
      <dgm:spPr/>
    </dgm:pt>
    <dgm:pt modelId="{C736AF99-240A-CB42-9BC7-7AFE192DA94C}" type="pres">
      <dgm:prSet presAssocID="{5313E185-A660-7846-BA88-1CB66D9AD142}" presName="spacer" presStyleCnt="0"/>
      <dgm:spPr/>
    </dgm:pt>
    <dgm:pt modelId="{85903BE1-5B19-D74B-A87B-F33E3A4611A1}" type="pres">
      <dgm:prSet presAssocID="{C13A9D29-1246-EA41-BDC1-C0855CDE960B}" presName="parentText" presStyleLbl="node1" presStyleIdx="1" presStyleCnt="6">
        <dgm:presLayoutVars>
          <dgm:chMax val="0"/>
          <dgm:bulletEnabled val="1"/>
        </dgm:presLayoutVars>
      </dgm:prSet>
      <dgm:spPr/>
    </dgm:pt>
    <dgm:pt modelId="{995993C0-7C8D-A343-9221-B9FA443073DE}" type="pres">
      <dgm:prSet presAssocID="{3B6247EB-FC24-E245-AFDF-07CA62A83569}" presName="spacer" presStyleCnt="0"/>
      <dgm:spPr/>
    </dgm:pt>
    <dgm:pt modelId="{F75E7574-385D-F846-B6ED-E38F5A261BE9}" type="pres">
      <dgm:prSet presAssocID="{2AB453A9-FCFE-8D41-800D-F86957592276}" presName="parentText" presStyleLbl="node1" presStyleIdx="2" presStyleCnt="6">
        <dgm:presLayoutVars>
          <dgm:chMax val="0"/>
          <dgm:bulletEnabled val="1"/>
        </dgm:presLayoutVars>
      </dgm:prSet>
      <dgm:spPr/>
    </dgm:pt>
    <dgm:pt modelId="{6237E657-B151-B244-8057-3C2ECA250378}" type="pres">
      <dgm:prSet presAssocID="{5E6DA47A-80DB-3548-B24D-DD4715314542}" presName="spacer" presStyleCnt="0"/>
      <dgm:spPr/>
    </dgm:pt>
    <dgm:pt modelId="{A4586571-25C2-7247-9BCE-7314CCA604FD}" type="pres">
      <dgm:prSet presAssocID="{5A1E3479-4CD4-A948-B008-6D49DB31315E}" presName="parentText" presStyleLbl="node1" presStyleIdx="3" presStyleCnt="6">
        <dgm:presLayoutVars>
          <dgm:chMax val="0"/>
          <dgm:bulletEnabled val="1"/>
        </dgm:presLayoutVars>
      </dgm:prSet>
      <dgm:spPr/>
    </dgm:pt>
    <dgm:pt modelId="{45D0AC2A-A5FD-C149-A5D6-CB445ECD903A}" type="pres">
      <dgm:prSet presAssocID="{141EC6EF-9E3B-2C49-8476-EB41329254F1}" presName="spacer" presStyleCnt="0"/>
      <dgm:spPr/>
    </dgm:pt>
    <dgm:pt modelId="{A191FD5B-565A-1A43-8B0D-2E7E6824463F}" type="pres">
      <dgm:prSet presAssocID="{CB43BC4A-B9B2-6B4B-91F1-E510B7DEC839}" presName="parentText" presStyleLbl="node1" presStyleIdx="4" presStyleCnt="6">
        <dgm:presLayoutVars>
          <dgm:chMax val="0"/>
          <dgm:bulletEnabled val="1"/>
        </dgm:presLayoutVars>
      </dgm:prSet>
      <dgm:spPr/>
    </dgm:pt>
    <dgm:pt modelId="{9453A896-FE8E-1C4C-87F2-3FFF6D6C53A7}" type="pres">
      <dgm:prSet presAssocID="{7D400DFE-F052-334C-8EB4-53344ED8D6A3}" presName="spacer" presStyleCnt="0"/>
      <dgm:spPr/>
    </dgm:pt>
    <dgm:pt modelId="{5CD2AE16-D0C5-B541-84FC-7C7504C63D74}" type="pres">
      <dgm:prSet presAssocID="{F36C783F-5C85-5444-9457-5A779633ED48}" presName="parentText" presStyleLbl="node1" presStyleIdx="5" presStyleCnt="6">
        <dgm:presLayoutVars>
          <dgm:chMax val="0"/>
          <dgm:bulletEnabled val="1"/>
        </dgm:presLayoutVars>
      </dgm:prSet>
      <dgm:spPr/>
    </dgm:pt>
  </dgm:ptLst>
  <dgm:cxnLst>
    <dgm:cxn modelId="{BFD41863-1B6B-754B-84B3-51FA385C45FF}" srcId="{5B12392B-20D8-CB43-835A-BE34249B5AAE}" destId="{C13A9D29-1246-EA41-BDC1-C0855CDE960B}" srcOrd="1" destOrd="0" parTransId="{507D28D5-C9A9-8E41-BB87-0ED2626ED235}" sibTransId="{3B6247EB-FC24-E245-AFDF-07CA62A83569}"/>
    <dgm:cxn modelId="{47E0934F-B2EC-904E-90BB-9E8563A1727E}" type="presOf" srcId="{48ADA078-5168-B247-8B67-47E472E6F7CC}" destId="{4DF1E0A9-D54F-3940-BA6C-16154BB13E32}" srcOrd="0" destOrd="0" presId="urn:microsoft.com/office/officeart/2005/8/layout/vList2"/>
    <dgm:cxn modelId="{F4D2F775-02F6-5E4A-89C0-01ABFE09EA51}" type="presOf" srcId="{F36C783F-5C85-5444-9457-5A779633ED48}" destId="{5CD2AE16-D0C5-B541-84FC-7C7504C63D74}" srcOrd="0" destOrd="0" presId="urn:microsoft.com/office/officeart/2005/8/layout/vList2"/>
    <dgm:cxn modelId="{58099058-4FAA-394F-9EF8-E84459B6726F}" srcId="{5B12392B-20D8-CB43-835A-BE34249B5AAE}" destId="{2AB453A9-FCFE-8D41-800D-F86957592276}" srcOrd="2" destOrd="0" parTransId="{C135FB54-9856-4C47-A5CF-1AEC57C7D7C1}" sibTransId="{5E6DA47A-80DB-3548-B24D-DD4715314542}"/>
    <dgm:cxn modelId="{DE99D07A-0C05-3046-9E82-FA87AF91833C}" srcId="{5B12392B-20D8-CB43-835A-BE34249B5AAE}" destId="{CB43BC4A-B9B2-6B4B-91F1-E510B7DEC839}" srcOrd="4" destOrd="0" parTransId="{9D067B8B-EEC1-5A4C-BDE3-4DBF76C86911}" sibTransId="{7D400DFE-F052-334C-8EB4-53344ED8D6A3}"/>
    <dgm:cxn modelId="{E1A81692-D5F2-BE41-8790-FC182CBE0DF0}" srcId="{5B12392B-20D8-CB43-835A-BE34249B5AAE}" destId="{5A1E3479-4CD4-A948-B008-6D49DB31315E}" srcOrd="3" destOrd="0" parTransId="{81C338ED-2072-7D47-AB05-FBA9DA8A4A87}" sibTransId="{141EC6EF-9E3B-2C49-8476-EB41329254F1}"/>
    <dgm:cxn modelId="{D873D498-56F2-C247-8EC4-7FC8D721E9EB}" type="presOf" srcId="{5B12392B-20D8-CB43-835A-BE34249B5AAE}" destId="{53CF429C-C4DC-9B41-B227-081C7F66519F}" srcOrd="0" destOrd="0" presId="urn:microsoft.com/office/officeart/2005/8/layout/vList2"/>
    <dgm:cxn modelId="{E31D41BA-D3CC-4043-8512-997D7299D96C}" type="presOf" srcId="{2AB453A9-FCFE-8D41-800D-F86957592276}" destId="{F75E7574-385D-F846-B6ED-E38F5A261BE9}" srcOrd="0" destOrd="0" presId="urn:microsoft.com/office/officeart/2005/8/layout/vList2"/>
    <dgm:cxn modelId="{94112AC8-AAF1-8543-98C7-FD5A54BF8B65}" type="presOf" srcId="{C13A9D29-1246-EA41-BDC1-C0855CDE960B}" destId="{85903BE1-5B19-D74B-A87B-F33E3A4611A1}" srcOrd="0" destOrd="0" presId="urn:microsoft.com/office/officeart/2005/8/layout/vList2"/>
    <dgm:cxn modelId="{3D547AD0-3BB4-FA43-B85D-6D860DA5E85B}" srcId="{5B12392B-20D8-CB43-835A-BE34249B5AAE}" destId="{F36C783F-5C85-5444-9457-5A779633ED48}" srcOrd="5" destOrd="0" parTransId="{82CC2F33-A4CE-2248-86F2-12351A155743}" sibTransId="{82D47588-86FB-8840-A3A3-F289401C1CD5}"/>
    <dgm:cxn modelId="{B95183EB-42D3-E14C-B56C-4BCEC88656CA}" type="presOf" srcId="{CB43BC4A-B9B2-6B4B-91F1-E510B7DEC839}" destId="{A191FD5B-565A-1A43-8B0D-2E7E6824463F}" srcOrd="0" destOrd="0" presId="urn:microsoft.com/office/officeart/2005/8/layout/vList2"/>
    <dgm:cxn modelId="{1BD1F7F4-C65E-144E-9E54-CCDB5C61C6B0}" srcId="{5B12392B-20D8-CB43-835A-BE34249B5AAE}" destId="{48ADA078-5168-B247-8B67-47E472E6F7CC}" srcOrd="0" destOrd="0" parTransId="{F8D78CED-1AD1-E94B-9DBD-798C7099ACFD}" sibTransId="{5313E185-A660-7846-BA88-1CB66D9AD142}"/>
    <dgm:cxn modelId="{6EBC12F6-ED90-6244-B338-70ACDC74C372}" type="presOf" srcId="{5A1E3479-4CD4-A948-B008-6D49DB31315E}" destId="{A4586571-25C2-7247-9BCE-7314CCA604FD}" srcOrd="0" destOrd="0" presId="urn:microsoft.com/office/officeart/2005/8/layout/vList2"/>
    <dgm:cxn modelId="{801B491A-B275-B845-A150-626678C75D40}" type="presParOf" srcId="{53CF429C-C4DC-9B41-B227-081C7F66519F}" destId="{4DF1E0A9-D54F-3940-BA6C-16154BB13E32}" srcOrd="0" destOrd="0" presId="urn:microsoft.com/office/officeart/2005/8/layout/vList2"/>
    <dgm:cxn modelId="{58D3B714-F833-F646-909C-C01847BEA351}" type="presParOf" srcId="{53CF429C-C4DC-9B41-B227-081C7F66519F}" destId="{C736AF99-240A-CB42-9BC7-7AFE192DA94C}" srcOrd="1" destOrd="0" presId="urn:microsoft.com/office/officeart/2005/8/layout/vList2"/>
    <dgm:cxn modelId="{828355A9-BFC1-5D42-910E-853F2F62FB81}" type="presParOf" srcId="{53CF429C-C4DC-9B41-B227-081C7F66519F}" destId="{85903BE1-5B19-D74B-A87B-F33E3A4611A1}" srcOrd="2" destOrd="0" presId="urn:microsoft.com/office/officeart/2005/8/layout/vList2"/>
    <dgm:cxn modelId="{C30960AA-E516-FC45-A38F-20EF1184208E}" type="presParOf" srcId="{53CF429C-C4DC-9B41-B227-081C7F66519F}" destId="{995993C0-7C8D-A343-9221-B9FA443073DE}" srcOrd="3" destOrd="0" presId="urn:microsoft.com/office/officeart/2005/8/layout/vList2"/>
    <dgm:cxn modelId="{25CD4345-99AF-0F42-AD56-63D5696269F8}" type="presParOf" srcId="{53CF429C-C4DC-9B41-B227-081C7F66519F}" destId="{F75E7574-385D-F846-B6ED-E38F5A261BE9}" srcOrd="4" destOrd="0" presId="urn:microsoft.com/office/officeart/2005/8/layout/vList2"/>
    <dgm:cxn modelId="{E41D5D63-B961-E743-9561-B3498EADEE49}" type="presParOf" srcId="{53CF429C-C4DC-9B41-B227-081C7F66519F}" destId="{6237E657-B151-B244-8057-3C2ECA250378}" srcOrd="5" destOrd="0" presId="urn:microsoft.com/office/officeart/2005/8/layout/vList2"/>
    <dgm:cxn modelId="{FF98E64D-3A23-8942-8FA2-AC0E0ECD3C41}" type="presParOf" srcId="{53CF429C-C4DC-9B41-B227-081C7F66519F}" destId="{A4586571-25C2-7247-9BCE-7314CCA604FD}" srcOrd="6" destOrd="0" presId="urn:microsoft.com/office/officeart/2005/8/layout/vList2"/>
    <dgm:cxn modelId="{74D8EDAF-AE7C-2E46-A5D2-076BD6EBBB26}" type="presParOf" srcId="{53CF429C-C4DC-9B41-B227-081C7F66519F}" destId="{45D0AC2A-A5FD-C149-A5D6-CB445ECD903A}" srcOrd="7" destOrd="0" presId="urn:microsoft.com/office/officeart/2005/8/layout/vList2"/>
    <dgm:cxn modelId="{02B8BB33-5B42-4D4C-806C-A89C19040FCC}" type="presParOf" srcId="{53CF429C-C4DC-9B41-B227-081C7F66519F}" destId="{A191FD5B-565A-1A43-8B0D-2E7E6824463F}" srcOrd="8" destOrd="0" presId="urn:microsoft.com/office/officeart/2005/8/layout/vList2"/>
    <dgm:cxn modelId="{E8E2330A-B8B5-8C49-AA98-68F2349CF6BE}" type="presParOf" srcId="{53CF429C-C4DC-9B41-B227-081C7F66519F}" destId="{9453A896-FE8E-1C4C-87F2-3FFF6D6C53A7}" srcOrd="9" destOrd="0" presId="urn:microsoft.com/office/officeart/2005/8/layout/vList2"/>
    <dgm:cxn modelId="{A3F1E9CF-235C-684A-ACFA-1EF088D2E028}" type="presParOf" srcId="{53CF429C-C4DC-9B41-B227-081C7F66519F}" destId="{5CD2AE16-D0C5-B541-84FC-7C7504C63D74}"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AB2AA-B468-8545-8F95-7BA202D38A6F}">
      <dsp:nvSpPr>
        <dsp:cNvPr id="0" name=""/>
        <dsp:cNvSpPr/>
      </dsp:nvSpPr>
      <dsp:spPr>
        <a:xfrm>
          <a:off x="-2623301" y="-404758"/>
          <a:ext cx="3131369" cy="3131369"/>
        </a:xfrm>
        <a:prstGeom prst="blockArc">
          <a:avLst>
            <a:gd name="adj1" fmla="val 18900000"/>
            <a:gd name="adj2" fmla="val 2700000"/>
            <a:gd name="adj3" fmla="val 69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D2B4D5-C4BF-8D4C-A8D7-3F52EA4FE26F}">
      <dsp:nvSpPr>
        <dsp:cNvPr id="0" name=""/>
        <dsp:cNvSpPr/>
      </dsp:nvSpPr>
      <dsp:spPr>
        <a:xfrm>
          <a:off x="326643" y="232185"/>
          <a:ext cx="4408184" cy="46437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59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Diversity</a:t>
          </a:r>
        </a:p>
      </dsp:txBody>
      <dsp:txXfrm>
        <a:off x="326643" y="232185"/>
        <a:ext cx="4408184" cy="464370"/>
      </dsp:txXfrm>
    </dsp:sp>
    <dsp:sp modelId="{AEE31F51-2E86-3E4E-8726-50F77BF8D3B4}">
      <dsp:nvSpPr>
        <dsp:cNvPr id="0" name=""/>
        <dsp:cNvSpPr/>
      </dsp:nvSpPr>
      <dsp:spPr>
        <a:xfrm>
          <a:off x="36411" y="174138"/>
          <a:ext cx="580463" cy="58046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F7BDA8-F9B9-944D-9BE9-7A5939E31C57}">
      <dsp:nvSpPr>
        <dsp:cNvPr id="0" name=""/>
        <dsp:cNvSpPr/>
      </dsp:nvSpPr>
      <dsp:spPr>
        <a:xfrm>
          <a:off x="495442" y="928740"/>
          <a:ext cx="4239385" cy="46437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59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Rights &amp; Ethics</a:t>
          </a:r>
        </a:p>
      </dsp:txBody>
      <dsp:txXfrm>
        <a:off x="495442" y="928740"/>
        <a:ext cx="4239385" cy="464370"/>
      </dsp:txXfrm>
    </dsp:sp>
    <dsp:sp modelId="{A62DB143-E165-AF4D-A4FE-6EB85068E27D}">
      <dsp:nvSpPr>
        <dsp:cNvPr id="0" name=""/>
        <dsp:cNvSpPr/>
      </dsp:nvSpPr>
      <dsp:spPr>
        <a:xfrm>
          <a:off x="205210" y="870694"/>
          <a:ext cx="580463" cy="58046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174FC8-A083-4140-A792-B70072011680}">
      <dsp:nvSpPr>
        <dsp:cNvPr id="0" name=""/>
        <dsp:cNvSpPr/>
      </dsp:nvSpPr>
      <dsp:spPr>
        <a:xfrm>
          <a:off x="326643" y="1625296"/>
          <a:ext cx="4408184" cy="46437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59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Work-Life Balance</a:t>
          </a:r>
        </a:p>
      </dsp:txBody>
      <dsp:txXfrm>
        <a:off x="326643" y="1625296"/>
        <a:ext cx="4408184" cy="464370"/>
      </dsp:txXfrm>
    </dsp:sp>
    <dsp:sp modelId="{AAFF6360-912C-5345-9696-0D430C74D8D1}">
      <dsp:nvSpPr>
        <dsp:cNvPr id="0" name=""/>
        <dsp:cNvSpPr/>
      </dsp:nvSpPr>
      <dsp:spPr>
        <a:xfrm>
          <a:off x="36411" y="1567250"/>
          <a:ext cx="580463" cy="58046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221A4-169B-8246-99BC-72BF8168D698}">
      <dsp:nvSpPr>
        <dsp:cNvPr id="0" name=""/>
        <dsp:cNvSpPr/>
      </dsp:nvSpPr>
      <dsp:spPr>
        <a:xfrm>
          <a:off x="506015" y="66"/>
          <a:ext cx="1785937" cy="1071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Freedom of conscience and religion</a:t>
          </a:r>
        </a:p>
      </dsp:txBody>
      <dsp:txXfrm>
        <a:off x="506015" y="66"/>
        <a:ext cx="1785937" cy="1071562"/>
      </dsp:txXfrm>
    </dsp:sp>
    <dsp:sp modelId="{D35FF57E-0875-AE4E-8E65-5A20A201F091}">
      <dsp:nvSpPr>
        <dsp:cNvPr id="0" name=""/>
        <dsp:cNvSpPr/>
      </dsp:nvSpPr>
      <dsp:spPr>
        <a:xfrm>
          <a:off x="2470546" y="66"/>
          <a:ext cx="1785937" cy="1071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Freedom of thought, belief, expression and opinion</a:t>
          </a:r>
        </a:p>
      </dsp:txBody>
      <dsp:txXfrm>
        <a:off x="2470546" y="66"/>
        <a:ext cx="1785937" cy="1071562"/>
      </dsp:txXfrm>
    </dsp:sp>
    <dsp:sp modelId="{E2A87077-663E-1C42-B735-8B035B032039}">
      <dsp:nvSpPr>
        <dsp:cNvPr id="0" name=""/>
        <dsp:cNvSpPr/>
      </dsp:nvSpPr>
      <dsp:spPr>
        <a:xfrm>
          <a:off x="506015" y="1250222"/>
          <a:ext cx="1785937" cy="1071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Freedom of peaceful assembly</a:t>
          </a:r>
        </a:p>
      </dsp:txBody>
      <dsp:txXfrm>
        <a:off x="506015" y="1250222"/>
        <a:ext cx="1785937" cy="1071562"/>
      </dsp:txXfrm>
    </dsp:sp>
    <dsp:sp modelId="{5274400A-0919-BA4D-B7D6-61CBF0AC3D46}">
      <dsp:nvSpPr>
        <dsp:cNvPr id="0" name=""/>
        <dsp:cNvSpPr/>
      </dsp:nvSpPr>
      <dsp:spPr>
        <a:xfrm>
          <a:off x="2470546" y="1250222"/>
          <a:ext cx="1785937" cy="1071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Freedom of association</a:t>
          </a:r>
        </a:p>
      </dsp:txBody>
      <dsp:txXfrm>
        <a:off x="2470546" y="1250222"/>
        <a:ext cx="1785937" cy="10715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221A4-169B-8246-99BC-72BF8168D698}">
      <dsp:nvSpPr>
        <dsp:cNvPr id="0" name=""/>
        <dsp:cNvSpPr/>
      </dsp:nvSpPr>
      <dsp:spPr>
        <a:xfrm>
          <a:off x="2960" y="26175"/>
          <a:ext cx="1603001" cy="961800"/>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Services</a:t>
          </a:r>
        </a:p>
      </dsp:txBody>
      <dsp:txXfrm>
        <a:off x="2960" y="26175"/>
        <a:ext cx="1603001" cy="961800"/>
      </dsp:txXfrm>
    </dsp:sp>
    <dsp:sp modelId="{7456D396-218C-9642-956E-C561C425D3C0}">
      <dsp:nvSpPr>
        <dsp:cNvPr id="0" name=""/>
        <dsp:cNvSpPr/>
      </dsp:nvSpPr>
      <dsp:spPr>
        <a:xfrm>
          <a:off x="1766261" y="26175"/>
          <a:ext cx="1603001" cy="961800"/>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Housing</a:t>
          </a:r>
        </a:p>
      </dsp:txBody>
      <dsp:txXfrm>
        <a:off x="1766261" y="26175"/>
        <a:ext cx="1603001" cy="961800"/>
      </dsp:txXfrm>
    </dsp:sp>
    <dsp:sp modelId="{C8E691B8-B4AA-A04E-AF8A-73EC97ED26B4}">
      <dsp:nvSpPr>
        <dsp:cNvPr id="0" name=""/>
        <dsp:cNvSpPr/>
      </dsp:nvSpPr>
      <dsp:spPr>
        <a:xfrm>
          <a:off x="3529562" y="26175"/>
          <a:ext cx="1603001" cy="961800"/>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Contracts</a:t>
          </a:r>
        </a:p>
      </dsp:txBody>
      <dsp:txXfrm>
        <a:off x="3529562" y="26175"/>
        <a:ext cx="1603001" cy="961800"/>
      </dsp:txXfrm>
    </dsp:sp>
    <dsp:sp modelId="{C0370270-BDCD-8F47-824D-40FBFAB3AB6B}">
      <dsp:nvSpPr>
        <dsp:cNvPr id="0" name=""/>
        <dsp:cNvSpPr/>
      </dsp:nvSpPr>
      <dsp:spPr>
        <a:xfrm>
          <a:off x="5292864" y="26175"/>
          <a:ext cx="1603001" cy="961800"/>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Employment</a:t>
          </a:r>
        </a:p>
      </dsp:txBody>
      <dsp:txXfrm>
        <a:off x="5292864" y="26175"/>
        <a:ext cx="1603001" cy="961800"/>
      </dsp:txXfrm>
    </dsp:sp>
    <dsp:sp modelId="{88E839D6-3243-9B49-A58D-5331F06A9049}">
      <dsp:nvSpPr>
        <dsp:cNvPr id="0" name=""/>
        <dsp:cNvSpPr/>
      </dsp:nvSpPr>
      <dsp:spPr>
        <a:xfrm>
          <a:off x="7056165" y="26175"/>
          <a:ext cx="1603001" cy="961800"/>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Unions</a:t>
          </a:r>
        </a:p>
      </dsp:txBody>
      <dsp:txXfrm>
        <a:off x="7056165" y="26175"/>
        <a:ext cx="1603001" cy="961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8AA052-5363-9F49-9CA8-2D6F37E7795F}">
      <dsp:nvSpPr>
        <dsp:cNvPr id="0" name=""/>
        <dsp:cNvSpPr/>
      </dsp:nvSpPr>
      <dsp:spPr>
        <a:xfrm>
          <a:off x="4758" y="111902"/>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Age</a:t>
          </a:r>
        </a:p>
      </dsp:txBody>
      <dsp:txXfrm>
        <a:off x="4758" y="111902"/>
        <a:ext cx="882919" cy="529751"/>
      </dsp:txXfrm>
    </dsp:sp>
    <dsp:sp modelId="{BFCB853A-2CB2-FA44-94DE-DBB3340C4CC9}">
      <dsp:nvSpPr>
        <dsp:cNvPr id="0" name=""/>
        <dsp:cNvSpPr/>
      </dsp:nvSpPr>
      <dsp:spPr>
        <a:xfrm>
          <a:off x="975969" y="111902"/>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Ancestry</a:t>
          </a:r>
        </a:p>
      </dsp:txBody>
      <dsp:txXfrm>
        <a:off x="975969" y="111902"/>
        <a:ext cx="882919" cy="529751"/>
      </dsp:txXfrm>
    </dsp:sp>
    <dsp:sp modelId="{19A8DF80-6620-484E-8596-E3E13E39E958}">
      <dsp:nvSpPr>
        <dsp:cNvPr id="0" name=""/>
        <dsp:cNvSpPr/>
      </dsp:nvSpPr>
      <dsp:spPr>
        <a:xfrm>
          <a:off x="1947181" y="111902"/>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Citizenship</a:t>
          </a:r>
        </a:p>
      </dsp:txBody>
      <dsp:txXfrm>
        <a:off x="1947181" y="111902"/>
        <a:ext cx="882919" cy="529751"/>
      </dsp:txXfrm>
    </dsp:sp>
    <dsp:sp modelId="{4D51D87D-B2BB-6445-A5A1-A7B4DBCCC802}">
      <dsp:nvSpPr>
        <dsp:cNvPr id="0" name=""/>
        <dsp:cNvSpPr/>
      </dsp:nvSpPr>
      <dsp:spPr>
        <a:xfrm>
          <a:off x="2918392" y="111902"/>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err="1">
              <a:solidFill>
                <a:schemeClr val="bg1"/>
              </a:solidFill>
            </a:rPr>
            <a:t>Colour</a:t>
          </a:r>
          <a:endParaRPr lang="en-US" sz="1100" kern="1200" dirty="0">
            <a:solidFill>
              <a:schemeClr val="bg1"/>
            </a:solidFill>
          </a:endParaRPr>
        </a:p>
      </dsp:txBody>
      <dsp:txXfrm>
        <a:off x="2918392" y="111902"/>
        <a:ext cx="882919" cy="529751"/>
      </dsp:txXfrm>
    </dsp:sp>
    <dsp:sp modelId="{730F9AFB-6E00-7F4B-863B-1092E9F6122E}">
      <dsp:nvSpPr>
        <dsp:cNvPr id="0" name=""/>
        <dsp:cNvSpPr/>
      </dsp:nvSpPr>
      <dsp:spPr>
        <a:xfrm>
          <a:off x="3889603" y="111902"/>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Creed</a:t>
          </a:r>
        </a:p>
      </dsp:txBody>
      <dsp:txXfrm>
        <a:off x="3889603" y="111902"/>
        <a:ext cx="882919" cy="529751"/>
      </dsp:txXfrm>
    </dsp:sp>
    <dsp:sp modelId="{4C6FCD07-2862-3541-B733-7343300B7B95}">
      <dsp:nvSpPr>
        <dsp:cNvPr id="0" name=""/>
        <dsp:cNvSpPr/>
      </dsp:nvSpPr>
      <dsp:spPr>
        <a:xfrm>
          <a:off x="4860815" y="111902"/>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Disability*</a:t>
          </a:r>
        </a:p>
      </dsp:txBody>
      <dsp:txXfrm>
        <a:off x="4860815" y="111902"/>
        <a:ext cx="882919" cy="529751"/>
      </dsp:txXfrm>
    </dsp:sp>
    <dsp:sp modelId="{FA772B49-A7EE-F542-8BBF-CDF190B01CE5}">
      <dsp:nvSpPr>
        <dsp:cNvPr id="0" name=""/>
        <dsp:cNvSpPr/>
      </dsp:nvSpPr>
      <dsp:spPr>
        <a:xfrm>
          <a:off x="5832026" y="111902"/>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Ethnic Origin</a:t>
          </a:r>
        </a:p>
      </dsp:txBody>
      <dsp:txXfrm>
        <a:off x="5832026" y="111902"/>
        <a:ext cx="882919" cy="529751"/>
      </dsp:txXfrm>
    </dsp:sp>
    <dsp:sp modelId="{416694ED-B966-0C4C-9E23-BE90B410D4F1}">
      <dsp:nvSpPr>
        <dsp:cNvPr id="0" name=""/>
        <dsp:cNvSpPr/>
      </dsp:nvSpPr>
      <dsp:spPr>
        <a:xfrm>
          <a:off x="6803237" y="111902"/>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Family Status</a:t>
          </a:r>
        </a:p>
      </dsp:txBody>
      <dsp:txXfrm>
        <a:off x="6803237" y="111902"/>
        <a:ext cx="882919" cy="529751"/>
      </dsp:txXfrm>
    </dsp:sp>
    <dsp:sp modelId="{27870E2D-4B68-CB4A-A158-0DCE6187255F}">
      <dsp:nvSpPr>
        <dsp:cNvPr id="0" name=""/>
        <dsp:cNvSpPr/>
      </dsp:nvSpPr>
      <dsp:spPr>
        <a:xfrm>
          <a:off x="7774449" y="111902"/>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Gender Expression</a:t>
          </a:r>
        </a:p>
      </dsp:txBody>
      <dsp:txXfrm>
        <a:off x="7774449" y="111902"/>
        <a:ext cx="882919" cy="529751"/>
      </dsp:txXfrm>
    </dsp:sp>
    <dsp:sp modelId="{C0FDE7C3-65C6-414C-A5D8-89F003EA160B}">
      <dsp:nvSpPr>
        <dsp:cNvPr id="0" name=""/>
        <dsp:cNvSpPr/>
      </dsp:nvSpPr>
      <dsp:spPr>
        <a:xfrm>
          <a:off x="490363" y="729945"/>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Gender Identity</a:t>
          </a:r>
        </a:p>
      </dsp:txBody>
      <dsp:txXfrm>
        <a:off x="490363" y="729945"/>
        <a:ext cx="882919" cy="529751"/>
      </dsp:txXfrm>
    </dsp:sp>
    <dsp:sp modelId="{E16C0E99-7B63-094F-8CB4-9236D74D86A0}">
      <dsp:nvSpPr>
        <dsp:cNvPr id="0" name=""/>
        <dsp:cNvSpPr/>
      </dsp:nvSpPr>
      <dsp:spPr>
        <a:xfrm>
          <a:off x="1461575" y="729945"/>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Marital Status</a:t>
          </a:r>
        </a:p>
      </dsp:txBody>
      <dsp:txXfrm>
        <a:off x="1461575" y="729945"/>
        <a:ext cx="882919" cy="529751"/>
      </dsp:txXfrm>
    </dsp:sp>
    <dsp:sp modelId="{BD111649-8F99-EB47-A5F6-F0392B27B667}">
      <dsp:nvSpPr>
        <dsp:cNvPr id="0" name=""/>
        <dsp:cNvSpPr/>
      </dsp:nvSpPr>
      <dsp:spPr>
        <a:xfrm>
          <a:off x="2432786" y="729945"/>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Place of Origin</a:t>
          </a:r>
        </a:p>
      </dsp:txBody>
      <dsp:txXfrm>
        <a:off x="2432786" y="729945"/>
        <a:ext cx="882919" cy="529751"/>
      </dsp:txXfrm>
    </dsp:sp>
    <dsp:sp modelId="{6A9B3796-14DE-8B4E-8284-D9344CEEF275}">
      <dsp:nvSpPr>
        <dsp:cNvPr id="0" name=""/>
        <dsp:cNvSpPr/>
      </dsp:nvSpPr>
      <dsp:spPr>
        <a:xfrm>
          <a:off x="3403998" y="729945"/>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Race</a:t>
          </a:r>
        </a:p>
      </dsp:txBody>
      <dsp:txXfrm>
        <a:off x="3403998" y="729945"/>
        <a:ext cx="882919" cy="529751"/>
      </dsp:txXfrm>
    </dsp:sp>
    <dsp:sp modelId="{4FBF4E8F-35C9-984B-85CB-49D60074DCD0}">
      <dsp:nvSpPr>
        <dsp:cNvPr id="0" name=""/>
        <dsp:cNvSpPr/>
      </dsp:nvSpPr>
      <dsp:spPr>
        <a:xfrm>
          <a:off x="4375209" y="729945"/>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Receipt of Public Assistance*</a:t>
          </a:r>
        </a:p>
      </dsp:txBody>
      <dsp:txXfrm>
        <a:off x="4375209" y="729945"/>
        <a:ext cx="882919" cy="529751"/>
      </dsp:txXfrm>
    </dsp:sp>
    <dsp:sp modelId="{A417C50F-5F6E-774A-B333-0015A58F6192}">
      <dsp:nvSpPr>
        <dsp:cNvPr id="0" name=""/>
        <dsp:cNvSpPr/>
      </dsp:nvSpPr>
      <dsp:spPr>
        <a:xfrm>
          <a:off x="5346420" y="729945"/>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Record of Offences</a:t>
          </a:r>
        </a:p>
      </dsp:txBody>
      <dsp:txXfrm>
        <a:off x="5346420" y="729945"/>
        <a:ext cx="882919" cy="529751"/>
      </dsp:txXfrm>
    </dsp:sp>
    <dsp:sp modelId="{EA09ADB4-233C-D64D-AE61-F4FD3A9762BA}">
      <dsp:nvSpPr>
        <dsp:cNvPr id="0" name=""/>
        <dsp:cNvSpPr/>
      </dsp:nvSpPr>
      <dsp:spPr>
        <a:xfrm>
          <a:off x="6317632" y="729945"/>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Sex</a:t>
          </a:r>
        </a:p>
      </dsp:txBody>
      <dsp:txXfrm>
        <a:off x="6317632" y="729945"/>
        <a:ext cx="882919" cy="529751"/>
      </dsp:txXfrm>
    </dsp:sp>
    <dsp:sp modelId="{9041B0FB-987B-F84D-AAD5-490E4915693C}">
      <dsp:nvSpPr>
        <dsp:cNvPr id="0" name=""/>
        <dsp:cNvSpPr/>
      </dsp:nvSpPr>
      <dsp:spPr>
        <a:xfrm>
          <a:off x="7288843" y="729945"/>
          <a:ext cx="882919" cy="529751"/>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Sexual Orientation</a:t>
          </a:r>
        </a:p>
      </dsp:txBody>
      <dsp:txXfrm>
        <a:off x="7288843" y="729945"/>
        <a:ext cx="882919" cy="5297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3D9DB-AE33-284E-8488-3B2BBC0B32AB}">
      <dsp:nvSpPr>
        <dsp:cNvPr id="0" name=""/>
        <dsp:cNvSpPr/>
      </dsp:nvSpPr>
      <dsp:spPr>
        <a:xfrm>
          <a:off x="780648" y="0"/>
          <a:ext cx="2314540" cy="13887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 justifiable reason for discrimination</a:t>
          </a:r>
        </a:p>
      </dsp:txBody>
      <dsp:txXfrm>
        <a:off x="780648" y="0"/>
        <a:ext cx="2314540" cy="1388724"/>
      </dsp:txXfrm>
    </dsp:sp>
    <dsp:sp modelId="{2F02C412-3E9B-F642-BADE-C8F73848EC96}">
      <dsp:nvSpPr>
        <dsp:cNvPr id="0" name=""/>
        <dsp:cNvSpPr/>
      </dsp:nvSpPr>
      <dsp:spPr>
        <a:xfrm>
          <a:off x="3412096" y="1556"/>
          <a:ext cx="2314540" cy="13887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CA" sz="2200" kern="1200" dirty="0"/>
            <a:t>Good faith or genuine</a:t>
          </a:r>
          <a:r>
            <a:rPr lang="en-US" sz="2200" kern="1200" dirty="0"/>
            <a:t>​</a:t>
          </a:r>
        </a:p>
      </dsp:txBody>
      <dsp:txXfrm>
        <a:off x="3412096" y="1556"/>
        <a:ext cx="2314540" cy="1388724"/>
      </dsp:txXfrm>
    </dsp:sp>
    <dsp:sp modelId="{BAAFB1F3-F8DE-1344-86DF-AA87BD557F19}">
      <dsp:nvSpPr>
        <dsp:cNvPr id="0" name=""/>
        <dsp:cNvSpPr/>
      </dsp:nvSpPr>
      <dsp:spPr>
        <a:xfrm>
          <a:off x="2042999" y="1496263"/>
          <a:ext cx="2314540" cy="13887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CA" sz="2200" kern="1200" dirty="0"/>
            <a:t>Rare and</a:t>
          </a:r>
          <a:br>
            <a:rPr lang="en-CA" sz="2200" kern="1200" dirty="0"/>
          </a:br>
          <a:r>
            <a:rPr lang="en-CA" sz="2200" kern="1200" dirty="0"/>
            <a:t>relate to unique situations</a:t>
          </a:r>
          <a:endParaRPr lang="en-US" sz="2200" kern="1200" dirty="0"/>
        </a:p>
      </dsp:txBody>
      <dsp:txXfrm>
        <a:off x="2042999" y="1496263"/>
        <a:ext cx="2314540" cy="13887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41B1A-3170-D248-A87C-79497D6AE603}">
      <dsp:nvSpPr>
        <dsp:cNvPr id="0" name=""/>
        <dsp:cNvSpPr/>
      </dsp:nvSpPr>
      <dsp:spPr>
        <a:xfrm>
          <a:off x="-4036254" y="-619564"/>
          <a:ext cx="4809855" cy="4809855"/>
        </a:xfrm>
        <a:prstGeom prst="blockArc">
          <a:avLst>
            <a:gd name="adj1" fmla="val 18900000"/>
            <a:gd name="adj2" fmla="val 2700000"/>
            <a:gd name="adj3" fmla="val 44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83D462-0658-C74D-AFA0-07BFCA998BED}">
      <dsp:nvSpPr>
        <dsp:cNvPr id="0" name=""/>
        <dsp:cNvSpPr/>
      </dsp:nvSpPr>
      <dsp:spPr>
        <a:xfrm>
          <a:off x="497496" y="357072"/>
          <a:ext cx="7934006" cy="7141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6853" tIns="55880" rIns="55880" bIns="55880" numCol="1" spcCol="1270" anchor="ctr" anchorCtr="0">
          <a:noAutofit/>
        </a:bodyPr>
        <a:lstStyle/>
        <a:p>
          <a:pPr marL="0" lvl="0" indent="0" algn="l" defTabSz="977900">
            <a:lnSpc>
              <a:spcPct val="90000"/>
            </a:lnSpc>
            <a:spcBef>
              <a:spcPct val="0"/>
            </a:spcBef>
            <a:spcAft>
              <a:spcPct val="35000"/>
            </a:spcAft>
            <a:buNone/>
          </a:pPr>
          <a:r>
            <a:rPr lang="en-CA" sz="2200" b="0" i="0" kern="1200" dirty="0"/>
            <a:t>Adhere to the HRPA Rules of Professional Conduct in all undertakings.</a:t>
          </a:r>
          <a:endParaRPr lang="es-CO" sz="2200" kern="1200" dirty="0"/>
        </a:p>
      </dsp:txBody>
      <dsp:txXfrm>
        <a:off x="497496" y="357072"/>
        <a:ext cx="7934006" cy="714145"/>
      </dsp:txXfrm>
    </dsp:sp>
    <dsp:sp modelId="{7317725B-729B-9446-84A6-29EB1AC40DB2}">
      <dsp:nvSpPr>
        <dsp:cNvPr id="0" name=""/>
        <dsp:cNvSpPr/>
      </dsp:nvSpPr>
      <dsp:spPr>
        <a:xfrm>
          <a:off x="51156" y="267804"/>
          <a:ext cx="892681" cy="89268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66A1FD-691F-1C4E-8174-A3F72552EC4D}">
      <dsp:nvSpPr>
        <dsp:cNvPr id="0" name=""/>
        <dsp:cNvSpPr/>
      </dsp:nvSpPr>
      <dsp:spPr>
        <a:xfrm>
          <a:off x="757088" y="1428290"/>
          <a:ext cx="7674414" cy="7141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6853" tIns="55880" rIns="55880" bIns="55880" numCol="1" spcCol="1270" anchor="ctr" anchorCtr="0">
          <a:noAutofit/>
        </a:bodyPr>
        <a:lstStyle/>
        <a:p>
          <a:pPr marL="0" lvl="0" indent="0" algn="l" defTabSz="977900">
            <a:lnSpc>
              <a:spcPct val="90000"/>
            </a:lnSpc>
            <a:spcBef>
              <a:spcPct val="0"/>
            </a:spcBef>
            <a:spcAft>
              <a:spcPct val="35000"/>
            </a:spcAft>
            <a:buNone/>
          </a:pPr>
          <a:r>
            <a:rPr lang="en-CA" sz="2200" b="0" i="0" kern="1200" dirty="0"/>
            <a:t>Model ethical practices for staff.</a:t>
          </a:r>
          <a:endParaRPr lang="es-CO" sz="2200" kern="1200" dirty="0"/>
        </a:p>
      </dsp:txBody>
      <dsp:txXfrm>
        <a:off x="757088" y="1428290"/>
        <a:ext cx="7674414" cy="714145"/>
      </dsp:txXfrm>
    </dsp:sp>
    <dsp:sp modelId="{B70C4FA0-7E15-5046-B8D3-8EEE89280238}">
      <dsp:nvSpPr>
        <dsp:cNvPr id="0" name=""/>
        <dsp:cNvSpPr/>
      </dsp:nvSpPr>
      <dsp:spPr>
        <a:xfrm>
          <a:off x="310747" y="1339022"/>
          <a:ext cx="892681" cy="89268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7C46BD-4394-5647-8610-E428A5598E92}">
      <dsp:nvSpPr>
        <dsp:cNvPr id="0" name=""/>
        <dsp:cNvSpPr/>
      </dsp:nvSpPr>
      <dsp:spPr>
        <a:xfrm>
          <a:off x="497496" y="2499508"/>
          <a:ext cx="7934006" cy="7141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6853" tIns="55880" rIns="55880" bIns="55880" numCol="1" spcCol="1270" anchor="ctr" anchorCtr="0">
          <a:noAutofit/>
        </a:bodyPr>
        <a:lstStyle/>
        <a:p>
          <a:pPr marL="0" lvl="0" indent="0" algn="l" defTabSz="977900">
            <a:lnSpc>
              <a:spcPct val="90000"/>
            </a:lnSpc>
            <a:spcBef>
              <a:spcPct val="0"/>
            </a:spcBef>
            <a:spcAft>
              <a:spcPct val="35000"/>
            </a:spcAft>
            <a:buNone/>
          </a:pPr>
          <a:r>
            <a:rPr lang="en-CA" sz="2200" b="0" i="0" kern="1200" dirty="0"/>
            <a:t>Balance the interests of all affected parties in carrying out HR activities.</a:t>
          </a:r>
          <a:endParaRPr lang="es-CO" sz="2200" kern="1200" dirty="0"/>
        </a:p>
      </dsp:txBody>
      <dsp:txXfrm>
        <a:off x="497496" y="2499508"/>
        <a:ext cx="7934006" cy="714145"/>
      </dsp:txXfrm>
    </dsp:sp>
    <dsp:sp modelId="{292821B5-54C0-EB4F-9880-716F04E0C6F7}">
      <dsp:nvSpPr>
        <dsp:cNvPr id="0" name=""/>
        <dsp:cNvSpPr/>
      </dsp:nvSpPr>
      <dsp:spPr>
        <a:xfrm>
          <a:off x="51156" y="2410240"/>
          <a:ext cx="892681" cy="89268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1E0A9-D54F-3940-BA6C-16154BB13E32}">
      <dsp:nvSpPr>
        <dsp:cNvPr id="0" name=""/>
        <dsp:cNvSpPr/>
      </dsp:nvSpPr>
      <dsp:spPr>
        <a:xfrm>
          <a:off x="0" y="12004"/>
          <a:ext cx="5498022" cy="417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CA" sz="1800" kern="1200" dirty="0">
              <a:latin typeface="+mn-lt"/>
            </a:rPr>
            <a:t>Senior Management and Engagement</a:t>
          </a:r>
        </a:p>
      </dsp:txBody>
      <dsp:txXfrm>
        <a:off x="20390" y="32394"/>
        <a:ext cx="5457242" cy="376910"/>
      </dsp:txXfrm>
    </dsp:sp>
    <dsp:sp modelId="{85903BE1-5B19-D74B-A87B-F33E3A4611A1}">
      <dsp:nvSpPr>
        <dsp:cNvPr id="0" name=""/>
        <dsp:cNvSpPr/>
      </dsp:nvSpPr>
      <dsp:spPr>
        <a:xfrm>
          <a:off x="0" y="478654"/>
          <a:ext cx="5498022" cy="417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CA" sz="1800" kern="1200" dirty="0">
              <a:latin typeface="+mn-lt"/>
            </a:rPr>
            <a:t>Demographic Data and Analysis</a:t>
          </a:r>
        </a:p>
      </dsp:txBody>
      <dsp:txXfrm>
        <a:off x="20390" y="499044"/>
        <a:ext cx="5457242" cy="376910"/>
      </dsp:txXfrm>
    </dsp:sp>
    <dsp:sp modelId="{F75E7574-385D-F846-B6ED-E38F5A261BE9}">
      <dsp:nvSpPr>
        <dsp:cNvPr id="0" name=""/>
        <dsp:cNvSpPr/>
      </dsp:nvSpPr>
      <dsp:spPr>
        <a:xfrm>
          <a:off x="0" y="945305"/>
          <a:ext cx="5498022" cy="417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CA" sz="1800" kern="1200" dirty="0">
              <a:latin typeface="+mn-lt"/>
            </a:rPr>
            <a:t>Employment Practices</a:t>
          </a:r>
        </a:p>
      </dsp:txBody>
      <dsp:txXfrm>
        <a:off x="20390" y="965695"/>
        <a:ext cx="5457242" cy="376910"/>
      </dsp:txXfrm>
    </dsp:sp>
    <dsp:sp modelId="{A4586571-25C2-7247-9BCE-7314CCA604FD}">
      <dsp:nvSpPr>
        <dsp:cNvPr id="0" name=""/>
        <dsp:cNvSpPr/>
      </dsp:nvSpPr>
      <dsp:spPr>
        <a:xfrm>
          <a:off x="0" y="1411955"/>
          <a:ext cx="5498022" cy="417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CA" sz="1800" kern="1200" dirty="0">
              <a:latin typeface="+mn-lt"/>
            </a:rPr>
            <a:t>Operational Plan</a:t>
          </a:r>
        </a:p>
      </dsp:txBody>
      <dsp:txXfrm>
        <a:off x="20390" y="1432345"/>
        <a:ext cx="5457242" cy="376910"/>
      </dsp:txXfrm>
    </dsp:sp>
    <dsp:sp modelId="{A191FD5B-565A-1A43-8B0D-2E7E6824463F}">
      <dsp:nvSpPr>
        <dsp:cNvPr id="0" name=""/>
        <dsp:cNvSpPr/>
      </dsp:nvSpPr>
      <dsp:spPr>
        <a:xfrm>
          <a:off x="0" y="1878605"/>
          <a:ext cx="5498022" cy="417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CA" sz="1800" kern="1200" dirty="0">
              <a:latin typeface="+mn-lt"/>
            </a:rPr>
            <a:t>Implementation</a:t>
          </a:r>
        </a:p>
      </dsp:txBody>
      <dsp:txXfrm>
        <a:off x="20390" y="1898995"/>
        <a:ext cx="5457242" cy="376910"/>
      </dsp:txXfrm>
    </dsp:sp>
    <dsp:sp modelId="{5CD2AE16-D0C5-B541-84FC-7C7504C63D74}">
      <dsp:nvSpPr>
        <dsp:cNvPr id="0" name=""/>
        <dsp:cNvSpPr/>
      </dsp:nvSpPr>
      <dsp:spPr>
        <a:xfrm>
          <a:off x="0" y="2345254"/>
          <a:ext cx="5498022" cy="4176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CA" sz="1800" kern="1200" dirty="0">
              <a:latin typeface="+mn-lt"/>
            </a:rPr>
            <a:t>Monitoring, Evaluation and Revision</a:t>
          </a:r>
        </a:p>
      </dsp:txBody>
      <dsp:txXfrm>
        <a:off x="20390" y="2365644"/>
        <a:ext cx="5457242" cy="37691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B6C35F6-07B2-4786-9BCE-0918D98AB6A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a:extLst>
              <a:ext uri="{FF2B5EF4-FFF2-40B4-BE49-F238E27FC236}">
                <a16:creationId xmlns:a16="http://schemas.microsoft.com/office/drawing/2014/main" id="{AF6F9930-C20A-4FBF-AFA7-EB9C9576741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06A135-D504-4D42-B894-C18A4A001A30}" type="datetimeFigureOut">
              <a:rPr lang="en-CA" smtClean="0"/>
              <a:t>2024-09-23</a:t>
            </a:fld>
            <a:endParaRPr lang="en-CA" dirty="0"/>
          </a:p>
        </p:txBody>
      </p:sp>
      <p:sp>
        <p:nvSpPr>
          <p:cNvPr id="4" name="Footer Placeholder 3">
            <a:extLst>
              <a:ext uri="{FF2B5EF4-FFF2-40B4-BE49-F238E27FC236}">
                <a16:creationId xmlns:a16="http://schemas.microsoft.com/office/drawing/2014/main" id="{F1181EF6-D81E-4A92-AF00-BE08E15BD89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a:extLst>
              <a:ext uri="{FF2B5EF4-FFF2-40B4-BE49-F238E27FC236}">
                <a16:creationId xmlns:a16="http://schemas.microsoft.com/office/drawing/2014/main" id="{24CE2FB0-5C92-43F6-80A7-BE7F6266E4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5E7C48-A5A9-4A70-8C64-668C230C16E6}" type="slidenum">
              <a:rPr lang="en-CA" smtClean="0"/>
              <a:t>‹#›</a:t>
            </a:fld>
            <a:endParaRPr lang="en-CA" dirty="0"/>
          </a:p>
        </p:txBody>
      </p:sp>
    </p:spTree>
    <p:extLst>
      <p:ext uri="{BB962C8B-B14F-4D97-AF65-F5344CB8AC3E}">
        <p14:creationId xmlns:p14="http://schemas.microsoft.com/office/powerpoint/2010/main" val="3602135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l"/>
            <a:r>
              <a:rPr lang="en-CA" b="0" i="0" dirty="0">
                <a:solidFill>
                  <a:srgbClr val="111111"/>
                </a:solidFill>
                <a:effectLst/>
                <a:latin typeface="+mn-lt"/>
                <a:cs typeface="Arial" panose="020B0604020202020204" pitchFamily="34" charset="0"/>
              </a:rPr>
              <a:t>The Constitution Act of 1982 is the highest law of Canada and is a landmark document in Canadian history. It achieved full independence for Canada by allowing the country to change its Constitution without approval from Britain. It also enshrined the Charter of Rights and Freedoms in Canada’s Constitution which guarantees fundamental rights to every human, including: rights of freedom of expression, press, assembly, association, and religion.</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Fundamental freedoms: freedom of thought, belief, opinion, and expression, including freedom of the press and other media of communication.</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Democratic rights: the right to vote in elections and to participate in the democratic process.</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Mobility rights: the right to enter, remain in, and leave Canada, and to move to and take up residence in any province or territory.</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Legal rights: the right to life, liberty, and security of the person; the right to be secure against unreasonable search or seizure; the right not to be arbitrarily detained or imprisoned; the right to a fair hearing; and the right to be presumed innocent until proven guilty.</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Equality rights: the right to equal protection and benefit of the law without discrimination and, in particular, without discrimination based on race, national or ethnic origin, colour, religion, sex, age, or mental or physical disability.</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Language rights: the right to use either English or French in communications with the federal government and certain provincial governments.</a:t>
            </a:r>
          </a:p>
          <a:p>
            <a:endParaRPr lang="en-CA" dirty="0">
              <a:effectLst/>
              <a:latin typeface="+mn-lt"/>
              <a:cs typeface="Arial" panose="020B0604020202020204" pitchFamily="34" charset="0"/>
            </a:endParaRPr>
          </a:p>
        </p:txBody>
      </p:sp>
    </p:spTree>
    <p:extLst>
      <p:ext uri="{BB962C8B-B14F-4D97-AF65-F5344CB8AC3E}">
        <p14:creationId xmlns:p14="http://schemas.microsoft.com/office/powerpoint/2010/main" val="2500116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5168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218514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357273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dirty="0"/>
              <a:t>The duty to consult </a:t>
            </a:r>
            <a:r>
              <a:rPr lang="en-US" dirty="0"/>
              <a:t>is a legal obligation that arises when the Crown (federal or provincial government) contemplates actions or decisions that may affect Indigenous rights or land. It has been developed through court rulings.</a:t>
            </a:r>
          </a:p>
          <a:p>
            <a:endParaRPr lang="en-US" dirty="0"/>
          </a:p>
          <a:p>
            <a:r>
              <a:rPr lang="en-US" dirty="0"/>
              <a:t>UNDRIP – international document adopted by the United Nations in 2007.  It sets out a framework of standards for the survival, dignity and well being of Indigenous Peoples worldwide.  In 2021 Canada passed Bill C 15 the UNDRIP Act which aimed to align Canadian Laws with the principles of UNDRIP</a:t>
            </a:r>
          </a:p>
          <a:p>
            <a:endParaRPr lang="en-CA" dirty="0"/>
          </a:p>
          <a:p>
            <a:r>
              <a:rPr lang="en-CA" dirty="0"/>
              <a:t>The EE Act – we will talk about it in a few slides, it is Federal  legislation that applies to four disadvantaged groups, one being Indigenous.  The legislation still utilizes the term Aboriginal, so when speaking in terms of the law, it is ok to reference Indigenous Persons as Aboriginals, however, this terms is considered outdated and less preferred by Indigenous peoples.  The term Aboriginal can be seen to imply (un-original).  </a:t>
            </a:r>
            <a:r>
              <a:rPr lang="en-CA"/>
              <a:t>Instead, we should use the term Indigenous, it is even more appropriate to refer to the specific group of Indigenous peoples by name, First Nations, Inuit or Métis, or Oneida First Nations</a:t>
            </a:r>
          </a:p>
          <a:p>
            <a:endParaRPr lang="en-CA" dirty="0"/>
          </a:p>
        </p:txBody>
      </p:sp>
    </p:spTree>
    <p:extLst>
      <p:ext uri="{BB962C8B-B14F-4D97-AF65-F5344CB8AC3E}">
        <p14:creationId xmlns:p14="http://schemas.microsoft.com/office/powerpoint/2010/main" val="2984573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00050" indent="-285750">
              <a:buClr>
                <a:schemeClr val="tx1"/>
              </a:buClr>
              <a:buFont typeface="Arial" panose="020B0604020202020204" pitchFamily="34" charset="0"/>
              <a:buChar char="•"/>
            </a:pPr>
            <a:r>
              <a:rPr lang="en-CA" b="1" dirty="0">
                <a:latin typeface="+mn-lt"/>
              </a:rPr>
              <a:t>Direct Discrimination</a:t>
            </a:r>
          </a:p>
          <a:p>
            <a:pPr marL="1200150" lvl="1" indent="-285750">
              <a:buClr>
                <a:schemeClr val="tx1"/>
              </a:buClr>
              <a:buFont typeface="Arial" panose="020B0604020202020204" pitchFamily="34" charset="0"/>
              <a:buChar char="•"/>
            </a:pPr>
            <a:r>
              <a:rPr lang="en-CA" dirty="0">
                <a:latin typeface="+mn-lt"/>
              </a:rPr>
              <a:t>Direct discrimination is a clear form of discrimination that occurs when a decision is based on one of the protected categories, such as race, gender, or disability, and is often difficult to prove.</a:t>
            </a:r>
          </a:p>
          <a:p>
            <a:pPr marL="1200150" lvl="1" indent="-285750">
              <a:buClr>
                <a:schemeClr val="tx1"/>
              </a:buClr>
              <a:buFont typeface="Arial" panose="020B0604020202020204" pitchFamily="34" charset="0"/>
              <a:buChar char="•"/>
            </a:pPr>
            <a:r>
              <a:rPr lang="en-CA" dirty="0">
                <a:latin typeface="+mn-lt"/>
              </a:rPr>
              <a:t>It is illegal to make decisions based on these categories, even if the decision is in favor of the minority group, and this applies to both individuals and groups. Examples of direct discrimination include hiring ads that state a preference for a particular gender or religion, and job postings that use gender-specific language.</a:t>
            </a:r>
          </a:p>
          <a:p>
            <a:pPr marL="400050" indent="-285750">
              <a:buClr>
                <a:schemeClr val="tx1"/>
              </a:buClr>
              <a:buFont typeface="Arial" panose="020B0604020202020204" pitchFamily="34" charset="0"/>
              <a:buChar char="•"/>
            </a:pPr>
            <a:r>
              <a:rPr lang="en-CA" b="1" dirty="0">
                <a:latin typeface="+mn-lt"/>
              </a:rPr>
              <a:t>Indirect (Systemic) Discrimination</a:t>
            </a:r>
          </a:p>
          <a:p>
            <a:pPr marL="1200150" lvl="1" indent="-285750">
              <a:buClr>
                <a:schemeClr val="tx1"/>
              </a:buClr>
              <a:buFont typeface="Arial" panose="020B0604020202020204" pitchFamily="34" charset="0"/>
              <a:buChar char="•"/>
            </a:pPr>
            <a:r>
              <a:rPr lang="en-CA" dirty="0">
                <a:latin typeface="+mn-lt"/>
              </a:rPr>
              <a:t>Indirect discrimination or unintentional discrimination is when a policy or rule has a negative impact on a protected group, even if it appears neutral on its face.</a:t>
            </a:r>
          </a:p>
          <a:p>
            <a:pPr marL="1200150" lvl="1" indent="-285750">
              <a:buClr>
                <a:schemeClr val="tx1"/>
              </a:buClr>
              <a:buFont typeface="Arial" panose="020B0604020202020204" pitchFamily="34" charset="0"/>
              <a:buChar char="•"/>
            </a:pPr>
            <a:r>
              <a:rPr lang="en-CA" dirty="0">
                <a:latin typeface="+mn-lt"/>
              </a:rPr>
              <a:t>Indirect discrimination can be subtle and unintended, but it can still have harmful consequences for individuals among protected categories.</a:t>
            </a:r>
          </a:p>
          <a:p>
            <a:pPr marL="1200150" lvl="1" indent="-285750">
              <a:buClr>
                <a:schemeClr val="tx1"/>
              </a:buClr>
              <a:buFont typeface="Arial" panose="020B0604020202020204" pitchFamily="34" charset="0"/>
              <a:buChar char="•"/>
            </a:pPr>
            <a:r>
              <a:rPr lang="en-CA" dirty="0">
                <a:latin typeface="+mn-lt"/>
              </a:rPr>
              <a:t>To balance the rights of individuals and organizations, legislation allows for the use of certain criteria if they can be objectively justified by business necessity, job-relatedness, or bona fide occupational qualification (BFOQ).</a:t>
            </a:r>
          </a:p>
          <a:p>
            <a:endParaRPr lang="en-CA" dirty="0">
              <a:latin typeface="+mn-lt"/>
            </a:endParaRPr>
          </a:p>
        </p:txBody>
      </p:sp>
    </p:spTree>
    <p:extLst>
      <p:ext uri="{BB962C8B-B14F-4D97-AF65-F5344CB8AC3E}">
        <p14:creationId xmlns:p14="http://schemas.microsoft.com/office/powerpoint/2010/main" val="4063289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00050" indent="-285750">
              <a:buClr>
                <a:schemeClr val="tx1"/>
              </a:buClr>
              <a:buFont typeface="Arial" panose="020B0604020202020204" pitchFamily="34" charset="0"/>
              <a:buChar char="•"/>
            </a:pPr>
            <a:r>
              <a:rPr lang="en-CA" dirty="0">
                <a:latin typeface="+mn-lt"/>
              </a:rPr>
              <a:t>Bona fide occupational qualification (BFOQ) is a limited exception to the prohibition of discrimination. It is a characteristic that is essential to performing a particular job, and therefore, it is lawful to discriminate based on that characteristic. For example, only hiring a female actor to play the role of a female character, or hiring a male caregiver to work with male patients who require assistance with bathing and dressing. However, this exception is narrowly interpreted and rarely applied.</a:t>
            </a:r>
          </a:p>
          <a:p>
            <a:pPr marL="400050" indent="-285750">
              <a:buClr>
                <a:schemeClr val="tx1"/>
              </a:buClr>
              <a:buFont typeface="Arial" panose="020B0604020202020204" pitchFamily="34" charset="0"/>
              <a:buChar char="•"/>
            </a:pPr>
            <a:r>
              <a:rPr lang="en-CA" dirty="0">
                <a:latin typeface="+mn-lt"/>
              </a:rPr>
              <a:t>In order to prove that a criterion is a BFOQ, the employer has to demonstrate that it is an essential part of the job and that no reasonable alternative exists. The employer also has to prove that the criterion is not based on stereotypes or biases. This means that employers must demonstrate that the use of a BFOQ is necessary to perform the job safely and effectively, and that there is no way to adjust the job or working conditions to accommodate the individual who is not able to meet the BFOQ.</a:t>
            </a:r>
          </a:p>
        </p:txBody>
      </p:sp>
    </p:spTree>
    <p:extLst>
      <p:ext uri="{BB962C8B-B14F-4D97-AF65-F5344CB8AC3E}">
        <p14:creationId xmlns:p14="http://schemas.microsoft.com/office/powerpoint/2010/main" val="3662585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indent="-298450"/>
            <a:r>
              <a:rPr lang="en-CA" dirty="0">
                <a:latin typeface="+mn-lt"/>
              </a:rPr>
              <a:t>A Bona fide occupational qualification (BFOQ) permits employers to use prohibited categories to make hiring decisions if the job is directly related to the employee's ability to perform the job.</a:t>
            </a:r>
          </a:p>
          <a:p>
            <a:pPr marL="457200" indent="-298450"/>
            <a:r>
              <a:rPr lang="en-CA" dirty="0">
                <a:latin typeface="+mn-lt"/>
              </a:rPr>
              <a:t>The three criteria established by the Supreme Court of Canada helps HR managers determine whether a standard or policy is considered BFOR and not discrimination. These include connected to job performance, honesty and good faith, and unreasonable accommodation.</a:t>
            </a:r>
          </a:p>
          <a:p>
            <a:pPr marL="457200" indent="-298450"/>
            <a:r>
              <a:rPr lang="en-CA" dirty="0">
                <a:latin typeface="+mn-lt"/>
              </a:rPr>
              <a:t>Examples of legitimate BFOQs include requiring Catholic school teachers to be Catholic, airlines having a mandatory retirement age for pilots, and a men's clothing manufacturer advertising for male models.</a:t>
            </a:r>
          </a:p>
          <a:p>
            <a:pPr marL="457200" indent="-298450"/>
            <a:r>
              <a:rPr lang="en-CA" dirty="0">
                <a:latin typeface="+mn-lt"/>
              </a:rPr>
              <a:t>However, BFOQs are rare and can raise many questions, such as whether gender and nationality are legitimate requirements for a job. These questions often end up in court because they are not straightforward.</a:t>
            </a:r>
          </a:p>
          <a:p>
            <a:pPr marL="400050" indent="-285750">
              <a:buClr>
                <a:schemeClr val="tx1"/>
              </a:buClr>
              <a:buFont typeface="Arial" panose="020B0604020202020204" pitchFamily="34" charset="0"/>
              <a:buChar char="•"/>
            </a:pPr>
            <a:endParaRPr lang="en-CA" dirty="0">
              <a:latin typeface="+mn-lt"/>
            </a:endParaRPr>
          </a:p>
        </p:txBody>
      </p:sp>
    </p:spTree>
    <p:extLst>
      <p:ext uri="{BB962C8B-B14F-4D97-AF65-F5344CB8AC3E}">
        <p14:creationId xmlns:p14="http://schemas.microsoft.com/office/powerpoint/2010/main" val="41646481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00050" indent="-285750">
              <a:buClr>
                <a:schemeClr val="tx1"/>
              </a:buClr>
              <a:buFont typeface="Arial" panose="020B0604020202020204" pitchFamily="34" charset="0"/>
              <a:buChar char="•"/>
            </a:pPr>
            <a:r>
              <a:rPr lang="en-CA" dirty="0">
                <a:latin typeface="+mn-lt"/>
              </a:rPr>
              <a:t>The duty to accommodate requires employers and service providers to adjust rules, policies, or practices to enable individuals to fully participate.</a:t>
            </a:r>
          </a:p>
          <a:p>
            <a:pPr marL="400050" indent="-285750">
              <a:buClr>
                <a:schemeClr val="tx1"/>
              </a:buClr>
              <a:buFont typeface="Arial" panose="020B0604020202020204" pitchFamily="34" charset="0"/>
              <a:buChar char="•"/>
            </a:pPr>
            <a:r>
              <a:rPr lang="en-CA" dirty="0">
                <a:latin typeface="+mn-lt"/>
              </a:rPr>
              <a:t>Accommodation may require changing or adjusting the way things usually are to attend to the needs of individuals with disabilities.</a:t>
            </a:r>
          </a:p>
          <a:p>
            <a:pPr marL="400050" indent="-285750">
              <a:buClr>
                <a:schemeClr val="tx1"/>
              </a:buClr>
              <a:buFont typeface="Arial" panose="020B0604020202020204" pitchFamily="34" charset="0"/>
              <a:buChar char="•"/>
            </a:pPr>
            <a:r>
              <a:rPr lang="en-CA" dirty="0">
                <a:latin typeface="+mn-lt"/>
              </a:rPr>
              <a:t>The law stipulates that an employer has to accommodate employees up to the point of undue hardship, which varies based on the context.</a:t>
            </a:r>
          </a:p>
          <a:p>
            <a:pPr marL="400050" indent="-285750">
              <a:buClr>
                <a:schemeClr val="tx1"/>
              </a:buClr>
              <a:buFont typeface="Arial" panose="020B0604020202020204" pitchFamily="34" charset="0"/>
              <a:buChar char="•"/>
            </a:pPr>
            <a:endParaRPr lang="en-CA" dirty="0">
              <a:latin typeface="+mn-lt"/>
            </a:endParaRPr>
          </a:p>
        </p:txBody>
      </p:sp>
    </p:spTree>
    <p:extLst>
      <p:ext uri="{BB962C8B-B14F-4D97-AF65-F5344CB8AC3E}">
        <p14:creationId xmlns:p14="http://schemas.microsoft.com/office/powerpoint/2010/main" val="13570377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indent="-298450"/>
            <a:r>
              <a:rPr lang="en-CA" dirty="0">
                <a:latin typeface="+mn-lt"/>
              </a:rPr>
              <a:t>The law sets out a clear definition of psychological or sexual harassment in the workplace, including vexatious behaviour that is repetitive in nature and affects the person's dignity or integrity. This behaviour must be hostile or unwanted and create a harmful work environment for the victim.</a:t>
            </a:r>
          </a:p>
          <a:p>
            <a:pPr marL="457200" indent="-298450"/>
            <a:r>
              <a:rPr lang="en-CA" dirty="0">
                <a:latin typeface="+mn-lt"/>
              </a:rPr>
              <a:t>Employers are obligated to take reasonable action to prevent psychological harassment in the workplace and to put a stop to such behaviour whenever they become aware of it. This includes adopting a psychological harassment prevention and complaint processing policy and making it available to all employees.</a:t>
            </a:r>
          </a:p>
          <a:p>
            <a:pPr marL="457200" indent="-298450"/>
            <a:r>
              <a:rPr lang="en-CA" dirty="0">
                <a:latin typeface="+mn-lt"/>
              </a:rPr>
              <a:t>To comply with the law, all employers must create or revise anti-harassment policies to specifically address both psychological and sexual harassment in the workplace. They must also create clear and consistent internal processes for addressing harassment complaints and implement these policies as soon as possible.</a:t>
            </a:r>
          </a:p>
          <a:p>
            <a:pPr marL="457200" indent="-298450"/>
            <a:r>
              <a:rPr lang="en-CA" dirty="0">
                <a:latin typeface="+mn-lt"/>
              </a:rPr>
              <a:t>Employers must make their new or revised anti-harassment policies available to all of their employees, and communicate them effectively to ensure that all employees are aware of their rights and obligations in preventing and addressing psychological and sexual harassment in the workplace.</a:t>
            </a:r>
          </a:p>
        </p:txBody>
      </p:sp>
    </p:spTree>
    <p:extLst>
      <p:ext uri="{BB962C8B-B14F-4D97-AF65-F5344CB8AC3E}">
        <p14:creationId xmlns:p14="http://schemas.microsoft.com/office/powerpoint/2010/main" val="1538556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5789541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91093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CA" dirty="0">
                <a:latin typeface="+mn-lt"/>
              </a:rPr>
              <a:t>The Employment Equity Act is federal legislation that mandates companies to create equity plans to address employment barriers faced by members of four designated groups.</a:t>
            </a:r>
          </a:p>
          <a:p>
            <a:pPr>
              <a:buFont typeface="Arial" panose="020B0604020202020204" pitchFamily="34" charset="0"/>
              <a:buChar char="•"/>
            </a:pPr>
            <a:r>
              <a:rPr lang="en-CA" dirty="0">
                <a:latin typeface="+mn-lt"/>
              </a:rPr>
              <a:t>HR departments play a significant role in designing these plans by identifying the under-representation of designated groups in the workplace and developing positive practices for hiring, training, retaining, and promoting employees of designated groups.</a:t>
            </a:r>
          </a:p>
          <a:p>
            <a:pPr>
              <a:buFont typeface="Arial" panose="020B0604020202020204" pitchFamily="34" charset="0"/>
              <a:buChar char="•"/>
            </a:pPr>
            <a:r>
              <a:rPr lang="en-CA" dirty="0">
                <a:latin typeface="+mn-lt"/>
              </a:rPr>
              <a:t>The plan includes short-term and long-term goals, and must be implemented with timetables and ongoing monitoring, evaluation, and revision.</a:t>
            </a:r>
          </a:p>
          <a:p>
            <a:pPr>
              <a:buFont typeface="Arial" panose="020B0604020202020204" pitchFamily="34" charset="0"/>
              <a:buChar char="•"/>
            </a:pPr>
            <a:r>
              <a:rPr lang="en-CA" dirty="0">
                <a:latin typeface="+mn-lt"/>
              </a:rPr>
              <a:t>The four designated groups are women, Aboriginal peoples, persons with disabilities, and visible minorities.</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CA" sz="1100" dirty="0">
                <a:latin typeface="+mn-lt"/>
              </a:rPr>
              <a:t>The plan includes short-term and long-term goals, and must be implemented with timetables and ongoing monitoring, evaluation, and revision.</a:t>
            </a:r>
          </a:p>
          <a:p>
            <a:pPr>
              <a:buFont typeface="Arial" panose="020B0604020202020204" pitchFamily="34" charset="0"/>
              <a:buChar char="•"/>
            </a:pPr>
            <a:endParaRPr lang="en-CA" dirty="0">
              <a:latin typeface="+mn-lt"/>
            </a:endParaRPr>
          </a:p>
          <a:p>
            <a:pPr marL="400050" indent="-285750">
              <a:buClr>
                <a:schemeClr val="tx1"/>
              </a:buClr>
              <a:buFont typeface="Arial" panose="020B0604020202020204" pitchFamily="34" charset="0"/>
              <a:buChar char="•"/>
            </a:pPr>
            <a:endParaRPr lang="en-CA" dirty="0">
              <a:latin typeface="+mn-lt"/>
            </a:endParaRPr>
          </a:p>
        </p:txBody>
      </p:sp>
    </p:spTree>
    <p:extLst>
      <p:ext uri="{BB962C8B-B14F-4D97-AF65-F5344CB8AC3E}">
        <p14:creationId xmlns:p14="http://schemas.microsoft.com/office/powerpoint/2010/main" val="6773165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00050" indent="-285750">
              <a:buClr>
                <a:schemeClr val="tx1"/>
              </a:buClr>
              <a:buFont typeface="Arial" panose="020B0604020202020204" pitchFamily="34" charset="0"/>
              <a:buChar char="•"/>
            </a:pPr>
            <a:endParaRPr lang="en-CA" dirty="0"/>
          </a:p>
        </p:txBody>
      </p:sp>
    </p:spTree>
    <p:extLst>
      <p:ext uri="{BB962C8B-B14F-4D97-AF65-F5344CB8AC3E}">
        <p14:creationId xmlns:p14="http://schemas.microsoft.com/office/powerpoint/2010/main" val="1143497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973879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91293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a:latin typeface="+mn-lt"/>
                <a:cs typeface="Arial" panose="020B0604020202020204" pitchFamily="34" charset="0"/>
              </a:rPr>
              <a:t>Diversity</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In the 1950s, more than 70 percent of the Canadian workforce was composed of males. Today, the workforce reflects the broad range of differences in the population, including differences in gender, race, ethnicity, age, physical ability, religion, education, and lifestyle.</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Diversity is legally protected in Canada, and most companies strive for diverse workforces. Building a diverse workforce is not only a legal and ethical obligation but also a good business practice. In a competitive market, organizations cannot afford to limit their talent pools arbitrarily. When excluding workers, it should be based on characteristics that are proven to be related to performance.</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CA" b="0" i="0" dirty="0">
                <a:solidFill>
                  <a:srgbClr val="111111"/>
                </a:solidFill>
                <a:effectLst/>
                <a:latin typeface="+mn-lt"/>
                <a:cs typeface="Arial" panose="020B0604020202020204" pitchFamily="34" charset="0"/>
              </a:rPr>
              <a:t>Studies have shown that businesses with greater racial diversity reported higher sales revenues, more customers, larger market shares, and greater relative profits than those with more homogeneous workforces. People from varied backgrounds are more effective at working together than those who are from similar backgrounds, because they offer different approaches and perspectives in the development of solutions.</a:t>
            </a:r>
            <a:endParaRPr lang="en-CA" dirty="0">
              <a:latin typeface="+mn-lt"/>
              <a:cs typeface="Arial" panose="020B0604020202020204" pitchFamily="34" charset="0"/>
            </a:endParaRPr>
          </a:p>
          <a:p>
            <a:endParaRPr lang="en-CA" dirty="0">
              <a:latin typeface="+mn-lt"/>
              <a:cs typeface="Arial" panose="020B0604020202020204" pitchFamily="34" charset="0"/>
            </a:endParaRPr>
          </a:p>
          <a:p>
            <a:r>
              <a:rPr lang="en-CA" dirty="0">
                <a:latin typeface="+mn-lt"/>
                <a:cs typeface="Arial" panose="020B0604020202020204" pitchFamily="34" charset="0"/>
              </a:rPr>
              <a:t>Rights &amp; Ethics</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Employees are more demanding than ever when it comes to their rights and the behavior of their employers.</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With the rise of social media, a new phenomenon is also taking place in organizations: employee militancy.</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Some of the issues that have become very important for employees are sustainability and privacy.</a:t>
            </a:r>
          </a:p>
          <a:p>
            <a:pPr lvl="1"/>
            <a:endParaRPr lang="en-CA" dirty="0">
              <a:latin typeface="+mn-lt"/>
              <a:cs typeface="Arial" panose="020B0604020202020204" pitchFamily="34" charset="0"/>
            </a:endParaRPr>
          </a:p>
          <a:p>
            <a:pPr lvl="0"/>
            <a:r>
              <a:rPr lang="en-CA" dirty="0">
                <a:latin typeface="+mn-lt"/>
                <a:cs typeface="Arial" panose="020B0604020202020204" pitchFamily="34" charset="0"/>
              </a:rPr>
              <a:t>Work-Life Balance</a:t>
            </a:r>
          </a:p>
          <a:p>
            <a:pPr>
              <a:buFont typeface="Arial" panose="020B0604020202020204" pitchFamily="34" charset="0"/>
              <a:buChar char="•"/>
            </a:pPr>
            <a:r>
              <a:rPr lang="en-CA" dirty="0">
                <a:effectLst/>
                <a:latin typeface="+mn-lt"/>
                <a:cs typeface="Arial" panose="020B0604020202020204" pitchFamily="34" charset="0"/>
              </a:rPr>
              <a:t>Work-life balance is an increasingly important aspect of life for people who are seeking a balance between their professional and personal lives.</a:t>
            </a:r>
          </a:p>
          <a:p>
            <a:pPr>
              <a:buFont typeface="Arial" panose="020B0604020202020204" pitchFamily="34" charset="0"/>
              <a:buChar char="•"/>
            </a:pPr>
            <a:r>
              <a:rPr lang="en-CA" dirty="0">
                <a:effectLst/>
                <a:latin typeface="+mn-lt"/>
                <a:cs typeface="Arial" panose="020B0604020202020204" pitchFamily="34" charset="0"/>
              </a:rPr>
              <a:t>Many employers are recognizing the importance of this issue and its impact on the well-being of their employees and are developing programs in order to support the work-life balance of their employees.</a:t>
            </a:r>
          </a:p>
          <a:p>
            <a:pPr>
              <a:buFont typeface="Arial" panose="020B0604020202020204" pitchFamily="34" charset="0"/>
              <a:buChar char="•"/>
            </a:pPr>
            <a:r>
              <a:rPr lang="en-CA" dirty="0">
                <a:effectLst/>
                <a:latin typeface="+mn-lt"/>
                <a:cs typeface="Arial" panose="020B0604020202020204" pitchFamily="34" charset="0"/>
              </a:rPr>
              <a:t>Maintaining work-life balance helps reduce stress and helps prevent burnout in the workplace.</a:t>
            </a:r>
          </a:p>
        </p:txBody>
      </p:sp>
    </p:spTree>
    <p:extLst>
      <p:ext uri="{BB962C8B-B14F-4D97-AF65-F5344CB8AC3E}">
        <p14:creationId xmlns:p14="http://schemas.microsoft.com/office/powerpoint/2010/main" val="43234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8894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029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6041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0021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The legislative framework that is adopted by governments is a reflection of our values. As the values that we share collectively change, so do the rules and regulations that we impose on ourselves.</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For the HR Manager, a clear understanding of the legal framework is absolutely necessary.</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HR role in the legal framework includes understanding business law, employment law, having a good knowledge of legislative law, and understanding and attracting and retaining quality employees.</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Employers and employees have expectations of each other. Some of these expectations are formal. An example of employer expectations include showing up for work for a specific number of hours during the week. Employees expect employers to provide them with proper training, getting paid and on time, a safe workplace. As well, there are informal expectations. Employers expect employees to have a positive attitude, be professional and loyal. While employees expect recognition for work well done, respect and trust.</a:t>
            </a:r>
          </a:p>
          <a:p>
            <a:pPr algn="l">
              <a:buFont typeface="Arial" panose="020B0604020202020204" pitchFamily="34" charset="0"/>
              <a:buChar char="•"/>
            </a:pPr>
            <a:r>
              <a:rPr lang="en-CA" b="0" i="0" dirty="0">
                <a:solidFill>
                  <a:srgbClr val="111111"/>
                </a:solidFill>
                <a:effectLst/>
                <a:latin typeface="+mn-lt"/>
                <a:cs typeface="Arial" panose="020B0604020202020204" pitchFamily="34" charset="0"/>
              </a:rPr>
              <a:t>The legal framework (a formal expectation) is established to ensure employees are not exploited and that employers are protected from bad business practices from employees. This is where the government plays a role to balance the employee and employer relationship.</a:t>
            </a:r>
          </a:p>
          <a:p>
            <a:endParaRPr lang="en-CA" dirty="0">
              <a:latin typeface="+mn-lt"/>
              <a:cs typeface="Arial" panose="020B0604020202020204" pitchFamily="34" charset="0"/>
            </a:endParaRPr>
          </a:p>
        </p:txBody>
      </p:sp>
    </p:spTree>
    <p:extLst>
      <p:ext uri="{BB962C8B-B14F-4D97-AF65-F5344CB8AC3E}">
        <p14:creationId xmlns:p14="http://schemas.microsoft.com/office/powerpoint/2010/main" val="1935670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8809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r>
              <a:rPr lang="en-US"/>
              <a:t>Click to edit Master title style</a:t>
            </a:r>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2024-09-23</a:t>
            </a:fld>
            <a:endParaRPr lang="en-CA" dirty="0"/>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dirty="0"/>
          </a:p>
        </p:txBody>
      </p:sp>
    </p:spTree>
    <p:extLst>
      <p:ext uri="{BB962C8B-B14F-4D97-AF65-F5344CB8AC3E}">
        <p14:creationId xmlns:p14="http://schemas.microsoft.com/office/powerpoint/2010/main" val="115314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2024-09-23</a:t>
            </a:fld>
            <a:endParaRPr lang="en-CA" dirty="0"/>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dirty="0"/>
          </a:p>
        </p:txBody>
      </p:sp>
    </p:spTree>
    <p:extLst>
      <p:ext uri="{BB962C8B-B14F-4D97-AF65-F5344CB8AC3E}">
        <p14:creationId xmlns:p14="http://schemas.microsoft.com/office/powerpoint/2010/main" val="3657027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2024-09-23</a:t>
            </a:fld>
            <a:endParaRPr lang="en-CA" dirty="0"/>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dirty="0"/>
          </a:p>
        </p:txBody>
      </p:sp>
    </p:spTree>
    <p:extLst>
      <p:ext uri="{BB962C8B-B14F-4D97-AF65-F5344CB8AC3E}">
        <p14:creationId xmlns:p14="http://schemas.microsoft.com/office/powerpoint/2010/main" val="3456834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2024-09-23</a:t>
            </a:fld>
            <a:endParaRPr lang="en-CA" dirty="0"/>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dirty="0"/>
          </a:p>
        </p:txBody>
      </p:sp>
    </p:spTree>
    <p:extLst>
      <p:ext uri="{BB962C8B-B14F-4D97-AF65-F5344CB8AC3E}">
        <p14:creationId xmlns:p14="http://schemas.microsoft.com/office/powerpoint/2010/main" val="3688976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2024-09-23</a:t>
            </a:fld>
            <a:endParaRPr lang="en-CA" dirty="0"/>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dirty="0"/>
          </a:p>
        </p:txBody>
      </p:sp>
    </p:spTree>
    <p:extLst>
      <p:ext uri="{BB962C8B-B14F-4D97-AF65-F5344CB8AC3E}">
        <p14:creationId xmlns:p14="http://schemas.microsoft.com/office/powerpoint/2010/main" val="1731797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2024-09-23</a:t>
            </a:fld>
            <a:endParaRPr lang="en-CA" dirty="0"/>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dirty="0"/>
          </a:p>
        </p:txBody>
      </p:sp>
    </p:spTree>
    <p:extLst>
      <p:ext uri="{BB962C8B-B14F-4D97-AF65-F5344CB8AC3E}">
        <p14:creationId xmlns:p14="http://schemas.microsoft.com/office/powerpoint/2010/main" val="350036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2024-09-23</a:t>
            </a:fld>
            <a:endParaRPr lang="en-CA" dirty="0"/>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dirty="0"/>
          </a:p>
        </p:txBody>
      </p:sp>
    </p:spTree>
    <p:extLst>
      <p:ext uri="{BB962C8B-B14F-4D97-AF65-F5344CB8AC3E}">
        <p14:creationId xmlns:p14="http://schemas.microsoft.com/office/powerpoint/2010/main" val="3771123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2024-09-23</a:t>
            </a:fld>
            <a:endParaRPr lang="en-CA" dirty="0"/>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dirty="0"/>
          </a:p>
        </p:txBody>
      </p:sp>
    </p:spTree>
    <p:extLst>
      <p:ext uri="{BB962C8B-B14F-4D97-AF65-F5344CB8AC3E}">
        <p14:creationId xmlns:p14="http://schemas.microsoft.com/office/powerpoint/2010/main" val="6581788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2024-09-23</a:t>
            </a:fld>
            <a:endParaRPr lang="en-CA" dirty="0"/>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dirty="0"/>
          </a:p>
        </p:txBody>
      </p:sp>
    </p:spTree>
    <p:extLst>
      <p:ext uri="{BB962C8B-B14F-4D97-AF65-F5344CB8AC3E}">
        <p14:creationId xmlns:p14="http://schemas.microsoft.com/office/powerpoint/2010/main" val="125635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2024-09-23</a:t>
            </a:fld>
            <a:endParaRPr lang="en-CA" dirty="0"/>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dirty="0"/>
          </a:p>
        </p:txBody>
      </p:sp>
    </p:spTree>
    <p:extLst>
      <p:ext uri="{BB962C8B-B14F-4D97-AF65-F5344CB8AC3E}">
        <p14:creationId xmlns:p14="http://schemas.microsoft.com/office/powerpoint/2010/main" val="373801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r>
              <a:rPr lang="en-US"/>
              <a:t>Click to edit Master title style</a:t>
            </a:r>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Ref idx="1001">
        <a:schemeClr val="bg1"/>
      </p:bgRef>
    </p:bg>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b="1">
                <a:solidFill>
                  <a:schemeClr val="tx1"/>
                </a:solidFill>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US" dirty="0"/>
              <a:t>Click to edit Master title style</a:t>
            </a:r>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114300" lvl="0" indent="0" rtl="0">
              <a:spcBef>
                <a:spcPts val="0"/>
              </a:spcBef>
              <a:spcAft>
                <a:spcPts val="0"/>
              </a:spcAft>
              <a:buClr>
                <a:schemeClr val="bg1"/>
              </a:buClr>
              <a:buSzPts val="1800"/>
              <a:buFont typeface="Arial" panose="020B0604020202020204" pitchFamily="34" charset="0"/>
              <a:buNone/>
              <a:defRPr>
                <a:solidFill>
                  <a:srgbClr val="080808"/>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pPr lvl="0"/>
            <a:endParaRPr lang="en-US"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Ref idx="1001">
        <a:schemeClr val="bg1"/>
      </p:bgRef>
    </p:bg>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solidFill>
                  <a:schemeClr val="tx1"/>
                </a:solidFill>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US" dirty="0"/>
              <a:t>Click to edit Master title style</a:t>
            </a:r>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Ref idx="1001">
        <a:schemeClr val="bg1"/>
      </p:bgRef>
    </p:bg>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r>
              <a:rPr lang="en-US"/>
              <a:t>Click to edit Master title style</a:t>
            </a:r>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Ref idx="1001">
        <a:schemeClr val="bg1"/>
      </p:bgRef>
    </p:bg>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r>
              <a:rPr lang="en-US"/>
              <a:t>Click to edit Master title style</a:t>
            </a:r>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pPr lvl="0"/>
            <a:r>
              <a:rPr lang="en-US"/>
              <a:t>Click to edit Master text styles</a:t>
            </a:r>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bg>
      <p:bgRef idx="1001">
        <a:schemeClr val="bg1"/>
      </p:bgRef>
    </p:bg>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pPr lvl="0"/>
            <a:r>
              <a:rPr lang="en-US"/>
              <a:t>Click to edit Master text styles</a:t>
            </a:r>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Ref idx="1001">
        <a:schemeClr val="bg1"/>
      </p:bgRef>
    </p:bg>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2024-09-23</a:t>
            </a:fld>
            <a:endParaRPr lang="en-CA" dirty="0"/>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dirty="0"/>
          </a:p>
        </p:txBody>
      </p:sp>
    </p:spTree>
    <p:extLst>
      <p:ext uri="{BB962C8B-B14F-4D97-AF65-F5344CB8AC3E}">
        <p14:creationId xmlns:p14="http://schemas.microsoft.com/office/powerpoint/2010/main" val="103557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4" r:id="rId5"/>
    <p:sldLayoutId id="2147483655" r:id="rId6"/>
    <p:sldLayoutId id="2147483656" r:id="rId7"/>
    <p:sldLayoutId id="2147483658" r:id="rId8"/>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2024-09-23</a:t>
            </a:fld>
            <a:endParaRPr lang="en-CA" dirty="0"/>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dirty="0"/>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https://creativecommons.org/licenses/by-nc-sa/3.0/" TargetMode="External"/><Relationship Id="rId4" Type="http://schemas.openxmlformats.org/officeDocument/2006/relationships/hyperlink" Target="https://knowlaw.in/index.php/2020/10/02/european-convention-on-human-rights/" TargetMode="Externa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s://pixabay.com/en/puzzle-share-togetherness-526404/" TargetMode="Externa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pixabay.com/service/license-summary/" TargetMode="External"/><Relationship Id="rId5" Type="http://schemas.openxmlformats.org/officeDocument/2006/relationships/hyperlink" Target="https://pixabay.com/no/users/renma-3345397/?utm_source=link-attribution&amp;utm_medium=referral&amp;utm_campaign=image&amp;utm_content=1682903" TargetMode="External"/><Relationship Id="rId4" Type="http://schemas.openxmlformats.org/officeDocument/2006/relationships/hyperlink" Target="https://pixabay.com/no/illustrations/tilgjengelighet-uf%c3%b8rhet-1682903/"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https://creativecommons.org/licenses/by-nc-sa/4.0/" TargetMode="External"/><Relationship Id="rId5" Type="http://schemas.openxmlformats.org/officeDocument/2006/relationships/hyperlink" Target="https://thegreats.co/artists/milena-filipova" TargetMode="External"/><Relationship Id="rId4" Type="http://schemas.openxmlformats.org/officeDocument/2006/relationships/hyperlink" Target="https://thegreats.co/artworks/labour-equality" TargetMode="Externa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svgsilh.com/03a9f4/image/897402.html" TargetMode="Externa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prstGeom prst="rect">
            <a:avLst/>
          </a:prstGeom>
        </p:spPr>
        <p:txBody>
          <a:bodyPr spcFirstLastPara="1" wrap="square" lIns="91425" tIns="91425" rIns="91425" bIns="91425" anchor="b" anchorCtr="0">
            <a:noAutofit/>
          </a:bodyPr>
          <a:lstStyle/>
          <a:p>
            <a:r>
              <a:rPr lang="en-CA" sz="3000" b="1" dirty="0"/>
              <a:t>Human Resources Management:  Competencies for HR Professionals​</a:t>
            </a:r>
          </a:p>
        </p:txBody>
      </p:sp>
      <p:sp>
        <p:nvSpPr>
          <p:cNvPr id="81" name="Google Shape;81;p13"/>
          <p:cNvSpPr txBox="1">
            <a:spLocks noGrp="1"/>
          </p:cNvSpPr>
          <p:nvPr>
            <p:ph type="subTitle" idx="1"/>
          </p:nvPr>
        </p:nvSpPr>
        <p:spPr>
          <a:prstGeom prst="rect">
            <a:avLst/>
          </a:prstGeom>
        </p:spPr>
        <p:txBody>
          <a:bodyPr spcFirstLastPara="1" wrap="square" lIns="91425" tIns="91425" rIns="91425" bIns="91425" anchor="t" anchorCtr="0">
            <a:noAutofit/>
          </a:bodyPr>
          <a:lstStyle/>
          <a:p>
            <a:pPr marL="0" indent="0">
              <a:lnSpc>
                <a:spcPct val="80000"/>
              </a:lnSpc>
              <a:buSzPts val="1018"/>
            </a:pPr>
            <a:r>
              <a:rPr lang="en-CA" sz="2500" dirty="0">
                <a:latin typeface="Arial" panose="020B0604020202020204" pitchFamily="34" charset="0"/>
                <a:cs typeface="Arial" panose="020B0604020202020204" pitchFamily="34" charset="0"/>
              </a:rPr>
              <a:t>Chapter 3: Diversity, Inclusion, Equity and the Law</a:t>
            </a: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99AE-1A77-77EC-DBB8-6840FA564DDB}"/>
              </a:ext>
            </a:extLst>
          </p:cNvPr>
          <p:cNvSpPr>
            <a:spLocks noGrp="1"/>
          </p:cNvSpPr>
          <p:nvPr>
            <p:ph type="title"/>
          </p:nvPr>
        </p:nvSpPr>
        <p:spPr>
          <a:xfrm>
            <a:off x="270000" y="180000"/>
            <a:ext cx="8520600" cy="607800"/>
          </a:xfrm>
        </p:spPr>
        <p:txBody>
          <a:bodyPr>
            <a:noAutofit/>
          </a:bodyPr>
          <a:lstStyle/>
          <a:p>
            <a:r>
              <a:rPr lang="en-CA" sz="2800" dirty="0"/>
              <a:t>3.2 </a:t>
            </a:r>
            <a:r>
              <a:rPr lang="en-US" sz="2800" b="1" dirty="0">
                <a:solidFill>
                  <a:schemeClr val="tx1"/>
                </a:solidFill>
              </a:rPr>
              <a:t>The Canadian Charter of Rights &amp; Freedoms​</a:t>
            </a:r>
            <a:endParaRPr lang="en-CA" sz="2800" dirty="0"/>
          </a:p>
        </p:txBody>
      </p:sp>
      <p:sp>
        <p:nvSpPr>
          <p:cNvPr id="7" name="Content Placeholder 6">
            <a:extLst>
              <a:ext uri="{FF2B5EF4-FFF2-40B4-BE49-F238E27FC236}">
                <a16:creationId xmlns:a16="http://schemas.microsoft.com/office/drawing/2014/main" id="{6E18CC4B-6AED-8390-9797-D60F8D65C23E}"/>
              </a:ext>
            </a:extLst>
          </p:cNvPr>
          <p:cNvSpPr txBox="1">
            <a:spLocks/>
          </p:cNvSpPr>
          <p:nvPr/>
        </p:nvSpPr>
        <p:spPr>
          <a:xfrm>
            <a:off x="2002830" y="4093598"/>
            <a:ext cx="5138341" cy="506280"/>
          </a:xfrm>
          <a:prstGeom prst="rect">
            <a:avLst/>
          </a:prstGeom>
          <a:noFill/>
          <a:ln>
            <a:noFill/>
          </a:ln>
        </p:spPr>
        <p:txBody>
          <a:bodyPr spcFirstLastPara="1" wrap="square" lIns="91425" tIns="91425" rIns="91425" bIns="91425" anchor="t" anchorCtr="0">
            <a:normAutofit fontScale="92500" lnSpcReduction="10000"/>
          </a:bodyPr>
          <a:lstStyle>
            <a:defPPr marR="0" lvl="0" algn="l" rtl="0">
              <a:lnSpc>
                <a:spcPct val="100000"/>
              </a:lnSpc>
              <a:spcBef>
                <a:spcPts val="0"/>
              </a:spcBef>
              <a:spcAft>
                <a:spcPts val="0"/>
              </a:spcAft>
            </a:defPPr>
            <a:lvl1pPr marL="114300" marR="0" lvl="0" indent="0" algn="l" rtl="0" eaLnBrk="1" hangingPunct="1">
              <a:lnSpc>
                <a:spcPct val="115000"/>
              </a:lnSpc>
              <a:spcBef>
                <a:spcPts val="0"/>
              </a:spcBef>
              <a:spcAft>
                <a:spcPts val="0"/>
              </a:spcAft>
              <a:buClr>
                <a:schemeClr val="bg1"/>
              </a:buClr>
              <a:buSzPts val="1800"/>
              <a:buFont typeface="Arial" panose="020B0604020202020204" pitchFamily="34" charset="0"/>
              <a:buNone/>
              <a:defRPr sz="1800" b="0" i="0" u="none" strike="noStrike" cap="none">
                <a:solidFill>
                  <a:srgbClr val="080808"/>
                </a:solidFill>
                <a:latin typeface="+mj-lt"/>
                <a:ea typeface="Roboto"/>
                <a:cs typeface="Roboto"/>
                <a:sym typeface="Roboto"/>
              </a:defRPr>
            </a:lvl1pPr>
            <a:lvl2pPr marL="914400" marR="0" lvl="1" indent="-317500" algn="l" rtl="0" eaLnBrk="1" hangingPunct="1">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2pPr>
            <a:lvl3pPr marL="1371600" marR="0" lvl="2" indent="-317500" algn="l" rtl="0" eaLnBrk="1" hangingPunct="1">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3pPr>
            <a:lvl4pPr marL="1828800" marR="0" lvl="3" indent="-317500" algn="l" rtl="0" eaLnBrk="1" hangingPunct="1">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4pPr>
            <a:lvl5pPr marL="2286000" marR="0" lvl="4" indent="-317500" algn="l" rtl="0" eaLnBrk="1" hangingPunct="1">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5pPr>
            <a:lvl6pPr marL="2743200" marR="0" lvl="5" indent="-317500" algn="l" rtl="0" eaLnBrk="1" hangingPunct="1">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6pPr>
            <a:lvl7pPr marL="3200400" marR="0" lvl="6" indent="-317500" algn="l" rtl="0" eaLnBrk="1" hangingPunct="1">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7pPr>
            <a:lvl8pPr marL="3657600" marR="0" lvl="7" indent="-317500" algn="l" rtl="0" eaLnBrk="1" hangingPunct="1">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8pPr>
            <a:lvl9pPr marL="4114800" marR="0" lvl="8" indent="-317500" algn="l" rtl="0" eaLnBrk="1" hangingPunct="1">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9pPr>
          </a:lstStyle>
          <a:p>
            <a:pPr marL="0" algn="ctr"/>
            <a:r>
              <a:rPr lang="en-US" sz="2000" dirty="0"/>
              <a:t>Rights to equal protection from discrimination.</a:t>
            </a:r>
          </a:p>
          <a:p>
            <a:pPr marL="0" algn="ctr"/>
            <a:endParaRPr lang="en-US" dirty="0"/>
          </a:p>
        </p:txBody>
      </p:sp>
      <p:grpSp>
        <p:nvGrpSpPr>
          <p:cNvPr id="11" name="Group 10" descr="Fundamental Freedsoms&#10;-Freedom of conscience and religion&#10;-Freedom of thought, belief, expression and -opinion&#10;-Freedom of peaceful assembly&#10;-Freedom of association">
            <a:extLst>
              <a:ext uri="{FF2B5EF4-FFF2-40B4-BE49-F238E27FC236}">
                <a16:creationId xmlns:a16="http://schemas.microsoft.com/office/drawing/2014/main" id="{9AC59D53-C4BE-05A4-7A0F-3016A4D5BDCC}"/>
              </a:ext>
            </a:extLst>
          </p:cNvPr>
          <p:cNvGrpSpPr/>
          <p:nvPr/>
        </p:nvGrpSpPr>
        <p:grpSpPr>
          <a:xfrm>
            <a:off x="2190751" y="1015666"/>
            <a:ext cx="4762499" cy="2769565"/>
            <a:chOff x="4180722" y="1355778"/>
            <a:chExt cx="4762499" cy="2769565"/>
          </a:xfrm>
        </p:grpSpPr>
        <p:sp>
          <p:nvSpPr>
            <p:cNvPr id="8" name="Content Placeholder 7">
              <a:extLst>
                <a:ext uri="{FF2B5EF4-FFF2-40B4-BE49-F238E27FC236}">
                  <a16:creationId xmlns:a16="http://schemas.microsoft.com/office/drawing/2014/main" id="{944EA60C-1E83-B000-3B5D-147BC8B1D7B8}"/>
                </a:ext>
              </a:extLst>
            </p:cNvPr>
            <p:cNvSpPr txBox="1">
              <a:spLocks/>
            </p:cNvSpPr>
            <p:nvPr/>
          </p:nvSpPr>
          <p:spPr>
            <a:xfrm>
              <a:off x="4894052" y="1355778"/>
              <a:ext cx="3335840" cy="326934"/>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b="1" dirty="0">
                  <a:solidFill>
                    <a:schemeClr val="tx1"/>
                  </a:solidFill>
                </a:rPr>
                <a:t>Fundamental Freedoms</a:t>
              </a:r>
            </a:p>
            <a:p>
              <a:endParaRPr lang="en-US" dirty="0"/>
            </a:p>
          </p:txBody>
        </p:sp>
        <p:graphicFrame>
          <p:nvGraphicFramePr>
            <p:cNvPr id="9" name="Diagram 8" descr="Fundamental Freedsoms&#10;-Freedom of conscience and religion&#10;-Freedom of thought, belief, expression and -opinion&#10;-Freedom of peaceful assembly&#10;-Freedom of association&#10;">
              <a:extLst>
                <a:ext uri="{FF2B5EF4-FFF2-40B4-BE49-F238E27FC236}">
                  <a16:creationId xmlns:a16="http://schemas.microsoft.com/office/drawing/2014/main" id="{85E9BC45-0AEB-5C68-98E6-ECC4A67BDD8A}"/>
                </a:ext>
              </a:extLst>
            </p:cNvPr>
            <p:cNvGraphicFramePr/>
            <p:nvPr>
              <p:extLst>
                <p:ext uri="{D42A27DB-BD31-4B8C-83A1-F6EECF244321}">
                  <p14:modId xmlns:p14="http://schemas.microsoft.com/office/powerpoint/2010/main" val="965151881"/>
                </p:ext>
              </p:extLst>
            </p:nvPr>
          </p:nvGraphicFramePr>
          <p:xfrm>
            <a:off x="4180722" y="1803491"/>
            <a:ext cx="4762499" cy="23218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872564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3.2 The Canadian Human Rights Act</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311700" y="1229874"/>
            <a:ext cx="8129773" cy="3570726"/>
          </a:xfrm>
        </p:spPr>
        <p:txBody>
          <a:bodyPr>
            <a:normAutofit lnSpcReduction="10000"/>
          </a:bodyPr>
          <a:lstStyle/>
          <a:p>
            <a:pPr marL="400050" indent="-285750" fontAlgn="base">
              <a:buClr>
                <a:schemeClr val="tx1"/>
              </a:buClr>
              <a:buFont typeface="Arial" panose="020B0604020202020204" pitchFamily="34" charset="0"/>
              <a:buChar char="•"/>
            </a:pPr>
            <a:r>
              <a:rPr lang="en-US" dirty="0">
                <a:latin typeface="+mn-lt"/>
              </a:rPr>
              <a:t>Federal legislation that prohibits intentional and unintentional discrimination in employment situations and in the delivery of goods and services.</a:t>
            </a:r>
          </a:p>
          <a:p>
            <a:pPr marL="0" fontAlgn="base">
              <a:buClr>
                <a:schemeClr val="tx1"/>
              </a:buClr>
            </a:pPr>
            <a:endParaRPr lang="en-US" dirty="0">
              <a:latin typeface="+mn-lt"/>
            </a:endParaRPr>
          </a:p>
          <a:p>
            <a:pPr marL="400050" indent="-285750" fontAlgn="base">
              <a:buClr>
                <a:schemeClr val="tx1"/>
              </a:buClr>
              <a:buFont typeface="Arial" panose="020B0604020202020204" pitchFamily="34" charset="0"/>
              <a:buChar char="•"/>
            </a:pPr>
            <a:r>
              <a:rPr lang="en-US" dirty="0">
                <a:latin typeface="+mn-lt"/>
              </a:rPr>
              <a:t>Employers are required under the act to ensure that all people affected by your organization are treated equally, regardless of race, gender, sexual orientation or any other grounds of discrimination.</a:t>
            </a:r>
          </a:p>
          <a:p>
            <a:pPr marL="285750" indent="-285750" fontAlgn="base">
              <a:buClr>
                <a:schemeClr val="tx1"/>
              </a:buClr>
              <a:buFont typeface="Arial" panose="020B0604020202020204" pitchFamily="34" charset="0"/>
              <a:buChar char="•"/>
            </a:pPr>
            <a:endParaRPr lang="en-US" dirty="0">
              <a:latin typeface="+mn-lt"/>
            </a:endParaRPr>
          </a:p>
          <a:p>
            <a:pPr marL="400050" indent="-285750" fontAlgn="base">
              <a:buClr>
                <a:schemeClr val="tx1"/>
              </a:buClr>
              <a:buFont typeface="Arial" panose="020B0604020202020204" pitchFamily="34" charset="0"/>
              <a:buChar char="•"/>
            </a:pPr>
            <a:r>
              <a:rPr lang="en-US" dirty="0">
                <a:latin typeface="+mn-lt"/>
              </a:rPr>
              <a:t>Applies to federal government departments and agencies, to Crown corporations, and to business under federal jurisdictions such as banks, airlines, and communication companies.</a:t>
            </a:r>
          </a:p>
        </p:txBody>
      </p:sp>
    </p:spTree>
    <p:extLst>
      <p:ext uri="{BB962C8B-B14F-4D97-AF65-F5344CB8AC3E}">
        <p14:creationId xmlns:p14="http://schemas.microsoft.com/office/powerpoint/2010/main" val="2489330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3.2 Protected Grounds</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270000" y="1244600"/>
            <a:ext cx="4242733" cy="3472366"/>
          </a:xfrm>
        </p:spPr>
        <p:txBody>
          <a:bodyPr>
            <a:noAutofit/>
          </a:bodyPr>
          <a:lstStyle/>
          <a:p>
            <a:pPr marL="0" indent="0" fontAlgn="base">
              <a:lnSpc>
                <a:spcPct val="100000"/>
              </a:lnSpc>
              <a:buNone/>
            </a:pPr>
            <a:r>
              <a:rPr lang="en-US" dirty="0">
                <a:latin typeface="+mn-lt"/>
              </a:rPr>
              <a:t>The protected grounds under the </a:t>
            </a:r>
            <a:r>
              <a:rPr lang="en-US" i="1" dirty="0">
                <a:latin typeface="+mn-lt"/>
              </a:rPr>
              <a:t>Canadian Human Rights Act</a:t>
            </a:r>
            <a:r>
              <a:rPr lang="en-US" dirty="0">
                <a:latin typeface="+mn-lt"/>
              </a:rPr>
              <a:t> are:​</a:t>
            </a:r>
          </a:p>
          <a:p>
            <a:pPr marL="400050" indent="-285750" fontAlgn="base">
              <a:lnSpc>
                <a:spcPct val="100000"/>
              </a:lnSpc>
              <a:buClr>
                <a:schemeClr val="tx1"/>
              </a:buClr>
              <a:buFont typeface="Arial" panose="020B0604020202020204" pitchFamily="34" charset="0"/>
              <a:buChar char="•"/>
            </a:pPr>
            <a:r>
              <a:rPr lang="en-US" dirty="0">
                <a:latin typeface="+mn-lt"/>
              </a:rPr>
              <a:t>Race, national or ethnic origin, </a:t>
            </a:r>
            <a:r>
              <a:rPr lang="en-US" dirty="0" err="1">
                <a:latin typeface="+mn-lt"/>
              </a:rPr>
              <a:t>colour</a:t>
            </a:r>
            <a:r>
              <a:rPr lang="en-US" dirty="0">
                <a:latin typeface="+mn-lt"/>
              </a:rPr>
              <a:t>, religion, age, sex, sexual orientation, gender identity or expression, marital status, family status, genetic characteristics, and disability.</a:t>
            </a:r>
          </a:p>
        </p:txBody>
      </p:sp>
      <p:pic>
        <p:nvPicPr>
          <p:cNvPr id="5" name="Picture 4">
            <a:extLst>
              <a:ext uri="{FF2B5EF4-FFF2-40B4-BE49-F238E27FC236}">
                <a16:creationId xmlns:a16="http://schemas.microsoft.com/office/drawing/2014/main" id="{3A138603-4285-4764-9DCB-6936ECEA2AE9}"/>
              </a:ext>
              <a:ext uri="{C183D7F6-B498-43B3-948B-1728B52AA6E4}">
                <adec:decorative xmlns:adec="http://schemas.microsoft.com/office/drawing/2017/decorative" val="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725459" y="787800"/>
            <a:ext cx="3952876" cy="2635251"/>
          </a:xfrm>
          <a:prstGeom prst="rect">
            <a:avLst/>
          </a:prstGeom>
        </p:spPr>
      </p:pic>
      <p:sp>
        <p:nvSpPr>
          <p:cNvPr id="6" name="TextBox 5">
            <a:extLst>
              <a:ext uri="{FF2B5EF4-FFF2-40B4-BE49-F238E27FC236}">
                <a16:creationId xmlns:a16="http://schemas.microsoft.com/office/drawing/2014/main" id="{858E19BA-4803-4670-839E-132846827737}"/>
              </a:ext>
            </a:extLst>
          </p:cNvPr>
          <p:cNvSpPr txBox="1"/>
          <p:nvPr/>
        </p:nvSpPr>
        <p:spPr>
          <a:xfrm>
            <a:off x="5149850" y="3423051"/>
            <a:ext cx="3375025" cy="369332"/>
          </a:xfrm>
          <a:prstGeom prst="rect">
            <a:avLst/>
          </a:prstGeom>
          <a:noFill/>
        </p:spPr>
        <p:txBody>
          <a:bodyPr wrap="square" rtlCol="0">
            <a:spAutoFit/>
          </a:bodyPr>
          <a:lstStyle/>
          <a:p>
            <a:r>
              <a:rPr lang="en-CA" sz="900" dirty="0">
                <a:hlinkClick r:id="rId4" tooltip="https://knowlaw.in/index.php/2020/10/02/european-convention-on-human-rights/"/>
              </a:rPr>
              <a:t>This Photo</a:t>
            </a:r>
            <a:r>
              <a:rPr lang="en-CA" sz="900" dirty="0"/>
              <a:t> by Unknown Author is licensed under </a:t>
            </a:r>
            <a:r>
              <a:rPr lang="en-CA" sz="900" dirty="0">
                <a:hlinkClick r:id="rId5" tooltip="https://creativecommons.org/licenses/by-nc-sa/3.0/"/>
              </a:rPr>
              <a:t>CC BY-SA-NC</a:t>
            </a:r>
            <a:endParaRPr lang="en-CA" sz="900" dirty="0"/>
          </a:p>
        </p:txBody>
      </p:sp>
    </p:spTree>
    <p:extLst>
      <p:ext uri="{BB962C8B-B14F-4D97-AF65-F5344CB8AC3E}">
        <p14:creationId xmlns:p14="http://schemas.microsoft.com/office/powerpoint/2010/main" val="3708823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3.3 Provincial Human Rights Laws</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1977739" y="1013612"/>
            <a:ext cx="5188522" cy="649591"/>
          </a:xfrm>
        </p:spPr>
        <p:txBody>
          <a:bodyPr>
            <a:noAutofit/>
          </a:bodyPr>
          <a:lstStyle/>
          <a:p>
            <a:pPr marL="0" algn="ctr" fontAlgn="base">
              <a:lnSpc>
                <a:spcPct val="100000"/>
              </a:lnSpc>
              <a:buClr>
                <a:schemeClr val="tx1"/>
              </a:buClr>
            </a:pPr>
            <a:r>
              <a:rPr lang="en-US" dirty="0">
                <a:latin typeface="Arial" panose="020B0604020202020204" pitchFamily="34" charset="0"/>
                <a:cs typeface="Arial" panose="020B0604020202020204" pitchFamily="34" charset="0"/>
              </a:rPr>
              <a:t>The Ontario Human Rights Code provides for protection from discrimination in five social areas:</a:t>
            </a:r>
          </a:p>
        </p:txBody>
      </p:sp>
      <p:graphicFrame>
        <p:nvGraphicFramePr>
          <p:cNvPr id="6" name="Diagram 5" descr="Fundamental Freedsoms&#10;-Freedom of conscience and religion&#10;-Freedom of thought, belief, expression and -opinion&#10;-Freedom of peaceful assembly&#10;-Freedom of association&#10;">
            <a:extLst>
              <a:ext uri="{FF2B5EF4-FFF2-40B4-BE49-F238E27FC236}">
                <a16:creationId xmlns:a16="http://schemas.microsoft.com/office/drawing/2014/main" id="{B8781057-F7BF-8A0B-F73F-84C3FD307BDD}"/>
              </a:ext>
            </a:extLst>
          </p:cNvPr>
          <p:cNvGraphicFramePr/>
          <p:nvPr>
            <p:extLst>
              <p:ext uri="{D42A27DB-BD31-4B8C-83A1-F6EECF244321}">
                <p14:modId xmlns:p14="http://schemas.microsoft.com/office/powerpoint/2010/main" val="2919800046"/>
              </p:ext>
            </p:extLst>
          </p:nvPr>
        </p:nvGraphicFramePr>
        <p:xfrm>
          <a:off x="240937" y="1767468"/>
          <a:ext cx="8662127" cy="1014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0A9CE15C-D5AB-D865-763E-4DDE140A1E62}"/>
              </a:ext>
            </a:extLst>
          </p:cNvPr>
          <p:cNvSpPr txBox="1"/>
          <p:nvPr/>
        </p:nvSpPr>
        <p:spPr>
          <a:xfrm>
            <a:off x="772816" y="3056847"/>
            <a:ext cx="7598369" cy="363736"/>
          </a:xfrm>
          <a:prstGeom prst="rect">
            <a:avLst/>
          </a:prstGeom>
          <a:noFill/>
        </p:spPr>
        <p:txBody>
          <a:bodyPr wrap="square">
            <a:spAutoFit/>
          </a:bodyPr>
          <a:lstStyle/>
          <a:p>
            <a:pPr algn="ctr" fontAlgn="base">
              <a:buClr>
                <a:schemeClr val="tx1"/>
              </a:buClr>
            </a:pPr>
            <a:r>
              <a:rPr lang="en-US" sz="2000" dirty="0">
                <a:latin typeface="Arial" panose="020B0604020202020204" pitchFamily="34" charset="0"/>
                <a:cs typeface="Arial" panose="020B0604020202020204" pitchFamily="34" charset="0"/>
              </a:rPr>
              <a:t>The code prohibits discrimination based on the following grounds:</a:t>
            </a:r>
          </a:p>
        </p:txBody>
      </p:sp>
      <p:graphicFrame>
        <p:nvGraphicFramePr>
          <p:cNvPr id="10" name="Google Shape;91;p19" descr="•Legislation and Policy&#10;•Job Analysis and Design&#10;•Talent Acquisition (Recruitment and Selection)&#10;•Training and Development&#10;•Performance Assessment and Management  &#10;•Compensation and Benefits Administration&#10;•Labour Relations&#10;•Health and Safety&#10;•HR Analytics&#10;">
            <a:extLst>
              <a:ext uri="{FF2B5EF4-FFF2-40B4-BE49-F238E27FC236}">
                <a16:creationId xmlns:a16="http://schemas.microsoft.com/office/drawing/2014/main" id="{545870A0-1D00-9F9D-86BD-16429CDE2D3E}"/>
              </a:ext>
            </a:extLst>
          </p:cNvPr>
          <p:cNvGraphicFramePr/>
          <p:nvPr>
            <p:extLst>
              <p:ext uri="{D42A27DB-BD31-4B8C-83A1-F6EECF244321}">
                <p14:modId xmlns:p14="http://schemas.microsoft.com/office/powerpoint/2010/main" val="4256281479"/>
              </p:ext>
            </p:extLst>
          </p:nvPr>
        </p:nvGraphicFramePr>
        <p:xfrm>
          <a:off x="240937" y="3406698"/>
          <a:ext cx="8662127" cy="1371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837992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3.3 Legislation Affecting Indigenous Persons</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270000" y="830766"/>
            <a:ext cx="8323667" cy="3886200"/>
          </a:xfrm>
        </p:spPr>
        <p:txBody>
          <a:bodyPr>
            <a:noAutofit/>
          </a:bodyPr>
          <a:lstStyle/>
          <a:p>
            <a:pPr marL="533387" indent="-380990">
              <a:buClr>
                <a:schemeClr val="tx1"/>
              </a:buClr>
              <a:buFont typeface="Arial" panose="020B0604020202020204" pitchFamily="34" charset="0"/>
              <a:buChar char="•"/>
            </a:pPr>
            <a:r>
              <a:rPr lang="en-CA" sz="2000" dirty="0">
                <a:solidFill>
                  <a:srgbClr val="111111"/>
                </a:solidFill>
                <a:latin typeface="Arial" panose="020B0604020202020204" pitchFamily="34" charset="0"/>
                <a:cs typeface="Arial" panose="020B0604020202020204" pitchFamily="34" charset="0"/>
              </a:rPr>
              <a:t>The Constitution Act – Section 35 – Duty to Consult</a:t>
            </a:r>
          </a:p>
          <a:p>
            <a:pPr marL="533387" indent="-380990">
              <a:buClr>
                <a:schemeClr val="tx1"/>
              </a:buClr>
              <a:buFont typeface="Arial" panose="020B0604020202020204" pitchFamily="34" charset="0"/>
              <a:buChar char="•"/>
            </a:pPr>
            <a:endParaRPr lang="en-CA" sz="2000" dirty="0">
              <a:solidFill>
                <a:srgbClr val="111111"/>
              </a:solidFill>
              <a:latin typeface="Arial" panose="020B0604020202020204" pitchFamily="34" charset="0"/>
              <a:cs typeface="Arial" panose="020B0604020202020204" pitchFamily="34" charset="0"/>
            </a:endParaRPr>
          </a:p>
          <a:p>
            <a:pPr marL="533387" indent="-380990">
              <a:buClr>
                <a:schemeClr val="tx1"/>
              </a:buClr>
              <a:buFont typeface="Arial" panose="020B0604020202020204" pitchFamily="34" charset="0"/>
              <a:buChar char="•"/>
            </a:pPr>
            <a:r>
              <a:rPr lang="en-CA" sz="2000" dirty="0">
                <a:solidFill>
                  <a:srgbClr val="111111"/>
                </a:solidFill>
                <a:latin typeface="Arial" panose="020B0604020202020204" pitchFamily="34" charset="0"/>
                <a:cs typeface="Arial" panose="020B0604020202020204" pitchFamily="34" charset="0"/>
              </a:rPr>
              <a:t>The United Nations Declaration on the Rights of Indigenous Peoples</a:t>
            </a:r>
          </a:p>
          <a:p>
            <a:pPr marL="533387" indent="-380990">
              <a:buClr>
                <a:schemeClr val="tx1"/>
              </a:buClr>
              <a:buFont typeface="Arial" panose="020B0604020202020204" pitchFamily="34" charset="0"/>
              <a:buChar char="•"/>
            </a:pPr>
            <a:endParaRPr lang="en-CA" sz="2000" dirty="0">
              <a:solidFill>
                <a:srgbClr val="111111"/>
              </a:solidFill>
              <a:latin typeface="Arial" panose="020B0604020202020204" pitchFamily="34" charset="0"/>
              <a:cs typeface="Arial" panose="020B0604020202020204" pitchFamily="34" charset="0"/>
            </a:endParaRPr>
          </a:p>
          <a:p>
            <a:pPr marL="609585" indent="-457189">
              <a:buClr>
                <a:schemeClr val="tx1"/>
              </a:buClr>
              <a:buFont typeface="Arial" panose="020B0604020202020204" pitchFamily="34" charset="0"/>
              <a:buChar char="•"/>
            </a:pPr>
            <a:r>
              <a:rPr lang="en-CA" sz="2000" dirty="0">
                <a:solidFill>
                  <a:srgbClr val="111111"/>
                </a:solidFill>
                <a:latin typeface="Arial" panose="020B0604020202020204" pitchFamily="34" charset="0"/>
                <a:cs typeface="Arial" panose="020B0604020202020204" pitchFamily="34" charset="0"/>
              </a:rPr>
              <a:t>The Employment Equity Act </a:t>
            </a:r>
          </a:p>
        </p:txBody>
      </p:sp>
    </p:spTree>
    <p:extLst>
      <p:ext uri="{BB962C8B-B14F-4D97-AF65-F5344CB8AC3E}">
        <p14:creationId xmlns:p14="http://schemas.microsoft.com/office/powerpoint/2010/main" val="2809132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3.4 Discrimination in Organizations</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270000" y="830766"/>
            <a:ext cx="8395605" cy="3886200"/>
          </a:xfrm>
        </p:spPr>
        <p:txBody>
          <a:bodyPr>
            <a:noAutofit/>
          </a:bodyPr>
          <a:lstStyle/>
          <a:p>
            <a:pPr marL="400050" indent="-285750">
              <a:buClr>
                <a:schemeClr val="tx1"/>
              </a:buClr>
              <a:buFont typeface="Arial" panose="020B0604020202020204" pitchFamily="34" charset="0"/>
              <a:buChar char="•"/>
            </a:pPr>
            <a:r>
              <a:rPr lang="en-CA" b="1" dirty="0">
                <a:latin typeface="+mn-lt"/>
              </a:rPr>
              <a:t>Direct Discrimination</a:t>
            </a:r>
          </a:p>
          <a:p>
            <a:pPr marL="1200150" lvl="1" indent="-285750">
              <a:buClr>
                <a:schemeClr val="tx1"/>
              </a:buClr>
              <a:buFont typeface="Arial" panose="020B0604020202020204" pitchFamily="34" charset="0"/>
              <a:buChar char="•"/>
            </a:pPr>
            <a:r>
              <a:rPr lang="en-CA" sz="1800" dirty="0">
                <a:latin typeface="+mn-lt"/>
              </a:rPr>
              <a:t>Occurs when a decision is based on one of the protected categories.</a:t>
            </a:r>
          </a:p>
          <a:p>
            <a:pPr marL="1200150" lvl="1" indent="-285750">
              <a:buClr>
                <a:schemeClr val="tx1"/>
              </a:buClr>
              <a:buFont typeface="Arial" panose="020B0604020202020204" pitchFamily="34" charset="0"/>
              <a:buChar char="•"/>
            </a:pPr>
            <a:r>
              <a:rPr lang="en-CA" sz="1800" dirty="0">
                <a:latin typeface="+mn-lt"/>
              </a:rPr>
              <a:t>It is illegal to make decisions based on these categories, even if the decision is in favor of the minority group.</a:t>
            </a:r>
          </a:p>
          <a:p>
            <a:pPr marL="400050" indent="-285750">
              <a:buClr>
                <a:schemeClr val="tx1"/>
              </a:buClr>
              <a:buFont typeface="Arial" panose="020B0604020202020204" pitchFamily="34" charset="0"/>
              <a:buChar char="•"/>
            </a:pPr>
            <a:r>
              <a:rPr lang="en-CA" b="1" dirty="0">
                <a:latin typeface="+mn-lt"/>
              </a:rPr>
              <a:t>Indirect (Systemic) Discrimination</a:t>
            </a:r>
          </a:p>
          <a:p>
            <a:pPr marL="1200150" lvl="1" indent="-285750">
              <a:buClr>
                <a:schemeClr val="tx1"/>
              </a:buClr>
              <a:buFont typeface="Arial" panose="020B0604020202020204" pitchFamily="34" charset="0"/>
              <a:buChar char="•"/>
            </a:pPr>
            <a:r>
              <a:rPr lang="en-CA" sz="1800" dirty="0">
                <a:latin typeface="+mn-lt"/>
              </a:rPr>
              <a:t>When a policy or rule has a negative impact on a protected group, even if it appears neutral on its face.</a:t>
            </a:r>
          </a:p>
          <a:p>
            <a:pPr marL="1200150" lvl="1" indent="-285750">
              <a:buClr>
                <a:schemeClr val="tx1"/>
              </a:buClr>
              <a:buFont typeface="Arial" panose="020B0604020202020204" pitchFamily="34" charset="0"/>
              <a:buChar char="•"/>
            </a:pPr>
            <a:r>
              <a:rPr lang="en-CA" sz="1800" dirty="0">
                <a:latin typeface="+mn-lt"/>
              </a:rPr>
              <a:t>Can be subtle and unintended, but it can still have harmful consequences for individuals among protected categories.</a:t>
            </a:r>
          </a:p>
          <a:p>
            <a:pPr marL="1200150" lvl="1" indent="-285750">
              <a:buClr>
                <a:schemeClr val="tx1"/>
              </a:buClr>
              <a:buFont typeface="Arial" panose="020B0604020202020204" pitchFamily="34" charset="0"/>
              <a:buChar char="•"/>
            </a:pPr>
            <a:r>
              <a:rPr lang="en-CA" sz="1800" dirty="0">
                <a:latin typeface="+mn-lt"/>
              </a:rPr>
              <a:t>Legislation allows for the use of certain criteria if they can be objectively justified by business necessity, job-relatedness, or bona fide occupational qualification (BFOQ).</a:t>
            </a:r>
          </a:p>
          <a:p>
            <a:pPr marL="1200150" lvl="1" indent="-285750">
              <a:buClr>
                <a:schemeClr val="tx1"/>
              </a:buClr>
              <a:buFont typeface="Arial" panose="020B0604020202020204" pitchFamily="34" charset="0"/>
              <a:buChar char="•"/>
            </a:pPr>
            <a:endParaRPr lang="en-CA" sz="2000" b="1" dirty="0"/>
          </a:p>
        </p:txBody>
      </p:sp>
    </p:spTree>
    <p:extLst>
      <p:ext uri="{BB962C8B-B14F-4D97-AF65-F5344CB8AC3E}">
        <p14:creationId xmlns:p14="http://schemas.microsoft.com/office/powerpoint/2010/main" val="4183863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3.4 The Concept of Job Relatedness</a:t>
            </a:r>
            <a:br>
              <a:rPr lang="en-CA" b="1" dirty="0"/>
            </a:br>
            <a:endParaRPr lang="en-CA" b="1" dirty="0"/>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270000" y="830766"/>
            <a:ext cx="5360333" cy="3886200"/>
          </a:xfrm>
        </p:spPr>
        <p:txBody>
          <a:bodyPr>
            <a:noAutofit/>
          </a:bodyPr>
          <a:lstStyle/>
          <a:p>
            <a:pPr marL="400050" indent="-285750">
              <a:buClr>
                <a:schemeClr val="tx1"/>
              </a:buClr>
              <a:buFont typeface="Arial" panose="020B0604020202020204" pitchFamily="34" charset="0"/>
              <a:buChar char="•"/>
            </a:pPr>
            <a:r>
              <a:rPr lang="en-CA" dirty="0">
                <a:latin typeface="+mn-lt"/>
              </a:rPr>
              <a:t>Bona fide occupational qualification (BFOQ) is a characteristic that is essential to performing a particular job, and therefore, it is lawful to discriminate based on that characteristic.</a:t>
            </a:r>
          </a:p>
          <a:p>
            <a:pPr marL="400050" indent="-285750">
              <a:buClr>
                <a:schemeClr val="tx1"/>
              </a:buClr>
              <a:buFont typeface="Arial" panose="020B0604020202020204" pitchFamily="34" charset="0"/>
              <a:buChar char="•"/>
            </a:pPr>
            <a:endParaRPr lang="en-CA" dirty="0">
              <a:latin typeface="+mn-lt"/>
            </a:endParaRPr>
          </a:p>
          <a:p>
            <a:pPr marL="400050" indent="-285750">
              <a:buClr>
                <a:schemeClr val="tx1"/>
              </a:buClr>
              <a:buFont typeface="Arial" panose="020B0604020202020204" pitchFamily="34" charset="0"/>
              <a:buChar char="•"/>
            </a:pPr>
            <a:r>
              <a:rPr lang="en-CA" dirty="0">
                <a:latin typeface="+mn-lt"/>
              </a:rPr>
              <a:t>In order to prove that a criterion is a BFOQ, the employer has to demonstrate that it is an essential part of the job and that no reasonable alternative exists.</a:t>
            </a:r>
            <a:endParaRPr lang="en-CA" b="1" dirty="0">
              <a:latin typeface="+mn-lt"/>
            </a:endParaRPr>
          </a:p>
        </p:txBody>
      </p:sp>
      <p:pic>
        <p:nvPicPr>
          <p:cNvPr id="5" name="Picture 4">
            <a:extLst>
              <a:ext uri="{FF2B5EF4-FFF2-40B4-BE49-F238E27FC236}">
                <a16:creationId xmlns:a16="http://schemas.microsoft.com/office/drawing/2014/main" id="{5545035B-870C-4D5C-BF86-A7A35AC0B2AC}"/>
              </a:ext>
              <a:ext uri="{C183D7F6-B498-43B3-948B-1728B52AA6E4}">
                <adec:decorative xmlns:adec="http://schemas.microsoft.com/office/drawing/2017/decorative" val="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978917" y="1361439"/>
            <a:ext cx="2811683" cy="1985751"/>
          </a:xfrm>
          <a:prstGeom prst="rect">
            <a:avLst/>
          </a:prstGeom>
        </p:spPr>
      </p:pic>
    </p:spTree>
    <p:extLst>
      <p:ext uri="{BB962C8B-B14F-4D97-AF65-F5344CB8AC3E}">
        <p14:creationId xmlns:p14="http://schemas.microsoft.com/office/powerpoint/2010/main" val="1521078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3.4 Bona Fide Occupational Qualification</a:t>
            </a:r>
            <a:br>
              <a:rPr lang="en-CA" b="1" dirty="0"/>
            </a:br>
            <a:endParaRPr lang="en-CA" b="1" dirty="0"/>
          </a:p>
        </p:txBody>
      </p:sp>
      <p:graphicFrame>
        <p:nvGraphicFramePr>
          <p:cNvPr id="6" name="Content Placeholder 7" descr="•A justifiable reason for discrimination&#10;•Good faith or genuine &#10;•Rare and relate to unique situations &#10;•Mandatory retirement age for pilots&#10;">
            <a:extLst>
              <a:ext uri="{FF2B5EF4-FFF2-40B4-BE49-F238E27FC236}">
                <a16:creationId xmlns:a16="http://schemas.microsoft.com/office/drawing/2014/main" id="{EEC1A123-404E-DE3A-6858-90E023EDFEEF}"/>
              </a:ext>
            </a:extLst>
          </p:cNvPr>
          <p:cNvGraphicFramePr>
            <a:graphicFrameLocks/>
          </p:cNvGraphicFramePr>
          <p:nvPr>
            <p:extLst>
              <p:ext uri="{D42A27DB-BD31-4B8C-83A1-F6EECF244321}">
                <p14:modId xmlns:p14="http://schemas.microsoft.com/office/powerpoint/2010/main" val="341665388"/>
              </p:ext>
            </p:extLst>
          </p:nvPr>
        </p:nvGraphicFramePr>
        <p:xfrm>
          <a:off x="1091485" y="1197174"/>
          <a:ext cx="6592738" cy="3012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1785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3.4 Duty to Accommodate</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270000" y="830766"/>
            <a:ext cx="3929467" cy="3886200"/>
          </a:xfrm>
        </p:spPr>
        <p:txBody>
          <a:bodyPr>
            <a:noAutofit/>
          </a:bodyPr>
          <a:lstStyle/>
          <a:p>
            <a:pPr marL="400050" indent="-285750">
              <a:buClr>
                <a:schemeClr val="tx1"/>
              </a:buClr>
              <a:buFont typeface="Arial" panose="020B0604020202020204" pitchFamily="34" charset="0"/>
              <a:buChar char="•"/>
            </a:pPr>
            <a:r>
              <a:rPr lang="en-CA" dirty="0">
                <a:latin typeface="+mn-lt"/>
              </a:rPr>
              <a:t>Requires employers and service providers to adjust rules, policies, or practices to enable individuals to fully participate.</a:t>
            </a:r>
          </a:p>
          <a:p>
            <a:pPr>
              <a:buClr>
                <a:schemeClr val="tx1"/>
              </a:buClr>
            </a:pPr>
            <a:endParaRPr lang="en-CA" dirty="0">
              <a:latin typeface="+mn-lt"/>
            </a:endParaRPr>
          </a:p>
          <a:p>
            <a:pPr marL="400050" indent="-285750">
              <a:buClr>
                <a:schemeClr val="tx1"/>
              </a:buClr>
              <a:buFont typeface="Arial" panose="020B0604020202020204" pitchFamily="34" charset="0"/>
              <a:buChar char="•"/>
            </a:pPr>
            <a:r>
              <a:rPr lang="en-CA" dirty="0">
                <a:latin typeface="+mn-lt"/>
              </a:rPr>
              <a:t>The law stipulates that an employer has to accommodate employees up to the point of undue hardship, which varies based on the context.</a:t>
            </a:r>
          </a:p>
        </p:txBody>
      </p:sp>
      <p:pic>
        <p:nvPicPr>
          <p:cNvPr id="5" name="Picture 4">
            <a:extLst>
              <a:ext uri="{FF2B5EF4-FFF2-40B4-BE49-F238E27FC236}">
                <a16:creationId xmlns:a16="http://schemas.microsoft.com/office/drawing/2014/main" id="{DA929BEA-7176-4178-96D3-F82FA567074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377259" y="672760"/>
            <a:ext cx="2522141" cy="3581739"/>
          </a:xfrm>
          <a:prstGeom prst="rect">
            <a:avLst/>
          </a:prstGeom>
        </p:spPr>
      </p:pic>
      <p:sp>
        <p:nvSpPr>
          <p:cNvPr id="6" name="TextBox 5">
            <a:extLst>
              <a:ext uri="{FF2B5EF4-FFF2-40B4-BE49-F238E27FC236}">
                <a16:creationId xmlns:a16="http://schemas.microsoft.com/office/drawing/2014/main" id="{0B2A2DAD-E46D-49F8-85E6-782CE2FC1405}"/>
              </a:ext>
            </a:extLst>
          </p:cNvPr>
          <p:cNvSpPr txBox="1"/>
          <p:nvPr/>
        </p:nvSpPr>
        <p:spPr>
          <a:xfrm>
            <a:off x="5377259" y="4377267"/>
            <a:ext cx="2522141" cy="230832"/>
          </a:xfrm>
          <a:prstGeom prst="rect">
            <a:avLst/>
          </a:prstGeom>
          <a:noFill/>
        </p:spPr>
        <p:txBody>
          <a:bodyPr wrap="square" rtlCol="0">
            <a:spAutoFit/>
          </a:bodyPr>
          <a:lstStyle/>
          <a:p>
            <a:r>
              <a:rPr lang="en-CA" sz="900" dirty="0">
                <a:hlinkClick r:id="rId4"/>
              </a:rPr>
              <a:t>Image</a:t>
            </a:r>
            <a:r>
              <a:rPr lang="en-CA" sz="900" dirty="0"/>
              <a:t> by </a:t>
            </a:r>
            <a:r>
              <a:rPr lang="en-CA" sz="900" dirty="0" err="1">
                <a:hlinkClick r:id="rId5"/>
              </a:rPr>
              <a:t>cris</a:t>
            </a:r>
            <a:r>
              <a:rPr lang="en-CA" sz="900" dirty="0">
                <a:hlinkClick r:id="rId5"/>
              </a:rPr>
              <a:t> </a:t>
            </a:r>
            <a:r>
              <a:rPr lang="en-CA" sz="900" dirty="0" err="1">
                <a:hlinkClick r:id="rId5"/>
              </a:rPr>
              <a:t>renma</a:t>
            </a:r>
            <a:r>
              <a:rPr lang="en-CA" sz="900" dirty="0">
                <a:hlinkClick r:id="rId5"/>
              </a:rPr>
              <a:t> </a:t>
            </a:r>
            <a:r>
              <a:rPr lang="en-CA" sz="900" dirty="0" err="1">
                <a:hlinkClick r:id="rId6"/>
              </a:rPr>
              <a:t>pixabay</a:t>
            </a:r>
            <a:r>
              <a:rPr lang="en-CA" sz="900" dirty="0">
                <a:hlinkClick r:id="rId6"/>
              </a:rPr>
              <a:t> license</a:t>
            </a:r>
            <a:endParaRPr lang="en-CA" sz="900" dirty="0"/>
          </a:p>
        </p:txBody>
      </p:sp>
    </p:spTree>
    <p:extLst>
      <p:ext uri="{BB962C8B-B14F-4D97-AF65-F5344CB8AC3E}">
        <p14:creationId xmlns:p14="http://schemas.microsoft.com/office/powerpoint/2010/main" val="3712626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3.4 Sexual and Psychological Harassment</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270000" y="830766"/>
            <a:ext cx="7995934" cy="3886200"/>
          </a:xfrm>
        </p:spPr>
        <p:txBody>
          <a:bodyPr>
            <a:noAutofit/>
          </a:bodyPr>
          <a:lstStyle/>
          <a:p>
            <a:pPr marL="400050" indent="-285750">
              <a:buClr>
                <a:schemeClr val="tx1"/>
              </a:buClr>
              <a:buFont typeface="Arial" panose="020B0604020202020204" pitchFamily="34" charset="0"/>
              <a:buChar char="•"/>
            </a:pPr>
            <a:r>
              <a:rPr lang="en-US" dirty="0">
                <a:latin typeface="+mn-lt"/>
              </a:rPr>
              <a:t>Employees have the right to a workplace free from harassment.</a:t>
            </a:r>
          </a:p>
          <a:p>
            <a:pPr marL="400050" indent="-285750">
              <a:buClr>
                <a:schemeClr val="tx1"/>
              </a:buClr>
              <a:buFont typeface="Arial" panose="020B0604020202020204" pitchFamily="34" charset="0"/>
              <a:buChar char="•"/>
            </a:pPr>
            <a:r>
              <a:rPr lang="en-US" dirty="0">
                <a:latin typeface="+mn-lt"/>
              </a:rPr>
              <a:t>Negative impact on victim and workplace environment.</a:t>
            </a:r>
          </a:p>
          <a:p>
            <a:pPr marL="400050" indent="-285750">
              <a:buClr>
                <a:schemeClr val="tx1"/>
              </a:buClr>
              <a:buFont typeface="Arial" panose="020B0604020202020204" pitchFamily="34" charset="0"/>
              <a:buChar char="•"/>
            </a:pPr>
            <a:r>
              <a:rPr lang="en-US" dirty="0">
                <a:latin typeface="+mn-lt"/>
              </a:rPr>
              <a:t>Elements of harassment:</a:t>
            </a:r>
          </a:p>
          <a:p>
            <a:pPr marL="683514" lvl="1" indent="-285750">
              <a:buClr>
                <a:schemeClr val="tx1"/>
              </a:buClr>
            </a:pPr>
            <a:r>
              <a:rPr lang="en-US" sz="1800" dirty="0">
                <a:latin typeface="+mn-lt"/>
              </a:rPr>
              <a:t>Vexatious </a:t>
            </a:r>
            <a:r>
              <a:rPr lang="en-US" sz="1800" dirty="0" err="1">
                <a:latin typeface="+mn-lt"/>
              </a:rPr>
              <a:t>Behaviour</a:t>
            </a:r>
            <a:endParaRPr lang="en-US" sz="1800" dirty="0">
              <a:latin typeface="+mn-lt"/>
            </a:endParaRPr>
          </a:p>
          <a:p>
            <a:pPr marL="683514" lvl="1" indent="-285750">
              <a:buClr>
                <a:schemeClr val="tx1"/>
              </a:buClr>
            </a:pPr>
            <a:r>
              <a:rPr lang="en-US" sz="1800" dirty="0">
                <a:latin typeface="+mn-lt"/>
              </a:rPr>
              <a:t>Reasonable person</a:t>
            </a:r>
          </a:p>
          <a:p>
            <a:pPr marL="683514" lvl="1" indent="-285750">
              <a:buClr>
                <a:schemeClr val="tx1"/>
              </a:buClr>
            </a:pPr>
            <a:r>
              <a:rPr lang="en-US" sz="1800" dirty="0">
                <a:latin typeface="+mn-lt"/>
              </a:rPr>
              <a:t>Repetitive </a:t>
            </a:r>
          </a:p>
          <a:p>
            <a:pPr marL="683514" lvl="1" indent="-285750">
              <a:buClr>
                <a:schemeClr val="tx1"/>
              </a:buClr>
            </a:pPr>
            <a:r>
              <a:rPr lang="en-US" sz="1800" dirty="0">
                <a:latin typeface="+mn-lt"/>
              </a:rPr>
              <a:t>Unwanted</a:t>
            </a:r>
          </a:p>
          <a:p>
            <a:pPr marL="683514" lvl="1" indent="-285750">
              <a:buClr>
                <a:schemeClr val="tx1"/>
              </a:buClr>
            </a:pPr>
            <a:r>
              <a:rPr lang="en-US" sz="1800" dirty="0">
                <a:latin typeface="+mn-lt"/>
              </a:rPr>
              <a:t>Affect person’s dignity or integrity</a:t>
            </a:r>
          </a:p>
          <a:p>
            <a:pPr marL="400050" indent="-285750">
              <a:buClr>
                <a:schemeClr val="tx1"/>
              </a:buClr>
              <a:buFont typeface="Arial" panose="020B0604020202020204" pitchFamily="34" charset="0"/>
              <a:buChar char="•"/>
            </a:pPr>
            <a:r>
              <a:rPr lang="en-US" dirty="0">
                <a:latin typeface="+mn-lt"/>
              </a:rPr>
              <a:t>Employers must create harassment free policies and ensure a complaint system is in place and communicated to all employees.</a:t>
            </a:r>
          </a:p>
        </p:txBody>
      </p:sp>
    </p:spTree>
    <p:extLst>
      <p:ext uri="{BB962C8B-B14F-4D97-AF65-F5344CB8AC3E}">
        <p14:creationId xmlns:p14="http://schemas.microsoft.com/office/powerpoint/2010/main" val="322188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Learning Outcomes</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311700" y="1229874"/>
            <a:ext cx="8129773" cy="3570726"/>
          </a:xfrm>
        </p:spPr>
        <p:txBody>
          <a:bodyPr>
            <a:normAutofit fontScale="85000" lnSpcReduction="20000"/>
          </a:bodyPr>
          <a:lstStyle/>
          <a:p>
            <a:pPr marL="571500" indent="-457200">
              <a:buClr>
                <a:schemeClr val="tx1"/>
              </a:buClr>
              <a:buFont typeface="+mj-lt"/>
              <a:buAutoNum type="arabicPeriod"/>
            </a:pPr>
            <a:r>
              <a:rPr lang="en-CA" sz="2100" dirty="0">
                <a:latin typeface="+mn-lt"/>
              </a:rPr>
              <a:t>Interpret some of the key social factors that influence the evolution of the workforce.</a:t>
            </a:r>
          </a:p>
          <a:p>
            <a:pPr marL="571500" indent="-457200">
              <a:buClr>
                <a:schemeClr val="tx1"/>
              </a:buClr>
              <a:buFont typeface="+mj-lt"/>
              <a:buAutoNum type="arabicPeriod"/>
            </a:pPr>
            <a:endParaRPr lang="en-CA" sz="2100" dirty="0">
              <a:latin typeface="+mn-lt"/>
            </a:endParaRPr>
          </a:p>
          <a:p>
            <a:pPr marL="571500" indent="-457200">
              <a:buClr>
                <a:schemeClr val="tx1"/>
              </a:buClr>
              <a:buFont typeface="+mj-lt"/>
              <a:buAutoNum type="arabicPeriod"/>
            </a:pPr>
            <a:r>
              <a:rPr lang="en-CA" sz="2100" dirty="0">
                <a:latin typeface="+mn-lt"/>
              </a:rPr>
              <a:t>Explain the distinct, common and integrated Canadian Federal and Provincial legal systems with respect to employment legislation.</a:t>
            </a:r>
          </a:p>
          <a:p>
            <a:pPr marL="571500" indent="-457200">
              <a:buClr>
                <a:schemeClr val="tx1"/>
              </a:buClr>
              <a:buFont typeface="+mj-lt"/>
              <a:buAutoNum type="arabicPeriod"/>
            </a:pPr>
            <a:endParaRPr lang="en-CA" sz="2100" dirty="0">
              <a:latin typeface="+mn-lt"/>
            </a:endParaRPr>
          </a:p>
          <a:p>
            <a:pPr marL="571500" indent="-457200">
              <a:buClr>
                <a:schemeClr val="tx1"/>
              </a:buClr>
              <a:buFont typeface="+mj-lt"/>
              <a:buAutoNum type="arabicPeriod"/>
            </a:pPr>
            <a:r>
              <a:rPr lang="en-CA" sz="2100" dirty="0">
                <a:latin typeface="+mn-lt"/>
              </a:rPr>
              <a:t>Describe the distinction between direct and indirect discrimination.</a:t>
            </a:r>
          </a:p>
          <a:p>
            <a:pPr marL="571500" indent="-457200">
              <a:buClr>
                <a:schemeClr val="tx1"/>
              </a:buClr>
              <a:buFont typeface="+mj-lt"/>
              <a:buAutoNum type="arabicPeriod"/>
            </a:pPr>
            <a:endParaRPr lang="en-CA" sz="2100" dirty="0">
              <a:latin typeface="+mn-lt"/>
            </a:endParaRPr>
          </a:p>
          <a:p>
            <a:pPr marL="571500" indent="-457200">
              <a:buClr>
                <a:schemeClr val="tx1"/>
              </a:buClr>
              <a:buFont typeface="+mj-lt"/>
              <a:buAutoNum type="arabicPeriod"/>
            </a:pPr>
            <a:r>
              <a:rPr lang="en-CA" sz="2100" dirty="0">
                <a:latin typeface="+mn-lt"/>
              </a:rPr>
              <a:t>Define the concepts of job relatedness, Bona Fide Occupational requirements, duty to accommodate and undue hardship.</a:t>
            </a:r>
          </a:p>
          <a:p>
            <a:pPr marL="571500" indent="-457200">
              <a:buClr>
                <a:schemeClr val="tx1"/>
              </a:buClr>
              <a:buFont typeface="+mj-lt"/>
              <a:buAutoNum type="arabicPeriod"/>
            </a:pPr>
            <a:endParaRPr lang="en-CA" sz="2100" dirty="0">
              <a:latin typeface="+mn-lt"/>
            </a:endParaRPr>
          </a:p>
          <a:p>
            <a:pPr marL="571500" indent="-457200">
              <a:buClr>
                <a:schemeClr val="tx1"/>
              </a:buClr>
              <a:buFont typeface="+mj-lt"/>
              <a:buAutoNum type="arabicPeriod"/>
            </a:pPr>
            <a:r>
              <a:rPr lang="en-CA" sz="2100" dirty="0">
                <a:latin typeface="+mn-lt"/>
              </a:rPr>
              <a:t>Apply the steps needed to ensure employment equity in organizations.</a:t>
            </a:r>
          </a:p>
          <a:p>
            <a:pPr marL="400050" indent="-285750">
              <a:buClr>
                <a:schemeClr val="tx1"/>
              </a:buClr>
              <a:buFont typeface="Arial" panose="020B0604020202020204" pitchFamily="34" charset="0"/>
              <a:buChar char="•"/>
            </a:pPr>
            <a:endParaRPr lang="en-CA" dirty="0"/>
          </a:p>
        </p:txBody>
      </p:sp>
    </p:spTree>
    <p:extLst>
      <p:ext uri="{BB962C8B-B14F-4D97-AF65-F5344CB8AC3E}">
        <p14:creationId xmlns:p14="http://schemas.microsoft.com/office/powerpoint/2010/main" val="2368022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3.4 Ethics Competencies</a:t>
            </a:r>
          </a:p>
        </p:txBody>
      </p:sp>
      <p:graphicFrame>
        <p:nvGraphicFramePr>
          <p:cNvPr id="4" name="Diagrama 3" descr="- Adhere to the HRPA Rules of Professional Conduct in all undertakings.&#10;- Model ethical practices for staff.&#10;- Balance the interests of all affected parties in carrying out HR activities.">
            <a:extLst>
              <a:ext uri="{FF2B5EF4-FFF2-40B4-BE49-F238E27FC236}">
                <a16:creationId xmlns:a16="http://schemas.microsoft.com/office/drawing/2014/main" id="{0DE345E2-5757-A823-AD38-D55C7ABCBEAF}"/>
              </a:ext>
            </a:extLst>
          </p:cNvPr>
          <p:cNvGraphicFramePr/>
          <p:nvPr>
            <p:extLst>
              <p:ext uri="{D42A27DB-BD31-4B8C-83A1-F6EECF244321}">
                <p14:modId xmlns:p14="http://schemas.microsoft.com/office/powerpoint/2010/main" val="2809709"/>
              </p:ext>
            </p:extLst>
          </p:nvPr>
        </p:nvGraphicFramePr>
        <p:xfrm>
          <a:off x="311700" y="1229874"/>
          <a:ext cx="8478899" cy="3570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0758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3.5 Employment Equity </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270000" y="1049866"/>
            <a:ext cx="4505200" cy="3667099"/>
          </a:xfrm>
        </p:spPr>
        <p:txBody>
          <a:bodyPr>
            <a:noAutofit/>
          </a:bodyPr>
          <a:lstStyle/>
          <a:p>
            <a:pPr>
              <a:buClr>
                <a:schemeClr val="tx1"/>
              </a:buClr>
              <a:buSzPct val="100000"/>
            </a:pPr>
            <a:r>
              <a:rPr lang="en-CA" dirty="0">
                <a:latin typeface="+mn-lt"/>
              </a:rPr>
              <a:t>Employment Equity Act mandates companies to create equity plans to address employment barriers faced by members of four designated groups: </a:t>
            </a:r>
          </a:p>
          <a:p>
            <a:pPr marL="457200" indent="-342900">
              <a:buClr>
                <a:schemeClr val="tx1"/>
              </a:buClr>
              <a:buSzPct val="100000"/>
              <a:buFont typeface="Arial" panose="020B0604020202020204" pitchFamily="34" charset="0"/>
              <a:buChar char="•"/>
            </a:pPr>
            <a:r>
              <a:rPr lang="en-CA" dirty="0">
                <a:latin typeface="+mn-lt"/>
              </a:rPr>
              <a:t>Women</a:t>
            </a:r>
          </a:p>
          <a:p>
            <a:pPr marL="457200" indent="-342900">
              <a:buClr>
                <a:schemeClr val="tx1"/>
              </a:buClr>
              <a:buSzPct val="100000"/>
              <a:buFont typeface="Arial" panose="020B0604020202020204" pitchFamily="34" charset="0"/>
              <a:buChar char="•"/>
            </a:pPr>
            <a:r>
              <a:rPr lang="en-CA" dirty="0">
                <a:latin typeface="+mn-lt"/>
              </a:rPr>
              <a:t>Aboriginal peoples</a:t>
            </a:r>
          </a:p>
          <a:p>
            <a:pPr marL="457200" indent="-342900">
              <a:buClr>
                <a:schemeClr val="tx1"/>
              </a:buClr>
              <a:buSzPct val="100000"/>
              <a:buFont typeface="Arial" panose="020B0604020202020204" pitchFamily="34" charset="0"/>
              <a:buChar char="•"/>
            </a:pPr>
            <a:r>
              <a:rPr lang="en-CA" dirty="0">
                <a:latin typeface="+mn-lt"/>
              </a:rPr>
              <a:t>Persons with disabilities, and </a:t>
            </a:r>
          </a:p>
          <a:p>
            <a:pPr marL="457200" indent="-342900">
              <a:buClr>
                <a:schemeClr val="tx1"/>
              </a:buClr>
              <a:buSzPct val="100000"/>
              <a:buFont typeface="Arial" panose="020B0604020202020204" pitchFamily="34" charset="0"/>
              <a:buChar char="•"/>
            </a:pPr>
            <a:r>
              <a:rPr lang="en-CA" dirty="0">
                <a:latin typeface="+mn-lt"/>
              </a:rPr>
              <a:t>Visible minorities</a:t>
            </a:r>
          </a:p>
          <a:p>
            <a:pPr marL="1257300" lvl="1" indent="-342900">
              <a:buClr>
                <a:schemeClr val="tx1"/>
              </a:buClr>
              <a:buSzPct val="100000"/>
              <a:buFont typeface="Arial" panose="020B0604020202020204" pitchFamily="34" charset="0"/>
              <a:buChar char="•"/>
            </a:pPr>
            <a:endParaRPr lang="en-CA" sz="1600" dirty="0"/>
          </a:p>
        </p:txBody>
      </p:sp>
      <p:pic>
        <p:nvPicPr>
          <p:cNvPr id="1026" name="Picture 2" descr="Labour Equality">
            <a:extLst>
              <a:ext uri="{FF2B5EF4-FFF2-40B4-BE49-F238E27FC236}">
                <a16:creationId xmlns:a16="http://schemas.microsoft.com/office/drawing/2014/main" id="{E3CE2B5D-4DD3-4434-A198-655DA77528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8596" y="787800"/>
            <a:ext cx="2310871" cy="322447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B191FA0-E21E-4575-9842-3E80B9E1098B}"/>
              </a:ext>
            </a:extLst>
          </p:cNvPr>
          <p:cNvSpPr/>
          <p:nvPr/>
        </p:nvSpPr>
        <p:spPr>
          <a:xfrm>
            <a:off x="5432007" y="4312294"/>
            <a:ext cx="2844048" cy="307777"/>
          </a:xfrm>
          <a:prstGeom prst="rect">
            <a:avLst/>
          </a:prstGeom>
        </p:spPr>
        <p:txBody>
          <a:bodyPr wrap="none">
            <a:spAutoFit/>
          </a:bodyPr>
          <a:lstStyle/>
          <a:p>
            <a:r>
              <a:rPr lang="en-CA" i="1" dirty="0">
                <a:solidFill>
                  <a:srgbClr val="003180"/>
                </a:solidFill>
                <a:latin typeface="Encode Sans"/>
              </a:rPr>
              <a:t>“</a:t>
            </a:r>
            <a:r>
              <a:rPr lang="en-CA" sz="900" i="1" u="sng" dirty="0">
                <a:latin typeface="+mn-lt"/>
                <a:hlinkClick r:id="rId4"/>
              </a:rPr>
              <a:t>Labour Equality</a:t>
            </a:r>
            <a:r>
              <a:rPr lang="en-CA" sz="900" i="1" dirty="0">
                <a:solidFill>
                  <a:srgbClr val="003180"/>
                </a:solidFill>
                <a:latin typeface="+mn-lt"/>
              </a:rPr>
              <a:t>” by </a:t>
            </a:r>
            <a:r>
              <a:rPr lang="en-CA" sz="900" i="1" u="sng" dirty="0">
                <a:latin typeface="+mn-lt"/>
                <a:hlinkClick r:id="rId5"/>
              </a:rPr>
              <a:t>Milena </a:t>
            </a:r>
            <a:r>
              <a:rPr lang="en-CA" sz="900" i="1" u="sng" dirty="0" err="1">
                <a:latin typeface="+mn-lt"/>
                <a:hlinkClick r:id="rId5"/>
              </a:rPr>
              <a:t>Filipova</a:t>
            </a:r>
            <a:r>
              <a:rPr lang="en-CA" sz="900" i="1" dirty="0">
                <a:solidFill>
                  <a:srgbClr val="003180"/>
                </a:solidFill>
                <a:latin typeface="+mn-lt"/>
              </a:rPr>
              <a:t> </a:t>
            </a:r>
            <a:r>
              <a:rPr lang="en-CA" sz="900" i="1" u="sng" dirty="0">
                <a:latin typeface="+mn-lt"/>
                <a:hlinkClick r:id="rId6"/>
              </a:rPr>
              <a:t>CC-BY-NC-SA</a:t>
            </a:r>
            <a:endParaRPr lang="en-CA" sz="900" dirty="0">
              <a:latin typeface="+mn-lt"/>
            </a:endParaRPr>
          </a:p>
        </p:txBody>
      </p:sp>
    </p:spTree>
    <p:extLst>
      <p:ext uri="{BB962C8B-B14F-4D97-AF65-F5344CB8AC3E}">
        <p14:creationId xmlns:p14="http://schemas.microsoft.com/office/powerpoint/2010/main" val="2738902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3.5 The Implementation of Employment Equity in Organizations</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269999" y="1289848"/>
            <a:ext cx="8589385" cy="3427117"/>
          </a:xfrm>
        </p:spPr>
        <p:txBody>
          <a:bodyPr>
            <a:noAutofit/>
          </a:bodyPr>
          <a:lstStyle/>
          <a:p>
            <a:pPr fontAlgn="base">
              <a:buClr>
                <a:schemeClr val="tx1"/>
              </a:buClr>
            </a:pPr>
            <a:r>
              <a:rPr lang="en-US" b="1" dirty="0">
                <a:latin typeface="+mn-lt"/>
              </a:rPr>
              <a:t>Proactive approach which involves:​</a:t>
            </a:r>
          </a:p>
        </p:txBody>
      </p:sp>
      <p:graphicFrame>
        <p:nvGraphicFramePr>
          <p:cNvPr id="4" name="Diagrama 3" descr="- Senior Management and Engagement&#10;- Demographic Data and Analysis&#10;- Employment Practices&#10;- Operational Plan&#10;- Implementation&#10;- Monitoring, Evaluation and Revision&#10;">
            <a:extLst>
              <a:ext uri="{FF2B5EF4-FFF2-40B4-BE49-F238E27FC236}">
                <a16:creationId xmlns:a16="http://schemas.microsoft.com/office/drawing/2014/main" id="{7D518662-0E57-4338-DE0D-F5CBCD1367E4}"/>
              </a:ext>
            </a:extLst>
          </p:cNvPr>
          <p:cNvGraphicFramePr/>
          <p:nvPr>
            <p:extLst>
              <p:ext uri="{D42A27DB-BD31-4B8C-83A1-F6EECF244321}">
                <p14:modId xmlns:p14="http://schemas.microsoft.com/office/powerpoint/2010/main" val="3421001710"/>
              </p:ext>
            </p:extLst>
          </p:nvPr>
        </p:nvGraphicFramePr>
        <p:xfrm>
          <a:off x="1822989" y="1816769"/>
          <a:ext cx="5498022" cy="2774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4446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Summary</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311700" y="1229874"/>
            <a:ext cx="8129773" cy="3570726"/>
          </a:xfrm>
        </p:spPr>
        <p:txBody>
          <a:bodyPr>
            <a:normAutofit fontScale="92500" lnSpcReduction="20000"/>
          </a:bodyPr>
          <a:lstStyle/>
          <a:p>
            <a:pPr marL="400050" indent="-285750">
              <a:buClr>
                <a:schemeClr val="tx1"/>
              </a:buClr>
              <a:buFont typeface="Arial" panose="020B0604020202020204" pitchFamily="34" charset="0"/>
              <a:buChar char="•"/>
            </a:pPr>
            <a:r>
              <a:rPr lang="en-CA" sz="1900" dirty="0">
                <a:latin typeface="+mn-lt"/>
              </a:rPr>
              <a:t>Interpret some of the key social factors that influence the evolution of the workforce.</a:t>
            </a:r>
          </a:p>
          <a:p>
            <a:pPr marL="400050" indent="-285750">
              <a:buClr>
                <a:schemeClr val="tx1"/>
              </a:buClr>
              <a:buFont typeface="Arial" panose="020B0604020202020204" pitchFamily="34" charset="0"/>
              <a:buChar char="•"/>
            </a:pPr>
            <a:endParaRPr lang="en-CA" sz="1900" dirty="0">
              <a:latin typeface="+mn-lt"/>
            </a:endParaRPr>
          </a:p>
          <a:p>
            <a:pPr marL="400050" indent="-285750">
              <a:buClr>
                <a:schemeClr val="tx1"/>
              </a:buClr>
              <a:buFont typeface="Arial" panose="020B0604020202020204" pitchFamily="34" charset="0"/>
              <a:buChar char="•"/>
            </a:pPr>
            <a:r>
              <a:rPr lang="en-CA" sz="1900" dirty="0">
                <a:latin typeface="+mn-lt"/>
              </a:rPr>
              <a:t>Explain the distinct, common and integrated Canadian Federal and Provincial legal systems with respect to employment legislation.</a:t>
            </a:r>
          </a:p>
          <a:p>
            <a:pPr marL="400050" indent="-285750">
              <a:buClr>
                <a:schemeClr val="tx1"/>
              </a:buClr>
              <a:buFont typeface="Arial" panose="020B0604020202020204" pitchFamily="34" charset="0"/>
              <a:buChar char="•"/>
            </a:pPr>
            <a:endParaRPr lang="en-CA" sz="1900" dirty="0">
              <a:latin typeface="+mn-lt"/>
            </a:endParaRPr>
          </a:p>
          <a:p>
            <a:pPr marL="400050" indent="-285750">
              <a:buClr>
                <a:schemeClr val="tx1"/>
              </a:buClr>
              <a:buFont typeface="Arial" panose="020B0604020202020204" pitchFamily="34" charset="0"/>
              <a:buChar char="•"/>
            </a:pPr>
            <a:r>
              <a:rPr lang="en-CA" sz="1900" dirty="0">
                <a:latin typeface="+mn-lt"/>
              </a:rPr>
              <a:t>Describe the distinction between direct and indirect discrimination.</a:t>
            </a:r>
          </a:p>
          <a:p>
            <a:pPr marL="400050" indent="-285750">
              <a:buClr>
                <a:schemeClr val="tx1"/>
              </a:buClr>
              <a:buFont typeface="Arial" panose="020B0604020202020204" pitchFamily="34" charset="0"/>
              <a:buChar char="•"/>
            </a:pPr>
            <a:endParaRPr lang="en-CA" sz="1900" dirty="0">
              <a:latin typeface="+mn-lt"/>
            </a:endParaRPr>
          </a:p>
          <a:p>
            <a:pPr marL="400050" indent="-285750">
              <a:buClr>
                <a:schemeClr val="tx1"/>
              </a:buClr>
              <a:buFont typeface="Arial" panose="020B0604020202020204" pitchFamily="34" charset="0"/>
              <a:buChar char="•"/>
            </a:pPr>
            <a:r>
              <a:rPr lang="en-CA" sz="1900" dirty="0">
                <a:latin typeface="+mn-lt"/>
              </a:rPr>
              <a:t>Define the concepts of job relatedness, Bona Fide Occupational requirements, duty to accommodate and undue hardship.</a:t>
            </a:r>
          </a:p>
          <a:p>
            <a:pPr marL="400050" indent="-285750">
              <a:buClr>
                <a:schemeClr val="tx1"/>
              </a:buClr>
              <a:buFont typeface="Arial" panose="020B0604020202020204" pitchFamily="34" charset="0"/>
              <a:buChar char="•"/>
            </a:pPr>
            <a:endParaRPr lang="en-CA" sz="1900" dirty="0">
              <a:latin typeface="+mn-lt"/>
            </a:endParaRPr>
          </a:p>
          <a:p>
            <a:pPr marL="400050" indent="-285750">
              <a:buClr>
                <a:schemeClr val="tx1"/>
              </a:buClr>
              <a:buFont typeface="Arial" panose="020B0604020202020204" pitchFamily="34" charset="0"/>
              <a:buChar char="•"/>
            </a:pPr>
            <a:r>
              <a:rPr lang="en-CA" sz="1900" dirty="0">
                <a:latin typeface="+mn-lt"/>
              </a:rPr>
              <a:t>Apply the steps needed to ensure employment equity in organizations.</a:t>
            </a:r>
          </a:p>
          <a:p>
            <a:pPr marL="400050" indent="-285750">
              <a:buClr>
                <a:schemeClr val="tx1"/>
              </a:buClr>
              <a:buFont typeface="Arial" panose="020B0604020202020204" pitchFamily="34" charset="0"/>
              <a:buChar char="•"/>
            </a:pPr>
            <a:endParaRPr lang="en-CA" dirty="0"/>
          </a:p>
        </p:txBody>
      </p:sp>
    </p:spTree>
    <p:extLst>
      <p:ext uri="{BB962C8B-B14F-4D97-AF65-F5344CB8AC3E}">
        <p14:creationId xmlns:p14="http://schemas.microsoft.com/office/powerpoint/2010/main" val="2209257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3435057-8CC2-05DF-488C-7EF4260BC5F7}"/>
              </a:ext>
            </a:extLst>
          </p:cNvPr>
          <p:cNvSpPr>
            <a:spLocks noGrp="1"/>
          </p:cNvSpPr>
          <p:nvPr>
            <p:ph type="title"/>
          </p:nvPr>
        </p:nvSpPr>
        <p:spPr>
          <a:xfrm>
            <a:off x="311700" y="410000"/>
            <a:ext cx="8520600" cy="607800"/>
          </a:xfrm>
        </p:spPr>
        <p:txBody>
          <a:bodyPr>
            <a:noAutofit/>
          </a:bodyPr>
          <a:lstStyle/>
          <a:p>
            <a:r>
              <a:rPr lang="en-US" sz="3000" b="1" dirty="0">
                <a:solidFill>
                  <a:schemeClr val="bg1"/>
                </a:solidFill>
              </a:rPr>
              <a:t>End Chapter Review</a:t>
            </a:r>
          </a:p>
        </p:txBody>
      </p:sp>
      <p:sp>
        <p:nvSpPr>
          <p:cNvPr id="4" name="Text Placeholder 2">
            <a:extLst>
              <a:ext uri="{FF2B5EF4-FFF2-40B4-BE49-F238E27FC236}">
                <a16:creationId xmlns:a16="http://schemas.microsoft.com/office/drawing/2014/main" id="{D3AB1A63-EEF7-D6E0-D20B-1F01701EECE5}"/>
              </a:ext>
            </a:extLst>
          </p:cNvPr>
          <p:cNvSpPr txBox="1">
            <a:spLocks/>
          </p:cNvSpPr>
          <p:nvPr/>
        </p:nvSpPr>
        <p:spPr>
          <a:xfrm>
            <a:off x="311700" y="1420483"/>
            <a:ext cx="8650631" cy="3404558"/>
          </a:xfrm>
          <a:prstGeom prst="rect">
            <a:avLst/>
          </a:prstGeom>
        </p:spPr>
        <p:txBody>
          <a:bodyPr>
            <a:normAutofit lnSpcReduction="10000"/>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42900">
              <a:buSzPct val="150000"/>
              <a:buFont typeface="Arial" panose="020B0604020202020204" pitchFamily="34" charset="0"/>
              <a:buChar char="•"/>
            </a:pPr>
            <a:r>
              <a:rPr lang="en-CA" sz="1800" b="1" dirty="0"/>
              <a:t>How can HR managers recruit, hire, develop, and retain employees from different backgrounds to comply with legal standards and benefit their business?</a:t>
            </a:r>
          </a:p>
          <a:p>
            <a:pPr marL="342900" indent="-342900">
              <a:buSzPct val="150000"/>
              <a:buFont typeface="Arial" panose="020B0604020202020204" pitchFamily="34" charset="0"/>
              <a:buChar char="•"/>
            </a:pPr>
            <a:endParaRPr lang="en-CA" sz="1800" b="1" dirty="0"/>
          </a:p>
          <a:p>
            <a:pPr marL="342900" indent="-342900">
              <a:buSzPct val="150000"/>
              <a:buFont typeface="Arial" panose="020B0604020202020204" pitchFamily="34" charset="0"/>
              <a:buChar char="•"/>
            </a:pPr>
            <a:r>
              <a:rPr lang="en-CA" sz="1800" b="1" dirty="0"/>
              <a:t>What are some of the important issues that employees advocate for in the workplace, and how are employers developing programs to support them?</a:t>
            </a:r>
          </a:p>
          <a:p>
            <a:pPr marL="342900" indent="-342900">
              <a:buSzPct val="150000"/>
              <a:buFont typeface="Arial" panose="020B0604020202020204" pitchFamily="34" charset="0"/>
              <a:buChar char="•"/>
            </a:pPr>
            <a:endParaRPr lang="en-CA" sz="1800" b="1" dirty="0"/>
          </a:p>
          <a:p>
            <a:pPr marL="342900" indent="-342900">
              <a:buSzPct val="150000"/>
              <a:buFont typeface="Arial" panose="020B0604020202020204" pitchFamily="34" charset="0"/>
              <a:buChar char="•"/>
            </a:pPr>
            <a:r>
              <a:rPr lang="en-CA" sz="1800" b="1" dirty="0"/>
              <a:t>What legal frameworks do employers and employees need to be aware of, and how does the government balance the relationship between them?</a:t>
            </a:r>
          </a:p>
          <a:p>
            <a:pPr marL="342900" indent="-342900">
              <a:buSzPct val="150000"/>
              <a:buFont typeface="Arial" panose="020B0604020202020204" pitchFamily="34" charset="0"/>
              <a:buChar char="•"/>
            </a:pPr>
            <a:endParaRPr lang="en-CA" sz="1800" b="1" dirty="0"/>
          </a:p>
          <a:p>
            <a:pPr marL="342900" indent="-342900">
              <a:buSzPct val="150000"/>
              <a:buFont typeface="Arial" panose="020B0604020202020204" pitchFamily="34" charset="0"/>
              <a:buChar char="•"/>
            </a:pPr>
            <a:r>
              <a:rPr lang="en-CA" sz="1800" b="1" dirty="0"/>
              <a:t>What is the concept of “bona fide occupational requirement” (BFOR), and what is the duty to accommodate? How do employers need to address harassment in the workplace?</a:t>
            </a:r>
          </a:p>
        </p:txBody>
      </p:sp>
    </p:spTree>
    <p:extLst>
      <p:ext uri="{BB962C8B-B14F-4D97-AF65-F5344CB8AC3E}">
        <p14:creationId xmlns:p14="http://schemas.microsoft.com/office/powerpoint/2010/main" val="111532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99AE-1A77-77EC-DBB8-6840FA564DDB}"/>
              </a:ext>
            </a:extLst>
          </p:cNvPr>
          <p:cNvSpPr>
            <a:spLocks noGrp="1"/>
          </p:cNvSpPr>
          <p:nvPr>
            <p:ph type="title"/>
          </p:nvPr>
        </p:nvSpPr>
        <p:spPr>
          <a:xfrm>
            <a:off x="270000" y="180000"/>
            <a:ext cx="8520600" cy="607800"/>
          </a:xfrm>
        </p:spPr>
        <p:txBody>
          <a:bodyPr>
            <a:noAutofit/>
          </a:bodyPr>
          <a:lstStyle/>
          <a:p>
            <a:r>
              <a:rPr lang="en-CA" sz="2900" dirty="0"/>
              <a:t>3.1 </a:t>
            </a:r>
            <a:r>
              <a:rPr lang="en-CA" sz="2900" b="1" dirty="0"/>
              <a:t>Diversity, Rights, Ethics, Work-Life Balance</a:t>
            </a:r>
            <a:endParaRPr lang="en-CA" sz="2900" dirty="0"/>
          </a:p>
        </p:txBody>
      </p:sp>
      <p:sp>
        <p:nvSpPr>
          <p:cNvPr id="3" name="Text Placeholder 2">
            <a:extLst>
              <a:ext uri="{FF2B5EF4-FFF2-40B4-BE49-F238E27FC236}">
                <a16:creationId xmlns:a16="http://schemas.microsoft.com/office/drawing/2014/main" id="{5182EB98-ECCC-1482-32E7-B7142440BF36}"/>
              </a:ext>
            </a:extLst>
          </p:cNvPr>
          <p:cNvSpPr>
            <a:spLocks noGrp="1"/>
          </p:cNvSpPr>
          <p:nvPr>
            <p:ph type="body" idx="1"/>
          </p:nvPr>
        </p:nvSpPr>
        <p:spPr>
          <a:xfrm>
            <a:off x="311700" y="1229876"/>
            <a:ext cx="8426443" cy="782920"/>
          </a:xfrm>
        </p:spPr>
        <p:txBody>
          <a:bodyPr>
            <a:noAutofit/>
          </a:bodyPr>
          <a:lstStyle/>
          <a:p>
            <a:r>
              <a:rPr lang="en-CA" dirty="0">
                <a:latin typeface="+mn-lt"/>
              </a:rPr>
              <a:t>The focus of HRM is people. People bring with them feelings, emotions, perceptions, values, prejudices and are often unpredictable.</a:t>
            </a:r>
            <a:endParaRPr lang="en-US" dirty="0">
              <a:latin typeface="+mn-lt"/>
            </a:endParaRPr>
          </a:p>
        </p:txBody>
      </p:sp>
      <p:graphicFrame>
        <p:nvGraphicFramePr>
          <p:cNvPr id="5" name="Diagram 4" descr="Fundamental Freedsoms&#10;-Freedom of conscience and religion&#10;-Freedom of thought, belief, expression and -opinion&#10;-Freedom of peaceful assembly&#10;-Freedom of association&#10;">
            <a:extLst>
              <a:ext uri="{FF2B5EF4-FFF2-40B4-BE49-F238E27FC236}">
                <a16:creationId xmlns:a16="http://schemas.microsoft.com/office/drawing/2014/main" id="{28346C2D-2280-8D40-5C67-57C0E0E3170E}"/>
              </a:ext>
            </a:extLst>
          </p:cNvPr>
          <p:cNvGraphicFramePr/>
          <p:nvPr>
            <p:extLst>
              <p:ext uri="{D42A27DB-BD31-4B8C-83A1-F6EECF244321}">
                <p14:modId xmlns:p14="http://schemas.microsoft.com/office/powerpoint/2010/main" val="1079787175"/>
              </p:ext>
            </p:extLst>
          </p:nvPr>
        </p:nvGraphicFramePr>
        <p:xfrm>
          <a:off x="2190751" y="2282028"/>
          <a:ext cx="4762499" cy="23218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897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99AE-1A77-77EC-DBB8-6840FA564DDB}"/>
              </a:ext>
            </a:extLst>
          </p:cNvPr>
          <p:cNvSpPr>
            <a:spLocks noGrp="1"/>
          </p:cNvSpPr>
          <p:nvPr>
            <p:ph type="title"/>
          </p:nvPr>
        </p:nvSpPr>
        <p:spPr>
          <a:xfrm>
            <a:off x="270000" y="180000"/>
            <a:ext cx="8520600" cy="607800"/>
          </a:xfrm>
        </p:spPr>
        <p:txBody>
          <a:bodyPr>
            <a:noAutofit/>
          </a:bodyPr>
          <a:lstStyle/>
          <a:p>
            <a:r>
              <a:rPr lang="en-CA" sz="2900" dirty="0"/>
              <a:t>3.1 </a:t>
            </a:r>
            <a:r>
              <a:rPr lang="en-CA" sz="2900" b="1" dirty="0"/>
              <a:t>Diversity Management and Inclusiveness Competencies</a:t>
            </a:r>
            <a:endParaRPr lang="en-CA" sz="2900" dirty="0"/>
          </a:p>
        </p:txBody>
      </p:sp>
      <p:sp>
        <p:nvSpPr>
          <p:cNvPr id="3" name="Text Placeholder 2">
            <a:extLst>
              <a:ext uri="{FF2B5EF4-FFF2-40B4-BE49-F238E27FC236}">
                <a16:creationId xmlns:a16="http://schemas.microsoft.com/office/drawing/2014/main" id="{5182EB98-ECCC-1482-32E7-B7142440BF36}"/>
              </a:ext>
            </a:extLst>
          </p:cNvPr>
          <p:cNvSpPr>
            <a:spLocks noGrp="1"/>
          </p:cNvSpPr>
          <p:nvPr>
            <p:ph type="body" idx="1"/>
          </p:nvPr>
        </p:nvSpPr>
        <p:spPr>
          <a:xfrm>
            <a:off x="311700" y="1229876"/>
            <a:ext cx="8426443" cy="3510566"/>
          </a:xfrm>
        </p:spPr>
        <p:txBody>
          <a:bodyPr>
            <a:noAutofit/>
          </a:bodyPr>
          <a:lstStyle/>
          <a:p>
            <a:pPr marL="457200" indent="-342900">
              <a:buClr>
                <a:schemeClr val="tx1"/>
              </a:buClr>
              <a:buFont typeface="Arial" panose="020B0604020202020204" pitchFamily="34" charset="0"/>
              <a:buChar char="•"/>
            </a:pPr>
            <a:r>
              <a:rPr lang="en-US" sz="2000" dirty="0">
                <a:latin typeface="+mn-lt"/>
              </a:rPr>
              <a:t>Identify institutional structures or practices that may present barriers to some facet of diversity.</a:t>
            </a:r>
          </a:p>
          <a:p>
            <a:pPr marL="457200" indent="-342900">
              <a:buClr>
                <a:schemeClr val="tx1"/>
              </a:buClr>
              <a:buFont typeface="Arial" panose="020B0604020202020204" pitchFamily="34" charset="0"/>
              <a:buChar char="•"/>
            </a:pPr>
            <a:r>
              <a:rPr lang="en-US" sz="2000" dirty="0">
                <a:latin typeface="+mn-lt"/>
              </a:rPr>
              <a:t>Develop an effective program to remove institutional structures or practices that present barriers to some facet of diversity.</a:t>
            </a:r>
          </a:p>
          <a:p>
            <a:pPr marL="457200" indent="-342900">
              <a:buClr>
                <a:schemeClr val="tx1"/>
              </a:buClr>
              <a:buFont typeface="Arial" panose="020B0604020202020204" pitchFamily="34" charset="0"/>
              <a:buChar char="•"/>
            </a:pPr>
            <a:r>
              <a:rPr lang="en-US" sz="2000" dirty="0">
                <a:latin typeface="+mn-lt"/>
              </a:rPr>
              <a:t>Implement a program to remove institutional structures or practices that present barriers to some facet of diversity.</a:t>
            </a:r>
          </a:p>
        </p:txBody>
      </p:sp>
    </p:spTree>
    <p:extLst>
      <p:ext uri="{BB962C8B-B14F-4D97-AF65-F5344CB8AC3E}">
        <p14:creationId xmlns:p14="http://schemas.microsoft.com/office/powerpoint/2010/main" val="136110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99AE-1A77-77EC-DBB8-6840FA564DDB}"/>
              </a:ext>
            </a:extLst>
          </p:cNvPr>
          <p:cNvSpPr>
            <a:spLocks noGrp="1"/>
          </p:cNvSpPr>
          <p:nvPr>
            <p:ph type="title"/>
          </p:nvPr>
        </p:nvSpPr>
        <p:spPr>
          <a:xfrm>
            <a:off x="270000" y="180000"/>
            <a:ext cx="8520600" cy="607800"/>
          </a:xfrm>
        </p:spPr>
        <p:txBody>
          <a:bodyPr>
            <a:noAutofit/>
          </a:bodyPr>
          <a:lstStyle/>
          <a:p>
            <a:r>
              <a:rPr lang="en-CA" sz="2900" dirty="0"/>
              <a:t>3.1 Ethics Competencies</a:t>
            </a:r>
          </a:p>
        </p:txBody>
      </p:sp>
      <p:sp>
        <p:nvSpPr>
          <p:cNvPr id="3" name="Text Placeholder 2">
            <a:extLst>
              <a:ext uri="{FF2B5EF4-FFF2-40B4-BE49-F238E27FC236}">
                <a16:creationId xmlns:a16="http://schemas.microsoft.com/office/drawing/2014/main" id="{5182EB98-ECCC-1482-32E7-B7142440BF36}"/>
              </a:ext>
            </a:extLst>
          </p:cNvPr>
          <p:cNvSpPr>
            <a:spLocks noGrp="1"/>
          </p:cNvSpPr>
          <p:nvPr>
            <p:ph type="body" idx="1"/>
          </p:nvPr>
        </p:nvSpPr>
        <p:spPr>
          <a:xfrm>
            <a:off x="311700" y="1229876"/>
            <a:ext cx="8426443" cy="3510566"/>
          </a:xfrm>
        </p:spPr>
        <p:txBody>
          <a:bodyPr>
            <a:noAutofit/>
          </a:bodyPr>
          <a:lstStyle/>
          <a:p>
            <a:pPr marL="457200" indent="-342900">
              <a:buClr>
                <a:schemeClr val="tx1"/>
              </a:buClr>
              <a:buFont typeface="Arial" panose="020B0604020202020204" pitchFamily="34" charset="0"/>
              <a:buChar char="•"/>
            </a:pPr>
            <a:r>
              <a:rPr lang="en-US" sz="2000" dirty="0">
                <a:latin typeface="+mn-lt"/>
              </a:rPr>
              <a:t>Adhere to the HRPA Rules of Professional Conduct in all undertakings.</a:t>
            </a:r>
          </a:p>
          <a:p>
            <a:pPr marL="457200" indent="-342900">
              <a:buClr>
                <a:schemeClr val="tx1"/>
              </a:buClr>
              <a:buFont typeface="Arial" panose="020B0604020202020204" pitchFamily="34" charset="0"/>
              <a:buChar char="•"/>
            </a:pPr>
            <a:r>
              <a:rPr lang="en-US" sz="2000" dirty="0">
                <a:latin typeface="+mn-lt"/>
              </a:rPr>
              <a:t>Model ethical practices for staff.</a:t>
            </a:r>
          </a:p>
          <a:p>
            <a:pPr marL="457200" indent="-342900">
              <a:buClr>
                <a:schemeClr val="tx1"/>
              </a:buClr>
              <a:buFont typeface="Arial" panose="020B0604020202020204" pitchFamily="34" charset="0"/>
              <a:buChar char="•"/>
            </a:pPr>
            <a:r>
              <a:rPr lang="en-US" sz="2000" dirty="0">
                <a:latin typeface="+mn-lt"/>
              </a:rPr>
              <a:t>Balance the interests of all affected parties in carrying out HR activities.</a:t>
            </a:r>
          </a:p>
        </p:txBody>
      </p:sp>
    </p:spTree>
    <p:extLst>
      <p:ext uri="{BB962C8B-B14F-4D97-AF65-F5344CB8AC3E}">
        <p14:creationId xmlns:p14="http://schemas.microsoft.com/office/powerpoint/2010/main" val="147166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99AE-1A77-77EC-DBB8-6840FA564DDB}"/>
              </a:ext>
            </a:extLst>
          </p:cNvPr>
          <p:cNvSpPr>
            <a:spLocks noGrp="1"/>
          </p:cNvSpPr>
          <p:nvPr>
            <p:ph type="title"/>
          </p:nvPr>
        </p:nvSpPr>
        <p:spPr>
          <a:xfrm>
            <a:off x="270000" y="180000"/>
            <a:ext cx="8520600" cy="607800"/>
          </a:xfrm>
        </p:spPr>
        <p:txBody>
          <a:bodyPr>
            <a:noAutofit/>
          </a:bodyPr>
          <a:lstStyle/>
          <a:p>
            <a:r>
              <a:rPr lang="en-CA" sz="2900" dirty="0"/>
              <a:t>3.1 Responsible Governance Competencies</a:t>
            </a:r>
          </a:p>
        </p:txBody>
      </p:sp>
      <p:sp>
        <p:nvSpPr>
          <p:cNvPr id="3" name="Text Placeholder 2">
            <a:extLst>
              <a:ext uri="{FF2B5EF4-FFF2-40B4-BE49-F238E27FC236}">
                <a16:creationId xmlns:a16="http://schemas.microsoft.com/office/drawing/2014/main" id="{5182EB98-ECCC-1482-32E7-B7142440BF36}"/>
              </a:ext>
            </a:extLst>
          </p:cNvPr>
          <p:cNvSpPr>
            <a:spLocks noGrp="1"/>
          </p:cNvSpPr>
          <p:nvPr>
            <p:ph type="body" idx="1"/>
          </p:nvPr>
        </p:nvSpPr>
        <p:spPr>
          <a:xfrm>
            <a:off x="311700" y="1229876"/>
            <a:ext cx="8426443" cy="3510566"/>
          </a:xfrm>
        </p:spPr>
        <p:txBody>
          <a:bodyPr>
            <a:noAutofit/>
          </a:bodyPr>
          <a:lstStyle/>
          <a:p>
            <a:pPr marL="457200" indent="-342900">
              <a:buClr>
                <a:schemeClr val="tx1"/>
              </a:buClr>
              <a:buFont typeface="Arial" panose="020B0604020202020204" pitchFamily="34" charset="0"/>
              <a:buChar char="•"/>
            </a:pPr>
            <a:r>
              <a:rPr lang="en-US" sz="2000" dirty="0">
                <a:latin typeface="+mn-lt"/>
              </a:rPr>
              <a:t>Assess the ethical implications of alternative courses of actions.</a:t>
            </a:r>
          </a:p>
          <a:p>
            <a:pPr marL="457200" indent="-342900">
              <a:buClr>
                <a:schemeClr val="tx1"/>
              </a:buClr>
              <a:buFont typeface="Arial" panose="020B0604020202020204" pitchFamily="34" charset="0"/>
              <a:buChar char="•"/>
            </a:pPr>
            <a:r>
              <a:rPr lang="en-US" sz="2000" dirty="0">
                <a:latin typeface="+mn-lt"/>
              </a:rPr>
              <a:t>Recommend only ethical solutions to problems.</a:t>
            </a:r>
          </a:p>
          <a:p>
            <a:pPr marL="457200" indent="-342900">
              <a:buClr>
                <a:schemeClr val="tx1"/>
              </a:buClr>
              <a:buFont typeface="Arial" panose="020B0604020202020204" pitchFamily="34" charset="0"/>
              <a:buChar char="•"/>
            </a:pPr>
            <a:r>
              <a:rPr lang="en-US" sz="2000" dirty="0">
                <a:latin typeface="+mn-lt"/>
              </a:rPr>
              <a:t>Promote ethical decision-making to the organization’s leadership.</a:t>
            </a:r>
          </a:p>
          <a:p>
            <a:pPr marL="457200" indent="-342900">
              <a:buClr>
                <a:schemeClr val="tx1"/>
              </a:buClr>
              <a:buFont typeface="Arial" panose="020B0604020202020204" pitchFamily="34" charset="0"/>
              <a:buChar char="•"/>
            </a:pPr>
            <a:r>
              <a:rPr lang="en-US" sz="2000" dirty="0">
                <a:latin typeface="+mn-lt"/>
              </a:rPr>
              <a:t>Manage risk in the execution of HR activities.</a:t>
            </a:r>
          </a:p>
          <a:p>
            <a:pPr marL="457200" indent="-342900">
              <a:buClr>
                <a:schemeClr val="tx1"/>
              </a:buClr>
              <a:buFont typeface="Arial" panose="020B0604020202020204" pitchFamily="34" charset="0"/>
              <a:buChar char="•"/>
            </a:pPr>
            <a:r>
              <a:rPr lang="en-US" sz="2000" dirty="0">
                <a:latin typeface="+mn-lt"/>
              </a:rPr>
              <a:t>Include governance considerations in the development of HR strategies.</a:t>
            </a:r>
          </a:p>
          <a:p>
            <a:pPr marL="457200" indent="-342900">
              <a:buClr>
                <a:schemeClr val="tx1"/>
              </a:buClr>
              <a:buFont typeface="Arial" panose="020B0604020202020204" pitchFamily="34" charset="0"/>
              <a:buChar char="•"/>
            </a:pPr>
            <a:endParaRPr lang="en-US" sz="2000" dirty="0">
              <a:latin typeface="+mn-lt"/>
            </a:endParaRPr>
          </a:p>
        </p:txBody>
      </p:sp>
    </p:spTree>
    <p:extLst>
      <p:ext uri="{BB962C8B-B14F-4D97-AF65-F5344CB8AC3E}">
        <p14:creationId xmlns:p14="http://schemas.microsoft.com/office/powerpoint/2010/main" val="2089246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99AE-1A77-77EC-DBB8-6840FA564DDB}"/>
              </a:ext>
            </a:extLst>
          </p:cNvPr>
          <p:cNvSpPr>
            <a:spLocks noGrp="1"/>
          </p:cNvSpPr>
          <p:nvPr>
            <p:ph type="title"/>
          </p:nvPr>
        </p:nvSpPr>
        <p:spPr>
          <a:xfrm>
            <a:off x="270000" y="180000"/>
            <a:ext cx="8520600" cy="607800"/>
          </a:xfrm>
        </p:spPr>
        <p:txBody>
          <a:bodyPr>
            <a:noAutofit/>
          </a:bodyPr>
          <a:lstStyle/>
          <a:p>
            <a:r>
              <a:rPr lang="en-CA" sz="2900" dirty="0"/>
              <a:t>3.1 Psychological Health and Well-Being Competencies</a:t>
            </a:r>
          </a:p>
        </p:txBody>
      </p:sp>
      <p:sp>
        <p:nvSpPr>
          <p:cNvPr id="3" name="Text Placeholder 2">
            <a:extLst>
              <a:ext uri="{FF2B5EF4-FFF2-40B4-BE49-F238E27FC236}">
                <a16:creationId xmlns:a16="http://schemas.microsoft.com/office/drawing/2014/main" id="{5182EB98-ECCC-1482-32E7-B7142440BF36}"/>
              </a:ext>
            </a:extLst>
          </p:cNvPr>
          <p:cNvSpPr>
            <a:spLocks noGrp="1"/>
          </p:cNvSpPr>
          <p:nvPr>
            <p:ph type="body" idx="1"/>
          </p:nvPr>
        </p:nvSpPr>
        <p:spPr>
          <a:xfrm>
            <a:off x="311700" y="1229876"/>
            <a:ext cx="8426443" cy="3510566"/>
          </a:xfrm>
        </p:spPr>
        <p:txBody>
          <a:bodyPr>
            <a:noAutofit/>
          </a:bodyPr>
          <a:lstStyle/>
          <a:p>
            <a:pPr marL="457200" indent="-342900">
              <a:buClr>
                <a:schemeClr val="tx1"/>
              </a:buClr>
              <a:buFont typeface="Arial" panose="020B0604020202020204" pitchFamily="34" charset="0"/>
              <a:buChar char="•"/>
            </a:pPr>
            <a:r>
              <a:rPr lang="en-US" sz="2000" dirty="0">
                <a:latin typeface="+mn-lt"/>
              </a:rPr>
              <a:t>Advocate for the merits of a proactive approach to mental health and psychological well-being to leaders and employees.</a:t>
            </a:r>
          </a:p>
          <a:p>
            <a:pPr marL="457200" indent="-342900">
              <a:buClr>
                <a:schemeClr val="tx1"/>
              </a:buClr>
              <a:buFont typeface="Arial" panose="020B0604020202020204" pitchFamily="34" charset="0"/>
              <a:buChar char="•"/>
            </a:pPr>
            <a:r>
              <a:rPr lang="en-US" sz="2000" dirty="0">
                <a:latin typeface="+mn-lt"/>
              </a:rPr>
              <a:t>Incorporate consideration of mental health and psychological well-being into HR initiatives.</a:t>
            </a:r>
          </a:p>
          <a:p>
            <a:pPr marL="457200" indent="-342900">
              <a:buClr>
                <a:schemeClr val="tx1"/>
              </a:buClr>
              <a:buFont typeface="Arial" panose="020B0604020202020204" pitchFamily="34" charset="0"/>
              <a:buChar char="•"/>
            </a:pPr>
            <a:r>
              <a:rPr lang="en-US" sz="2000" dirty="0">
                <a:latin typeface="+mn-lt"/>
              </a:rPr>
              <a:t>Educate employees and leaders on the importance of mental health and psychological well-being and their impact on organizational performance.</a:t>
            </a:r>
          </a:p>
          <a:p>
            <a:pPr marL="457200" indent="-342900">
              <a:buClr>
                <a:schemeClr val="tx1"/>
              </a:buClr>
              <a:buFont typeface="Arial" panose="020B0604020202020204" pitchFamily="34" charset="0"/>
              <a:buChar char="•"/>
            </a:pPr>
            <a:endParaRPr lang="en-US" sz="2000" dirty="0">
              <a:latin typeface="+mn-lt"/>
            </a:endParaRPr>
          </a:p>
        </p:txBody>
      </p:sp>
    </p:spTree>
    <p:extLst>
      <p:ext uri="{BB962C8B-B14F-4D97-AF65-F5344CB8AC3E}">
        <p14:creationId xmlns:p14="http://schemas.microsoft.com/office/powerpoint/2010/main" val="1410687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3.2 Federal Human Rights Laws</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311701" y="1229874"/>
            <a:ext cx="5708100" cy="3570726"/>
          </a:xfrm>
        </p:spPr>
        <p:txBody>
          <a:bodyPr>
            <a:normAutofit/>
          </a:bodyPr>
          <a:lstStyle/>
          <a:p>
            <a:pPr marL="457200" indent="-342900" algn="l">
              <a:buClr>
                <a:schemeClr val="tx1"/>
              </a:buClr>
              <a:buSzPct val="100000"/>
              <a:buFont typeface="Arial" panose="020B0604020202020204" pitchFamily="34" charset="0"/>
              <a:buChar char="•"/>
            </a:pPr>
            <a:r>
              <a:rPr lang="en-CA" b="0" i="0" dirty="0">
                <a:solidFill>
                  <a:srgbClr val="111111"/>
                </a:solidFill>
                <a:effectLst/>
                <a:latin typeface="Arial" panose="020B0604020202020204" pitchFamily="34" charset="0"/>
                <a:cs typeface="Arial" panose="020B0604020202020204" pitchFamily="34" charset="0"/>
              </a:rPr>
              <a:t>The legislative framework is a reflection of our values. </a:t>
            </a:r>
          </a:p>
          <a:p>
            <a:pPr marL="457200" indent="-342900" algn="l">
              <a:buClr>
                <a:schemeClr val="tx1"/>
              </a:buClr>
              <a:buSzPct val="100000"/>
              <a:buFont typeface="Arial" panose="020B0604020202020204" pitchFamily="34" charset="0"/>
              <a:buChar char="•"/>
            </a:pPr>
            <a:r>
              <a:rPr lang="en-CA" b="0" i="0" dirty="0">
                <a:solidFill>
                  <a:srgbClr val="111111"/>
                </a:solidFill>
                <a:effectLst/>
                <a:latin typeface="Arial" panose="020B0604020202020204" pitchFamily="34" charset="0"/>
                <a:cs typeface="Arial" panose="020B0604020202020204" pitchFamily="34" charset="0"/>
              </a:rPr>
              <a:t>Understanding business law, employment law, legislative law, is important </a:t>
            </a:r>
            <a:r>
              <a:rPr lang="en-CA" dirty="0">
                <a:solidFill>
                  <a:srgbClr val="111111"/>
                </a:solidFill>
                <a:latin typeface="Arial" panose="020B0604020202020204" pitchFamily="34" charset="0"/>
                <a:cs typeface="Arial" panose="020B0604020202020204" pitchFamily="34" charset="0"/>
              </a:rPr>
              <a:t>for </a:t>
            </a:r>
            <a:r>
              <a:rPr lang="en-CA" b="0" i="0" dirty="0">
                <a:solidFill>
                  <a:srgbClr val="111111"/>
                </a:solidFill>
                <a:effectLst/>
                <a:latin typeface="Arial" panose="020B0604020202020204" pitchFamily="34" charset="0"/>
                <a:cs typeface="Arial" panose="020B0604020202020204" pitchFamily="34" charset="0"/>
              </a:rPr>
              <a:t>attracting and retaining quality employees.</a:t>
            </a:r>
            <a:endParaRPr lang="en-CA" dirty="0">
              <a:solidFill>
                <a:srgbClr val="111111"/>
              </a:solidFill>
              <a:latin typeface="Arial" panose="020B0604020202020204" pitchFamily="34" charset="0"/>
              <a:cs typeface="Arial" panose="020B0604020202020204" pitchFamily="34" charset="0"/>
            </a:endParaRPr>
          </a:p>
          <a:p>
            <a:pPr marL="457200" indent="-342900" algn="l">
              <a:buClr>
                <a:schemeClr val="tx1"/>
              </a:buClr>
              <a:buSzPct val="100000"/>
              <a:buFont typeface="Arial" panose="020B0604020202020204" pitchFamily="34" charset="0"/>
              <a:buChar char="•"/>
            </a:pPr>
            <a:r>
              <a:rPr lang="en-CA" b="0" i="0" dirty="0">
                <a:solidFill>
                  <a:srgbClr val="111111"/>
                </a:solidFill>
                <a:effectLst/>
                <a:latin typeface="Arial" panose="020B0604020202020204" pitchFamily="34" charset="0"/>
                <a:cs typeface="Arial" panose="020B0604020202020204" pitchFamily="34" charset="0"/>
              </a:rPr>
              <a:t>The legal framework is established to ensure employees are not exploited and that employers are protected from bad business practices from employees.</a:t>
            </a:r>
          </a:p>
        </p:txBody>
      </p:sp>
      <p:pic>
        <p:nvPicPr>
          <p:cNvPr id="5" name="Graphic 4">
            <a:extLst>
              <a:ext uri="{FF2B5EF4-FFF2-40B4-BE49-F238E27FC236}">
                <a16:creationId xmlns:a16="http://schemas.microsoft.com/office/drawing/2014/main" id="{E58317A5-6B10-4E08-858D-BABE0F2CAA48}"/>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 uri="{837473B0-CC2E-450A-ABE3-18F120FF3D39}">
                <a1611:picAttrSrcUrl xmlns:a1611="http://schemas.microsoft.com/office/drawing/2016/11/main" r:id="rId5"/>
              </a:ext>
            </a:extLst>
          </a:blip>
          <a:stretch>
            <a:fillRect/>
          </a:stretch>
        </p:blipFill>
        <p:spPr>
          <a:xfrm>
            <a:off x="5868333" y="1364932"/>
            <a:ext cx="3182437" cy="1789771"/>
          </a:xfrm>
          <a:prstGeom prst="rect">
            <a:avLst/>
          </a:prstGeom>
        </p:spPr>
      </p:pic>
    </p:spTree>
    <p:extLst>
      <p:ext uri="{BB962C8B-B14F-4D97-AF65-F5344CB8AC3E}">
        <p14:creationId xmlns:p14="http://schemas.microsoft.com/office/powerpoint/2010/main" val="565881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DE9F-22FC-41F4-BCC8-E24AD731A394}"/>
              </a:ext>
            </a:extLst>
          </p:cNvPr>
          <p:cNvSpPr>
            <a:spLocks noGrp="1"/>
          </p:cNvSpPr>
          <p:nvPr>
            <p:ph type="title"/>
          </p:nvPr>
        </p:nvSpPr>
        <p:spPr>
          <a:xfrm>
            <a:off x="270000" y="180000"/>
            <a:ext cx="8520600" cy="607800"/>
          </a:xfrm>
        </p:spPr>
        <p:txBody>
          <a:bodyPr>
            <a:noAutofit/>
          </a:bodyPr>
          <a:lstStyle/>
          <a:p>
            <a:r>
              <a:rPr lang="en-CA" b="1" dirty="0"/>
              <a:t>3.2 Legal Competencies</a:t>
            </a:r>
          </a:p>
        </p:txBody>
      </p:sp>
      <p:sp>
        <p:nvSpPr>
          <p:cNvPr id="3" name="Text Placeholder 2">
            <a:extLst>
              <a:ext uri="{FF2B5EF4-FFF2-40B4-BE49-F238E27FC236}">
                <a16:creationId xmlns:a16="http://schemas.microsoft.com/office/drawing/2014/main" id="{AEE13E09-62A1-49F4-8B00-EB7D1C56CEF9}"/>
              </a:ext>
            </a:extLst>
          </p:cNvPr>
          <p:cNvSpPr>
            <a:spLocks noGrp="1"/>
          </p:cNvSpPr>
          <p:nvPr>
            <p:ph type="body" idx="1"/>
          </p:nvPr>
        </p:nvSpPr>
        <p:spPr>
          <a:xfrm>
            <a:off x="311700" y="1229874"/>
            <a:ext cx="8478899" cy="3570726"/>
          </a:xfrm>
        </p:spPr>
        <p:txBody>
          <a:bodyPr>
            <a:normAutofit/>
          </a:bodyPr>
          <a:lstStyle/>
          <a:p>
            <a:pPr marL="457200" indent="-342900" algn="l">
              <a:buClr>
                <a:schemeClr val="tx1"/>
              </a:buClr>
              <a:buSzPct val="100000"/>
              <a:buFont typeface="Arial" panose="020B0604020202020204" pitchFamily="34" charset="0"/>
              <a:buChar char="•"/>
            </a:pPr>
            <a:r>
              <a:rPr lang="en-CA" sz="2000" b="0" i="0" dirty="0">
                <a:solidFill>
                  <a:srgbClr val="111111"/>
                </a:solidFill>
                <a:effectLst/>
                <a:latin typeface="Arial" panose="020B0604020202020204" pitchFamily="34" charset="0"/>
                <a:cs typeface="Arial" panose="020B0604020202020204" pitchFamily="34" charset="0"/>
              </a:rPr>
              <a:t>Demonstrate understanding of the application of HR legal requirements in the workplace.</a:t>
            </a:r>
          </a:p>
          <a:p>
            <a:pPr marL="457200" indent="-342900" algn="l">
              <a:buClr>
                <a:schemeClr val="tx1"/>
              </a:buClr>
              <a:buSzPct val="100000"/>
              <a:buFont typeface="Arial" panose="020B0604020202020204" pitchFamily="34" charset="0"/>
              <a:buChar char="•"/>
            </a:pPr>
            <a:r>
              <a:rPr lang="en-CA" sz="2000" b="0" i="0" dirty="0">
                <a:solidFill>
                  <a:srgbClr val="111111"/>
                </a:solidFill>
                <a:effectLst/>
                <a:latin typeface="Arial" panose="020B0604020202020204" pitchFamily="34" charset="0"/>
                <a:cs typeface="Arial" panose="020B0604020202020204" pitchFamily="34" charset="0"/>
              </a:rPr>
              <a:t>Keep current on changes to the laws that govern HR practices.</a:t>
            </a:r>
          </a:p>
          <a:p>
            <a:pPr marL="457200" indent="-342900" algn="l">
              <a:buClr>
                <a:schemeClr val="tx1"/>
              </a:buClr>
              <a:buSzPct val="100000"/>
              <a:buFont typeface="Arial" panose="020B0604020202020204" pitchFamily="34" charset="0"/>
              <a:buChar char="•"/>
            </a:pPr>
            <a:r>
              <a:rPr lang="en-CA" sz="2000" b="0" i="0" dirty="0">
                <a:solidFill>
                  <a:srgbClr val="111111"/>
                </a:solidFill>
                <a:effectLst/>
                <a:latin typeface="Arial" panose="020B0604020202020204" pitchFamily="34" charset="0"/>
                <a:cs typeface="Arial" panose="020B0604020202020204" pitchFamily="34" charset="0"/>
              </a:rPr>
              <a:t>Adhere to legal requirements in carrying out all HR activities.</a:t>
            </a:r>
          </a:p>
          <a:p>
            <a:pPr marL="457200" indent="-342900" algn="l">
              <a:buClr>
                <a:schemeClr val="tx1"/>
              </a:buClr>
              <a:buSzPct val="100000"/>
              <a:buFont typeface="Arial" panose="020B0604020202020204" pitchFamily="34" charset="0"/>
              <a:buChar char="•"/>
            </a:pPr>
            <a:r>
              <a:rPr lang="en-CA" sz="2000" b="0" i="0" dirty="0">
                <a:solidFill>
                  <a:srgbClr val="111111"/>
                </a:solidFill>
                <a:effectLst/>
                <a:latin typeface="Arial" panose="020B0604020202020204" pitchFamily="34" charset="0"/>
                <a:cs typeface="Arial" panose="020B0604020202020204" pitchFamily="34" charset="0"/>
              </a:rPr>
              <a:t>Identify risks to the organization stemming from the need to adhere to legal requirements.</a:t>
            </a:r>
          </a:p>
          <a:p>
            <a:pPr marL="457200" indent="-342900" algn="l">
              <a:buClr>
                <a:schemeClr val="tx1"/>
              </a:buClr>
              <a:buSzPct val="100000"/>
              <a:buFont typeface="Arial" panose="020B0604020202020204" pitchFamily="34" charset="0"/>
              <a:buChar char="•"/>
            </a:pPr>
            <a:r>
              <a:rPr lang="en-CA" sz="2000" b="0" i="0" dirty="0">
                <a:solidFill>
                  <a:srgbClr val="111111"/>
                </a:solidFill>
                <a:effectLst/>
                <a:latin typeface="Arial" panose="020B0604020202020204" pitchFamily="34" charset="0"/>
                <a:cs typeface="Arial" panose="020B0604020202020204" pitchFamily="34" charset="0"/>
              </a:rPr>
              <a:t>Manage risk in the execution of HR activities.</a:t>
            </a:r>
          </a:p>
          <a:p>
            <a:pPr marL="457200" indent="-342900" algn="l">
              <a:buClr>
                <a:schemeClr val="tx1"/>
              </a:buClr>
              <a:buSzPct val="100000"/>
              <a:buFont typeface="Arial" panose="020B0604020202020204" pitchFamily="34" charset="0"/>
              <a:buChar char="•"/>
            </a:pPr>
            <a:endParaRPr lang="en-CA" sz="2000" b="0" i="0" dirty="0">
              <a:solidFill>
                <a:srgbClr val="11111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2577617"/>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DS Slide Template" id="{A3AF7384-4BEA-8D4F-85FD-C73873323693}" vid="{1547F78C-FF1B-6E4C-8C33-BF23A96461A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S Slide Template" id="{A3AF7384-4BEA-8D4F-85FD-C73873323693}" vid="{41CF6901-EEFB-C344-BEEB-DD076147F215}"/>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Props1.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3.xml><?xml version="1.0" encoding="utf-8"?>
<ds:datastoreItem xmlns:ds="http://schemas.openxmlformats.org/officeDocument/2006/customXml" ds:itemID="{5F15BBAD-F7F2-401E-AF05-5688830EE446}">
  <ds:schemaRefs>
    <ds:schemaRef ds:uri="http://purl.org/dc/dcmitype/"/>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2a2e7db6-e305-423f-94e6-8efd5e6fa176"/>
    <ds:schemaRef ds:uri="994b5876-6cd9-4c79-8e46-d4c16b01c114"/>
    <ds:schemaRef ds:uri="http://purl.org/dc/terms/"/>
  </ds:schemaRefs>
</ds:datastoreItem>
</file>

<file path=docProps/app.xml><?xml version="1.0" encoding="utf-8"?>
<Properties xmlns="http://schemas.openxmlformats.org/officeDocument/2006/extended-properties" xmlns:vt="http://schemas.openxmlformats.org/officeDocument/2006/docPropsVTypes">
  <Template>Geometric</Template>
  <TotalTime>594</TotalTime>
  <Words>3309</Words>
  <Application>Microsoft Office PowerPoint</Application>
  <PresentationFormat>On-screen Show (16:9)</PresentationFormat>
  <Paragraphs>218</Paragraphs>
  <Slides>24</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Encode Sans</vt:lpstr>
      <vt:lpstr>Calibri Light</vt:lpstr>
      <vt:lpstr>Arial</vt:lpstr>
      <vt:lpstr>Calibri</vt:lpstr>
      <vt:lpstr>Roboto</vt:lpstr>
      <vt:lpstr>Geometric</vt:lpstr>
      <vt:lpstr>Custom Design</vt:lpstr>
      <vt:lpstr>Human Resources Management:  Competencies for HR Professionals​</vt:lpstr>
      <vt:lpstr>Learning Outcomes</vt:lpstr>
      <vt:lpstr>3.1 Diversity, Rights, Ethics, Work-Life Balance</vt:lpstr>
      <vt:lpstr>3.1 Diversity Management and Inclusiveness Competencies</vt:lpstr>
      <vt:lpstr>3.1 Ethics Competencies</vt:lpstr>
      <vt:lpstr>3.1 Responsible Governance Competencies</vt:lpstr>
      <vt:lpstr>3.1 Psychological Health and Well-Being Competencies</vt:lpstr>
      <vt:lpstr>3.2 Federal Human Rights Laws</vt:lpstr>
      <vt:lpstr>3.2 Legal Competencies</vt:lpstr>
      <vt:lpstr>3.2 The Canadian Charter of Rights &amp; Freedoms​</vt:lpstr>
      <vt:lpstr>3.2 The Canadian Human Rights Act</vt:lpstr>
      <vt:lpstr>3.2 Protected Grounds</vt:lpstr>
      <vt:lpstr>3.3 Provincial Human Rights Laws</vt:lpstr>
      <vt:lpstr>3.3 Legislation Affecting Indigenous Persons</vt:lpstr>
      <vt:lpstr>3.4 Discrimination in Organizations</vt:lpstr>
      <vt:lpstr>3.4 The Concept of Job Relatedness </vt:lpstr>
      <vt:lpstr>3.4 Bona Fide Occupational Qualification </vt:lpstr>
      <vt:lpstr>3.4 Duty to Accommodate</vt:lpstr>
      <vt:lpstr>3.4 Sexual and Psychological Harassment</vt:lpstr>
      <vt:lpstr>3.4 Ethics Competencies</vt:lpstr>
      <vt:lpstr>3.5 Employment Equity </vt:lpstr>
      <vt:lpstr>3.5 The Implementation of Employment Equity in Organizations</vt:lpstr>
      <vt:lpstr>Summary</vt:lpstr>
      <vt:lpstr>End Chapter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Diversity, Inclusion, Equity and the Law</dc:title>
  <dc:subject>HRM</dc:subject>
  <cp:lastModifiedBy>Roch, Shauna</cp:lastModifiedBy>
  <cp:revision>1</cp:revision>
  <cp:lastPrinted>2021-10-24T15:39:03Z</cp:lastPrinted>
  <dcterms:created xsi:type="dcterms:W3CDTF">2023-03-17T18:33:04Z</dcterms:created>
  <dcterms:modified xsi:type="dcterms:W3CDTF">2024-09-23T18:07:53Z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