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33"/>
  </p:notesMasterIdLst>
  <p:handoutMasterIdLst>
    <p:handoutMasterId r:id="rId34"/>
  </p:handoutMasterIdLst>
  <p:sldIdLst>
    <p:sldId id="256" r:id="rId6"/>
    <p:sldId id="311" r:id="rId7"/>
    <p:sldId id="312" r:id="rId8"/>
    <p:sldId id="337" r:id="rId9"/>
    <p:sldId id="313" r:id="rId10"/>
    <p:sldId id="314" r:id="rId11"/>
    <p:sldId id="315" r:id="rId12"/>
    <p:sldId id="338" r:id="rId13"/>
    <p:sldId id="316" r:id="rId14"/>
    <p:sldId id="317" r:id="rId15"/>
    <p:sldId id="318" r:id="rId16"/>
    <p:sldId id="329" r:id="rId17"/>
    <p:sldId id="320" r:id="rId18"/>
    <p:sldId id="339" r:id="rId19"/>
    <p:sldId id="321" r:id="rId20"/>
    <p:sldId id="322" r:id="rId21"/>
    <p:sldId id="323" r:id="rId22"/>
    <p:sldId id="330" r:id="rId23"/>
    <p:sldId id="331" r:id="rId24"/>
    <p:sldId id="324" r:id="rId25"/>
    <p:sldId id="325" r:id="rId26"/>
    <p:sldId id="332" r:id="rId27"/>
    <p:sldId id="326" r:id="rId28"/>
    <p:sldId id="333" r:id="rId29"/>
    <p:sldId id="334" r:id="rId30"/>
    <p:sldId id="307" r:id="rId31"/>
    <p:sldId id="336" r:id="rId32"/>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40148-96BA-45DA-9487-A51A2E784D7B}" v="5" dt="2023-12-01T20:13:02.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86" autoAdjust="0"/>
    <p:restoredTop sz="93290" autoAdjust="0"/>
  </p:normalViewPr>
  <p:slideViewPr>
    <p:cSldViewPr snapToGrid="0">
      <p:cViewPr varScale="1">
        <p:scale>
          <a:sx n="103" d="100"/>
          <a:sy n="103" d="100"/>
        </p:scale>
        <p:origin x="293" y="77"/>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279AEF2E-C214-3027-F86D-1F237E5E89D7}"/>
    <pc:docChg chg="delSld modSld">
      <pc:chgData name="Roch, Shauna" userId="S::sroch@fanshawec.ca::05ca025a-1219-4008-8ea7-6708a3b6b10f" providerId="AD" clId="Web-{279AEF2E-C214-3027-F86D-1F237E5E89D7}" dt="2023-04-21T13:22:36.213" v="21" actId="20577"/>
      <pc:docMkLst>
        <pc:docMk/>
      </pc:docMkLst>
      <pc:sldChg chg="modSp">
        <pc:chgData name="Roch, Shauna" userId="S::sroch@fanshawec.ca::05ca025a-1219-4008-8ea7-6708a3b6b10f" providerId="AD" clId="Web-{279AEF2E-C214-3027-F86D-1F237E5E89D7}" dt="2023-04-21T13:22:19.978" v="1" actId="20577"/>
        <pc:sldMkLst>
          <pc:docMk/>
          <pc:sldMk cId="1115321632" sldId="307"/>
        </pc:sldMkLst>
        <pc:spChg chg="mod">
          <ac:chgData name="Roch, Shauna" userId="S::sroch@fanshawec.ca::05ca025a-1219-4008-8ea7-6708a3b6b10f" providerId="AD" clId="Web-{279AEF2E-C214-3027-F86D-1F237E5E89D7}" dt="2023-04-21T13:22:19.978" v="1" actId="20577"/>
          <ac:spMkLst>
            <pc:docMk/>
            <pc:sldMk cId="1115321632" sldId="307"/>
            <ac:spMk id="3" creationId="{C3435057-8CC2-05DF-488C-7EF4260BC5F7}"/>
          </ac:spMkLst>
        </pc:spChg>
      </pc:sldChg>
      <pc:sldChg chg="del">
        <pc:chgData name="Roch, Shauna" userId="S::sroch@fanshawec.ca::05ca025a-1219-4008-8ea7-6708a3b6b10f" providerId="AD" clId="Web-{279AEF2E-C214-3027-F86D-1F237E5E89D7}" dt="2023-04-21T13:22:22.290" v="4"/>
        <pc:sldMkLst>
          <pc:docMk/>
          <pc:sldMk cId="1577014080" sldId="328"/>
        </pc:sldMkLst>
      </pc:sldChg>
      <pc:sldChg chg="modSp">
        <pc:chgData name="Roch, Shauna" userId="S::sroch@fanshawec.ca::05ca025a-1219-4008-8ea7-6708a3b6b10f" providerId="AD" clId="Web-{279AEF2E-C214-3027-F86D-1F237E5E89D7}" dt="2023-04-21T13:22:36.213" v="21" actId="20577"/>
        <pc:sldMkLst>
          <pc:docMk/>
          <pc:sldMk cId="2342890022" sldId="334"/>
        </pc:sldMkLst>
        <pc:spChg chg="mod">
          <ac:chgData name="Roch, Shauna" userId="S::sroch@fanshawec.ca::05ca025a-1219-4008-8ea7-6708a3b6b10f" providerId="AD" clId="Web-{279AEF2E-C214-3027-F86D-1F237E5E89D7}" dt="2023-04-21T13:22:26.118" v="8" actId="20577"/>
          <ac:spMkLst>
            <pc:docMk/>
            <pc:sldMk cId="2342890022" sldId="334"/>
            <ac:spMk id="2" creationId="{03E4E333-C724-429F-A236-B329EF5B916B}"/>
          </ac:spMkLst>
        </pc:spChg>
        <pc:spChg chg="mod">
          <ac:chgData name="Roch, Shauna" userId="S::sroch@fanshawec.ca::05ca025a-1219-4008-8ea7-6708a3b6b10f" providerId="AD" clId="Web-{279AEF2E-C214-3027-F86D-1F237E5E89D7}" dt="2023-04-21T13:22:36.213" v="21" actId="20577"/>
          <ac:spMkLst>
            <pc:docMk/>
            <pc:sldMk cId="2342890022" sldId="334"/>
            <ac:spMk id="3" creationId="{DA12EA40-313A-4D6A-8248-9C0A112FF225}"/>
          </ac:spMkLst>
        </pc:spChg>
      </pc:sldChg>
      <pc:sldChg chg="modSp">
        <pc:chgData name="Roch, Shauna" userId="S::sroch@fanshawec.ca::05ca025a-1219-4008-8ea7-6708a3b6b10f" providerId="AD" clId="Web-{279AEF2E-C214-3027-F86D-1F237E5E89D7}" dt="2023-04-21T13:22:20.072" v="3" actId="20577"/>
        <pc:sldMkLst>
          <pc:docMk/>
          <pc:sldMk cId="1821330087" sldId="336"/>
        </pc:sldMkLst>
        <pc:spChg chg="mod">
          <ac:chgData name="Roch, Shauna" userId="S::sroch@fanshawec.ca::05ca025a-1219-4008-8ea7-6708a3b6b10f" providerId="AD" clId="Web-{279AEF2E-C214-3027-F86D-1F237E5E89D7}" dt="2023-04-21T13:22:20.072" v="3" actId="20577"/>
          <ac:spMkLst>
            <pc:docMk/>
            <pc:sldMk cId="1821330087" sldId="336"/>
            <ac:spMk id="3" creationId="{C3435057-8CC2-05DF-488C-7EF4260BC5F7}"/>
          </ac:spMkLst>
        </pc:spChg>
      </pc:sldChg>
    </pc:docChg>
  </pc:docChgLst>
  <pc:docChgLst>
    <pc:chgData name="Stracuzzi, Andrew" userId="35167598-ed26-45ef-b183-b7efd547e62a" providerId="ADAL" clId="{E9240148-96BA-45DA-9487-A51A2E784D7B}"/>
    <pc:docChg chg="modSld">
      <pc:chgData name="Stracuzzi, Andrew" userId="35167598-ed26-45ef-b183-b7efd547e62a" providerId="ADAL" clId="{E9240148-96BA-45DA-9487-A51A2E784D7B}" dt="2023-12-01T20:12:48.602" v="4" actId="20577"/>
      <pc:docMkLst>
        <pc:docMk/>
      </pc:docMkLst>
      <pc:sldChg chg="modSp mod">
        <pc:chgData name="Stracuzzi, Andrew" userId="35167598-ed26-45ef-b183-b7efd547e62a" providerId="ADAL" clId="{E9240148-96BA-45DA-9487-A51A2E784D7B}" dt="2023-12-01T20:12:43.461" v="1" actId="20577"/>
        <pc:sldMkLst>
          <pc:docMk/>
          <pc:sldMk cId="1115321632" sldId="307"/>
        </pc:sldMkLst>
        <pc:spChg chg="mod">
          <ac:chgData name="Stracuzzi, Andrew" userId="35167598-ed26-45ef-b183-b7efd547e62a" providerId="ADAL" clId="{E9240148-96BA-45DA-9487-A51A2E784D7B}" dt="2023-12-01T20:12:43.461" v="1" actId="20577"/>
          <ac:spMkLst>
            <pc:docMk/>
            <pc:sldMk cId="1115321632" sldId="307"/>
            <ac:spMk id="3" creationId="{C3435057-8CC2-05DF-488C-7EF4260BC5F7}"/>
          </ac:spMkLst>
        </pc:spChg>
      </pc:sldChg>
      <pc:sldChg chg="modSp mod">
        <pc:chgData name="Stracuzzi, Andrew" userId="35167598-ed26-45ef-b183-b7efd547e62a" providerId="ADAL" clId="{E9240148-96BA-45DA-9487-A51A2E784D7B}" dt="2023-12-01T20:12:48.602" v="4" actId="20577"/>
        <pc:sldMkLst>
          <pc:docMk/>
          <pc:sldMk cId="1821330087" sldId="336"/>
        </pc:sldMkLst>
        <pc:spChg chg="mod">
          <ac:chgData name="Stracuzzi, Andrew" userId="35167598-ed26-45ef-b183-b7efd547e62a" providerId="ADAL" clId="{E9240148-96BA-45DA-9487-A51A2E784D7B}" dt="2023-12-01T20:12:48.602" v="4" actId="20577"/>
          <ac:spMkLst>
            <pc:docMk/>
            <pc:sldMk cId="1821330087" sldId="336"/>
            <ac:spMk id="3" creationId="{C3435057-8CC2-05DF-488C-7EF4260BC5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229DB-AB06-482B-A1F3-DD8912883A1F}"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A9F6319C-6F3A-4FC1-8E60-0544E74B9BA9}">
      <dgm:prSet custT="1"/>
      <dgm:spPr/>
      <dgm:t>
        <a:bodyPr/>
        <a:lstStyle/>
        <a:p>
          <a:r>
            <a:rPr lang="en-US" sz="1600" b="1" i="0" dirty="0"/>
            <a:t>Step 1. Development of an evaluation form</a:t>
          </a:r>
          <a:endParaRPr lang="en-US" sz="1600" b="1" dirty="0"/>
        </a:p>
      </dgm:t>
    </dgm:pt>
    <dgm:pt modelId="{6DE7C781-BBC3-4833-B398-9F20DD90CB08}" type="parTrans" cxnId="{CA7FD35B-F92A-47AF-AA29-C633E0989509}">
      <dgm:prSet/>
      <dgm:spPr/>
      <dgm:t>
        <a:bodyPr/>
        <a:lstStyle/>
        <a:p>
          <a:endParaRPr lang="en-US" sz="3600"/>
        </a:p>
      </dgm:t>
    </dgm:pt>
    <dgm:pt modelId="{0B8B9468-F35D-40CC-A592-09DA2953F85B}" type="sibTrans" cxnId="{CA7FD35B-F92A-47AF-AA29-C633E0989509}">
      <dgm:prSet custT="1"/>
      <dgm:spPr/>
      <dgm:t>
        <a:bodyPr/>
        <a:lstStyle/>
        <a:p>
          <a:endParaRPr lang="en-US" sz="1100"/>
        </a:p>
      </dgm:t>
      <dgm:extLst>
        <a:ext uri="{E40237B7-FDA0-4F09-8148-C483321AD2D9}">
          <dgm14:cNvPr xmlns:dgm14="http://schemas.microsoft.com/office/drawing/2010/diagram" id="0" name="" descr="Performance evaluation cycle diagram "/>
        </a:ext>
      </dgm:extLst>
    </dgm:pt>
    <dgm:pt modelId="{2B149056-CF75-427C-A054-D98A3FC98712}">
      <dgm:prSet custT="1"/>
      <dgm:spPr/>
      <dgm:t>
        <a:bodyPr/>
        <a:lstStyle/>
        <a:p>
          <a:r>
            <a:rPr lang="en-US" sz="1600" b="1" i="0" dirty="0"/>
            <a:t>Step 2. Identification of the performance measures</a:t>
          </a:r>
          <a:endParaRPr lang="en-US" sz="1600" b="1" dirty="0"/>
        </a:p>
      </dgm:t>
    </dgm:pt>
    <dgm:pt modelId="{833D7403-9BDF-4957-90DE-1E50C9471A91}" type="parTrans" cxnId="{EB87D52D-4337-4F56-BCDD-1ECA47EFFC73}">
      <dgm:prSet/>
      <dgm:spPr/>
      <dgm:t>
        <a:bodyPr/>
        <a:lstStyle/>
        <a:p>
          <a:endParaRPr lang="en-US" sz="3600"/>
        </a:p>
      </dgm:t>
    </dgm:pt>
    <dgm:pt modelId="{52559DC9-582D-4C8C-BA7D-0E35DD21FFB4}" type="sibTrans" cxnId="{EB87D52D-4337-4F56-BCDD-1ECA47EFFC73}">
      <dgm:prSet custT="1"/>
      <dgm:spPr/>
      <dgm:t>
        <a:bodyPr/>
        <a:lstStyle/>
        <a:p>
          <a:endParaRPr lang="en-US" sz="1100"/>
        </a:p>
      </dgm:t>
    </dgm:pt>
    <dgm:pt modelId="{EF3D8E76-89B1-4BA9-B868-79F0BE632BFC}">
      <dgm:prSet custT="1"/>
      <dgm:spPr/>
      <dgm:t>
        <a:bodyPr/>
        <a:lstStyle/>
        <a:p>
          <a:r>
            <a:rPr lang="en-US" sz="1600" b="1" i="0"/>
            <a:t>Step 3. Define the guidelines for feedback</a:t>
          </a:r>
          <a:endParaRPr lang="en-US" sz="1600" b="1"/>
        </a:p>
      </dgm:t>
    </dgm:pt>
    <dgm:pt modelId="{EFC84321-F9E3-4535-B8D1-A1D3767CBCA5}" type="parTrans" cxnId="{DC8A65E1-718E-4A5B-91E1-53D676729B1F}">
      <dgm:prSet/>
      <dgm:spPr/>
      <dgm:t>
        <a:bodyPr/>
        <a:lstStyle/>
        <a:p>
          <a:endParaRPr lang="en-US" sz="3600"/>
        </a:p>
      </dgm:t>
    </dgm:pt>
    <dgm:pt modelId="{B2632F79-DE42-412D-9710-80522F7F43B6}" type="sibTrans" cxnId="{DC8A65E1-718E-4A5B-91E1-53D676729B1F}">
      <dgm:prSet custT="1"/>
      <dgm:spPr/>
      <dgm:t>
        <a:bodyPr/>
        <a:lstStyle/>
        <a:p>
          <a:endParaRPr lang="en-US" sz="1100"/>
        </a:p>
      </dgm:t>
    </dgm:pt>
    <dgm:pt modelId="{49BA9057-D6D6-4FA9-8A1A-111C672707D1}">
      <dgm:prSet custT="1"/>
      <dgm:spPr/>
      <dgm:t>
        <a:bodyPr/>
        <a:lstStyle/>
        <a:p>
          <a:r>
            <a:rPr lang="en-US" sz="1600" b="1" i="0" dirty="0"/>
            <a:t>Step 4. Create reward and disciplinary steps</a:t>
          </a:r>
          <a:endParaRPr lang="en-US" sz="1600" b="1" dirty="0"/>
        </a:p>
      </dgm:t>
    </dgm:pt>
    <dgm:pt modelId="{61B69155-0966-4B52-BD69-7CD42BB28537}" type="parTrans" cxnId="{1701C7A5-D704-4D21-9430-73AC2108BBEB}">
      <dgm:prSet/>
      <dgm:spPr/>
      <dgm:t>
        <a:bodyPr/>
        <a:lstStyle/>
        <a:p>
          <a:endParaRPr lang="en-US" sz="3600"/>
        </a:p>
      </dgm:t>
    </dgm:pt>
    <dgm:pt modelId="{9AF6EEE4-0AB7-4B7E-8319-937EF01506EE}" type="sibTrans" cxnId="{1701C7A5-D704-4D21-9430-73AC2108BBEB}">
      <dgm:prSet custT="1"/>
      <dgm:spPr/>
      <dgm:t>
        <a:bodyPr/>
        <a:lstStyle/>
        <a:p>
          <a:endParaRPr lang="en-US" sz="1100"/>
        </a:p>
      </dgm:t>
    </dgm:pt>
    <dgm:pt modelId="{320DB173-BA2B-4A35-AD9D-3224779BEDB7}">
      <dgm:prSet custT="1"/>
      <dgm:spPr/>
      <dgm:t>
        <a:bodyPr/>
        <a:lstStyle/>
        <a:p>
          <a:r>
            <a:rPr lang="en-US" sz="1600" b="1" i="0" dirty="0"/>
            <a:t>Step 5. Establish a schedule</a:t>
          </a:r>
          <a:endParaRPr lang="en-US" sz="1600" b="1" dirty="0"/>
        </a:p>
      </dgm:t>
    </dgm:pt>
    <dgm:pt modelId="{B4546627-CC94-44EC-A2DE-EB8E4CFD2CA1}" type="parTrans" cxnId="{039D9E66-7F0D-45B1-9230-7F99CA462843}">
      <dgm:prSet/>
      <dgm:spPr/>
      <dgm:t>
        <a:bodyPr/>
        <a:lstStyle/>
        <a:p>
          <a:endParaRPr lang="en-US" sz="3600"/>
        </a:p>
      </dgm:t>
    </dgm:pt>
    <dgm:pt modelId="{1178D654-6084-443F-8B13-39FB753D22FB}" type="sibTrans" cxnId="{039D9E66-7F0D-45B1-9230-7F99CA462843}">
      <dgm:prSet custT="1"/>
      <dgm:spPr/>
      <dgm:t>
        <a:bodyPr/>
        <a:lstStyle/>
        <a:p>
          <a:endParaRPr lang="en-US" sz="1100"/>
        </a:p>
      </dgm:t>
    </dgm:pt>
    <dgm:pt modelId="{29246A97-FED4-409E-82E8-484ECB9B312F}" type="pres">
      <dgm:prSet presAssocID="{243229DB-AB06-482B-A1F3-DD8912883A1F}" presName="Name0" presStyleCnt="0">
        <dgm:presLayoutVars>
          <dgm:dir/>
          <dgm:resizeHandles val="exact"/>
        </dgm:presLayoutVars>
      </dgm:prSet>
      <dgm:spPr/>
    </dgm:pt>
    <dgm:pt modelId="{C2AC5F94-396E-42A7-9900-86A9D094ADC4}" type="pres">
      <dgm:prSet presAssocID="{243229DB-AB06-482B-A1F3-DD8912883A1F}" presName="cycle" presStyleCnt="0"/>
      <dgm:spPr/>
    </dgm:pt>
    <dgm:pt modelId="{446B3ED1-1BCD-4CDD-BC99-300AD5A90F15}" type="pres">
      <dgm:prSet presAssocID="{A9F6319C-6F3A-4FC1-8E60-0544E74B9BA9}" presName="nodeFirstNode" presStyleLbl="node1" presStyleIdx="0" presStyleCnt="5">
        <dgm:presLayoutVars>
          <dgm:bulletEnabled val="1"/>
        </dgm:presLayoutVars>
      </dgm:prSet>
      <dgm:spPr/>
    </dgm:pt>
    <dgm:pt modelId="{9E341DE6-197E-49BD-89BB-9F05F44B06B5}" type="pres">
      <dgm:prSet presAssocID="{0B8B9468-F35D-40CC-A592-09DA2953F85B}" presName="sibTransFirstNode" presStyleLbl="bgShp" presStyleIdx="0" presStyleCnt="1"/>
      <dgm:spPr/>
    </dgm:pt>
    <dgm:pt modelId="{F7E4054D-0E7A-4C42-AA2B-84A33BCDA241}" type="pres">
      <dgm:prSet presAssocID="{2B149056-CF75-427C-A054-D98A3FC98712}" presName="nodeFollowingNodes" presStyleLbl="node1" presStyleIdx="1" presStyleCnt="5">
        <dgm:presLayoutVars>
          <dgm:bulletEnabled val="1"/>
        </dgm:presLayoutVars>
      </dgm:prSet>
      <dgm:spPr/>
    </dgm:pt>
    <dgm:pt modelId="{420AF626-3435-4674-AFF7-D37135D88C31}" type="pres">
      <dgm:prSet presAssocID="{EF3D8E76-89B1-4BA9-B868-79F0BE632BFC}" presName="nodeFollowingNodes" presStyleLbl="node1" presStyleIdx="2" presStyleCnt="5">
        <dgm:presLayoutVars>
          <dgm:bulletEnabled val="1"/>
        </dgm:presLayoutVars>
      </dgm:prSet>
      <dgm:spPr/>
    </dgm:pt>
    <dgm:pt modelId="{18E7655F-1A03-420C-9F29-9B3295C027C4}" type="pres">
      <dgm:prSet presAssocID="{49BA9057-D6D6-4FA9-8A1A-111C672707D1}" presName="nodeFollowingNodes" presStyleLbl="node1" presStyleIdx="3" presStyleCnt="5">
        <dgm:presLayoutVars>
          <dgm:bulletEnabled val="1"/>
        </dgm:presLayoutVars>
      </dgm:prSet>
      <dgm:spPr/>
    </dgm:pt>
    <dgm:pt modelId="{EB8AA007-15EC-47C3-BEB3-3D4BBFCADCE6}" type="pres">
      <dgm:prSet presAssocID="{320DB173-BA2B-4A35-AD9D-3224779BEDB7}" presName="nodeFollowingNodes" presStyleLbl="node1" presStyleIdx="4" presStyleCnt="5">
        <dgm:presLayoutVars>
          <dgm:bulletEnabled val="1"/>
        </dgm:presLayoutVars>
      </dgm:prSet>
      <dgm:spPr/>
    </dgm:pt>
  </dgm:ptLst>
  <dgm:cxnLst>
    <dgm:cxn modelId="{5F92B800-DFA2-44CA-A3CA-8C6608C0EC00}" type="presOf" srcId="{EF3D8E76-89B1-4BA9-B868-79F0BE632BFC}" destId="{420AF626-3435-4674-AFF7-D37135D88C31}" srcOrd="0" destOrd="0" presId="urn:microsoft.com/office/officeart/2005/8/layout/cycle3"/>
    <dgm:cxn modelId="{6F4A2F29-2913-495A-A6C4-3145F6D8DA00}" type="presOf" srcId="{243229DB-AB06-482B-A1F3-DD8912883A1F}" destId="{29246A97-FED4-409E-82E8-484ECB9B312F}" srcOrd="0" destOrd="0" presId="urn:microsoft.com/office/officeart/2005/8/layout/cycle3"/>
    <dgm:cxn modelId="{EB87D52D-4337-4F56-BCDD-1ECA47EFFC73}" srcId="{243229DB-AB06-482B-A1F3-DD8912883A1F}" destId="{2B149056-CF75-427C-A054-D98A3FC98712}" srcOrd="1" destOrd="0" parTransId="{833D7403-9BDF-4957-90DE-1E50C9471A91}" sibTransId="{52559DC9-582D-4C8C-BA7D-0E35DD21FFB4}"/>
    <dgm:cxn modelId="{CA7FD35B-F92A-47AF-AA29-C633E0989509}" srcId="{243229DB-AB06-482B-A1F3-DD8912883A1F}" destId="{A9F6319C-6F3A-4FC1-8E60-0544E74B9BA9}" srcOrd="0" destOrd="0" parTransId="{6DE7C781-BBC3-4833-B398-9F20DD90CB08}" sibTransId="{0B8B9468-F35D-40CC-A592-09DA2953F85B}"/>
    <dgm:cxn modelId="{8582D243-31C4-4637-AD94-2A36ABEE301F}" type="presOf" srcId="{A9F6319C-6F3A-4FC1-8E60-0544E74B9BA9}" destId="{446B3ED1-1BCD-4CDD-BC99-300AD5A90F15}" srcOrd="0" destOrd="0" presId="urn:microsoft.com/office/officeart/2005/8/layout/cycle3"/>
    <dgm:cxn modelId="{039D9E66-7F0D-45B1-9230-7F99CA462843}" srcId="{243229DB-AB06-482B-A1F3-DD8912883A1F}" destId="{320DB173-BA2B-4A35-AD9D-3224779BEDB7}" srcOrd="4" destOrd="0" parTransId="{B4546627-CC94-44EC-A2DE-EB8E4CFD2CA1}" sibTransId="{1178D654-6084-443F-8B13-39FB753D22FB}"/>
    <dgm:cxn modelId="{1E490467-3270-48C4-8877-BA4400EE5F8F}" type="presOf" srcId="{320DB173-BA2B-4A35-AD9D-3224779BEDB7}" destId="{EB8AA007-15EC-47C3-BEB3-3D4BBFCADCE6}" srcOrd="0" destOrd="0" presId="urn:microsoft.com/office/officeart/2005/8/layout/cycle3"/>
    <dgm:cxn modelId="{F2060350-7113-43B2-8258-F12E7FFF557C}" type="presOf" srcId="{49BA9057-D6D6-4FA9-8A1A-111C672707D1}" destId="{18E7655F-1A03-420C-9F29-9B3295C027C4}" srcOrd="0" destOrd="0" presId="urn:microsoft.com/office/officeart/2005/8/layout/cycle3"/>
    <dgm:cxn modelId="{1701C7A5-D704-4D21-9430-73AC2108BBEB}" srcId="{243229DB-AB06-482B-A1F3-DD8912883A1F}" destId="{49BA9057-D6D6-4FA9-8A1A-111C672707D1}" srcOrd="3" destOrd="0" parTransId="{61B69155-0966-4B52-BD69-7CD42BB28537}" sibTransId="{9AF6EEE4-0AB7-4B7E-8319-937EF01506EE}"/>
    <dgm:cxn modelId="{4A8BD1C6-D9EF-42D0-A5FD-41C740F5393A}" type="presOf" srcId="{0B8B9468-F35D-40CC-A592-09DA2953F85B}" destId="{9E341DE6-197E-49BD-89BB-9F05F44B06B5}" srcOrd="0" destOrd="0" presId="urn:microsoft.com/office/officeart/2005/8/layout/cycle3"/>
    <dgm:cxn modelId="{DC8A65E1-718E-4A5B-91E1-53D676729B1F}" srcId="{243229DB-AB06-482B-A1F3-DD8912883A1F}" destId="{EF3D8E76-89B1-4BA9-B868-79F0BE632BFC}" srcOrd="2" destOrd="0" parTransId="{EFC84321-F9E3-4535-B8D1-A1D3767CBCA5}" sibTransId="{B2632F79-DE42-412D-9710-80522F7F43B6}"/>
    <dgm:cxn modelId="{91F50FFD-581D-4ACA-9BBE-B234E0AB1A91}" type="presOf" srcId="{2B149056-CF75-427C-A054-D98A3FC98712}" destId="{F7E4054D-0E7A-4C42-AA2B-84A33BCDA241}" srcOrd="0" destOrd="0" presId="urn:microsoft.com/office/officeart/2005/8/layout/cycle3"/>
    <dgm:cxn modelId="{5BB43C6B-4260-42CC-8667-0AECE9447AFE}" type="presParOf" srcId="{29246A97-FED4-409E-82E8-484ECB9B312F}" destId="{C2AC5F94-396E-42A7-9900-86A9D094ADC4}" srcOrd="0" destOrd="0" presId="urn:microsoft.com/office/officeart/2005/8/layout/cycle3"/>
    <dgm:cxn modelId="{7D62E80B-DD32-4D69-B0CC-18266D5D407F}" type="presParOf" srcId="{C2AC5F94-396E-42A7-9900-86A9D094ADC4}" destId="{446B3ED1-1BCD-4CDD-BC99-300AD5A90F15}" srcOrd="0" destOrd="0" presId="urn:microsoft.com/office/officeart/2005/8/layout/cycle3"/>
    <dgm:cxn modelId="{B1EF3491-1145-4702-9779-0A48C70AE992}" type="presParOf" srcId="{C2AC5F94-396E-42A7-9900-86A9D094ADC4}" destId="{9E341DE6-197E-49BD-89BB-9F05F44B06B5}" srcOrd="1" destOrd="0" presId="urn:microsoft.com/office/officeart/2005/8/layout/cycle3"/>
    <dgm:cxn modelId="{4AB66D19-1FF1-45A6-AC8B-9D143F2ED567}" type="presParOf" srcId="{C2AC5F94-396E-42A7-9900-86A9D094ADC4}" destId="{F7E4054D-0E7A-4C42-AA2B-84A33BCDA241}" srcOrd="2" destOrd="0" presId="urn:microsoft.com/office/officeart/2005/8/layout/cycle3"/>
    <dgm:cxn modelId="{095F1443-0125-4BE8-8271-C806AC2BEBD9}" type="presParOf" srcId="{C2AC5F94-396E-42A7-9900-86A9D094ADC4}" destId="{420AF626-3435-4674-AFF7-D37135D88C31}" srcOrd="3" destOrd="0" presId="urn:microsoft.com/office/officeart/2005/8/layout/cycle3"/>
    <dgm:cxn modelId="{B57D68B8-02DE-4AFA-9715-799A0D906E2D}" type="presParOf" srcId="{C2AC5F94-396E-42A7-9900-86A9D094ADC4}" destId="{18E7655F-1A03-420C-9F29-9B3295C027C4}" srcOrd="4" destOrd="0" presId="urn:microsoft.com/office/officeart/2005/8/layout/cycle3"/>
    <dgm:cxn modelId="{D29F9FD0-08B7-4B24-9FD1-D4E8318D3DB3}" type="presParOf" srcId="{C2AC5F94-396E-42A7-9900-86A9D094ADC4}" destId="{EB8AA007-15EC-47C3-BEB3-3D4BBFCADCE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71B558-A3BC-A547-9A69-0E0A78CD125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s-MX"/>
        </a:p>
      </dgm:t>
    </dgm:pt>
    <dgm:pt modelId="{64AAA7F3-0010-8940-978D-EF7D8692C919}">
      <dgm:prSet custT="1"/>
      <dgm:spPr/>
      <dgm:t>
        <a:bodyPr/>
        <a:lstStyle/>
        <a:p>
          <a:r>
            <a:rPr lang="en-US" sz="1800" b="0" i="0" baseline="0" dirty="0"/>
            <a:t>Graphic Rating Scale</a:t>
          </a:r>
          <a:endParaRPr lang="es-CO" sz="1800" dirty="0"/>
        </a:p>
      </dgm:t>
    </dgm:pt>
    <dgm:pt modelId="{00174BC9-3862-EC47-B8FD-7CE4B3E3BC60}" type="parTrans" cxnId="{9812BB55-B218-CB44-8A50-E2611DB278DB}">
      <dgm:prSet/>
      <dgm:spPr/>
      <dgm:t>
        <a:bodyPr/>
        <a:lstStyle/>
        <a:p>
          <a:endParaRPr lang="es-MX" sz="1800"/>
        </a:p>
      </dgm:t>
    </dgm:pt>
    <dgm:pt modelId="{A3AA463C-4243-0A4E-9DA8-4F4110A74546}" type="sibTrans" cxnId="{9812BB55-B218-CB44-8A50-E2611DB278DB}">
      <dgm:prSet/>
      <dgm:spPr/>
      <dgm:t>
        <a:bodyPr/>
        <a:lstStyle/>
        <a:p>
          <a:endParaRPr lang="es-MX" sz="1800"/>
        </a:p>
      </dgm:t>
    </dgm:pt>
    <dgm:pt modelId="{85966B1C-2C8F-ED41-A23B-B1CDE18B937E}">
      <dgm:prSet custT="1"/>
      <dgm:spPr/>
      <dgm:t>
        <a:bodyPr/>
        <a:lstStyle/>
        <a:p>
          <a:r>
            <a:rPr lang="en-US" sz="1800" b="0" i="0" baseline="0"/>
            <a:t>Essay Appraisal</a:t>
          </a:r>
          <a:endParaRPr lang="es-CO" sz="1800"/>
        </a:p>
      </dgm:t>
    </dgm:pt>
    <dgm:pt modelId="{AD22CE33-0B69-1E4F-B022-F7D2DB88E673}" type="parTrans" cxnId="{8FD5F0DE-486E-7342-AEE3-FFF65DCC72FF}">
      <dgm:prSet/>
      <dgm:spPr/>
      <dgm:t>
        <a:bodyPr/>
        <a:lstStyle/>
        <a:p>
          <a:endParaRPr lang="es-MX" sz="1800"/>
        </a:p>
      </dgm:t>
    </dgm:pt>
    <dgm:pt modelId="{F9347815-6980-A245-963B-EC838FAA1A4A}" type="sibTrans" cxnId="{8FD5F0DE-486E-7342-AEE3-FFF65DCC72FF}">
      <dgm:prSet/>
      <dgm:spPr/>
      <dgm:t>
        <a:bodyPr/>
        <a:lstStyle/>
        <a:p>
          <a:endParaRPr lang="es-MX" sz="1800"/>
        </a:p>
      </dgm:t>
    </dgm:pt>
    <dgm:pt modelId="{778B90E8-2D54-FE4E-8206-97DF0B2BC67D}">
      <dgm:prSet custT="1"/>
      <dgm:spPr/>
      <dgm:t>
        <a:bodyPr/>
        <a:lstStyle/>
        <a:p>
          <a:r>
            <a:rPr lang="en-US" sz="1800" b="0" i="0" baseline="0" dirty="0"/>
            <a:t>Checklist Scale</a:t>
          </a:r>
          <a:endParaRPr lang="es-CO" sz="1800" dirty="0"/>
        </a:p>
      </dgm:t>
    </dgm:pt>
    <dgm:pt modelId="{AB13B2DA-4A04-5345-9450-18180062699A}" type="parTrans" cxnId="{2E05D44B-A65D-3043-8361-6F5DDA9B8F70}">
      <dgm:prSet/>
      <dgm:spPr/>
      <dgm:t>
        <a:bodyPr/>
        <a:lstStyle/>
        <a:p>
          <a:endParaRPr lang="es-MX" sz="1800"/>
        </a:p>
      </dgm:t>
    </dgm:pt>
    <dgm:pt modelId="{BB918DFC-640D-F347-B713-B2BDD9F24E0D}" type="sibTrans" cxnId="{2E05D44B-A65D-3043-8361-6F5DDA9B8F70}">
      <dgm:prSet/>
      <dgm:spPr/>
      <dgm:t>
        <a:bodyPr/>
        <a:lstStyle/>
        <a:p>
          <a:endParaRPr lang="es-MX" sz="1800"/>
        </a:p>
      </dgm:t>
    </dgm:pt>
    <dgm:pt modelId="{632CA49E-1EE5-EE4D-87CC-8A6E59F0B50F}">
      <dgm:prSet custT="1"/>
      <dgm:spPr/>
      <dgm:t>
        <a:bodyPr/>
        <a:lstStyle/>
        <a:p>
          <a:r>
            <a:rPr lang="en-US" sz="1800" b="0" i="0" baseline="0" dirty="0"/>
            <a:t>Critical Incident Appraisals</a:t>
          </a:r>
          <a:endParaRPr lang="es-CO" sz="1800" dirty="0"/>
        </a:p>
      </dgm:t>
    </dgm:pt>
    <dgm:pt modelId="{9C2498B8-C27A-FB4E-8C1C-CB019558A3B3}" type="parTrans" cxnId="{AAA82B1E-825C-BC4D-B295-8FDA1037C94F}">
      <dgm:prSet/>
      <dgm:spPr/>
      <dgm:t>
        <a:bodyPr/>
        <a:lstStyle/>
        <a:p>
          <a:endParaRPr lang="es-MX" sz="1800"/>
        </a:p>
      </dgm:t>
    </dgm:pt>
    <dgm:pt modelId="{C47414F8-A7C5-1C47-B1F0-36040E662054}" type="sibTrans" cxnId="{AAA82B1E-825C-BC4D-B295-8FDA1037C94F}">
      <dgm:prSet/>
      <dgm:spPr/>
      <dgm:t>
        <a:bodyPr/>
        <a:lstStyle/>
        <a:p>
          <a:endParaRPr lang="es-MX" sz="1800"/>
        </a:p>
      </dgm:t>
    </dgm:pt>
    <dgm:pt modelId="{53915A4F-4275-B543-A627-DEBB09ECEC06}">
      <dgm:prSet custT="1"/>
      <dgm:spPr/>
      <dgm:t>
        <a:bodyPr/>
        <a:lstStyle/>
        <a:p>
          <a:r>
            <a:rPr lang="en-US" sz="1800" b="0" i="0" baseline="0" dirty="0"/>
            <a:t>Work Standards Approach</a:t>
          </a:r>
          <a:endParaRPr lang="es-CO" sz="1800" dirty="0"/>
        </a:p>
      </dgm:t>
    </dgm:pt>
    <dgm:pt modelId="{24765F34-B7C8-8144-90A1-9F60E67B8C85}" type="parTrans" cxnId="{DD3FDE94-1C15-3B4A-AC73-8A6AC9835879}">
      <dgm:prSet/>
      <dgm:spPr/>
      <dgm:t>
        <a:bodyPr/>
        <a:lstStyle/>
        <a:p>
          <a:endParaRPr lang="es-MX" sz="1800"/>
        </a:p>
      </dgm:t>
    </dgm:pt>
    <dgm:pt modelId="{1225DDD0-694C-3C4A-AC26-43BF92E565C0}" type="sibTrans" cxnId="{DD3FDE94-1C15-3B4A-AC73-8A6AC9835879}">
      <dgm:prSet/>
      <dgm:spPr/>
      <dgm:t>
        <a:bodyPr/>
        <a:lstStyle/>
        <a:p>
          <a:endParaRPr lang="es-MX" sz="1800"/>
        </a:p>
      </dgm:t>
    </dgm:pt>
    <dgm:pt modelId="{761F250A-F617-7746-9F2C-DC2AFB3BD552}">
      <dgm:prSet custT="1"/>
      <dgm:spPr/>
      <dgm:t>
        <a:bodyPr/>
        <a:lstStyle/>
        <a:p>
          <a:r>
            <a:rPr lang="en-US" sz="1800" b="0" i="0" baseline="0" dirty="0"/>
            <a:t>Ranking Methods</a:t>
          </a:r>
          <a:endParaRPr lang="es-CO" sz="1800" dirty="0"/>
        </a:p>
      </dgm:t>
    </dgm:pt>
    <dgm:pt modelId="{E79A1E17-C4CA-4D4F-8B64-07FDF9861832}" type="parTrans" cxnId="{C10D0842-65D9-BE45-B46A-7FDB1B390FC3}">
      <dgm:prSet/>
      <dgm:spPr/>
      <dgm:t>
        <a:bodyPr/>
        <a:lstStyle/>
        <a:p>
          <a:endParaRPr lang="es-MX" sz="1800"/>
        </a:p>
      </dgm:t>
    </dgm:pt>
    <dgm:pt modelId="{9FC4336B-06FD-5043-89BB-28BE6B83C40A}" type="sibTrans" cxnId="{C10D0842-65D9-BE45-B46A-7FDB1B390FC3}">
      <dgm:prSet/>
      <dgm:spPr/>
      <dgm:t>
        <a:bodyPr/>
        <a:lstStyle/>
        <a:p>
          <a:endParaRPr lang="es-MX" sz="1800"/>
        </a:p>
      </dgm:t>
    </dgm:pt>
    <dgm:pt modelId="{00D72231-BAE2-BB45-B0B3-E70CB50EEDFC}" type="pres">
      <dgm:prSet presAssocID="{F371B558-A3BC-A547-9A69-0E0A78CD1253}" presName="diagram" presStyleCnt="0">
        <dgm:presLayoutVars>
          <dgm:dir/>
          <dgm:resizeHandles val="exact"/>
        </dgm:presLayoutVars>
      </dgm:prSet>
      <dgm:spPr/>
    </dgm:pt>
    <dgm:pt modelId="{67702CE9-CD74-8C40-BE9A-A9457263FB3C}" type="pres">
      <dgm:prSet presAssocID="{64AAA7F3-0010-8940-978D-EF7D8692C919}" presName="node" presStyleLbl="node1" presStyleIdx="0" presStyleCnt="6">
        <dgm:presLayoutVars>
          <dgm:bulletEnabled val="1"/>
        </dgm:presLayoutVars>
      </dgm:prSet>
      <dgm:spPr/>
    </dgm:pt>
    <dgm:pt modelId="{8D13E31A-00A3-8B45-8CF6-7E8E01806A4C}" type="pres">
      <dgm:prSet presAssocID="{A3AA463C-4243-0A4E-9DA8-4F4110A74546}" presName="sibTrans" presStyleCnt="0"/>
      <dgm:spPr/>
    </dgm:pt>
    <dgm:pt modelId="{00E7441E-2242-F443-BD3C-4EE1858AB5E4}" type="pres">
      <dgm:prSet presAssocID="{85966B1C-2C8F-ED41-A23B-B1CDE18B937E}" presName="node" presStyleLbl="node1" presStyleIdx="1" presStyleCnt="6">
        <dgm:presLayoutVars>
          <dgm:bulletEnabled val="1"/>
        </dgm:presLayoutVars>
      </dgm:prSet>
      <dgm:spPr/>
    </dgm:pt>
    <dgm:pt modelId="{0108AE7B-5698-E746-83BE-1E5ED72CE4F0}" type="pres">
      <dgm:prSet presAssocID="{F9347815-6980-A245-963B-EC838FAA1A4A}" presName="sibTrans" presStyleCnt="0"/>
      <dgm:spPr/>
    </dgm:pt>
    <dgm:pt modelId="{45BEFD9A-0D81-6945-89DA-96ED1420D3E6}" type="pres">
      <dgm:prSet presAssocID="{778B90E8-2D54-FE4E-8206-97DF0B2BC67D}" presName="node" presStyleLbl="node1" presStyleIdx="2" presStyleCnt="6">
        <dgm:presLayoutVars>
          <dgm:bulletEnabled val="1"/>
        </dgm:presLayoutVars>
      </dgm:prSet>
      <dgm:spPr/>
    </dgm:pt>
    <dgm:pt modelId="{85A8A194-C2E0-D841-B227-15AB02111418}" type="pres">
      <dgm:prSet presAssocID="{BB918DFC-640D-F347-B713-B2BDD9F24E0D}" presName="sibTrans" presStyleCnt="0"/>
      <dgm:spPr/>
    </dgm:pt>
    <dgm:pt modelId="{B1325EE1-530F-4548-8CD9-765C5DCD29BD}" type="pres">
      <dgm:prSet presAssocID="{632CA49E-1EE5-EE4D-87CC-8A6E59F0B50F}" presName="node" presStyleLbl="node1" presStyleIdx="3" presStyleCnt="6">
        <dgm:presLayoutVars>
          <dgm:bulletEnabled val="1"/>
        </dgm:presLayoutVars>
      </dgm:prSet>
      <dgm:spPr/>
    </dgm:pt>
    <dgm:pt modelId="{BB430172-F848-D142-B368-60507FA59382}" type="pres">
      <dgm:prSet presAssocID="{C47414F8-A7C5-1C47-B1F0-36040E662054}" presName="sibTrans" presStyleCnt="0"/>
      <dgm:spPr/>
    </dgm:pt>
    <dgm:pt modelId="{07322FDA-A470-7048-A74C-CA67BE7C1819}" type="pres">
      <dgm:prSet presAssocID="{53915A4F-4275-B543-A627-DEBB09ECEC06}" presName="node" presStyleLbl="node1" presStyleIdx="4" presStyleCnt="6">
        <dgm:presLayoutVars>
          <dgm:bulletEnabled val="1"/>
        </dgm:presLayoutVars>
      </dgm:prSet>
      <dgm:spPr/>
    </dgm:pt>
    <dgm:pt modelId="{8839CFE9-A7A0-5645-B20A-D29736821E1E}" type="pres">
      <dgm:prSet presAssocID="{1225DDD0-694C-3C4A-AC26-43BF92E565C0}" presName="sibTrans" presStyleCnt="0"/>
      <dgm:spPr/>
    </dgm:pt>
    <dgm:pt modelId="{0B77CBB1-8197-3249-9118-ABB72AF43CB0}" type="pres">
      <dgm:prSet presAssocID="{761F250A-F617-7746-9F2C-DC2AFB3BD552}" presName="node" presStyleLbl="node1" presStyleIdx="5" presStyleCnt="6">
        <dgm:presLayoutVars>
          <dgm:bulletEnabled val="1"/>
        </dgm:presLayoutVars>
      </dgm:prSet>
      <dgm:spPr/>
    </dgm:pt>
  </dgm:ptLst>
  <dgm:cxnLst>
    <dgm:cxn modelId="{4DBD810C-3F91-5C48-9646-05BB84DBE29C}" type="presOf" srcId="{778B90E8-2D54-FE4E-8206-97DF0B2BC67D}" destId="{45BEFD9A-0D81-6945-89DA-96ED1420D3E6}" srcOrd="0" destOrd="0" presId="urn:microsoft.com/office/officeart/2005/8/layout/default"/>
    <dgm:cxn modelId="{03ED2A1A-91FE-ED46-A52A-B144A659C562}" type="presOf" srcId="{53915A4F-4275-B543-A627-DEBB09ECEC06}" destId="{07322FDA-A470-7048-A74C-CA67BE7C1819}" srcOrd="0" destOrd="0" presId="urn:microsoft.com/office/officeart/2005/8/layout/default"/>
    <dgm:cxn modelId="{AAA82B1E-825C-BC4D-B295-8FDA1037C94F}" srcId="{F371B558-A3BC-A547-9A69-0E0A78CD1253}" destId="{632CA49E-1EE5-EE4D-87CC-8A6E59F0B50F}" srcOrd="3" destOrd="0" parTransId="{9C2498B8-C27A-FB4E-8C1C-CB019558A3B3}" sibTransId="{C47414F8-A7C5-1C47-B1F0-36040E662054}"/>
    <dgm:cxn modelId="{C10D0842-65D9-BE45-B46A-7FDB1B390FC3}" srcId="{F371B558-A3BC-A547-9A69-0E0A78CD1253}" destId="{761F250A-F617-7746-9F2C-DC2AFB3BD552}" srcOrd="5" destOrd="0" parTransId="{E79A1E17-C4CA-4D4F-8B64-07FDF9861832}" sibTransId="{9FC4336B-06FD-5043-89BB-28BE6B83C40A}"/>
    <dgm:cxn modelId="{2E05D44B-A65D-3043-8361-6F5DDA9B8F70}" srcId="{F371B558-A3BC-A547-9A69-0E0A78CD1253}" destId="{778B90E8-2D54-FE4E-8206-97DF0B2BC67D}" srcOrd="2" destOrd="0" parTransId="{AB13B2DA-4A04-5345-9450-18180062699A}" sibTransId="{BB918DFC-640D-F347-B713-B2BDD9F24E0D}"/>
    <dgm:cxn modelId="{BDA9BB6C-A78B-1A47-813E-F204B01E5FF9}" type="presOf" srcId="{64AAA7F3-0010-8940-978D-EF7D8692C919}" destId="{67702CE9-CD74-8C40-BE9A-A9457263FB3C}" srcOrd="0" destOrd="0" presId="urn:microsoft.com/office/officeart/2005/8/layout/default"/>
    <dgm:cxn modelId="{E601E750-9B1B-3348-A0B1-E3C177ECD832}" type="presOf" srcId="{761F250A-F617-7746-9F2C-DC2AFB3BD552}" destId="{0B77CBB1-8197-3249-9118-ABB72AF43CB0}" srcOrd="0" destOrd="0" presId="urn:microsoft.com/office/officeart/2005/8/layout/default"/>
    <dgm:cxn modelId="{9812BB55-B218-CB44-8A50-E2611DB278DB}" srcId="{F371B558-A3BC-A547-9A69-0E0A78CD1253}" destId="{64AAA7F3-0010-8940-978D-EF7D8692C919}" srcOrd="0" destOrd="0" parTransId="{00174BC9-3862-EC47-B8FD-7CE4B3E3BC60}" sibTransId="{A3AA463C-4243-0A4E-9DA8-4F4110A74546}"/>
    <dgm:cxn modelId="{DB7DC38B-9F86-7043-9B24-D9D8C0ED7DE6}" type="presOf" srcId="{F371B558-A3BC-A547-9A69-0E0A78CD1253}" destId="{00D72231-BAE2-BB45-B0B3-E70CB50EEDFC}" srcOrd="0" destOrd="0" presId="urn:microsoft.com/office/officeart/2005/8/layout/default"/>
    <dgm:cxn modelId="{D8E1C78B-89C3-AA43-A6AF-D76F5FF67CE3}" type="presOf" srcId="{85966B1C-2C8F-ED41-A23B-B1CDE18B937E}" destId="{00E7441E-2242-F443-BD3C-4EE1858AB5E4}" srcOrd="0" destOrd="0" presId="urn:microsoft.com/office/officeart/2005/8/layout/default"/>
    <dgm:cxn modelId="{DD3FDE94-1C15-3B4A-AC73-8A6AC9835879}" srcId="{F371B558-A3BC-A547-9A69-0E0A78CD1253}" destId="{53915A4F-4275-B543-A627-DEBB09ECEC06}" srcOrd="4" destOrd="0" parTransId="{24765F34-B7C8-8144-90A1-9F60E67B8C85}" sibTransId="{1225DDD0-694C-3C4A-AC26-43BF92E565C0}"/>
    <dgm:cxn modelId="{66F702DE-8A45-CE4A-A81D-D9A9EBDB28AA}" type="presOf" srcId="{632CA49E-1EE5-EE4D-87CC-8A6E59F0B50F}" destId="{B1325EE1-530F-4548-8CD9-765C5DCD29BD}" srcOrd="0" destOrd="0" presId="urn:microsoft.com/office/officeart/2005/8/layout/default"/>
    <dgm:cxn modelId="{8FD5F0DE-486E-7342-AEE3-FFF65DCC72FF}" srcId="{F371B558-A3BC-A547-9A69-0E0A78CD1253}" destId="{85966B1C-2C8F-ED41-A23B-B1CDE18B937E}" srcOrd="1" destOrd="0" parTransId="{AD22CE33-0B69-1E4F-B022-F7D2DB88E673}" sibTransId="{F9347815-6980-A245-963B-EC838FAA1A4A}"/>
    <dgm:cxn modelId="{BB867EA0-3B09-784B-8494-1D6DD09A4D81}" type="presParOf" srcId="{00D72231-BAE2-BB45-B0B3-E70CB50EEDFC}" destId="{67702CE9-CD74-8C40-BE9A-A9457263FB3C}" srcOrd="0" destOrd="0" presId="urn:microsoft.com/office/officeart/2005/8/layout/default"/>
    <dgm:cxn modelId="{9C5D5467-DFED-8041-9294-8B30BFF22972}" type="presParOf" srcId="{00D72231-BAE2-BB45-B0B3-E70CB50EEDFC}" destId="{8D13E31A-00A3-8B45-8CF6-7E8E01806A4C}" srcOrd="1" destOrd="0" presId="urn:microsoft.com/office/officeart/2005/8/layout/default"/>
    <dgm:cxn modelId="{2E49D619-87B7-9D4D-8D16-9AC67C87BF55}" type="presParOf" srcId="{00D72231-BAE2-BB45-B0B3-E70CB50EEDFC}" destId="{00E7441E-2242-F443-BD3C-4EE1858AB5E4}" srcOrd="2" destOrd="0" presId="urn:microsoft.com/office/officeart/2005/8/layout/default"/>
    <dgm:cxn modelId="{6A5AC3B3-A8F9-4243-96EE-27B0C2305289}" type="presParOf" srcId="{00D72231-BAE2-BB45-B0B3-E70CB50EEDFC}" destId="{0108AE7B-5698-E746-83BE-1E5ED72CE4F0}" srcOrd="3" destOrd="0" presId="urn:microsoft.com/office/officeart/2005/8/layout/default"/>
    <dgm:cxn modelId="{7944CD39-1D2A-AC4E-B4A6-5D91B9549C65}" type="presParOf" srcId="{00D72231-BAE2-BB45-B0B3-E70CB50EEDFC}" destId="{45BEFD9A-0D81-6945-89DA-96ED1420D3E6}" srcOrd="4" destOrd="0" presId="urn:microsoft.com/office/officeart/2005/8/layout/default"/>
    <dgm:cxn modelId="{179E314E-3657-E24A-AC3A-486B43322B23}" type="presParOf" srcId="{00D72231-BAE2-BB45-B0B3-E70CB50EEDFC}" destId="{85A8A194-C2E0-D841-B227-15AB02111418}" srcOrd="5" destOrd="0" presId="urn:microsoft.com/office/officeart/2005/8/layout/default"/>
    <dgm:cxn modelId="{64AC5E62-D08C-104F-84BF-3E70CB333B15}" type="presParOf" srcId="{00D72231-BAE2-BB45-B0B3-E70CB50EEDFC}" destId="{B1325EE1-530F-4548-8CD9-765C5DCD29BD}" srcOrd="6" destOrd="0" presId="urn:microsoft.com/office/officeart/2005/8/layout/default"/>
    <dgm:cxn modelId="{7F2EBAC7-BA2B-EB4E-826C-B845E339073F}" type="presParOf" srcId="{00D72231-BAE2-BB45-B0B3-E70CB50EEDFC}" destId="{BB430172-F848-D142-B368-60507FA59382}" srcOrd="7" destOrd="0" presId="urn:microsoft.com/office/officeart/2005/8/layout/default"/>
    <dgm:cxn modelId="{88E1E3E0-AEFC-024D-A6A0-4B17D0D129E2}" type="presParOf" srcId="{00D72231-BAE2-BB45-B0B3-E70CB50EEDFC}" destId="{07322FDA-A470-7048-A74C-CA67BE7C1819}" srcOrd="8" destOrd="0" presId="urn:microsoft.com/office/officeart/2005/8/layout/default"/>
    <dgm:cxn modelId="{8BBAA577-8CAA-4643-9F9B-67057283D7F3}" type="presParOf" srcId="{00D72231-BAE2-BB45-B0B3-E70CB50EEDFC}" destId="{8839CFE9-A7A0-5645-B20A-D29736821E1E}" srcOrd="9" destOrd="0" presId="urn:microsoft.com/office/officeart/2005/8/layout/default"/>
    <dgm:cxn modelId="{C8C6430F-00E4-3148-8A3C-E39F409C2DDF}" type="presParOf" srcId="{00D72231-BAE2-BB45-B0B3-E70CB50EEDFC}" destId="{0B77CBB1-8197-3249-9118-ABB72AF43CB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B1D3DB-B9D6-4367-9676-E49395E94659}" type="doc">
      <dgm:prSet loTypeId="urn:microsoft.com/office/officeart/2005/8/layout/cycle5" loCatId="list" qsTypeId="urn:microsoft.com/office/officeart/2005/8/quickstyle/simple1" qsCatId="simple" csTypeId="urn:microsoft.com/office/officeart/2005/8/colors/accent1_2" csCatId="accent1" phldr="1"/>
      <dgm:spPr/>
      <dgm:t>
        <a:bodyPr/>
        <a:lstStyle/>
        <a:p>
          <a:endParaRPr lang="en-US"/>
        </a:p>
      </dgm:t>
    </dgm:pt>
    <dgm:pt modelId="{9938BCC5-ACE4-44BD-8BBB-2209C1BF87A9}">
      <dgm:prSet phldrT="[Text]" custT="1"/>
      <dgm:spPr/>
      <dgm:t>
        <a:bodyPr/>
        <a:lstStyle/>
        <a:p>
          <a:r>
            <a:rPr lang="en-US" sz="1600" b="1" dirty="0">
              <a:latin typeface="Arial" panose="020B0604020202020204" pitchFamily="34" charset="0"/>
              <a:cs typeface="Arial" panose="020B0604020202020204" pitchFamily="34" charset="0"/>
            </a:rPr>
            <a:t>Goal setting with employees</a:t>
          </a:r>
        </a:p>
      </dgm:t>
    </dgm:pt>
    <dgm:pt modelId="{DBD1A167-BD93-4B16-99AD-12864BB1CBC7}" type="parTrans" cxnId="{474B13C7-7CEF-4BE6-826F-6A4BFB3CFCC3}">
      <dgm:prSet/>
      <dgm:spPr/>
      <dgm:t>
        <a:bodyPr/>
        <a:lstStyle/>
        <a:p>
          <a:endParaRPr lang="en-US" sz="1600" b="1">
            <a:latin typeface="Arial" panose="020B0604020202020204" pitchFamily="34" charset="0"/>
            <a:cs typeface="Arial" panose="020B0604020202020204" pitchFamily="34" charset="0"/>
          </a:endParaRPr>
        </a:p>
      </dgm:t>
    </dgm:pt>
    <dgm:pt modelId="{3B6AEBA3-92C6-4236-80BC-984959770BB2}" type="sibTrans" cxnId="{474B13C7-7CEF-4BE6-826F-6A4BFB3CFCC3}">
      <dgm:prSet custT="1"/>
      <dgm:spPr/>
      <dgm:t>
        <a:bodyPr/>
        <a:lstStyle/>
        <a:p>
          <a:endParaRPr lang="en-US" sz="1600" b="1">
            <a:latin typeface="Arial" panose="020B0604020202020204" pitchFamily="34" charset="0"/>
            <a:cs typeface="Arial" panose="020B0604020202020204" pitchFamily="34" charset="0"/>
          </a:endParaRPr>
        </a:p>
      </dgm:t>
    </dgm:pt>
    <dgm:pt modelId="{70C3A93B-A4E7-4C9D-830C-963BF039A5E2}">
      <dgm:prSet phldrT="[Text]" custT="1"/>
      <dgm:spPr/>
      <dgm:t>
        <a:bodyPr/>
        <a:lstStyle/>
        <a:p>
          <a:r>
            <a:rPr lang="en-US" sz="1600" b="1" dirty="0">
              <a:latin typeface="Arial" panose="020B0604020202020204" pitchFamily="34" charset="0"/>
              <a:cs typeface="Arial" panose="020B0604020202020204" pitchFamily="34" charset="0"/>
            </a:rPr>
            <a:t>The performance appraisal </a:t>
          </a:r>
        </a:p>
      </dgm:t>
    </dgm:pt>
    <dgm:pt modelId="{41D9185B-DB99-4E5A-87BD-B89F4DABC089}" type="parTrans" cxnId="{0D497757-84E8-4882-BE30-4B2BC924B5B3}">
      <dgm:prSet/>
      <dgm:spPr/>
      <dgm:t>
        <a:bodyPr/>
        <a:lstStyle/>
        <a:p>
          <a:endParaRPr lang="en-US" sz="1600" b="1">
            <a:latin typeface="Arial" panose="020B0604020202020204" pitchFamily="34" charset="0"/>
            <a:cs typeface="Arial" panose="020B0604020202020204" pitchFamily="34" charset="0"/>
          </a:endParaRPr>
        </a:p>
      </dgm:t>
    </dgm:pt>
    <dgm:pt modelId="{F85B31C2-7AE5-4F43-8210-F545250FBFED}" type="sibTrans" cxnId="{0D497757-84E8-4882-BE30-4B2BC924B5B3}">
      <dgm:prSet custT="1"/>
      <dgm:spPr/>
      <dgm:t>
        <a:bodyPr/>
        <a:lstStyle/>
        <a:p>
          <a:endParaRPr lang="en-US" sz="1600" b="1">
            <a:latin typeface="Arial" panose="020B0604020202020204" pitchFamily="34" charset="0"/>
            <a:cs typeface="Arial" panose="020B0604020202020204" pitchFamily="34" charset="0"/>
          </a:endParaRPr>
        </a:p>
      </dgm:t>
    </dgm:pt>
    <dgm:pt modelId="{1278E6A4-9085-45C2-9852-A4C960D85EEB}">
      <dgm:prSet phldrT="[Text]" custT="1"/>
      <dgm:spPr/>
      <dgm:t>
        <a:bodyPr/>
        <a:lstStyle/>
        <a:p>
          <a:r>
            <a:rPr lang="en-US" sz="1600" b="1" dirty="0">
              <a:latin typeface="Arial" panose="020B0604020202020204" pitchFamily="34" charset="0"/>
              <a:cs typeface="Arial" panose="020B0604020202020204" pitchFamily="34" charset="0"/>
            </a:rPr>
            <a:t>Improvement plans and /or rewards</a:t>
          </a:r>
        </a:p>
      </dgm:t>
    </dgm:pt>
    <dgm:pt modelId="{57F7FE8C-F6FC-4FFC-91CA-8399295264C0}" type="parTrans" cxnId="{0B26FC5F-9A75-4008-94FB-C6D2300FA718}">
      <dgm:prSet/>
      <dgm:spPr/>
      <dgm:t>
        <a:bodyPr/>
        <a:lstStyle/>
        <a:p>
          <a:endParaRPr lang="en-US" sz="1600" b="1">
            <a:latin typeface="Arial" panose="020B0604020202020204" pitchFamily="34" charset="0"/>
            <a:cs typeface="Arial" panose="020B0604020202020204" pitchFamily="34" charset="0"/>
          </a:endParaRPr>
        </a:p>
      </dgm:t>
    </dgm:pt>
    <dgm:pt modelId="{9D630582-BE3E-40DE-88FF-7DE9EE69BE86}" type="sibTrans" cxnId="{0B26FC5F-9A75-4008-94FB-C6D2300FA718}">
      <dgm:prSet custT="1"/>
      <dgm:spPr/>
      <dgm:t>
        <a:bodyPr/>
        <a:lstStyle/>
        <a:p>
          <a:endParaRPr lang="en-US" sz="1600" b="1">
            <a:latin typeface="Arial" panose="020B0604020202020204" pitchFamily="34" charset="0"/>
            <a:cs typeface="Arial" panose="020B0604020202020204" pitchFamily="34" charset="0"/>
          </a:endParaRPr>
        </a:p>
      </dgm:t>
    </dgm:pt>
    <dgm:pt modelId="{27BDEF32-56F2-40AF-B321-54632ACA4D54}">
      <dgm:prSet custT="1"/>
      <dgm:spPr/>
      <dgm:t>
        <a:bodyPr/>
        <a:lstStyle/>
        <a:p>
          <a:r>
            <a:rPr lang="en-US" sz="1600" b="1" dirty="0">
              <a:latin typeface="Arial" panose="020B0604020202020204" pitchFamily="34" charset="0"/>
              <a:cs typeface="Arial" panose="020B0604020202020204" pitchFamily="34" charset="0"/>
            </a:rPr>
            <a:t>Performance monitoring, feedback, and coaching</a:t>
          </a:r>
        </a:p>
      </dgm:t>
    </dgm:pt>
    <dgm:pt modelId="{29EF3CE1-A1E7-4F30-9601-BC9C36811E4B}" type="parTrans" cxnId="{1687E3A4-31EA-4BA7-B488-CFEB6AFC3253}">
      <dgm:prSet/>
      <dgm:spPr/>
      <dgm:t>
        <a:bodyPr/>
        <a:lstStyle/>
        <a:p>
          <a:endParaRPr lang="en-US" sz="1600" b="1">
            <a:latin typeface="Arial" panose="020B0604020202020204" pitchFamily="34" charset="0"/>
            <a:cs typeface="Arial" panose="020B0604020202020204" pitchFamily="34" charset="0"/>
          </a:endParaRPr>
        </a:p>
      </dgm:t>
    </dgm:pt>
    <dgm:pt modelId="{43EC2D2F-8F79-48FD-9BAB-DDB62822B1DF}" type="sibTrans" cxnId="{1687E3A4-31EA-4BA7-B488-CFEB6AFC3253}">
      <dgm:prSet custT="1"/>
      <dgm:spPr/>
      <dgm:t>
        <a:bodyPr/>
        <a:lstStyle/>
        <a:p>
          <a:endParaRPr lang="en-US" sz="1600" b="1">
            <a:latin typeface="Arial" panose="020B0604020202020204" pitchFamily="34" charset="0"/>
            <a:cs typeface="Arial" panose="020B0604020202020204" pitchFamily="34" charset="0"/>
          </a:endParaRPr>
        </a:p>
      </dgm:t>
    </dgm:pt>
    <dgm:pt modelId="{F828994A-FE9D-0144-8450-CAA51707469B}" type="pres">
      <dgm:prSet presAssocID="{EFB1D3DB-B9D6-4367-9676-E49395E94659}" presName="cycle" presStyleCnt="0">
        <dgm:presLayoutVars>
          <dgm:dir/>
          <dgm:resizeHandles val="exact"/>
        </dgm:presLayoutVars>
      </dgm:prSet>
      <dgm:spPr/>
    </dgm:pt>
    <dgm:pt modelId="{B4FA953A-2129-6B40-8664-68AB7A6747A7}" type="pres">
      <dgm:prSet presAssocID="{9938BCC5-ACE4-44BD-8BBB-2209C1BF87A9}" presName="node" presStyleLbl="node1" presStyleIdx="0" presStyleCnt="4">
        <dgm:presLayoutVars>
          <dgm:bulletEnabled val="1"/>
        </dgm:presLayoutVars>
      </dgm:prSet>
      <dgm:spPr/>
    </dgm:pt>
    <dgm:pt modelId="{675F5615-7B54-AB49-8DB5-F1CA325E483E}" type="pres">
      <dgm:prSet presAssocID="{9938BCC5-ACE4-44BD-8BBB-2209C1BF87A9}" presName="spNode" presStyleCnt="0"/>
      <dgm:spPr/>
    </dgm:pt>
    <dgm:pt modelId="{0124C022-2E63-804D-A848-F91C15C893D0}" type="pres">
      <dgm:prSet presAssocID="{3B6AEBA3-92C6-4236-80BC-984959770BB2}" presName="sibTrans" presStyleLbl="sibTrans1D1" presStyleIdx="0" presStyleCnt="4"/>
      <dgm:spPr/>
    </dgm:pt>
    <dgm:pt modelId="{E65510BA-A35C-814D-BC08-4720CC58A1F3}" type="pres">
      <dgm:prSet presAssocID="{27BDEF32-56F2-40AF-B321-54632ACA4D54}" presName="node" presStyleLbl="node1" presStyleIdx="1" presStyleCnt="4">
        <dgm:presLayoutVars>
          <dgm:bulletEnabled val="1"/>
        </dgm:presLayoutVars>
      </dgm:prSet>
      <dgm:spPr/>
    </dgm:pt>
    <dgm:pt modelId="{33EC55F2-166C-6E4A-930A-F815E0F4BA86}" type="pres">
      <dgm:prSet presAssocID="{27BDEF32-56F2-40AF-B321-54632ACA4D54}" presName="spNode" presStyleCnt="0"/>
      <dgm:spPr/>
    </dgm:pt>
    <dgm:pt modelId="{D168F3F1-39EA-4F4D-B6D8-7D4CB8D9C555}" type="pres">
      <dgm:prSet presAssocID="{43EC2D2F-8F79-48FD-9BAB-DDB62822B1DF}" presName="sibTrans" presStyleLbl="sibTrans1D1" presStyleIdx="1" presStyleCnt="4"/>
      <dgm:spPr/>
    </dgm:pt>
    <dgm:pt modelId="{72903898-05CC-1E41-BE2E-6B1F9CD8423B}" type="pres">
      <dgm:prSet presAssocID="{70C3A93B-A4E7-4C9D-830C-963BF039A5E2}" presName="node" presStyleLbl="node1" presStyleIdx="2" presStyleCnt="4">
        <dgm:presLayoutVars>
          <dgm:bulletEnabled val="1"/>
        </dgm:presLayoutVars>
      </dgm:prSet>
      <dgm:spPr/>
    </dgm:pt>
    <dgm:pt modelId="{755AA86D-5C49-AA49-90F3-5B481DEF446E}" type="pres">
      <dgm:prSet presAssocID="{70C3A93B-A4E7-4C9D-830C-963BF039A5E2}" presName="spNode" presStyleCnt="0"/>
      <dgm:spPr/>
    </dgm:pt>
    <dgm:pt modelId="{ADA28A70-5F37-4B46-96B0-810AE1B1E660}" type="pres">
      <dgm:prSet presAssocID="{F85B31C2-7AE5-4F43-8210-F545250FBFED}" presName="sibTrans" presStyleLbl="sibTrans1D1" presStyleIdx="2" presStyleCnt="4"/>
      <dgm:spPr/>
    </dgm:pt>
    <dgm:pt modelId="{40B033C8-CD44-9E44-8E3E-6FAD48BD724D}" type="pres">
      <dgm:prSet presAssocID="{1278E6A4-9085-45C2-9852-A4C960D85EEB}" presName="node" presStyleLbl="node1" presStyleIdx="3" presStyleCnt="4">
        <dgm:presLayoutVars>
          <dgm:bulletEnabled val="1"/>
        </dgm:presLayoutVars>
      </dgm:prSet>
      <dgm:spPr/>
    </dgm:pt>
    <dgm:pt modelId="{71C5622F-F44D-5143-859B-828845D28687}" type="pres">
      <dgm:prSet presAssocID="{1278E6A4-9085-45C2-9852-A4C960D85EEB}" presName="spNode" presStyleCnt="0"/>
      <dgm:spPr/>
    </dgm:pt>
    <dgm:pt modelId="{F1060262-1330-7A41-AE42-1198979424F1}" type="pres">
      <dgm:prSet presAssocID="{9D630582-BE3E-40DE-88FF-7DE9EE69BE86}" presName="sibTrans" presStyleLbl="sibTrans1D1" presStyleIdx="3" presStyleCnt="4"/>
      <dgm:spPr/>
    </dgm:pt>
  </dgm:ptLst>
  <dgm:cxnLst>
    <dgm:cxn modelId="{8459891A-C930-2D4C-9D17-45FB8F7BE0E5}" type="presOf" srcId="{27BDEF32-56F2-40AF-B321-54632ACA4D54}" destId="{E65510BA-A35C-814D-BC08-4720CC58A1F3}" srcOrd="0" destOrd="0" presId="urn:microsoft.com/office/officeart/2005/8/layout/cycle5"/>
    <dgm:cxn modelId="{7273F639-3586-EF47-ADE6-37A1BA934965}" type="presOf" srcId="{9D630582-BE3E-40DE-88FF-7DE9EE69BE86}" destId="{F1060262-1330-7A41-AE42-1198979424F1}" srcOrd="0" destOrd="0" presId="urn:microsoft.com/office/officeart/2005/8/layout/cycle5"/>
    <dgm:cxn modelId="{0B26FC5F-9A75-4008-94FB-C6D2300FA718}" srcId="{EFB1D3DB-B9D6-4367-9676-E49395E94659}" destId="{1278E6A4-9085-45C2-9852-A4C960D85EEB}" srcOrd="3" destOrd="0" parTransId="{57F7FE8C-F6FC-4FFC-91CA-8399295264C0}" sibTransId="{9D630582-BE3E-40DE-88FF-7DE9EE69BE86}"/>
    <dgm:cxn modelId="{0D497757-84E8-4882-BE30-4B2BC924B5B3}" srcId="{EFB1D3DB-B9D6-4367-9676-E49395E94659}" destId="{70C3A93B-A4E7-4C9D-830C-963BF039A5E2}" srcOrd="2" destOrd="0" parTransId="{41D9185B-DB99-4E5A-87BD-B89F4DABC089}" sibTransId="{F85B31C2-7AE5-4F43-8210-F545250FBFED}"/>
    <dgm:cxn modelId="{1687E3A4-31EA-4BA7-B488-CFEB6AFC3253}" srcId="{EFB1D3DB-B9D6-4367-9676-E49395E94659}" destId="{27BDEF32-56F2-40AF-B321-54632ACA4D54}" srcOrd="1" destOrd="0" parTransId="{29EF3CE1-A1E7-4F30-9601-BC9C36811E4B}" sibTransId="{43EC2D2F-8F79-48FD-9BAB-DDB62822B1DF}"/>
    <dgm:cxn modelId="{606FC3A9-5279-D249-B3E7-EB86BB3EA609}" type="presOf" srcId="{70C3A93B-A4E7-4C9D-830C-963BF039A5E2}" destId="{72903898-05CC-1E41-BE2E-6B1F9CD8423B}" srcOrd="0" destOrd="0" presId="urn:microsoft.com/office/officeart/2005/8/layout/cycle5"/>
    <dgm:cxn modelId="{DEA519B2-0E12-E347-B25C-F0170521EE4E}" type="presOf" srcId="{1278E6A4-9085-45C2-9852-A4C960D85EEB}" destId="{40B033C8-CD44-9E44-8E3E-6FAD48BD724D}" srcOrd="0" destOrd="0" presId="urn:microsoft.com/office/officeart/2005/8/layout/cycle5"/>
    <dgm:cxn modelId="{0C6F8CBE-22C0-6343-9EB5-3F7272324364}" type="presOf" srcId="{F85B31C2-7AE5-4F43-8210-F545250FBFED}" destId="{ADA28A70-5F37-4B46-96B0-810AE1B1E660}" srcOrd="0" destOrd="0" presId="urn:microsoft.com/office/officeart/2005/8/layout/cycle5"/>
    <dgm:cxn modelId="{6A949CC3-CD70-124B-B205-AF676DA3CDAC}" type="presOf" srcId="{9938BCC5-ACE4-44BD-8BBB-2209C1BF87A9}" destId="{B4FA953A-2129-6B40-8664-68AB7A6747A7}" srcOrd="0" destOrd="0" presId="urn:microsoft.com/office/officeart/2005/8/layout/cycle5"/>
    <dgm:cxn modelId="{474B13C7-7CEF-4BE6-826F-6A4BFB3CFCC3}" srcId="{EFB1D3DB-B9D6-4367-9676-E49395E94659}" destId="{9938BCC5-ACE4-44BD-8BBB-2209C1BF87A9}" srcOrd="0" destOrd="0" parTransId="{DBD1A167-BD93-4B16-99AD-12864BB1CBC7}" sibTransId="{3B6AEBA3-92C6-4236-80BC-984959770BB2}"/>
    <dgm:cxn modelId="{629523CA-2BEB-4B4F-818D-7E0AD7439DED}" type="presOf" srcId="{43EC2D2F-8F79-48FD-9BAB-DDB62822B1DF}" destId="{D168F3F1-39EA-4F4D-B6D8-7D4CB8D9C555}" srcOrd="0" destOrd="0" presId="urn:microsoft.com/office/officeart/2005/8/layout/cycle5"/>
    <dgm:cxn modelId="{20A759E0-003E-094A-AC5D-03B4FA3FC619}" type="presOf" srcId="{3B6AEBA3-92C6-4236-80BC-984959770BB2}" destId="{0124C022-2E63-804D-A848-F91C15C893D0}" srcOrd="0" destOrd="0" presId="urn:microsoft.com/office/officeart/2005/8/layout/cycle5"/>
    <dgm:cxn modelId="{288874E9-3E63-DA40-A5EA-0BF23B5E46BB}" type="presOf" srcId="{EFB1D3DB-B9D6-4367-9676-E49395E94659}" destId="{F828994A-FE9D-0144-8450-CAA51707469B}" srcOrd="0" destOrd="0" presId="urn:microsoft.com/office/officeart/2005/8/layout/cycle5"/>
    <dgm:cxn modelId="{1D96F444-8DFA-624D-A4C2-DD2DAD98C1BC}" type="presParOf" srcId="{F828994A-FE9D-0144-8450-CAA51707469B}" destId="{B4FA953A-2129-6B40-8664-68AB7A6747A7}" srcOrd="0" destOrd="0" presId="urn:microsoft.com/office/officeart/2005/8/layout/cycle5"/>
    <dgm:cxn modelId="{FDB454D4-1CA4-5342-BD1E-E9F353E53F15}" type="presParOf" srcId="{F828994A-FE9D-0144-8450-CAA51707469B}" destId="{675F5615-7B54-AB49-8DB5-F1CA325E483E}" srcOrd="1" destOrd="0" presId="urn:microsoft.com/office/officeart/2005/8/layout/cycle5"/>
    <dgm:cxn modelId="{9F5D4D34-413C-9146-B0D8-28A3E3032B06}" type="presParOf" srcId="{F828994A-FE9D-0144-8450-CAA51707469B}" destId="{0124C022-2E63-804D-A848-F91C15C893D0}" srcOrd="2" destOrd="0" presId="urn:microsoft.com/office/officeart/2005/8/layout/cycle5"/>
    <dgm:cxn modelId="{BB8A8626-2DCA-7445-B77B-BA99307E11B9}" type="presParOf" srcId="{F828994A-FE9D-0144-8450-CAA51707469B}" destId="{E65510BA-A35C-814D-BC08-4720CC58A1F3}" srcOrd="3" destOrd="0" presId="urn:microsoft.com/office/officeart/2005/8/layout/cycle5"/>
    <dgm:cxn modelId="{E2C9F145-03E6-164E-AA81-7F5CFFFEB9C0}" type="presParOf" srcId="{F828994A-FE9D-0144-8450-CAA51707469B}" destId="{33EC55F2-166C-6E4A-930A-F815E0F4BA86}" srcOrd="4" destOrd="0" presId="urn:microsoft.com/office/officeart/2005/8/layout/cycle5"/>
    <dgm:cxn modelId="{C97DA1A8-832D-8947-940B-00DA55135AE0}" type="presParOf" srcId="{F828994A-FE9D-0144-8450-CAA51707469B}" destId="{D168F3F1-39EA-4F4D-B6D8-7D4CB8D9C555}" srcOrd="5" destOrd="0" presId="urn:microsoft.com/office/officeart/2005/8/layout/cycle5"/>
    <dgm:cxn modelId="{47EB3B38-3415-9F41-90CF-07AB2271DC62}" type="presParOf" srcId="{F828994A-FE9D-0144-8450-CAA51707469B}" destId="{72903898-05CC-1E41-BE2E-6B1F9CD8423B}" srcOrd="6" destOrd="0" presId="urn:microsoft.com/office/officeart/2005/8/layout/cycle5"/>
    <dgm:cxn modelId="{1E16F4D8-8C7D-E942-B110-04230EB97E65}" type="presParOf" srcId="{F828994A-FE9D-0144-8450-CAA51707469B}" destId="{755AA86D-5C49-AA49-90F3-5B481DEF446E}" srcOrd="7" destOrd="0" presId="urn:microsoft.com/office/officeart/2005/8/layout/cycle5"/>
    <dgm:cxn modelId="{2B339447-892F-2142-8006-6591EC7B77FB}" type="presParOf" srcId="{F828994A-FE9D-0144-8450-CAA51707469B}" destId="{ADA28A70-5F37-4B46-96B0-810AE1B1E660}" srcOrd="8" destOrd="0" presId="urn:microsoft.com/office/officeart/2005/8/layout/cycle5"/>
    <dgm:cxn modelId="{38B27398-55BA-D04C-B130-A9B1FD780F25}" type="presParOf" srcId="{F828994A-FE9D-0144-8450-CAA51707469B}" destId="{40B033C8-CD44-9E44-8E3E-6FAD48BD724D}" srcOrd="9" destOrd="0" presId="urn:microsoft.com/office/officeart/2005/8/layout/cycle5"/>
    <dgm:cxn modelId="{898A383F-D05A-8840-9D36-3FE218FBE36E}" type="presParOf" srcId="{F828994A-FE9D-0144-8450-CAA51707469B}" destId="{71C5622F-F44D-5143-859B-828845D28687}" srcOrd="10" destOrd="0" presId="urn:microsoft.com/office/officeart/2005/8/layout/cycle5"/>
    <dgm:cxn modelId="{ABFCBB76-4400-E34F-805F-FFAA9D12E99E}" type="presParOf" srcId="{F828994A-FE9D-0144-8450-CAA51707469B}" destId="{F1060262-1330-7A41-AE42-1198979424F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4AF403C-8FA4-423E-8149-7377753E2B18}" type="doc">
      <dgm:prSet loTypeId="urn:microsoft.com/office/officeart/2005/8/layout/process2" loCatId="list" qsTypeId="urn:microsoft.com/office/officeart/2005/8/quickstyle/simple1" qsCatId="simple" csTypeId="urn:microsoft.com/office/officeart/2005/8/colors/accent2_2" csCatId="accent2" phldr="1"/>
      <dgm:spPr/>
      <dgm:t>
        <a:bodyPr/>
        <a:lstStyle/>
        <a:p>
          <a:endParaRPr lang="en-US"/>
        </a:p>
      </dgm:t>
    </dgm:pt>
    <dgm:pt modelId="{95DF0FF3-C9D4-4810-B23F-CBCE2A5CA805}">
      <dgm:prSet phldrT="[Text]" custT="1"/>
      <dgm:spPr/>
      <dgm:t>
        <a:bodyPr/>
        <a:lstStyle/>
        <a:p>
          <a:r>
            <a:rPr lang="en-US" sz="2000" b="1" i="0" dirty="0"/>
            <a:t>Mandated issue</a:t>
          </a:r>
          <a:endParaRPr lang="en-US" sz="2000" b="1" dirty="0"/>
        </a:p>
      </dgm:t>
    </dgm:pt>
    <dgm:pt modelId="{9BEBC448-2910-4F5A-ABB2-28A352AA8C5F}" type="parTrans" cxnId="{E4CF7D88-FDA5-440C-966D-31CEB2B0DF08}">
      <dgm:prSet/>
      <dgm:spPr/>
      <dgm:t>
        <a:bodyPr/>
        <a:lstStyle/>
        <a:p>
          <a:endParaRPr lang="en-US" sz="2000"/>
        </a:p>
      </dgm:t>
    </dgm:pt>
    <dgm:pt modelId="{2B6ECDCB-45EA-4B47-9DFF-AF9A3C88FDEE}" type="sibTrans" cxnId="{E4CF7D88-FDA5-440C-966D-31CEB2B0DF08}">
      <dgm:prSet custT="1"/>
      <dgm:spPr/>
      <dgm:t>
        <a:bodyPr/>
        <a:lstStyle/>
        <a:p>
          <a:endParaRPr lang="en-US" sz="2000"/>
        </a:p>
      </dgm:t>
    </dgm:pt>
    <dgm:pt modelId="{30431F8D-35EE-4045-A08C-5D69CAA8C08A}">
      <dgm:prSet phldrT="[Text]" custT="1"/>
      <dgm:spPr/>
      <dgm:t>
        <a:bodyPr/>
        <a:lstStyle/>
        <a:p>
          <a:r>
            <a:rPr lang="en-US" sz="2000" b="1" i="0" dirty="0"/>
            <a:t>Single incident</a:t>
          </a:r>
          <a:endParaRPr lang="en-US" sz="2000" dirty="0"/>
        </a:p>
      </dgm:t>
    </dgm:pt>
    <dgm:pt modelId="{BAD4583C-E066-401E-AA80-B810CF551DCA}" type="parTrans" cxnId="{6D98A6FD-1E31-449A-B774-9BA2F211E5B6}">
      <dgm:prSet/>
      <dgm:spPr/>
      <dgm:t>
        <a:bodyPr/>
        <a:lstStyle/>
        <a:p>
          <a:endParaRPr lang="en-US" sz="2000"/>
        </a:p>
      </dgm:t>
    </dgm:pt>
    <dgm:pt modelId="{B1CD442B-F80A-4A3D-AF3D-C0966550A8C6}" type="sibTrans" cxnId="{6D98A6FD-1E31-449A-B774-9BA2F211E5B6}">
      <dgm:prSet custT="1"/>
      <dgm:spPr/>
      <dgm:t>
        <a:bodyPr/>
        <a:lstStyle/>
        <a:p>
          <a:endParaRPr lang="en-US" sz="2000"/>
        </a:p>
      </dgm:t>
    </dgm:pt>
    <dgm:pt modelId="{324BBC8F-45AA-4C3A-B9F0-484056879F72}">
      <dgm:prSet phldrT="[Text]" custT="1"/>
      <dgm:spPr/>
      <dgm:t>
        <a:bodyPr/>
        <a:lstStyle/>
        <a:p>
          <a:r>
            <a:rPr lang="en-US" sz="2000" b="1" i="0" dirty="0"/>
            <a:t>Behavior pattern</a:t>
          </a:r>
          <a:endParaRPr lang="en-US" sz="2000" dirty="0"/>
        </a:p>
      </dgm:t>
    </dgm:pt>
    <dgm:pt modelId="{4489A968-502F-446B-AB6D-0361739C9D4C}" type="parTrans" cxnId="{2F069D8E-3B83-4D41-9609-7A938080465E}">
      <dgm:prSet/>
      <dgm:spPr/>
      <dgm:t>
        <a:bodyPr/>
        <a:lstStyle/>
        <a:p>
          <a:endParaRPr lang="en-US" sz="2000"/>
        </a:p>
      </dgm:t>
    </dgm:pt>
    <dgm:pt modelId="{14BE067A-B280-49E2-9B8A-C85A6419EC0A}" type="sibTrans" cxnId="{2F069D8E-3B83-4D41-9609-7A938080465E}">
      <dgm:prSet custT="1"/>
      <dgm:spPr/>
      <dgm:t>
        <a:bodyPr/>
        <a:lstStyle/>
        <a:p>
          <a:endParaRPr lang="en-US" sz="2000"/>
        </a:p>
      </dgm:t>
    </dgm:pt>
    <dgm:pt modelId="{962CF972-A2FE-4F76-9E22-D1BF2EFC4881}">
      <dgm:prSet phldrT="[Text]" custT="1"/>
      <dgm:spPr/>
      <dgm:t>
        <a:bodyPr/>
        <a:lstStyle/>
        <a:p>
          <a:r>
            <a:rPr lang="en-US" sz="2000" b="1" dirty="0"/>
            <a:t>Persistent</a:t>
          </a:r>
          <a:r>
            <a:rPr lang="en-US" sz="2000" dirty="0"/>
            <a:t> </a:t>
          </a:r>
          <a:r>
            <a:rPr lang="en-US" sz="2000" b="1" dirty="0"/>
            <a:t>pattern</a:t>
          </a:r>
        </a:p>
      </dgm:t>
    </dgm:pt>
    <dgm:pt modelId="{4409EFF9-B984-4ED3-BFE2-74D333215834}" type="parTrans" cxnId="{DF4489B2-A834-4596-8258-A0F6B27CE057}">
      <dgm:prSet/>
      <dgm:spPr/>
      <dgm:t>
        <a:bodyPr/>
        <a:lstStyle/>
        <a:p>
          <a:endParaRPr lang="en-US" sz="2000"/>
        </a:p>
      </dgm:t>
    </dgm:pt>
    <dgm:pt modelId="{59090C27-1CCD-4222-AA8A-5EFA9B7AA176}" type="sibTrans" cxnId="{DF4489B2-A834-4596-8258-A0F6B27CE057}">
      <dgm:prSet custT="1"/>
      <dgm:spPr/>
      <dgm:t>
        <a:bodyPr/>
        <a:lstStyle/>
        <a:p>
          <a:endParaRPr lang="en-US" sz="2000"/>
        </a:p>
      </dgm:t>
    </dgm:pt>
    <dgm:pt modelId="{24753C58-D408-4C13-99CF-6D70365D4003}">
      <dgm:prSet phldrT="[Text]" custT="1"/>
      <dgm:spPr/>
      <dgm:t>
        <a:bodyPr/>
        <a:lstStyle/>
        <a:p>
          <a:r>
            <a:rPr lang="en-US" sz="2000" b="1" dirty="0"/>
            <a:t>Disciplinary</a:t>
          </a:r>
          <a:r>
            <a:rPr lang="en-US" sz="2000" b="0" dirty="0"/>
            <a:t> </a:t>
          </a:r>
          <a:r>
            <a:rPr lang="en-US" sz="2000" b="1" dirty="0"/>
            <a:t>intervention</a:t>
          </a:r>
        </a:p>
      </dgm:t>
    </dgm:pt>
    <dgm:pt modelId="{9CAB22EE-F4B1-489B-8394-6B1CE68F74B4}" type="parTrans" cxnId="{61B02ADB-AF79-42F2-A2DA-378CE867A790}">
      <dgm:prSet/>
      <dgm:spPr/>
      <dgm:t>
        <a:bodyPr/>
        <a:lstStyle/>
        <a:p>
          <a:endParaRPr lang="en-US" sz="2000"/>
        </a:p>
      </dgm:t>
    </dgm:pt>
    <dgm:pt modelId="{54FB8669-439C-4ECE-B87A-F22221DABD9B}" type="sibTrans" cxnId="{61B02ADB-AF79-42F2-A2DA-378CE867A790}">
      <dgm:prSet/>
      <dgm:spPr/>
      <dgm:t>
        <a:bodyPr/>
        <a:lstStyle/>
        <a:p>
          <a:endParaRPr lang="en-US" sz="2000"/>
        </a:p>
      </dgm:t>
    </dgm:pt>
    <dgm:pt modelId="{3A96CE28-249A-4B4C-B27B-28CB0B583188}" type="pres">
      <dgm:prSet presAssocID="{34AF403C-8FA4-423E-8149-7377753E2B18}" presName="linearFlow" presStyleCnt="0">
        <dgm:presLayoutVars>
          <dgm:resizeHandles val="exact"/>
        </dgm:presLayoutVars>
      </dgm:prSet>
      <dgm:spPr/>
    </dgm:pt>
    <dgm:pt modelId="{88830264-4D29-F446-861D-AEE8FA252C8E}" type="pres">
      <dgm:prSet presAssocID="{95DF0FF3-C9D4-4810-B23F-CBCE2A5CA805}" presName="node" presStyleLbl="node1" presStyleIdx="0" presStyleCnt="5">
        <dgm:presLayoutVars>
          <dgm:bulletEnabled val="1"/>
        </dgm:presLayoutVars>
      </dgm:prSet>
      <dgm:spPr/>
    </dgm:pt>
    <dgm:pt modelId="{B5BAC549-00D4-9141-B295-2D7DD175E571}" type="pres">
      <dgm:prSet presAssocID="{2B6ECDCB-45EA-4B47-9DFF-AF9A3C88FDEE}" presName="sibTrans" presStyleLbl="sibTrans2D1" presStyleIdx="0" presStyleCnt="4"/>
      <dgm:spPr/>
    </dgm:pt>
    <dgm:pt modelId="{58B73F87-A75A-A54C-A6BC-2018EB346C21}" type="pres">
      <dgm:prSet presAssocID="{2B6ECDCB-45EA-4B47-9DFF-AF9A3C88FDEE}" presName="connectorText" presStyleLbl="sibTrans2D1" presStyleIdx="0" presStyleCnt="4"/>
      <dgm:spPr/>
    </dgm:pt>
    <dgm:pt modelId="{E42A4677-6285-514D-89A0-873B400EDD78}" type="pres">
      <dgm:prSet presAssocID="{30431F8D-35EE-4045-A08C-5D69CAA8C08A}" presName="node" presStyleLbl="node1" presStyleIdx="1" presStyleCnt="5">
        <dgm:presLayoutVars>
          <dgm:bulletEnabled val="1"/>
        </dgm:presLayoutVars>
      </dgm:prSet>
      <dgm:spPr/>
    </dgm:pt>
    <dgm:pt modelId="{E03BAE16-BFF2-C544-AF34-B9CB7F295028}" type="pres">
      <dgm:prSet presAssocID="{B1CD442B-F80A-4A3D-AF3D-C0966550A8C6}" presName="sibTrans" presStyleLbl="sibTrans2D1" presStyleIdx="1" presStyleCnt="4"/>
      <dgm:spPr/>
    </dgm:pt>
    <dgm:pt modelId="{8D5EAAFE-12F0-A249-B785-6F5646327974}" type="pres">
      <dgm:prSet presAssocID="{B1CD442B-F80A-4A3D-AF3D-C0966550A8C6}" presName="connectorText" presStyleLbl="sibTrans2D1" presStyleIdx="1" presStyleCnt="4"/>
      <dgm:spPr/>
    </dgm:pt>
    <dgm:pt modelId="{C1F1B477-FC92-844D-A451-DACFDB30146C}" type="pres">
      <dgm:prSet presAssocID="{324BBC8F-45AA-4C3A-B9F0-484056879F72}" presName="node" presStyleLbl="node1" presStyleIdx="2" presStyleCnt="5">
        <dgm:presLayoutVars>
          <dgm:bulletEnabled val="1"/>
        </dgm:presLayoutVars>
      </dgm:prSet>
      <dgm:spPr/>
    </dgm:pt>
    <dgm:pt modelId="{75FCB276-6B6A-4449-AB4B-58234944E706}" type="pres">
      <dgm:prSet presAssocID="{14BE067A-B280-49E2-9B8A-C85A6419EC0A}" presName="sibTrans" presStyleLbl="sibTrans2D1" presStyleIdx="2" presStyleCnt="4"/>
      <dgm:spPr/>
    </dgm:pt>
    <dgm:pt modelId="{5590B682-7C23-0942-B993-12CA17F34FB9}" type="pres">
      <dgm:prSet presAssocID="{14BE067A-B280-49E2-9B8A-C85A6419EC0A}" presName="connectorText" presStyleLbl="sibTrans2D1" presStyleIdx="2" presStyleCnt="4"/>
      <dgm:spPr/>
    </dgm:pt>
    <dgm:pt modelId="{BB4966EE-F5D5-B147-B9C6-6D9EC3DE4C05}" type="pres">
      <dgm:prSet presAssocID="{962CF972-A2FE-4F76-9E22-D1BF2EFC4881}" presName="node" presStyleLbl="node1" presStyleIdx="3" presStyleCnt="5">
        <dgm:presLayoutVars>
          <dgm:bulletEnabled val="1"/>
        </dgm:presLayoutVars>
      </dgm:prSet>
      <dgm:spPr/>
    </dgm:pt>
    <dgm:pt modelId="{EDE5DF10-A5B3-F84D-8EE6-4CC9AABB32B2}" type="pres">
      <dgm:prSet presAssocID="{59090C27-1CCD-4222-AA8A-5EFA9B7AA176}" presName="sibTrans" presStyleLbl="sibTrans2D1" presStyleIdx="3" presStyleCnt="4"/>
      <dgm:spPr/>
    </dgm:pt>
    <dgm:pt modelId="{1BBF0A01-0AA3-0941-B4F7-05FFF951A54A}" type="pres">
      <dgm:prSet presAssocID="{59090C27-1CCD-4222-AA8A-5EFA9B7AA176}" presName="connectorText" presStyleLbl="sibTrans2D1" presStyleIdx="3" presStyleCnt="4"/>
      <dgm:spPr/>
    </dgm:pt>
    <dgm:pt modelId="{DB9E1F56-C625-3947-9D89-D9A7DD6ACAA7}" type="pres">
      <dgm:prSet presAssocID="{24753C58-D408-4C13-99CF-6D70365D4003}" presName="node" presStyleLbl="node1" presStyleIdx="4" presStyleCnt="5">
        <dgm:presLayoutVars>
          <dgm:bulletEnabled val="1"/>
        </dgm:presLayoutVars>
      </dgm:prSet>
      <dgm:spPr/>
    </dgm:pt>
  </dgm:ptLst>
  <dgm:cxnLst>
    <dgm:cxn modelId="{A0A16A0C-4944-DC49-B8DB-3F4AD3391339}" type="presOf" srcId="{962CF972-A2FE-4F76-9E22-D1BF2EFC4881}" destId="{BB4966EE-F5D5-B147-B9C6-6D9EC3DE4C05}" srcOrd="0" destOrd="0" presId="urn:microsoft.com/office/officeart/2005/8/layout/process2"/>
    <dgm:cxn modelId="{47B7DE0F-7A24-C248-B3E0-99043B044B25}" type="presOf" srcId="{24753C58-D408-4C13-99CF-6D70365D4003}" destId="{DB9E1F56-C625-3947-9D89-D9A7DD6ACAA7}" srcOrd="0" destOrd="0" presId="urn:microsoft.com/office/officeart/2005/8/layout/process2"/>
    <dgm:cxn modelId="{D91F9423-CE8D-EA4C-A290-552EA39EF721}" type="presOf" srcId="{59090C27-1CCD-4222-AA8A-5EFA9B7AA176}" destId="{1BBF0A01-0AA3-0941-B4F7-05FFF951A54A}" srcOrd="1" destOrd="0" presId="urn:microsoft.com/office/officeart/2005/8/layout/process2"/>
    <dgm:cxn modelId="{EEE2EF2B-09A1-A345-9966-D82E5567F147}" type="presOf" srcId="{B1CD442B-F80A-4A3D-AF3D-C0966550A8C6}" destId="{E03BAE16-BFF2-C544-AF34-B9CB7F295028}" srcOrd="0" destOrd="0" presId="urn:microsoft.com/office/officeart/2005/8/layout/process2"/>
    <dgm:cxn modelId="{03E26644-8670-1848-85B4-A956450014E6}" type="presOf" srcId="{34AF403C-8FA4-423E-8149-7377753E2B18}" destId="{3A96CE28-249A-4B4C-B27B-28CB0B583188}" srcOrd="0" destOrd="0" presId="urn:microsoft.com/office/officeart/2005/8/layout/process2"/>
    <dgm:cxn modelId="{57614847-4404-9549-AE9B-03FBA8BF031F}" type="presOf" srcId="{30431F8D-35EE-4045-A08C-5D69CAA8C08A}" destId="{E42A4677-6285-514D-89A0-873B400EDD78}" srcOrd="0" destOrd="0" presId="urn:microsoft.com/office/officeart/2005/8/layout/process2"/>
    <dgm:cxn modelId="{377C5D4E-54C3-3546-A870-948DC8517D9E}" type="presOf" srcId="{14BE067A-B280-49E2-9B8A-C85A6419EC0A}" destId="{75FCB276-6B6A-4449-AB4B-58234944E706}" srcOrd="0" destOrd="0" presId="urn:microsoft.com/office/officeart/2005/8/layout/process2"/>
    <dgm:cxn modelId="{E4CF7D88-FDA5-440C-966D-31CEB2B0DF08}" srcId="{34AF403C-8FA4-423E-8149-7377753E2B18}" destId="{95DF0FF3-C9D4-4810-B23F-CBCE2A5CA805}" srcOrd="0" destOrd="0" parTransId="{9BEBC448-2910-4F5A-ABB2-28A352AA8C5F}" sibTransId="{2B6ECDCB-45EA-4B47-9DFF-AF9A3C88FDEE}"/>
    <dgm:cxn modelId="{06E8BE88-0DA9-2442-884A-894B0EFAE464}" type="presOf" srcId="{2B6ECDCB-45EA-4B47-9DFF-AF9A3C88FDEE}" destId="{B5BAC549-00D4-9141-B295-2D7DD175E571}" srcOrd="0" destOrd="0" presId="urn:microsoft.com/office/officeart/2005/8/layout/process2"/>
    <dgm:cxn modelId="{2F069D8E-3B83-4D41-9609-7A938080465E}" srcId="{34AF403C-8FA4-423E-8149-7377753E2B18}" destId="{324BBC8F-45AA-4C3A-B9F0-484056879F72}" srcOrd="2" destOrd="0" parTransId="{4489A968-502F-446B-AB6D-0361739C9D4C}" sibTransId="{14BE067A-B280-49E2-9B8A-C85A6419EC0A}"/>
    <dgm:cxn modelId="{DBE75193-DFCB-B044-8BF1-96896E4635A1}" type="presOf" srcId="{14BE067A-B280-49E2-9B8A-C85A6419EC0A}" destId="{5590B682-7C23-0942-B993-12CA17F34FB9}" srcOrd="1" destOrd="0" presId="urn:microsoft.com/office/officeart/2005/8/layout/process2"/>
    <dgm:cxn modelId="{35623AA5-B478-7049-B5F8-0C41C0555125}" type="presOf" srcId="{324BBC8F-45AA-4C3A-B9F0-484056879F72}" destId="{C1F1B477-FC92-844D-A451-DACFDB30146C}" srcOrd="0" destOrd="0" presId="urn:microsoft.com/office/officeart/2005/8/layout/process2"/>
    <dgm:cxn modelId="{633D6AAB-334D-E44A-ACA3-578488EE6512}" type="presOf" srcId="{B1CD442B-F80A-4A3D-AF3D-C0966550A8C6}" destId="{8D5EAAFE-12F0-A249-B785-6F5646327974}" srcOrd="1" destOrd="0" presId="urn:microsoft.com/office/officeart/2005/8/layout/process2"/>
    <dgm:cxn modelId="{DF4489B2-A834-4596-8258-A0F6B27CE057}" srcId="{34AF403C-8FA4-423E-8149-7377753E2B18}" destId="{962CF972-A2FE-4F76-9E22-D1BF2EFC4881}" srcOrd="3" destOrd="0" parTransId="{4409EFF9-B984-4ED3-BFE2-74D333215834}" sibTransId="{59090C27-1CCD-4222-AA8A-5EFA9B7AA176}"/>
    <dgm:cxn modelId="{2F5048BC-22E6-6F45-B1E1-373631A05D4D}" type="presOf" srcId="{59090C27-1CCD-4222-AA8A-5EFA9B7AA176}" destId="{EDE5DF10-A5B3-F84D-8EE6-4CC9AABB32B2}" srcOrd="0" destOrd="0" presId="urn:microsoft.com/office/officeart/2005/8/layout/process2"/>
    <dgm:cxn modelId="{6A162FCB-4D7F-A145-8253-7507169AE85F}" type="presOf" srcId="{95DF0FF3-C9D4-4810-B23F-CBCE2A5CA805}" destId="{88830264-4D29-F446-861D-AEE8FA252C8E}" srcOrd="0" destOrd="0" presId="urn:microsoft.com/office/officeart/2005/8/layout/process2"/>
    <dgm:cxn modelId="{61B02ADB-AF79-42F2-A2DA-378CE867A790}" srcId="{34AF403C-8FA4-423E-8149-7377753E2B18}" destId="{24753C58-D408-4C13-99CF-6D70365D4003}" srcOrd="4" destOrd="0" parTransId="{9CAB22EE-F4B1-489B-8394-6B1CE68F74B4}" sibTransId="{54FB8669-439C-4ECE-B87A-F22221DABD9B}"/>
    <dgm:cxn modelId="{A528BADF-A9F4-0B4B-AD16-9B67B93D738C}" type="presOf" srcId="{2B6ECDCB-45EA-4B47-9DFF-AF9A3C88FDEE}" destId="{58B73F87-A75A-A54C-A6BC-2018EB346C21}" srcOrd="1" destOrd="0" presId="urn:microsoft.com/office/officeart/2005/8/layout/process2"/>
    <dgm:cxn modelId="{6D98A6FD-1E31-449A-B774-9BA2F211E5B6}" srcId="{34AF403C-8FA4-423E-8149-7377753E2B18}" destId="{30431F8D-35EE-4045-A08C-5D69CAA8C08A}" srcOrd="1" destOrd="0" parTransId="{BAD4583C-E066-401E-AA80-B810CF551DCA}" sibTransId="{B1CD442B-F80A-4A3D-AF3D-C0966550A8C6}"/>
    <dgm:cxn modelId="{F00DA6CE-6086-874D-83F4-3DE9F6FDA542}" type="presParOf" srcId="{3A96CE28-249A-4B4C-B27B-28CB0B583188}" destId="{88830264-4D29-F446-861D-AEE8FA252C8E}" srcOrd="0" destOrd="0" presId="urn:microsoft.com/office/officeart/2005/8/layout/process2"/>
    <dgm:cxn modelId="{DA2CEDBC-8B5E-5943-8E53-A39F984914BF}" type="presParOf" srcId="{3A96CE28-249A-4B4C-B27B-28CB0B583188}" destId="{B5BAC549-00D4-9141-B295-2D7DD175E571}" srcOrd="1" destOrd="0" presId="urn:microsoft.com/office/officeart/2005/8/layout/process2"/>
    <dgm:cxn modelId="{9D6653E3-775B-6D47-A709-CB63575EA630}" type="presParOf" srcId="{B5BAC549-00D4-9141-B295-2D7DD175E571}" destId="{58B73F87-A75A-A54C-A6BC-2018EB346C21}" srcOrd="0" destOrd="0" presId="urn:microsoft.com/office/officeart/2005/8/layout/process2"/>
    <dgm:cxn modelId="{F14AC96A-3342-684D-82DD-D85F78A8A7B9}" type="presParOf" srcId="{3A96CE28-249A-4B4C-B27B-28CB0B583188}" destId="{E42A4677-6285-514D-89A0-873B400EDD78}" srcOrd="2" destOrd="0" presId="urn:microsoft.com/office/officeart/2005/8/layout/process2"/>
    <dgm:cxn modelId="{99B87CCE-4377-FD42-9D8F-74BED395F44E}" type="presParOf" srcId="{3A96CE28-249A-4B4C-B27B-28CB0B583188}" destId="{E03BAE16-BFF2-C544-AF34-B9CB7F295028}" srcOrd="3" destOrd="0" presId="urn:microsoft.com/office/officeart/2005/8/layout/process2"/>
    <dgm:cxn modelId="{8A97D983-A901-044C-9A65-C2DB3CA5C178}" type="presParOf" srcId="{E03BAE16-BFF2-C544-AF34-B9CB7F295028}" destId="{8D5EAAFE-12F0-A249-B785-6F5646327974}" srcOrd="0" destOrd="0" presId="urn:microsoft.com/office/officeart/2005/8/layout/process2"/>
    <dgm:cxn modelId="{67BEEFCF-E767-D943-A9A0-20558A25190F}" type="presParOf" srcId="{3A96CE28-249A-4B4C-B27B-28CB0B583188}" destId="{C1F1B477-FC92-844D-A451-DACFDB30146C}" srcOrd="4" destOrd="0" presId="urn:microsoft.com/office/officeart/2005/8/layout/process2"/>
    <dgm:cxn modelId="{F5F0AE31-A6DF-DA4A-A600-B4D1ABB7230A}" type="presParOf" srcId="{3A96CE28-249A-4B4C-B27B-28CB0B583188}" destId="{75FCB276-6B6A-4449-AB4B-58234944E706}" srcOrd="5" destOrd="0" presId="urn:microsoft.com/office/officeart/2005/8/layout/process2"/>
    <dgm:cxn modelId="{786F3257-BFB0-924B-8315-D79943CD8CF3}" type="presParOf" srcId="{75FCB276-6B6A-4449-AB4B-58234944E706}" destId="{5590B682-7C23-0942-B993-12CA17F34FB9}" srcOrd="0" destOrd="0" presId="urn:microsoft.com/office/officeart/2005/8/layout/process2"/>
    <dgm:cxn modelId="{41E7EB81-AA21-3749-93CE-E80149EF96F3}" type="presParOf" srcId="{3A96CE28-249A-4B4C-B27B-28CB0B583188}" destId="{BB4966EE-F5D5-B147-B9C6-6D9EC3DE4C05}" srcOrd="6" destOrd="0" presId="urn:microsoft.com/office/officeart/2005/8/layout/process2"/>
    <dgm:cxn modelId="{D39CFAFB-50B4-7C44-B3EE-ED23E4918C0C}" type="presParOf" srcId="{3A96CE28-249A-4B4C-B27B-28CB0B583188}" destId="{EDE5DF10-A5B3-F84D-8EE6-4CC9AABB32B2}" srcOrd="7" destOrd="0" presId="urn:microsoft.com/office/officeart/2005/8/layout/process2"/>
    <dgm:cxn modelId="{EC6FC7B3-A410-FC4E-899B-16FF11A90FA7}" type="presParOf" srcId="{EDE5DF10-A5B3-F84D-8EE6-4CC9AABB32B2}" destId="{1BBF0A01-0AA3-0941-B4F7-05FFF951A54A}" srcOrd="0" destOrd="0" presId="urn:microsoft.com/office/officeart/2005/8/layout/process2"/>
    <dgm:cxn modelId="{8E7ADE05-0BD6-CE44-8796-F0297BF9CB15}" type="presParOf" srcId="{3A96CE28-249A-4B4C-B27B-28CB0B583188}" destId="{DB9E1F56-C625-3947-9D89-D9A7DD6ACAA7}"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1DE6-197E-49BD-89BB-9F05F44B06B5}">
      <dsp:nvSpPr>
        <dsp:cNvPr id="0" name=""/>
        <dsp:cNvSpPr/>
      </dsp:nvSpPr>
      <dsp:spPr>
        <a:xfrm>
          <a:off x="2494621" y="-27180"/>
          <a:ext cx="4504795" cy="4504795"/>
        </a:xfrm>
        <a:prstGeom prst="circularArrow">
          <a:avLst>
            <a:gd name="adj1" fmla="val 5544"/>
            <a:gd name="adj2" fmla="val 330680"/>
            <a:gd name="adj3" fmla="val 13748018"/>
            <a:gd name="adj4" fmla="val 1740297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B3ED1-1BCD-4CDD-BC99-300AD5A90F15}">
      <dsp:nvSpPr>
        <dsp:cNvPr id="0" name=""/>
        <dsp:cNvSpPr/>
      </dsp:nvSpPr>
      <dsp:spPr>
        <a:xfrm>
          <a:off x="3679635" y="2695"/>
          <a:ext cx="2134767" cy="10673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1. Development of an evaluation form</a:t>
          </a:r>
          <a:endParaRPr lang="en-US" sz="1600" b="1" kern="1200" dirty="0"/>
        </a:p>
      </dsp:txBody>
      <dsp:txXfrm>
        <a:off x="3731740" y="54800"/>
        <a:ext cx="2030557" cy="963173"/>
      </dsp:txXfrm>
    </dsp:sp>
    <dsp:sp modelId="{F7E4054D-0E7A-4C42-AA2B-84A33BCDA241}">
      <dsp:nvSpPr>
        <dsp:cNvPr id="0" name=""/>
        <dsp:cNvSpPr/>
      </dsp:nvSpPr>
      <dsp:spPr>
        <a:xfrm>
          <a:off x="5506635" y="1330088"/>
          <a:ext cx="2134767" cy="10673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2. Identification of the performance measures</a:t>
          </a:r>
          <a:endParaRPr lang="en-US" sz="1600" b="1" kern="1200" dirty="0"/>
        </a:p>
      </dsp:txBody>
      <dsp:txXfrm>
        <a:off x="5558740" y="1382193"/>
        <a:ext cx="2030557" cy="963173"/>
      </dsp:txXfrm>
    </dsp:sp>
    <dsp:sp modelId="{420AF626-3435-4674-AFF7-D37135D88C31}">
      <dsp:nvSpPr>
        <dsp:cNvPr id="0" name=""/>
        <dsp:cNvSpPr/>
      </dsp:nvSpPr>
      <dsp:spPr>
        <a:xfrm>
          <a:off x="4808783" y="3477855"/>
          <a:ext cx="2134767" cy="10673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t>Step 3. Define the guidelines for feedback</a:t>
          </a:r>
          <a:endParaRPr lang="en-US" sz="1600" b="1" kern="1200"/>
        </a:p>
      </dsp:txBody>
      <dsp:txXfrm>
        <a:off x="4860888" y="3529960"/>
        <a:ext cx="2030557" cy="963173"/>
      </dsp:txXfrm>
    </dsp:sp>
    <dsp:sp modelId="{18E7655F-1A03-420C-9F29-9B3295C027C4}">
      <dsp:nvSpPr>
        <dsp:cNvPr id="0" name=""/>
        <dsp:cNvSpPr/>
      </dsp:nvSpPr>
      <dsp:spPr>
        <a:xfrm>
          <a:off x="2550486" y="3477855"/>
          <a:ext cx="2134767" cy="10673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4. Create reward and disciplinary steps</a:t>
          </a:r>
          <a:endParaRPr lang="en-US" sz="1600" b="1" kern="1200" dirty="0"/>
        </a:p>
      </dsp:txBody>
      <dsp:txXfrm>
        <a:off x="2602591" y="3529960"/>
        <a:ext cx="2030557" cy="963173"/>
      </dsp:txXfrm>
    </dsp:sp>
    <dsp:sp modelId="{EB8AA007-15EC-47C3-BEB3-3D4BBFCADCE6}">
      <dsp:nvSpPr>
        <dsp:cNvPr id="0" name=""/>
        <dsp:cNvSpPr/>
      </dsp:nvSpPr>
      <dsp:spPr>
        <a:xfrm>
          <a:off x="1852634" y="1330088"/>
          <a:ext cx="2134767" cy="10673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5. Establish a schedule</a:t>
          </a:r>
          <a:endParaRPr lang="en-US" sz="1600" b="1" kern="1200" dirty="0"/>
        </a:p>
      </dsp:txBody>
      <dsp:txXfrm>
        <a:off x="1904739" y="1382193"/>
        <a:ext cx="2030557" cy="963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02CE9-CD74-8C40-BE9A-A9457263FB3C}">
      <dsp:nvSpPr>
        <dsp:cNvPr id="0" name=""/>
        <dsp:cNvSpPr/>
      </dsp:nvSpPr>
      <dsp:spPr>
        <a:xfrm>
          <a:off x="0" y="487497"/>
          <a:ext cx="2083790" cy="1250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Graphic Rating Scale</a:t>
          </a:r>
          <a:endParaRPr lang="es-CO" sz="1800" kern="1200" dirty="0"/>
        </a:p>
      </dsp:txBody>
      <dsp:txXfrm>
        <a:off x="0" y="487497"/>
        <a:ext cx="2083790" cy="1250274"/>
      </dsp:txXfrm>
    </dsp:sp>
    <dsp:sp modelId="{00E7441E-2242-F443-BD3C-4EE1858AB5E4}">
      <dsp:nvSpPr>
        <dsp:cNvPr id="0" name=""/>
        <dsp:cNvSpPr/>
      </dsp:nvSpPr>
      <dsp:spPr>
        <a:xfrm>
          <a:off x="2292170" y="487497"/>
          <a:ext cx="2083790" cy="1250274"/>
        </a:xfrm>
        <a:prstGeom prst="rect">
          <a:avLst/>
        </a:prstGeom>
        <a:solidFill>
          <a:schemeClr val="accent2">
            <a:hueOff val="1299040"/>
            <a:satOff val="2332"/>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Essay Appraisal</a:t>
          </a:r>
          <a:endParaRPr lang="es-CO" sz="1800" kern="1200"/>
        </a:p>
      </dsp:txBody>
      <dsp:txXfrm>
        <a:off x="2292170" y="487497"/>
        <a:ext cx="2083790" cy="1250274"/>
      </dsp:txXfrm>
    </dsp:sp>
    <dsp:sp modelId="{45BEFD9A-0D81-6945-89DA-96ED1420D3E6}">
      <dsp:nvSpPr>
        <dsp:cNvPr id="0" name=""/>
        <dsp:cNvSpPr/>
      </dsp:nvSpPr>
      <dsp:spPr>
        <a:xfrm>
          <a:off x="4584340" y="487497"/>
          <a:ext cx="2083790" cy="1250274"/>
        </a:xfrm>
        <a:prstGeom prst="rect">
          <a:avLst/>
        </a:prstGeom>
        <a:solidFill>
          <a:schemeClr val="accent2">
            <a:hueOff val="2598081"/>
            <a:satOff val="4664"/>
            <a:lumOff val="-2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Checklist Scale</a:t>
          </a:r>
          <a:endParaRPr lang="es-CO" sz="1800" kern="1200" dirty="0"/>
        </a:p>
      </dsp:txBody>
      <dsp:txXfrm>
        <a:off x="4584340" y="487497"/>
        <a:ext cx="2083790" cy="1250274"/>
      </dsp:txXfrm>
    </dsp:sp>
    <dsp:sp modelId="{B1325EE1-530F-4548-8CD9-765C5DCD29BD}">
      <dsp:nvSpPr>
        <dsp:cNvPr id="0" name=""/>
        <dsp:cNvSpPr/>
      </dsp:nvSpPr>
      <dsp:spPr>
        <a:xfrm>
          <a:off x="0" y="1946151"/>
          <a:ext cx="2083790" cy="1250274"/>
        </a:xfrm>
        <a:prstGeom prst="rect">
          <a:avLst/>
        </a:prstGeom>
        <a:solidFill>
          <a:schemeClr val="accent2">
            <a:hueOff val="3897121"/>
            <a:satOff val="6996"/>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Critical Incident Appraisals</a:t>
          </a:r>
          <a:endParaRPr lang="es-CO" sz="1800" kern="1200" dirty="0"/>
        </a:p>
      </dsp:txBody>
      <dsp:txXfrm>
        <a:off x="0" y="1946151"/>
        <a:ext cx="2083790" cy="1250274"/>
      </dsp:txXfrm>
    </dsp:sp>
    <dsp:sp modelId="{07322FDA-A470-7048-A74C-CA67BE7C1819}">
      <dsp:nvSpPr>
        <dsp:cNvPr id="0" name=""/>
        <dsp:cNvSpPr/>
      </dsp:nvSpPr>
      <dsp:spPr>
        <a:xfrm>
          <a:off x="2292170" y="1946151"/>
          <a:ext cx="2083790" cy="1250274"/>
        </a:xfrm>
        <a:prstGeom prst="rect">
          <a:avLst/>
        </a:prstGeom>
        <a:solidFill>
          <a:schemeClr val="accent2">
            <a:hueOff val="5196161"/>
            <a:satOff val="9328"/>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Work Standards Approach</a:t>
          </a:r>
          <a:endParaRPr lang="es-CO" sz="1800" kern="1200" dirty="0"/>
        </a:p>
      </dsp:txBody>
      <dsp:txXfrm>
        <a:off x="2292170" y="1946151"/>
        <a:ext cx="2083790" cy="1250274"/>
      </dsp:txXfrm>
    </dsp:sp>
    <dsp:sp modelId="{0B77CBB1-8197-3249-9118-ABB72AF43CB0}">
      <dsp:nvSpPr>
        <dsp:cNvPr id="0" name=""/>
        <dsp:cNvSpPr/>
      </dsp:nvSpPr>
      <dsp:spPr>
        <a:xfrm>
          <a:off x="4584340" y="1946151"/>
          <a:ext cx="2083790" cy="1250274"/>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Ranking Methods</a:t>
          </a:r>
          <a:endParaRPr lang="es-CO" sz="1800" kern="1200" dirty="0"/>
        </a:p>
      </dsp:txBody>
      <dsp:txXfrm>
        <a:off x="4584340" y="1946151"/>
        <a:ext cx="2083790" cy="1250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A953A-2129-6B40-8664-68AB7A6747A7}">
      <dsp:nvSpPr>
        <dsp:cNvPr id="0" name=""/>
        <dsp:cNvSpPr/>
      </dsp:nvSpPr>
      <dsp:spPr>
        <a:xfrm>
          <a:off x="2528508" y="298"/>
          <a:ext cx="1659435" cy="10786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Goal setting with employees</a:t>
          </a:r>
        </a:p>
      </dsp:txBody>
      <dsp:txXfrm>
        <a:off x="2581163" y="52953"/>
        <a:ext cx="1554125" cy="973323"/>
      </dsp:txXfrm>
    </dsp:sp>
    <dsp:sp modelId="{0124C022-2E63-804D-A848-F91C15C893D0}">
      <dsp:nvSpPr>
        <dsp:cNvPr id="0" name=""/>
        <dsp:cNvSpPr/>
      </dsp:nvSpPr>
      <dsp:spPr>
        <a:xfrm>
          <a:off x="1577502" y="539615"/>
          <a:ext cx="3561446" cy="3561446"/>
        </a:xfrm>
        <a:custGeom>
          <a:avLst/>
          <a:gdLst/>
          <a:ahLst/>
          <a:cxnLst/>
          <a:rect l="0" t="0" r="0" b="0"/>
          <a:pathLst>
            <a:path>
              <a:moveTo>
                <a:pt x="2839129" y="348678"/>
              </a:moveTo>
              <a:arcTo wR="1780723" hR="1780723" stAng="18388059" swAng="16323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5510BA-A35C-814D-BC08-4720CC58A1F3}">
      <dsp:nvSpPr>
        <dsp:cNvPr id="0" name=""/>
        <dsp:cNvSpPr/>
      </dsp:nvSpPr>
      <dsp:spPr>
        <a:xfrm>
          <a:off x="4309231" y="1781022"/>
          <a:ext cx="1659435" cy="10786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Performance monitoring, feedback, and coaching</a:t>
          </a:r>
        </a:p>
      </dsp:txBody>
      <dsp:txXfrm>
        <a:off x="4361886" y="1833677"/>
        <a:ext cx="1554125" cy="973323"/>
      </dsp:txXfrm>
    </dsp:sp>
    <dsp:sp modelId="{D168F3F1-39EA-4F4D-B6D8-7D4CB8D9C555}">
      <dsp:nvSpPr>
        <dsp:cNvPr id="0" name=""/>
        <dsp:cNvSpPr/>
      </dsp:nvSpPr>
      <dsp:spPr>
        <a:xfrm>
          <a:off x="1577502" y="539615"/>
          <a:ext cx="3561446" cy="3561446"/>
        </a:xfrm>
        <a:custGeom>
          <a:avLst/>
          <a:gdLst/>
          <a:ahLst/>
          <a:cxnLst/>
          <a:rect l="0" t="0" r="0" b="0"/>
          <a:pathLst>
            <a:path>
              <a:moveTo>
                <a:pt x="3376759" y="2570434"/>
              </a:moveTo>
              <a:arcTo wR="1780723" hR="1780723" stAng="1579560" swAng="16323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2903898-05CC-1E41-BE2E-6B1F9CD8423B}">
      <dsp:nvSpPr>
        <dsp:cNvPr id="0" name=""/>
        <dsp:cNvSpPr/>
      </dsp:nvSpPr>
      <dsp:spPr>
        <a:xfrm>
          <a:off x="2528508" y="3561745"/>
          <a:ext cx="1659435" cy="10786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The performance appraisal </a:t>
          </a:r>
        </a:p>
      </dsp:txBody>
      <dsp:txXfrm>
        <a:off x="2581163" y="3614400"/>
        <a:ext cx="1554125" cy="973323"/>
      </dsp:txXfrm>
    </dsp:sp>
    <dsp:sp modelId="{ADA28A70-5F37-4B46-96B0-810AE1B1E660}">
      <dsp:nvSpPr>
        <dsp:cNvPr id="0" name=""/>
        <dsp:cNvSpPr/>
      </dsp:nvSpPr>
      <dsp:spPr>
        <a:xfrm>
          <a:off x="1577502" y="539615"/>
          <a:ext cx="3561446" cy="3561446"/>
        </a:xfrm>
        <a:custGeom>
          <a:avLst/>
          <a:gdLst/>
          <a:ahLst/>
          <a:cxnLst/>
          <a:rect l="0" t="0" r="0" b="0"/>
          <a:pathLst>
            <a:path>
              <a:moveTo>
                <a:pt x="722316" y="3212767"/>
              </a:moveTo>
              <a:arcTo wR="1780723" hR="1780723" stAng="7588059" swAng="16323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B033C8-CD44-9E44-8E3E-6FAD48BD724D}">
      <dsp:nvSpPr>
        <dsp:cNvPr id="0" name=""/>
        <dsp:cNvSpPr/>
      </dsp:nvSpPr>
      <dsp:spPr>
        <a:xfrm>
          <a:off x="747784" y="1781022"/>
          <a:ext cx="1659435" cy="10786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Improvement plans and /or rewards</a:t>
          </a:r>
        </a:p>
      </dsp:txBody>
      <dsp:txXfrm>
        <a:off x="800439" y="1833677"/>
        <a:ext cx="1554125" cy="973323"/>
      </dsp:txXfrm>
    </dsp:sp>
    <dsp:sp modelId="{F1060262-1330-7A41-AE42-1198979424F1}">
      <dsp:nvSpPr>
        <dsp:cNvPr id="0" name=""/>
        <dsp:cNvSpPr/>
      </dsp:nvSpPr>
      <dsp:spPr>
        <a:xfrm>
          <a:off x="1577502" y="539615"/>
          <a:ext cx="3561446" cy="3561446"/>
        </a:xfrm>
        <a:custGeom>
          <a:avLst/>
          <a:gdLst/>
          <a:ahLst/>
          <a:cxnLst/>
          <a:rect l="0" t="0" r="0" b="0"/>
          <a:pathLst>
            <a:path>
              <a:moveTo>
                <a:pt x="184687" y="991012"/>
              </a:moveTo>
              <a:arcTo wR="1780723" hR="1780723" stAng="12379560" swAng="163238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30264-4D29-F446-861D-AEE8FA252C8E}">
      <dsp:nvSpPr>
        <dsp:cNvPr id="0" name=""/>
        <dsp:cNvSpPr/>
      </dsp:nvSpPr>
      <dsp:spPr>
        <a:xfrm>
          <a:off x="946371" y="2580"/>
          <a:ext cx="2413756" cy="6034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Mandated issue</a:t>
          </a:r>
          <a:endParaRPr lang="en-US" sz="2000" b="1" kern="1200" dirty="0"/>
        </a:p>
      </dsp:txBody>
      <dsp:txXfrm>
        <a:off x="964045" y="20254"/>
        <a:ext cx="2378408" cy="568091"/>
      </dsp:txXfrm>
    </dsp:sp>
    <dsp:sp modelId="{B5BAC549-00D4-9141-B295-2D7DD175E571}">
      <dsp:nvSpPr>
        <dsp:cNvPr id="0" name=""/>
        <dsp:cNvSpPr/>
      </dsp:nvSpPr>
      <dsp:spPr>
        <a:xfrm rot="5400000">
          <a:off x="2040104" y="621105"/>
          <a:ext cx="226289" cy="2715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71785" y="643734"/>
        <a:ext cx="162929" cy="158402"/>
      </dsp:txXfrm>
    </dsp:sp>
    <dsp:sp modelId="{E42A4677-6285-514D-89A0-873B400EDD78}">
      <dsp:nvSpPr>
        <dsp:cNvPr id="0" name=""/>
        <dsp:cNvSpPr/>
      </dsp:nvSpPr>
      <dsp:spPr>
        <a:xfrm>
          <a:off x="946371" y="907739"/>
          <a:ext cx="2413756" cy="6034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Single incident</a:t>
          </a:r>
          <a:endParaRPr lang="en-US" sz="2000" kern="1200" dirty="0"/>
        </a:p>
      </dsp:txBody>
      <dsp:txXfrm>
        <a:off x="964045" y="925413"/>
        <a:ext cx="2378408" cy="568091"/>
      </dsp:txXfrm>
    </dsp:sp>
    <dsp:sp modelId="{E03BAE16-BFF2-C544-AF34-B9CB7F295028}">
      <dsp:nvSpPr>
        <dsp:cNvPr id="0" name=""/>
        <dsp:cNvSpPr/>
      </dsp:nvSpPr>
      <dsp:spPr>
        <a:xfrm rot="5400000">
          <a:off x="2040104" y="1526264"/>
          <a:ext cx="226289" cy="2715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71785" y="1548893"/>
        <a:ext cx="162929" cy="158402"/>
      </dsp:txXfrm>
    </dsp:sp>
    <dsp:sp modelId="{C1F1B477-FC92-844D-A451-DACFDB30146C}">
      <dsp:nvSpPr>
        <dsp:cNvPr id="0" name=""/>
        <dsp:cNvSpPr/>
      </dsp:nvSpPr>
      <dsp:spPr>
        <a:xfrm>
          <a:off x="946371" y="1812898"/>
          <a:ext cx="2413756" cy="6034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Behavior pattern</a:t>
          </a:r>
          <a:endParaRPr lang="en-US" sz="2000" kern="1200" dirty="0"/>
        </a:p>
      </dsp:txBody>
      <dsp:txXfrm>
        <a:off x="964045" y="1830572"/>
        <a:ext cx="2378408" cy="568091"/>
      </dsp:txXfrm>
    </dsp:sp>
    <dsp:sp modelId="{75FCB276-6B6A-4449-AB4B-58234944E706}">
      <dsp:nvSpPr>
        <dsp:cNvPr id="0" name=""/>
        <dsp:cNvSpPr/>
      </dsp:nvSpPr>
      <dsp:spPr>
        <a:xfrm rot="5400000">
          <a:off x="2040104" y="2431423"/>
          <a:ext cx="226289" cy="2715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71785" y="2454052"/>
        <a:ext cx="162929" cy="158402"/>
      </dsp:txXfrm>
    </dsp:sp>
    <dsp:sp modelId="{BB4966EE-F5D5-B147-B9C6-6D9EC3DE4C05}">
      <dsp:nvSpPr>
        <dsp:cNvPr id="0" name=""/>
        <dsp:cNvSpPr/>
      </dsp:nvSpPr>
      <dsp:spPr>
        <a:xfrm>
          <a:off x="946371" y="2718057"/>
          <a:ext cx="2413756" cy="6034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Persistent</a:t>
          </a:r>
          <a:r>
            <a:rPr lang="en-US" sz="2000" kern="1200" dirty="0"/>
            <a:t> </a:t>
          </a:r>
          <a:r>
            <a:rPr lang="en-US" sz="2000" b="1" kern="1200" dirty="0"/>
            <a:t>pattern</a:t>
          </a:r>
        </a:p>
      </dsp:txBody>
      <dsp:txXfrm>
        <a:off x="964045" y="2735731"/>
        <a:ext cx="2378408" cy="568091"/>
      </dsp:txXfrm>
    </dsp:sp>
    <dsp:sp modelId="{EDE5DF10-A5B3-F84D-8EE6-4CC9AABB32B2}">
      <dsp:nvSpPr>
        <dsp:cNvPr id="0" name=""/>
        <dsp:cNvSpPr/>
      </dsp:nvSpPr>
      <dsp:spPr>
        <a:xfrm rot="5400000">
          <a:off x="2040104" y="3336582"/>
          <a:ext cx="226289" cy="27154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71785" y="3359211"/>
        <a:ext cx="162929" cy="158402"/>
      </dsp:txXfrm>
    </dsp:sp>
    <dsp:sp modelId="{DB9E1F56-C625-3947-9D89-D9A7DD6ACAA7}">
      <dsp:nvSpPr>
        <dsp:cNvPr id="0" name=""/>
        <dsp:cNvSpPr/>
      </dsp:nvSpPr>
      <dsp:spPr>
        <a:xfrm>
          <a:off x="946371" y="3623215"/>
          <a:ext cx="2413756" cy="60343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Disciplinary</a:t>
          </a:r>
          <a:r>
            <a:rPr lang="en-US" sz="2000" b="0" kern="1200" dirty="0"/>
            <a:t> </a:t>
          </a:r>
          <a:r>
            <a:rPr lang="en-US" sz="2000" b="1" kern="1200" dirty="0"/>
            <a:t>intervention</a:t>
          </a:r>
        </a:p>
      </dsp:txBody>
      <dsp:txXfrm>
        <a:off x="964045" y="3640889"/>
        <a:ext cx="2378408" cy="56809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mn-lt"/>
              </a:rPr>
              <a:t>Step 1: </a:t>
            </a:r>
            <a:r>
              <a:rPr lang="en-US" dirty="0">
                <a:latin typeface="+mn-lt"/>
              </a:rPr>
              <a:t>The form needs to be fair and objective (standardized) that includes KSA (knowledge, skills, abilities), quality of work, work habits, work </a:t>
            </a:r>
            <a:r>
              <a:rPr lang="en-US" dirty="0" err="1">
                <a:latin typeface="+mn-lt"/>
              </a:rPr>
              <a:t>behaviours</a:t>
            </a:r>
            <a:r>
              <a:rPr lang="en-US" dirty="0">
                <a:latin typeface="+mn-lt"/>
              </a:rPr>
              <a:t>, quantity of work, .</a:t>
            </a:r>
          </a:p>
          <a:p>
            <a:r>
              <a:rPr lang="en-US" b="1" dirty="0">
                <a:latin typeface="+mn-lt"/>
              </a:rPr>
              <a:t>Step 2: </a:t>
            </a:r>
            <a:r>
              <a:rPr lang="en-US" dirty="0">
                <a:latin typeface="+mn-lt"/>
              </a:rPr>
              <a:t>Standard performance measures that allows HR Specialists to evaluate performance objectively.  Sometimes a job description allows as a measurement tool.</a:t>
            </a:r>
          </a:p>
          <a:p>
            <a:r>
              <a:rPr lang="en-US" b="1" dirty="0">
                <a:latin typeface="+mn-lt"/>
              </a:rPr>
              <a:t>Step 3: </a:t>
            </a:r>
            <a:r>
              <a:rPr lang="en-US" dirty="0">
                <a:latin typeface="+mn-lt"/>
              </a:rPr>
              <a:t>The is the opportunity for a discussion about the strengths and weaknesses of the project member.  As well, offering support for improvement is important. </a:t>
            </a:r>
          </a:p>
          <a:p>
            <a:r>
              <a:rPr lang="en-US" b="1" dirty="0">
                <a:latin typeface="+mn-lt"/>
              </a:rPr>
              <a:t>Step 4: </a:t>
            </a:r>
            <a:r>
              <a:rPr lang="en-US" dirty="0">
                <a:latin typeface="+mn-lt"/>
              </a:rPr>
              <a:t>Often at closure of projects, there are bonuses for team members.  This is the time to explain the bonus, and how and when it will be given. </a:t>
            </a:r>
          </a:p>
          <a:p>
            <a:r>
              <a:rPr lang="en-US" b="1" dirty="0">
                <a:latin typeface="+mn-lt"/>
              </a:rPr>
              <a:t>Step 5: </a:t>
            </a:r>
            <a:r>
              <a:rPr lang="en-US" dirty="0">
                <a:latin typeface="+mn-lt"/>
              </a:rPr>
              <a:t>It is a best practice to establish a performance schedule at the beginning of a project.  Human Resources would establish the evaluation form, performance measurement, and guidelines for feedback prior to the team beginning the project. </a:t>
            </a:r>
            <a:endParaRPr lang="en-CA" dirty="0">
              <a:latin typeface="+mn-lt"/>
            </a:endParaRPr>
          </a:p>
        </p:txBody>
      </p:sp>
    </p:spTree>
    <p:extLst>
      <p:ext uri="{BB962C8B-B14F-4D97-AF65-F5344CB8AC3E}">
        <p14:creationId xmlns:p14="http://schemas.microsoft.com/office/powerpoint/2010/main" val="77913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US" b="0" i="0" dirty="0">
                <a:solidFill>
                  <a:srgbClr val="373D3F"/>
                </a:solidFill>
                <a:effectLst/>
                <a:latin typeface="+mn-lt"/>
              </a:rPr>
              <a:t>Benefits that this model provides to both workers and employers.:</a:t>
            </a:r>
          </a:p>
          <a:p>
            <a:pPr algn="l">
              <a:buFont typeface="+mj-lt"/>
              <a:buAutoNum type="arabicPeriod"/>
            </a:pPr>
            <a:r>
              <a:rPr lang="en-US" b="0" i="0" dirty="0">
                <a:solidFill>
                  <a:srgbClr val="373D3F"/>
                </a:solidFill>
                <a:effectLst/>
                <a:latin typeface="+mn-lt"/>
              </a:rPr>
              <a:t>It demonstrates the differences between how workers see themselves and how others see them, which increases workers’ self-awareness and allows them to make improvements to their performance (McCarthy &amp; </a:t>
            </a:r>
            <a:r>
              <a:rPr lang="en-US" b="0" i="0" dirty="0" err="1">
                <a:solidFill>
                  <a:srgbClr val="373D3F"/>
                </a:solidFill>
                <a:effectLst/>
                <a:latin typeface="+mn-lt"/>
              </a:rPr>
              <a:t>Garavan</a:t>
            </a:r>
            <a:r>
              <a:rPr lang="en-US" b="0" i="0" dirty="0">
                <a:solidFill>
                  <a:srgbClr val="373D3F"/>
                </a:solidFill>
                <a:effectLst/>
                <a:latin typeface="+mn-lt"/>
              </a:rPr>
              <a:t>, 2001).</a:t>
            </a:r>
          </a:p>
          <a:p>
            <a:pPr algn="l">
              <a:buFont typeface="+mj-lt"/>
              <a:buAutoNum type="arabicPeriod"/>
            </a:pPr>
            <a:r>
              <a:rPr lang="en-US" b="0" i="0" dirty="0">
                <a:solidFill>
                  <a:srgbClr val="373D3F"/>
                </a:solidFill>
                <a:effectLst/>
                <a:latin typeface="+mn-lt"/>
              </a:rPr>
              <a:t>It helps motivate employees as an appraisal tool. Workers and employers can meet to discuss the goals or objectives that are being evaluated. Workers may become more motivated to increase their productivity and performance as they are not only being evaluated by their employers, but also by themselves and their peers (McCarthy &amp; </a:t>
            </a:r>
            <a:r>
              <a:rPr lang="en-US" b="0" i="0" dirty="0" err="1">
                <a:solidFill>
                  <a:srgbClr val="373D3F"/>
                </a:solidFill>
                <a:effectLst/>
                <a:latin typeface="+mn-lt"/>
              </a:rPr>
              <a:t>Garavan</a:t>
            </a:r>
            <a:r>
              <a:rPr lang="en-US" b="0" i="0" dirty="0">
                <a:solidFill>
                  <a:srgbClr val="373D3F"/>
                </a:solidFill>
                <a:effectLst/>
                <a:latin typeface="+mn-lt"/>
              </a:rPr>
              <a:t>, 2001).</a:t>
            </a:r>
          </a:p>
          <a:p>
            <a:pPr algn="l">
              <a:buFont typeface="+mj-lt"/>
              <a:buAutoNum type="arabicPeriod"/>
            </a:pPr>
            <a:r>
              <a:rPr lang="en-US" b="0" i="0" dirty="0">
                <a:solidFill>
                  <a:srgbClr val="373D3F"/>
                </a:solidFill>
                <a:effectLst/>
                <a:latin typeface="+mn-lt"/>
              </a:rPr>
              <a:t>It focuses on methods over outcomes, which allows workers to focus on improving the quality of their work rather than the result.</a:t>
            </a:r>
          </a:p>
          <a:p>
            <a:pPr algn="l">
              <a:buFont typeface="+mj-lt"/>
              <a:buAutoNum type="arabicPeriod"/>
            </a:pPr>
            <a:r>
              <a:rPr lang="en-US" b="0" i="0" dirty="0">
                <a:solidFill>
                  <a:srgbClr val="373D3F"/>
                </a:solidFill>
                <a:effectLst/>
                <a:latin typeface="+mn-lt"/>
              </a:rPr>
              <a:t>The 360º Feedback model offers insights to the productivity and the methods that workers use to conduct their work.</a:t>
            </a:r>
          </a:p>
          <a:p>
            <a:pPr algn="l">
              <a:buFont typeface="+mj-lt"/>
              <a:buAutoNum type="arabicPeriod"/>
            </a:pPr>
            <a:r>
              <a:rPr lang="en-US" b="0" i="0" dirty="0">
                <a:solidFill>
                  <a:srgbClr val="373D3F"/>
                </a:solidFill>
                <a:effectLst/>
                <a:latin typeface="+mn-lt"/>
              </a:rPr>
              <a:t>It gives managers insights into how the employee views themselves and their work.</a:t>
            </a:r>
          </a:p>
          <a:p>
            <a:endParaRPr lang="en-CA" dirty="0"/>
          </a:p>
        </p:txBody>
      </p:sp>
    </p:spTree>
    <p:extLst>
      <p:ext uri="{BB962C8B-B14F-4D97-AF65-F5344CB8AC3E}">
        <p14:creationId xmlns:p14="http://schemas.microsoft.com/office/powerpoint/2010/main" val="59321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b="1" dirty="0">
                <a:latin typeface="+mn-lt"/>
              </a:rPr>
              <a:t>Advantages (Full List</a:t>
            </a:r>
            <a:r>
              <a:rPr lang="en-CA" b="0" dirty="0">
                <a:latin typeface="+mn-lt"/>
              </a:rPr>
              <a:t>): </a:t>
            </a:r>
            <a:r>
              <a:rPr lang="en-US" b="0" dirty="0">
                <a:latin typeface="+mn-lt"/>
              </a:rPr>
              <a:t>Management by Objectives has several advantages. Some of the advantages include an enhanced understanding of tasks and duties by employees, a reduction in ambiguity around task responsibility, increased communication within the organization, increased employee focus, motivation, and job satisfaction, individualized results expectations, and alignment of effort toward company goals.</a:t>
            </a:r>
            <a:endParaRPr lang="en-CA" b="0" dirty="0">
              <a:latin typeface="+mn-lt"/>
            </a:endParaRPr>
          </a:p>
          <a:p>
            <a:r>
              <a:rPr lang="en-CA" b="1" dirty="0">
                <a:latin typeface="+mn-lt"/>
              </a:rPr>
              <a:t>Disadvantages (Full List): </a:t>
            </a:r>
            <a:r>
              <a:rPr lang="en-US" b="0" i="0" dirty="0">
                <a:solidFill>
                  <a:srgbClr val="373D3F"/>
                </a:solidFill>
                <a:effectLst/>
                <a:latin typeface="+mn-lt"/>
              </a:rPr>
              <a:t>Some of the disadvantages of MBO include poor stimulation to innovate, ignorance of the environment and the resources available to complete the goals, polarization between people and departments who are not motivated to assist beyond their own goals, misplaced importance given to goal setting rather than the completion of those goals, the time consuming nature of implementation and maintenance, and the inability to identify and quantify all objectives necessary for organizational success (Communication Theory, n.d.).</a:t>
            </a:r>
            <a:endParaRPr lang="en-CA" dirty="0">
              <a:latin typeface="+mn-lt"/>
            </a:endParaRPr>
          </a:p>
        </p:txBody>
      </p:sp>
    </p:spTree>
    <p:extLst>
      <p:ext uri="{BB962C8B-B14F-4D97-AF65-F5344CB8AC3E}">
        <p14:creationId xmlns:p14="http://schemas.microsoft.com/office/powerpoint/2010/main" val="148938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The graphic rating scale</a:t>
            </a:r>
            <a:r>
              <a:rPr lang="en-US" dirty="0"/>
              <a:t>, a trait method, is perhaps the most popular choice for performance evaluations. This type of evaluation lists the traits required for the job and asks the source to rate the individual on each attribute such as dependability and creativity. For example, the ratings can include a scale of 1–10; excellent, average, or poor; or exceeds, meets, or does not meet expectations.</a:t>
            </a:r>
          </a:p>
          <a:p>
            <a:r>
              <a:rPr lang="en-US" b="1" dirty="0"/>
              <a:t>In an essay appraisal</a:t>
            </a:r>
            <a:r>
              <a:rPr lang="en-US" dirty="0"/>
              <a:t>, the evaluator answers a series of questions about the employee’s performance in essay form. This can be a trait method and/or a </a:t>
            </a:r>
            <a:r>
              <a:rPr lang="en-US" dirty="0" err="1"/>
              <a:t>behavioural</a:t>
            </a:r>
            <a:r>
              <a:rPr lang="en-US" dirty="0"/>
              <a:t> method, depending on how the manager writes the essay. </a:t>
            </a:r>
          </a:p>
          <a:p>
            <a:r>
              <a:rPr lang="en-US" b="1" dirty="0"/>
              <a:t>A checklist method </a:t>
            </a:r>
            <a:r>
              <a:rPr lang="en-US" dirty="0"/>
              <a:t>for performance evaluations lessens the subjectivity, although subjectivity will still be present in this type of rating system. With a checklist scale, a series of questions are being asked and the manager simply responds yes or no to the questions, which can fall into either the </a:t>
            </a:r>
            <a:r>
              <a:rPr lang="en-US" dirty="0" err="1"/>
              <a:t>behavioural</a:t>
            </a:r>
            <a:r>
              <a:rPr lang="en-US" dirty="0"/>
              <a:t> or the trait method, or both. </a:t>
            </a:r>
          </a:p>
          <a:p>
            <a:r>
              <a:rPr lang="en-US" b="1" dirty="0"/>
              <a:t>With a critical incident appraisal</a:t>
            </a:r>
            <a:r>
              <a:rPr lang="en-US" dirty="0"/>
              <a:t>, the manager records examples of the employee’s effective and ineffective </a:t>
            </a:r>
            <a:r>
              <a:rPr lang="en-US" dirty="0" err="1"/>
              <a:t>behaviour</a:t>
            </a:r>
            <a:r>
              <a:rPr lang="en-US" dirty="0"/>
              <a:t> during the time period between evaluations, which is in the </a:t>
            </a:r>
            <a:r>
              <a:rPr lang="en-US" dirty="0" err="1"/>
              <a:t>behavioural</a:t>
            </a:r>
            <a:r>
              <a:rPr lang="en-US" dirty="0"/>
              <a:t> category. </a:t>
            </a:r>
          </a:p>
          <a:p>
            <a:r>
              <a:rPr lang="en-US" b="1" dirty="0"/>
              <a:t>A work standards approach </a:t>
            </a:r>
            <a:r>
              <a:rPr lang="en-US" dirty="0"/>
              <a:t>could be the more effective way of evaluating employees for certain specific jobs in which productivity is essential. </a:t>
            </a:r>
          </a:p>
          <a:p>
            <a:r>
              <a:rPr lang="en-US" b="1" dirty="0"/>
              <a:t>In a ranking method system </a:t>
            </a:r>
            <a:r>
              <a:rPr lang="en-US" dirty="0"/>
              <a:t>(also called relative method), employees in a particular department are ranked based on their performance. This system is a comparative method for performance evaluations.</a:t>
            </a:r>
            <a:endParaRPr lang="en-CA" dirty="0"/>
          </a:p>
        </p:txBody>
      </p:sp>
    </p:spTree>
    <p:extLst>
      <p:ext uri="{BB962C8B-B14F-4D97-AF65-F5344CB8AC3E}">
        <p14:creationId xmlns:p14="http://schemas.microsoft.com/office/powerpoint/2010/main" val="5061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The graphic rating scale</a:t>
            </a:r>
            <a:r>
              <a:rPr lang="en-US" dirty="0"/>
              <a:t>, a trait method, is perhaps the most popular choice for performance evaluations. This type of evaluation lists the traits required for the job and asks the source to rate the individual on each attribute such as dependability and creativity. For example, the ratings can include a scale of 1–10; excellent, average, or poor; or exceeds, meets, or does not meet expectations.</a:t>
            </a:r>
          </a:p>
          <a:p>
            <a:r>
              <a:rPr lang="en-US" b="1" dirty="0"/>
              <a:t>In an essay appraisal</a:t>
            </a:r>
            <a:r>
              <a:rPr lang="en-US" dirty="0"/>
              <a:t>, the evaluator answers a series of questions about the employee’s performance in essay form. This can be a trait method and/or a </a:t>
            </a:r>
            <a:r>
              <a:rPr lang="en-US" dirty="0" err="1"/>
              <a:t>behavioural</a:t>
            </a:r>
            <a:r>
              <a:rPr lang="en-US" dirty="0"/>
              <a:t> method, depending on how the manager writes the essay. </a:t>
            </a:r>
          </a:p>
          <a:p>
            <a:r>
              <a:rPr lang="en-US" b="1" dirty="0"/>
              <a:t>A checklist method </a:t>
            </a:r>
            <a:r>
              <a:rPr lang="en-US" dirty="0"/>
              <a:t>for performance evaluations lessens the subjectivity, although subjectivity will still be present in this type of rating system. With a checklist scale, a series of questions are being asked and the manager simply responds yes or no to the questions, which can fall into either the </a:t>
            </a:r>
            <a:r>
              <a:rPr lang="en-US" dirty="0" err="1"/>
              <a:t>behavioural</a:t>
            </a:r>
            <a:r>
              <a:rPr lang="en-US" dirty="0"/>
              <a:t> or the trait method, or both. </a:t>
            </a:r>
          </a:p>
          <a:p>
            <a:r>
              <a:rPr lang="en-US" b="1" dirty="0"/>
              <a:t>With a critical incident appraisal</a:t>
            </a:r>
            <a:r>
              <a:rPr lang="en-US" dirty="0"/>
              <a:t>, the manager records examples of the employee’s effective and ineffective </a:t>
            </a:r>
            <a:r>
              <a:rPr lang="en-US" dirty="0" err="1"/>
              <a:t>behaviour</a:t>
            </a:r>
            <a:r>
              <a:rPr lang="en-US" dirty="0"/>
              <a:t> during the time period between evaluations, which is in the </a:t>
            </a:r>
            <a:r>
              <a:rPr lang="en-US" dirty="0" err="1"/>
              <a:t>behavioural</a:t>
            </a:r>
            <a:r>
              <a:rPr lang="en-US" dirty="0"/>
              <a:t> category. </a:t>
            </a:r>
          </a:p>
          <a:p>
            <a:r>
              <a:rPr lang="en-US" b="1" dirty="0"/>
              <a:t>A work standards approach </a:t>
            </a:r>
            <a:r>
              <a:rPr lang="en-US" dirty="0"/>
              <a:t>could be the more effective way of evaluating employees for certain specific jobs in which productivity is essential. </a:t>
            </a:r>
          </a:p>
          <a:p>
            <a:r>
              <a:rPr lang="en-US" b="1" dirty="0"/>
              <a:t>In a ranking method system </a:t>
            </a:r>
            <a:r>
              <a:rPr lang="en-US" dirty="0"/>
              <a:t>(also called relative method), employees in a particular department are ranked based on their performance. This system is a comparative method for performance evaluations.</a:t>
            </a:r>
            <a:endParaRPr lang="en-CA" dirty="0"/>
          </a:p>
        </p:txBody>
      </p:sp>
    </p:spTree>
    <p:extLst>
      <p:ext uri="{BB962C8B-B14F-4D97-AF65-F5344CB8AC3E}">
        <p14:creationId xmlns:p14="http://schemas.microsoft.com/office/powerpoint/2010/main" val="263991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Other reasons for failure are:</a:t>
            </a:r>
          </a:p>
          <a:p>
            <a:endParaRPr lang="en-US" dirty="0"/>
          </a:p>
          <a:p>
            <a:r>
              <a:rPr lang="en-US" dirty="0"/>
              <a:t>The performance evaluation is left only to the Project Manager who lacks skills in evaluation,</a:t>
            </a:r>
          </a:p>
          <a:p>
            <a:r>
              <a:rPr lang="en-US" dirty="0"/>
              <a:t>The evaluation may be carried out by the team member’s direct supervisor who had nothing to do with the project,</a:t>
            </a:r>
          </a:p>
          <a:p>
            <a:r>
              <a:rPr lang="en-US" dirty="0"/>
              <a:t>Projects are only measured on scope, costs, times and deliverables, and there is no focus on the performance of the team</a:t>
            </a:r>
          </a:p>
          <a:p>
            <a:endParaRPr lang="en-US" dirty="0"/>
          </a:p>
          <a:p>
            <a:pPr marL="158750" indent="0">
              <a:buNone/>
            </a:pPr>
            <a:r>
              <a:rPr lang="en-US" dirty="0"/>
              <a:t>Overall, performance reviews fulfill several purposes and help bring the team together and align with the organization.  Human Resources wants to ensure a strong culture of working together for the good of the entire organization, and performance appraisals are one way to provide positive results of this strategic goal.</a:t>
            </a:r>
          </a:p>
        </p:txBody>
      </p:sp>
    </p:spTree>
    <p:extLst>
      <p:ext uri="{BB962C8B-B14F-4D97-AF65-F5344CB8AC3E}">
        <p14:creationId xmlns:p14="http://schemas.microsoft.com/office/powerpoint/2010/main" val="1663681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210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7120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0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One of the most interesting (and thorny) facets of performance management systems is that, while very important, they are also very much disliked by employees and managers. The reality is that not everyone likes to be evaluated and ‘judged’. </a:t>
            </a:r>
          </a:p>
          <a:p>
            <a:r>
              <a:rPr lang="en-US" dirty="0"/>
              <a:t>This makes performance management difficult for HR managers to manage: it is very important, and the organization needs the information, but people hate it! </a:t>
            </a:r>
          </a:p>
        </p:txBody>
      </p:sp>
    </p:spTree>
    <p:extLst>
      <p:ext uri="{BB962C8B-B14F-4D97-AF65-F5344CB8AC3E}">
        <p14:creationId xmlns:p14="http://schemas.microsoft.com/office/powerpoint/2010/main" val="405587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mn-lt"/>
              </a:rPr>
              <a:t>Think of determining bonuses for salespeople: what should be the bonus for a salesperson working at Garage, a fashion retailer based in Montreal? What should be the objective? Should it be set monthly (a bonus level for every $20,000 in sales) or weekly ($5,000)? Should the bonus be adjusted to store location: the store on St Catherine has higher volume than the store in St Jerome, but it also has more sales employees! All this to say, that this can be a delicate exercise.</a:t>
            </a:r>
          </a:p>
          <a:p>
            <a:r>
              <a:rPr lang="en-US" dirty="0">
                <a:latin typeface="+mn-lt"/>
              </a:rPr>
              <a:t>One indirect impact of linking performance evaluations with compensation is that it takes away employee’s focus from another purpose: their use for development.</a:t>
            </a:r>
            <a:endParaRPr lang="en-CA" dirty="0">
              <a:latin typeface="+mn-lt"/>
            </a:endParaRPr>
          </a:p>
        </p:txBody>
      </p:sp>
    </p:spTree>
    <p:extLst>
      <p:ext uri="{BB962C8B-B14F-4D97-AF65-F5344CB8AC3E}">
        <p14:creationId xmlns:p14="http://schemas.microsoft.com/office/powerpoint/2010/main" val="233148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Performance management provides the feedback essential for this awareness and change to take place.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However, for most people, receiving feedback is not an easy thing. One often becomes defensive and finds ways to discredit the feedback, especially if it is negative. Conversely, giving feedback is also difficult.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Managers tend to shy away from these difficult conversations by either avoiding them or by simply ‘sugar coating’ the message. HR managers play an important role in structuring the process so that both employees and managers are equipped and supported when they have these conversations.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Records are important in the case of employee discipline and termination, or further development and advancement. It is important to note that employee records, and ‘paper trails’, are a legal requirement when taking legal action against an employee for non-performance and termination.</a:t>
            </a:r>
          </a:p>
          <a:p>
            <a:pPr marL="158750" indent="0">
              <a:buNone/>
            </a:pPr>
            <a:endParaRPr lang="en-CA" dirty="0"/>
          </a:p>
        </p:txBody>
      </p:sp>
    </p:spTree>
    <p:extLst>
      <p:ext uri="{BB962C8B-B14F-4D97-AF65-F5344CB8AC3E}">
        <p14:creationId xmlns:p14="http://schemas.microsoft.com/office/powerpoint/2010/main" val="61083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Performance management provides the feedback essential for this awareness and change to take place.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However, for most people, receiving feedback is not an easy thing. One often becomes defensive and finds ways to discredit the feedback, especially if it is negative. Conversely, giving feedback is also difficult.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Managers tend to shy away from these difficult conversations by either avoiding them or by simply ‘sugar coating’ the message. HR managers play an important role in structuring the process so that both employees and managers are equipped and supported when they have these conversations.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mn-lt"/>
              </a:rPr>
              <a:t>Records are important in the case of employee discipline and termination, or further development and advancement. It is important to note that employee records, and ‘paper trails’, are a legal requirement when taking legal action against an employee for non-performance and termination.</a:t>
            </a:r>
          </a:p>
          <a:p>
            <a:pPr marL="158750" indent="0">
              <a:buNone/>
            </a:pPr>
            <a:endParaRPr lang="en-CA" dirty="0"/>
          </a:p>
        </p:txBody>
      </p:sp>
    </p:spTree>
    <p:extLst>
      <p:ext uri="{BB962C8B-B14F-4D97-AF65-F5344CB8AC3E}">
        <p14:creationId xmlns:p14="http://schemas.microsoft.com/office/powerpoint/2010/main" val="418313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mn-lt"/>
              </a:rPr>
              <a:t>The performance appraisal is a formal process for managing performance on a scheduled basis. Some organizations choose to give performance evaluations once per year, while others give them twice per year or more. The advantages to giving an evaluation twice per year, of course, are more feedback and more opportunity for employee development. </a:t>
            </a:r>
          </a:p>
          <a:p>
            <a:r>
              <a:rPr lang="en-US" dirty="0">
                <a:latin typeface="+mn-lt"/>
              </a:rPr>
              <a:t>The person evaluating (evaluator) an employee’s performance is most often their direct manager. However, performance input may also be provided by subordinates, clients, other managers and those who having regular work-related dealings with.</a:t>
            </a:r>
          </a:p>
          <a:p>
            <a:r>
              <a:rPr lang="en-US" b="1" dirty="0">
                <a:latin typeface="+mn-lt"/>
              </a:rPr>
              <a:t>Reliability refers to </a:t>
            </a:r>
            <a:r>
              <a:rPr lang="en-US" dirty="0">
                <a:latin typeface="+mn-lt"/>
              </a:rPr>
              <a:t>how consistent the same measuring tool works throughout the organization (or job title).</a:t>
            </a:r>
          </a:p>
          <a:p>
            <a:r>
              <a:rPr lang="en-US" b="1" dirty="0">
                <a:latin typeface="+mn-lt"/>
              </a:rPr>
              <a:t>Validity is </a:t>
            </a:r>
            <a:r>
              <a:rPr lang="en-US" dirty="0">
                <a:latin typeface="+mn-lt"/>
              </a:rPr>
              <a:t>the extent to which the tool measures the relevant aspects of performance.</a:t>
            </a:r>
          </a:p>
          <a:p>
            <a:r>
              <a:rPr lang="en-US" b="1" dirty="0">
                <a:latin typeface="+mn-lt"/>
              </a:rPr>
              <a:t>Contamination occurs </a:t>
            </a:r>
            <a:r>
              <a:rPr lang="en-US" dirty="0">
                <a:latin typeface="+mn-lt"/>
              </a:rPr>
              <a:t>when extraneous elements (i.e., factors that are unrelated to performance) influence the evaluation. </a:t>
            </a:r>
          </a:p>
          <a:p>
            <a:r>
              <a:rPr lang="en-US" b="1" dirty="0">
                <a:latin typeface="+mn-lt"/>
              </a:rPr>
              <a:t>Deficiency occurs </a:t>
            </a:r>
            <a:r>
              <a:rPr lang="en-US" dirty="0">
                <a:latin typeface="+mn-lt"/>
              </a:rPr>
              <a:t>when the measure fails to capture the entire </a:t>
            </a:r>
            <a:r>
              <a:rPr lang="en-US" dirty="0"/>
              <a:t>range of performance.</a:t>
            </a:r>
          </a:p>
        </p:txBody>
      </p:sp>
    </p:spTree>
    <p:extLst>
      <p:ext uri="{BB962C8B-B14F-4D97-AF65-F5344CB8AC3E}">
        <p14:creationId xmlns:p14="http://schemas.microsoft.com/office/powerpoint/2010/main" val="231634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pngall.com/feedback-png/download/3308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humanresourcesmgmt/chapter/why-it-matters-performance-management-and-appraisa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sv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www.nyphotographic.com/" TargetMode="External"/><Relationship Id="rId4" Type="http://schemas.openxmlformats.org/officeDocument/2006/relationships/hyperlink" Target="https://thebluediamondgallery.com/tablet-dictionary/c/compensation.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s-CO" sz="3000" b="1" dirty="0"/>
              <a:t>Human Resources Management: Competencies for HR Professionals​</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8: Performance Management</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512-508F-433C-A5CF-8AB94C3E63E5}"/>
              </a:ext>
            </a:extLst>
          </p:cNvPr>
          <p:cNvSpPr>
            <a:spLocks noGrp="1"/>
          </p:cNvSpPr>
          <p:nvPr>
            <p:ph type="title"/>
          </p:nvPr>
        </p:nvSpPr>
        <p:spPr>
          <a:xfrm>
            <a:off x="251544" y="1509962"/>
            <a:ext cx="2563846" cy="2313071"/>
          </a:xfrm>
        </p:spPr>
        <p:txBody>
          <a:bodyPr>
            <a:normAutofit/>
          </a:bodyPr>
          <a:lstStyle/>
          <a:p>
            <a:r>
              <a:rPr lang="en-US" dirty="0"/>
              <a:t>8.4 Steps In Performance Evaluation Process</a:t>
            </a:r>
            <a:endParaRPr lang="en-CA" dirty="0"/>
          </a:p>
        </p:txBody>
      </p:sp>
      <p:graphicFrame>
        <p:nvGraphicFramePr>
          <p:cNvPr id="7" name="Diagram 6" descr="Performance evaluation cycle">
            <a:extLst>
              <a:ext uri="{FF2B5EF4-FFF2-40B4-BE49-F238E27FC236}">
                <a16:creationId xmlns:a16="http://schemas.microsoft.com/office/drawing/2014/main" id="{5FB40519-6DA7-21E6-C1F1-4F36FD56F0F6}"/>
              </a:ext>
            </a:extLst>
          </p:cNvPr>
          <p:cNvGraphicFramePr/>
          <p:nvPr>
            <p:extLst>
              <p:ext uri="{D42A27DB-BD31-4B8C-83A1-F6EECF244321}">
                <p14:modId xmlns:p14="http://schemas.microsoft.com/office/powerpoint/2010/main" val="2373441271"/>
              </p:ext>
            </p:extLst>
          </p:nvPr>
        </p:nvGraphicFramePr>
        <p:xfrm>
          <a:off x="1143001" y="189497"/>
          <a:ext cx="9494038" cy="4547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19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8.5 Popular Performance Appraisal Models I</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1"/>
            <a:ext cx="5210795" cy="3715700"/>
          </a:xfrm>
        </p:spPr>
        <p:txBody>
          <a:bodyPr>
            <a:normAutofit/>
          </a:bodyPr>
          <a:lstStyle/>
          <a:p>
            <a:pPr marL="114300" indent="0">
              <a:buNone/>
            </a:pPr>
            <a:r>
              <a:rPr lang="en-CA" b="1" dirty="0"/>
              <a:t>360 Feedback</a:t>
            </a:r>
          </a:p>
          <a:p>
            <a:r>
              <a:rPr lang="en-US" dirty="0"/>
              <a:t>Seeks to create unity in the workplace through multi-source assessments.</a:t>
            </a:r>
          </a:p>
          <a:p>
            <a:r>
              <a:rPr lang="en-US" dirty="0"/>
              <a:t>Offers different perspectives on a person’s skills, </a:t>
            </a:r>
            <a:r>
              <a:rPr lang="en-US" dirty="0" err="1"/>
              <a:t>behaviours</a:t>
            </a:r>
            <a:r>
              <a:rPr lang="en-US" dirty="0"/>
              <a:t>, abilities, and performance, as well as alleviating the biases often found with single-source assessments. </a:t>
            </a:r>
          </a:p>
          <a:p>
            <a:r>
              <a:rPr lang="en-US" dirty="0"/>
              <a:t>Provides the opportunity for individuals to rate themselves as well as others.</a:t>
            </a:r>
          </a:p>
          <a:p>
            <a:r>
              <a:rPr lang="en-US" dirty="0"/>
              <a:t>Several benefits to both workers and employers.</a:t>
            </a:r>
            <a:endParaRPr lang="en-CA" dirty="0"/>
          </a:p>
        </p:txBody>
      </p:sp>
      <p:pic>
        <p:nvPicPr>
          <p:cNvPr id="5" name="Picture 4">
            <a:extLst>
              <a:ext uri="{FF2B5EF4-FFF2-40B4-BE49-F238E27FC236}">
                <a16:creationId xmlns:a16="http://schemas.microsoft.com/office/drawing/2014/main" id="{C89E6D49-176E-995D-2CC3-1257C381EAC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22495" y="1390213"/>
            <a:ext cx="3292877" cy="2363073"/>
          </a:xfrm>
          <a:prstGeom prst="rect">
            <a:avLst/>
          </a:prstGeom>
        </p:spPr>
      </p:pic>
      <p:sp>
        <p:nvSpPr>
          <p:cNvPr id="6" name="TextBox 5">
            <a:extLst>
              <a:ext uri="{FF2B5EF4-FFF2-40B4-BE49-F238E27FC236}">
                <a16:creationId xmlns:a16="http://schemas.microsoft.com/office/drawing/2014/main" id="{87239BC7-ED01-4602-5FDE-E25694B91A2F}"/>
              </a:ext>
            </a:extLst>
          </p:cNvPr>
          <p:cNvSpPr txBox="1"/>
          <p:nvPr/>
        </p:nvSpPr>
        <p:spPr>
          <a:xfrm>
            <a:off x="5522494" y="3897099"/>
            <a:ext cx="3309805" cy="230832"/>
          </a:xfrm>
          <a:prstGeom prst="rect">
            <a:avLst/>
          </a:prstGeom>
          <a:noFill/>
        </p:spPr>
        <p:txBody>
          <a:bodyPr wrap="square" rtlCol="0">
            <a:spAutoFit/>
          </a:bodyPr>
          <a:lstStyle/>
          <a:p>
            <a:r>
              <a:rPr lang="en-US" sz="900" dirty="0">
                <a:hlinkClick r:id="rId4" tooltip="https://www.pngall.com/feedback-png/download/33086"/>
              </a:rPr>
              <a:t>This Photo</a:t>
            </a:r>
            <a:r>
              <a:rPr lang="en-US" sz="900" dirty="0"/>
              <a:t> by PNG ALL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244138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8.5 Popular Performance Appraisal Models II</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0"/>
            <a:ext cx="8520600" cy="3830926"/>
          </a:xfrm>
        </p:spPr>
        <p:txBody>
          <a:bodyPr>
            <a:normAutofit fontScale="92500" lnSpcReduction="10000"/>
          </a:bodyPr>
          <a:lstStyle/>
          <a:p>
            <a:pPr marL="114300" indent="0">
              <a:buNone/>
            </a:pPr>
            <a:r>
              <a:rPr lang="en-CA" b="1" dirty="0"/>
              <a:t>Management by Objectives (MBO)</a:t>
            </a:r>
          </a:p>
          <a:p>
            <a:r>
              <a:rPr lang="en-US" dirty="0"/>
              <a:t>executive management discusses organizational goals and sets objectives for employees based on those goals to be evaluated upon completed of the goals and objectives.</a:t>
            </a:r>
            <a:endParaRPr lang="en-CA" b="1" dirty="0"/>
          </a:p>
          <a:p>
            <a:pPr marL="114300" indent="0">
              <a:buNone/>
            </a:pPr>
            <a:r>
              <a:rPr lang="en-CA" b="1" dirty="0"/>
              <a:t>Advantages and Disadvantages include: </a:t>
            </a:r>
          </a:p>
          <a:p>
            <a:r>
              <a:rPr lang="en-US" dirty="0"/>
              <a:t>Enhanced understanding of tasks and duties, a reduction in ambiguity around task responsibility, and increased communication within the organization.</a:t>
            </a:r>
          </a:p>
          <a:p>
            <a:r>
              <a:rPr lang="en-US" dirty="0"/>
              <a:t>Poor stimulation to innovate, ignorance of the environment and the resources available to complete the goals, and polarization between people and departments who are not motivated to assist beyond their own goals.\</a:t>
            </a:r>
          </a:p>
          <a:p>
            <a:r>
              <a:rPr lang="en-US" b="1" dirty="0"/>
              <a:t>MBO helps Project Managers </a:t>
            </a:r>
            <a:r>
              <a:rPr lang="en-US" dirty="0"/>
              <a:t>move away from decisions being made strictly by management. Instead, it promotes including the entire organization in the planning process. </a:t>
            </a:r>
            <a:endParaRPr lang="en-CA" dirty="0"/>
          </a:p>
        </p:txBody>
      </p:sp>
    </p:spTree>
    <p:extLst>
      <p:ext uri="{BB962C8B-B14F-4D97-AF65-F5344CB8AC3E}">
        <p14:creationId xmlns:p14="http://schemas.microsoft.com/office/powerpoint/2010/main" val="375459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11700" y="348504"/>
            <a:ext cx="8520600" cy="607800"/>
          </a:xfrm>
        </p:spPr>
        <p:txBody>
          <a:bodyPr>
            <a:normAutofit fontScale="90000"/>
          </a:bodyPr>
          <a:lstStyle/>
          <a:p>
            <a:r>
              <a:rPr lang="en-CA" dirty="0"/>
              <a:t>8.6 Performance Appraisal Methods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699" y="921753"/>
            <a:ext cx="8520599" cy="3842958"/>
          </a:xfrm>
        </p:spPr>
        <p:txBody>
          <a:bodyPr>
            <a:normAutofit/>
          </a:bodyPr>
          <a:lstStyle/>
          <a:p>
            <a:pPr marL="114300" indent="0">
              <a:buNone/>
            </a:pPr>
            <a:r>
              <a:rPr lang="en-US" sz="2000" dirty="0"/>
              <a:t>Another way to approach the assessment of performance is to look at individual actions within a specific job.</a:t>
            </a:r>
          </a:p>
          <a:p>
            <a:pPr marL="114300" indent="0">
              <a:buNone/>
            </a:pPr>
            <a:endParaRPr lang="en-US" sz="2000" dirty="0"/>
          </a:p>
          <a:p>
            <a:r>
              <a:rPr lang="en-US" sz="2000" b="1" dirty="0"/>
              <a:t>Comparative methods </a:t>
            </a:r>
            <a:r>
              <a:rPr lang="en-US" sz="2000" dirty="0"/>
              <a:t>compare one employee with other employees.</a:t>
            </a:r>
          </a:p>
          <a:p>
            <a:pPr marL="114300" indent="0">
              <a:buNone/>
            </a:pPr>
            <a:endParaRPr lang="en-US" sz="2000" dirty="0"/>
          </a:p>
          <a:p>
            <a:r>
              <a:rPr lang="en-US" sz="2000" b="1" dirty="0"/>
              <a:t>Results methods </a:t>
            </a:r>
            <a:r>
              <a:rPr lang="en-US" sz="2000" dirty="0"/>
              <a:t>are focused on objective employee accomplishments. Note that many organizations will use these methods in combination.</a:t>
            </a:r>
          </a:p>
          <a:p>
            <a:endParaRPr lang="en-US" sz="2000" dirty="0"/>
          </a:p>
        </p:txBody>
      </p:sp>
    </p:spTree>
    <p:extLst>
      <p:ext uri="{BB962C8B-B14F-4D97-AF65-F5344CB8AC3E}">
        <p14:creationId xmlns:p14="http://schemas.microsoft.com/office/powerpoint/2010/main" val="43695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11700" y="348504"/>
            <a:ext cx="8520600" cy="607800"/>
          </a:xfrm>
        </p:spPr>
        <p:txBody>
          <a:bodyPr>
            <a:normAutofit fontScale="90000"/>
          </a:bodyPr>
          <a:lstStyle/>
          <a:p>
            <a:r>
              <a:rPr lang="en-CA" dirty="0"/>
              <a:t>8.6 Types of Appraisal</a:t>
            </a:r>
          </a:p>
        </p:txBody>
      </p:sp>
      <p:graphicFrame>
        <p:nvGraphicFramePr>
          <p:cNvPr id="7" name="Diagrama 6" descr="- Graphic Rating Scale&#10;- Essay Appraisal&#10;- Checklist Scale&#10;- Critical Incident Appraisals&#10;- Work Standards Approach&#10;- Ranking Methods&#10;">
            <a:extLst>
              <a:ext uri="{FF2B5EF4-FFF2-40B4-BE49-F238E27FC236}">
                <a16:creationId xmlns:a16="http://schemas.microsoft.com/office/drawing/2014/main" id="{737A0C07-8DFC-9D8E-D382-950799940B2D}"/>
              </a:ext>
            </a:extLst>
          </p:cNvPr>
          <p:cNvGraphicFramePr/>
          <p:nvPr>
            <p:extLst>
              <p:ext uri="{D42A27DB-BD31-4B8C-83A1-F6EECF244321}">
                <p14:modId xmlns:p14="http://schemas.microsoft.com/office/powerpoint/2010/main" val="1089719914"/>
              </p:ext>
            </p:extLst>
          </p:nvPr>
        </p:nvGraphicFramePr>
        <p:xfrm>
          <a:off x="1237934" y="956304"/>
          <a:ext cx="6668131" cy="3683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73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US" dirty="0"/>
              <a:t>8.7 Value Of Performance Appraisals</a:t>
            </a:r>
            <a:endParaRPr lang="en-CA" dirty="0"/>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700" y="1017800"/>
            <a:ext cx="5258921" cy="3715700"/>
          </a:xfrm>
        </p:spPr>
        <p:txBody>
          <a:bodyPr>
            <a:normAutofit fontScale="92500" lnSpcReduction="20000"/>
          </a:bodyPr>
          <a:lstStyle/>
          <a:p>
            <a:r>
              <a:rPr lang="en-US" sz="2000" dirty="0"/>
              <a:t>Evaluation of the team including </a:t>
            </a:r>
            <a:r>
              <a:rPr lang="en-US" sz="2000" b="1" dirty="0"/>
              <a:t>each member </a:t>
            </a:r>
            <a:r>
              <a:rPr lang="en-US" sz="2000" dirty="0"/>
              <a:t>and the </a:t>
            </a:r>
            <a:r>
              <a:rPr lang="en-US" sz="2000" b="1" dirty="0"/>
              <a:t>Project Manager </a:t>
            </a:r>
            <a:r>
              <a:rPr lang="en-US" sz="2000" dirty="0"/>
              <a:t>post project </a:t>
            </a:r>
            <a:r>
              <a:rPr lang="en-US" sz="2000" b="1" dirty="0"/>
              <a:t>is an important step in encouraging modifications</a:t>
            </a:r>
            <a:r>
              <a:rPr lang="en-US" sz="2000" dirty="0"/>
              <a:t> in conduct of members, </a:t>
            </a:r>
            <a:r>
              <a:rPr lang="en-US" sz="2000" b="1" dirty="0"/>
              <a:t>support the team </a:t>
            </a:r>
            <a:r>
              <a:rPr lang="en-US" sz="2000" dirty="0"/>
              <a:t>member’s career growth, and </a:t>
            </a:r>
            <a:r>
              <a:rPr lang="en-US" sz="2000" b="1" dirty="0"/>
              <a:t>continue their benefit </a:t>
            </a:r>
            <a:r>
              <a:rPr lang="en-US" sz="2000" dirty="0"/>
              <a:t>to the organization through continuous learning.  </a:t>
            </a:r>
          </a:p>
          <a:p>
            <a:r>
              <a:rPr lang="en-US" sz="2000" dirty="0"/>
              <a:t>Failures are attributed to ambiguous standards, bias of the raters, time consuming and wrong selection of the criteria.</a:t>
            </a:r>
          </a:p>
        </p:txBody>
      </p:sp>
      <p:pic>
        <p:nvPicPr>
          <p:cNvPr id="5" name="Picture 4">
            <a:extLst>
              <a:ext uri="{FF2B5EF4-FFF2-40B4-BE49-F238E27FC236}">
                <a16:creationId xmlns:a16="http://schemas.microsoft.com/office/drawing/2014/main" id="{91E30237-1893-3BA5-F86C-5C271344075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49642" y="1318589"/>
            <a:ext cx="3082658" cy="2097203"/>
          </a:xfrm>
          <a:prstGeom prst="rect">
            <a:avLst/>
          </a:prstGeom>
        </p:spPr>
      </p:pic>
      <p:sp>
        <p:nvSpPr>
          <p:cNvPr id="6" name="TextBox 5">
            <a:extLst>
              <a:ext uri="{FF2B5EF4-FFF2-40B4-BE49-F238E27FC236}">
                <a16:creationId xmlns:a16="http://schemas.microsoft.com/office/drawing/2014/main" id="{78A1A631-A045-A2E7-662B-770EB4CEBDDF}"/>
              </a:ext>
            </a:extLst>
          </p:cNvPr>
          <p:cNvSpPr txBox="1"/>
          <p:nvPr/>
        </p:nvSpPr>
        <p:spPr>
          <a:xfrm>
            <a:off x="5749642" y="3501189"/>
            <a:ext cx="3082658" cy="230832"/>
          </a:xfrm>
          <a:prstGeom prst="rect">
            <a:avLst/>
          </a:prstGeom>
          <a:noFill/>
        </p:spPr>
        <p:txBody>
          <a:bodyPr wrap="square" rtlCol="0">
            <a:spAutoFit/>
          </a:bodyPr>
          <a:lstStyle/>
          <a:p>
            <a:r>
              <a:rPr lang="en-US" sz="900" dirty="0">
                <a:hlinkClick r:id="rId4" tooltip="https://courses.lumenlearning.com/wm-humanresourcesmgmt/chapter/why-it-matters-performance-management-and-appraisal/"/>
              </a:rPr>
              <a:t>This Photo</a:t>
            </a:r>
            <a:r>
              <a:rPr lang="en-US" sz="900" dirty="0"/>
              <a:t> by </a:t>
            </a:r>
            <a:r>
              <a:rPr lang="en-US" sz="900" dirty="0" err="1"/>
              <a:t>Lumenis</a:t>
            </a:r>
            <a:r>
              <a:rPr lang="en-US" sz="900" dirty="0"/>
              <a:t>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29208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40F5-FEB6-4B5A-91D7-7092F77CCF98}"/>
              </a:ext>
            </a:extLst>
          </p:cNvPr>
          <p:cNvSpPr>
            <a:spLocks noGrp="1"/>
          </p:cNvSpPr>
          <p:nvPr>
            <p:ph type="title"/>
          </p:nvPr>
        </p:nvSpPr>
        <p:spPr>
          <a:xfrm>
            <a:off x="311700" y="410000"/>
            <a:ext cx="8832300" cy="660812"/>
          </a:xfrm>
        </p:spPr>
        <p:txBody>
          <a:bodyPr>
            <a:normAutofit fontScale="90000"/>
          </a:bodyPr>
          <a:lstStyle/>
          <a:p>
            <a:r>
              <a:rPr lang="en-US" dirty="0"/>
              <a:t>8.8 Individual, Team, Manager Performance Reviews</a:t>
            </a:r>
            <a:endParaRPr lang="en-CA" dirty="0"/>
          </a:p>
        </p:txBody>
      </p:sp>
      <p:sp>
        <p:nvSpPr>
          <p:cNvPr id="3" name="Text Placeholder 2">
            <a:extLst>
              <a:ext uri="{FF2B5EF4-FFF2-40B4-BE49-F238E27FC236}">
                <a16:creationId xmlns:a16="http://schemas.microsoft.com/office/drawing/2014/main" id="{97AB6589-9B8B-4E79-8325-8CDFB52AB66D}"/>
              </a:ext>
            </a:extLst>
          </p:cNvPr>
          <p:cNvSpPr>
            <a:spLocks noGrp="1"/>
          </p:cNvSpPr>
          <p:nvPr>
            <p:ph type="body" idx="1"/>
          </p:nvPr>
        </p:nvSpPr>
        <p:spPr>
          <a:xfrm>
            <a:off x="311700" y="1070812"/>
            <a:ext cx="8520600" cy="3498063"/>
          </a:xfrm>
        </p:spPr>
        <p:txBody>
          <a:bodyPr>
            <a:normAutofit/>
          </a:bodyPr>
          <a:lstStyle/>
          <a:p>
            <a:r>
              <a:rPr lang="en-CA" sz="2000" b="1" dirty="0"/>
              <a:t>Individual Performance Reviews: </a:t>
            </a:r>
            <a:r>
              <a:rPr lang="en-US" sz="2000" dirty="0"/>
              <a:t>It is the role of the HR Specialist to assist the team member with preparation (gather all the information related to the employee while working on the project).</a:t>
            </a:r>
          </a:p>
          <a:p>
            <a:r>
              <a:rPr lang="en-CA" sz="2000" b="1" dirty="0"/>
              <a:t>Team Performance Reviews: </a:t>
            </a:r>
            <a:r>
              <a:rPr lang="en-US" sz="2000" dirty="0"/>
              <a:t>A team performance review is an extension of the individual performance review.  In a team review, it is not always possible to separate an individual’s contribution.</a:t>
            </a:r>
          </a:p>
          <a:p>
            <a:r>
              <a:rPr lang="en-CA" sz="2000" b="1" dirty="0"/>
              <a:t>Project Manager Performance Review: </a:t>
            </a:r>
            <a:r>
              <a:rPr lang="en-US" sz="2000" dirty="0"/>
              <a:t>When a Project Manager receives a traditional performance review other stakeholders may be involved. </a:t>
            </a:r>
            <a:endParaRPr lang="en-CA" sz="2000" dirty="0"/>
          </a:p>
        </p:txBody>
      </p:sp>
    </p:spTree>
    <p:extLst>
      <p:ext uri="{BB962C8B-B14F-4D97-AF65-F5344CB8AC3E}">
        <p14:creationId xmlns:p14="http://schemas.microsoft.com/office/powerpoint/2010/main" val="226922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EB04-C0C4-4F29-B785-1A6EF67E30A9}"/>
              </a:ext>
            </a:extLst>
          </p:cNvPr>
          <p:cNvSpPr>
            <a:spLocks noGrp="1"/>
          </p:cNvSpPr>
          <p:nvPr>
            <p:ph type="title"/>
          </p:nvPr>
        </p:nvSpPr>
        <p:spPr/>
        <p:txBody>
          <a:bodyPr>
            <a:normAutofit fontScale="90000"/>
          </a:bodyPr>
          <a:lstStyle/>
          <a:p>
            <a:r>
              <a:rPr lang="en-US" dirty="0"/>
              <a:t>8.9 Completing And Conducting The Appraisal I</a:t>
            </a:r>
            <a:endParaRPr lang="en-CA" dirty="0"/>
          </a:p>
        </p:txBody>
      </p:sp>
      <p:sp>
        <p:nvSpPr>
          <p:cNvPr id="3" name="Text Placeholder 2">
            <a:extLst>
              <a:ext uri="{FF2B5EF4-FFF2-40B4-BE49-F238E27FC236}">
                <a16:creationId xmlns:a16="http://schemas.microsoft.com/office/drawing/2014/main" id="{81064DB1-8160-4557-8A2C-79428C056D47}"/>
              </a:ext>
            </a:extLst>
          </p:cNvPr>
          <p:cNvSpPr>
            <a:spLocks noGrp="1"/>
          </p:cNvSpPr>
          <p:nvPr>
            <p:ph type="body" idx="1"/>
          </p:nvPr>
        </p:nvSpPr>
        <p:spPr>
          <a:xfrm>
            <a:off x="311700" y="1229874"/>
            <a:ext cx="8520600" cy="3503625"/>
          </a:xfrm>
        </p:spPr>
        <p:txBody>
          <a:bodyPr>
            <a:normAutofit/>
          </a:bodyPr>
          <a:lstStyle/>
          <a:p>
            <a:pPr marL="114300" indent="0">
              <a:buNone/>
            </a:pPr>
            <a:r>
              <a:rPr lang="en-US" b="1" dirty="0"/>
              <a:t>Best Practices in Performance Appraisals</a:t>
            </a:r>
          </a:p>
          <a:p>
            <a:r>
              <a:rPr lang="en-US" dirty="0"/>
              <a:t>The most important aspects to remember when developing a performance evaluation system include the following:</a:t>
            </a:r>
          </a:p>
          <a:p>
            <a:r>
              <a:rPr lang="en-US" dirty="0"/>
              <a:t>Make sure the evaluation has a direct relationship to the job. Consider developing specific criteria for each job based on the individual job specifications and description.</a:t>
            </a:r>
          </a:p>
          <a:p>
            <a:r>
              <a:rPr lang="en-US" dirty="0"/>
              <a:t>Involve managers when developing the process. Garner their feedback to obtain “buy-in” for the process.</a:t>
            </a:r>
          </a:p>
          <a:p>
            <a:r>
              <a:rPr lang="en-US" dirty="0"/>
              <a:t>Consider involving the employee in the process by asking the employee to fill out a self-evaluation.</a:t>
            </a:r>
          </a:p>
        </p:txBody>
      </p:sp>
    </p:spTree>
    <p:extLst>
      <p:ext uri="{BB962C8B-B14F-4D97-AF65-F5344CB8AC3E}">
        <p14:creationId xmlns:p14="http://schemas.microsoft.com/office/powerpoint/2010/main" val="304530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EB04-C0C4-4F29-B785-1A6EF67E30A9}"/>
              </a:ext>
            </a:extLst>
          </p:cNvPr>
          <p:cNvSpPr>
            <a:spLocks noGrp="1"/>
          </p:cNvSpPr>
          <p:nvPr>
            <p:ph type="title"/>
          </p:nvPr>
        </p:nvSpPr>
        <p:spPr/>
        <p:txBody>
          <a:bodyPr>
            <a:normAutofit fontScale="90000"/>
          </a:bodyPr>
          <a:lstStyle/>
          <a:p>
            <a:r>
              <a:rPr lang="en-US" dirty="0"/>
              <a:t>8.9 Completing And Conducting The Appraisal II</a:t>
            </a:r>
            <a:endParaRPr lang="en-CA" dirty="0"/>
          </a:p>
        </p:txBody>
      </p:sp>
      <p:sp>
        <p:nvSpPr>
          <p:cNvPr id="3" name="Text Placeholder 2">
            <a:extLst>
              <a:ext uri="{FF2B5EF4-FFF2-40B4-BE49-F238E27FC236}">
                <a16:creationId xmlns:a16="http://schemas.microsoft.com/office/drawing/2014/main" id="{81064DB1-8160-4557-8A2C-79428C056D47}"/>
              </a:ext>
            </a:extLst>
          </p:cNvPr>
          <p:cNvSpPr>
            <a:spLocks noGrp="1"/>
          </p:cNvSpPr>
          <p:nvPr>
            <p:ph type="body" idx="1"/>
          </p:nvPr>
        </p:nvSpPr>
        <p:spPr/>
        <p:txBody>
          <a:bodyPr>
            <a:normAutofit/>
          </a:bodyPr>
          <a:lstStyle/>
          <a:p>
            <a:r>
              <a:rPr lang="en-US" dirty="0"/>
              <a:t>Use a variety of methods to rate and evaluate the employee.</a:t>
            </a:r>
          </a:p>
          <a:p>
            <a:r>
              <a:rPr lang="en-US" dirty="0"/>
              <a:t>Avoid bias by standardizing performance evaluations systems for each job.</a:t>
            </a:r>
          </a:p>
          <a:p>
            <a:r>
              <a:rPr lang="en-US" dirty="0"/>
              <a:t>Give feedback on performance throughout the year, not just during performance review times.</a:t>
            </a:r>
          </a:p>
          <a:p>
            <a:r>
              <a:rPr lang="en-US" dirty="0"/>
              <a:t>Make sure the goals of the performance evaluation tie into the organizational and department goals.</a:t>
            </a:r>
          </a:p>
          <a:p>
            <a:r>
              <a:rPr lang="en-US" dirty="0"/>
              <a:t>Ensure the performance appraisal criteria also ties into the goals of the organization for a strategic HRM approach.</a:t>
            </a:r>
          </a:p>
          <a:p>
            <a:r>
              <a:rPr lang="en-US" dirty="0"/>
              <a:t>Often review the evaluation for each job title since jobs and expectations change.</a:t>
            </a:r>
            <a:endParaRPr lang="en-CA" dirty="0"/>
          </a:p>
        </p:txBody>
      </p:sp>
    </p:spTree>
    <p:extLst>
      <p:ext uri="{BB962C8B-B14F-4D97-AF65-F5344CB8AC3E}">
        <p14:creationId xmlns:p14="http://schemas.microsoft.com/office/powerpoint/2010/main" val="1880229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20680A-A4DA-0167-5063-09E1EA7636E4}"/>
              </a:ext>
            </a:extLst>
          </p:cNvPr>
          <p:cNvSpPr>
            <a:spLocks noGrp="1"/>
          </p:cNvSpPr>
          <p:nvPr>
            <p:ph type="title"/>
          </p:nvPr>
        </p:nvSpPr>
        <p:spPr>
          <a:xfrm>
            <a:off x="119959" y="2113924"/>
            <a:ext cx="3228360" cy="915652"/>
          </a:xfrm>
        </p:spPr>
        <p:txBody>
          <a:bodyPr>
            <a:normAutofit/>
          </a:bodyPr>
          <a:lstStyle/>
          <a:p>
            <a:r>
              <a:rPr kumimoji="0" lang="en-US" sz="2800" b="1" i="0" u="none" strike="noStrike" kern="0" cap="none" spc="0" normalizeH="0" baseline="0" noProof="0" dirty="0">
                <a:ln>
                  <a:noFill/>
                </a:ln>
                <a:solidFill>
                  <a:srgbClr val="2A3990"/>
                </a:solidFill>
                <a:effectLst/>
                <a:uLnTx/>
                <a:uFillTx/>
                <a:latin typeface="Arial"/>
                <a:ea typeface="Roboto"/>
                <a:cs typeface="Roboto"/>
                <a:sym typeface="Roboto"/>
              </a:rPr>
              <a:t>8.9 Performance Review System</a:t>
            </a:r>
            <a:endParaRPr lang="en-US" dirty="0"/>
          </a:p>
        </p:txBody>
      </p:sp>
      <p:graphicFrame>
        <p:nvGraphicFramePr>
          <p:cNvPr id="11" name="Diagram 10" descr="Performance review cycle">
            <a:extLst>
              <a:ext uri="{FF2B5EF4-FFF2-40B4-BE49-F238E27FC236}">
                <a16:creationId xmlns:a16="http://schemas.microsoft.com/office/drawing/2014/main" id="{1D94439F-3CA4-9F56-AEA2-1BC5C24F6F5A}"/>
              </a:ext>
            </a:extLst>
          </p:cNvPr>
          <p:cNvGraphicFramePr/>
          <p:nvPr>
            <p:extLst>
              <p:ext uri="{D42A27DB-BD31-4B8C-83A1-F6EECF244321}">
                <p14:modId xmlns:p14="http://schemas.microsoft.com/office/powerpoint/2010/main" val="2605922373"/>
              </p:ext>
            </p:extLst>
          </p:nvPr>
        </p:nvGraphicFramePr>
        <p:xfrm>
          <a:off x="2864224" y="251411"/>
          <a:ext cx="6716452" cy="4640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13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US" dirty="0">
                <a:latin typeface="+mn-lt"/>
              </a:rPr>
              <a:t>Define the reasons for a formal performance evaluation system.</a:t>
            </a:r>
          </a:p>
          <a:p>
            <a:pPr marL="571500" indent="-457200">
              <a:buSzPct val="100000"/>
              <a:buFont typeface="+mj-lt"/>
              <a:buAutoNum type="arabicPeriod"/>
            </a:pPr>
            <a:r>
              <a:rPr lang="en-US" dirty="0">
                <a:latin typeface="+mn-lt"/>
              </a:rPr>
              <a:t>Explain the process to develop a performance review system.</a:t>
            </a:r>
          </a:p>
          <a:p>
            <a:pPr marL="571500" indent="-457200">
              <a:buSzPct val="100000"/>
              <a:buFont typeface="+mj-lt"/>
              <a:buAutoNum type="arabicPeriod"/>
            </a:pPr>
            <a:r>
              <a:rPr lang="en-US" dirty="0">
                <a:latin typeface="+mn-lt"/>
              </a:rPr>
              <a:t>Explain various performance management models and methods.</a:t>
            </a:r>
          </a:p>
          <a:p>
            <a:pPr marL="571500" indent="-457200">
              <a:buSzPct val="100000"/>
              <a:buFont typeface="+mj-lt"/>
              <a:buAutoNum type="arabicPeriod"/>
            </a:pPr>
            <a:r>
              <a:rPr lang="en-US" dirty="0">
                <a:latin typeface="+mn-lt"/>
              </a:rPr>
              <a:t>Discuss value and best practices in performance review planning.</a:t>
            </a:r>
          </a:p>
          <a:p>
            <a:pPr marL="571500" indent="-457200">
              <a:buSzPct val="100000"/>
              <a:buFont typeface="+mj-lt"/>
              <a:buAutoNum type="arabicPeriod"/>
            </a:pPr>
            <a:r>
              <a:rPr lang="en-US" dirty="0">
                <a:latin typeface="+mn-lt"/>
              </a:rPr>
              <a:t>Explain the types of performance issues in the workplace and the internal and external reasons for poor performance.</a:t>
            </a:r>
          </a:p>
          <a:p>
            <a:pPr marL="571500" indent="-457200">
              <a:buSzPct val="100000"/>
              <a:buFont typeface="+mj-lt"/>
              <a:buAutoNum type="arabicPeriod"/>
            </a:pPr>
            <a:r>
              <a:rPr lang="en-US" dirty="0">
                <a:latin typeface="+mn-lt"/>
              </a:rPr>
              <a:t>Develop a process for handling employee performance issues.</a:t>
            </a:r>
          </a:p>
          <a:p>
            <a:pPr marL="571500" indent="-457200">
              <a:buSzPct val="100000"/>
              <a:buFont typeface="+mj-lt"/>
              <a:buAutoNum type="arabicPeriod"/>
            </a:pPr>
            <a:r>
              <a:rPr lang="en-US" dirty="0">
                <a:latin typeface="+mn-lt"/>
              </a:rPr>
              <a:t>Discuss considerations for initiating layoffs or downsizing.</a:t>
            </a:r>
            <a:endParaRPr lang="en-CA" dirty="0">
              <a:latin typeface="+mn-lt"/>
            </a:endParaRPr>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CDE2-B5EA-4D2B-8EFC-80CB28405A0F}"/>
              </a:ext>
            </a:extLst>
          </p:cNvPr>
          <p:cNvSpPr>
            <a:spLocks noGrp="1"/>
          </p:cNvSpPr>
          <p:nvPr>
            <p:ph type="title"/>
          </p:nvPr>
        </p:nvSpPr>
        <p:spPr>
          <a:xfrm>
            <a:off x="265500" y="260482"/>
            <a:ext cx="4045200" cy="2132067"/>
          </a:xfrm>
        </p:spPr>
        <p:txBody>
          <a:bodyPr>
            <a:normAutofit/>
          </a:bodyPr>
          <a:lstStyle/>
          <a:p>
            <a:r>
              <a:rPr lang="en-CA" sz="3600" b="1" dirty="0"/>
              <a:t>8.10 Managing Performance Issues</a:t>
            </a:r>
          </a:p>
        </p:txBody>
      </p:sp>
      <p:sp>
        <p:nvSpPr>
          <p:cNvPr id="6" name="Subtitle 5">
            <a:extLst>
              <a:ext uri="{FF2B5EF4-FFF2-40B4-BE49-F238E27FC236}">
                <a16:creationId xmlns:a16="http://schemas.microsoft.com/office/drawing/2014/main" id="{B94A8764-DDE2-357C-B1A4-1F68C849C1D8}"/>
              </a:ext>
            </a:extLst>
          </p:cNvPr>
          <p:cNvSpPr>
            <a:spLocks noGrp="1"/>
          </p:cNvSpPr>
          <p:nvPr>
            <p:ph type="subTitle" idx="1"/>
          </p:nvPr>
        </p:nvSpPr>
        <p:spPr>
          <a:xfrm>
            <a:off x="265500" y="2436396"/>
            <a:ext cx="4045200" cy="2292015"/>
          </a:xfrm>
        </p:spPr>
        <p:txBody>
          <a:bodyPr>
            <a:normAutofit lnSpcReduction="10000"/>
          </a:bodyPr>
          <a:lstStyle/>
          <a:p>
            <a:pPr marL="84138" indent="0" algn="l"/>
            <a:r>
              <a:rPr lang="en-US" b="1" i="1" dirty="0">
                <a:solidFill>
                  <a:srgbClr val="080808"/>
                </a:solidFill>
              </a:rPr>
              <a:t>One of the most difficult parts of managing others is not when they are doing a great job—it is when they are not doing a good job.</a:t>
            </a:r>
          </a:p>
          <a:p>
            <a:pPr marL="84138" indent="0" algn="l"/>
            <a:endParaRPr lang="en-US" b="1" i="1" dirty="0">
              <a:solidFill>
                <a:srgbClr val="080808"/>
              </a:solidFill>
            </a:endParaRPr>
          </a:p>
          <a:p>
            <a:pPr marL="84138" indent="0" algn="l"/>
            <a:r>
              <a:rPr lang="en-US" b="1" i="1" dirty="0">
                <a:solidFill>
                  <a:srgbClr val="080808"/>
                </a:solidFill>
              </a:rPr>
              <a:t>             </a:t>
            </a:r>
            <a:r>
              <a:rPr lang="en-US" b="1" dirty="0">
                <a:solidFill>
                  <a:schemeClr val="tx1"/>
                </a:solidFill>
              </a:rPr>
              <a:t>Examples</a:t>
            </a:r>
          </a:p>
        </p:txBody>
      </p:sp>
      <p:pic>
        <p:nvPicPr>
          <p:cNvPr id="8" name="Graphic 7" descr="Arrow: Slight curve with solid fill">
            <a:extLst>
              <a:ext uri="{FF2B5EF4-FFF2-40B4-BE49-F238E27FC236}">
                <a16:creationId xmlns:a16="http://schemas.microsoft.com/office/drawing/2014/main" id="{EF8D4EA8-863E-56FB-953B-A884B20695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67263" y="4004435"/>
            <a:ext cx="1543437" cy="914400"/>
          </a:xfrm>
          <a:prstGeom prst="rect">
            <a:avLst/>
          </a:prstGeom>
        </p:spPr>
      </p:pic>
      <p:sp>
        <p:nvSpPr>
          <p:cNvPr id="3" name="Text Placeholder 2">
            <a:extLst>
              <a:ext uri="{FF2B5EF4-FFF2-40B4-BE49-F238E27FC236}">
                <a16:creationId xmlns:a16="http://schemas.microsoft.com/office/drawing/2014/main" id="{0F1131B5-2C78-43D4-9180-DC8941E35881}"/>
              </a:ext>
            </a:extLst>
          </p:cNvPr>
          <p:cNvSpPr>
            <a:spLocks noGrp="1"/>
          </p:cNvSpPr>
          <p:nvPr>
            <p:ph type="body" idx="2"/>
          </p:nvPr>
        </p:nvSpPr>
        <p:spPr>
          <a:xfrm>
            <a:off x="4572000" y="0"/>
            <a:ext cx="4465802" cy="4918835"/>
          </a:xfrm>
        </p:spPr>
        <p:txBody>
          <a:bodyPr>
            <a:normAutofit/>
          </a:bodyPr>
          <a:lstStyle/>
          <a:p>
            <a:r>
              <a:rPr lang="en-US" b="1" i="1" dirty="0"/>
              <a:t>Constantly late or leaves early</a:t>
            </a:r>
          </a:p>
          <a:p>
            <a:r>
              <a:rPr lang="en-US" b="1" i="1" dirty="0"/>
              <a:t>Time spent doing personal things</a:t>
            </a:r>
          </a:p>
          <a:p>
            <a:r>
              <a:rPr lang="en-US" b="1" i="1" dirty="0"/>
              <a:t>Inability to handle proprietary information</a:t>
            </a:r>
          </a:p>
          <a:p>
            <a:r>
              <a:rPr lang="en-US" b="1" i="1" dirty="0"/>
              <a:t>Family issues</a:t>
            </a:r>
          </a:p>
          <a:p>
            <a:r>
              <a:rPr lang="en-US" b="1" i="1" dirty="0"/>
              <a:t>Drug and alcohol abuse</a:t>
            </a:r>
          </a:p>
          <a:p>
            <a:r>
              <a:rPr lang="en-US" b="1" i="1" dirty="0"/>
              <a:t>Non-performing</a:t>
            </a:r>
          </a:p>
          <a:p>
            <a:r>
              <a:rPr lang="en-US" b="1" i="1" dirty="0"/>
              <a:t>Conflicts: MGMT or  employees</a:t>
            </a:r>
          </a:p>
          <a:p>
            <a:r>
              <a:rPr lang="en-US" b="1" i="1" dirty="0"/>
              <a:t>Theft</a:t>
            </a:r>
          </a:p>
          <a:p>
            <a:r>
              <a:rPr lang="en-US" b="1" i="1" dirty="0"/>
              <a:t>Ethical breaches</a:t>
            </a:r>
          </a:p>
          <a:p>
            <a:r>
              <a:rPr lang="en-US" b="1" i="1" dirty="0"/>
              <a:t>Harassment</a:t>
            </a:r>
          </a:p>
          <a:p>
            <a:r>
              <a:rPr lang="en-US" b="1" i="1" dirty="0"/>
              <a:t>Conduct outside the workplace</a:t>
            </a:r>
          </a:p>
          <a:p>
            <a:pPr marL="114300" indent="0">
              <a:buNone/>
            </a:pPr>
            <a:endParaRPr lang="en-CA" b="1" dirty="0"/>
          </a:p>
        </p:txBody>
      </p:sp>
    </p:spTree>
    <p:extLst>
      <p:ext uri="{BB962C8B-B14F-4D97-AF65-F5344CB8AC3E}">
        <p14:creationId xmlns:p14="http://schemas.microsoft.com/office/powerpoint/2010/main" val="1702187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a:xfrm>
            <a:off x="311700" y="145305"/>
            <a:ext cx="8832300" cy="600653"/>
          </a:xfrm>
        </p:spPr>
        <p:txBody>
          <a:bodyPr>
            <a:normAutofit fontScale="90000"/>
          </a:bodyPr>
          <a:lstStyle/>
          <a:p>
            <a:r>
              <a:rPr lang="en-CA" dirty="0"/>
              <a:t>8.11 Disciplinary Processes For Performance Issues</a:t>
            </a:r>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1"/>
          </p:nvPr>
        </p:nvSpPr>
        <p:spPr>
          <a:xfrm>
            <a:off x="342447" y="745958"/>
            <a:ext cx="8187942" cy="3801979"/>
          </a:xfrm>
        </p:spPr>
        <p:txBody>
          <a:bodyPr>
            <a:normAutofit lnSpcReduction="10000"/>
          </a:bodyPr>
          <a:lstStyle/>
          <a:p>
            <a:pPr marL="114300" indent="0">
              <a:buNone/>
            </a:pPr>
            <a:r>
              <a:rPr lang="en-US" b="1" dirty="0"/>
              <a:t>Discipline is defined as the process that corrects undesirable </a:t>
            </a:r>
            <a:r>
              <a:rPr lang="en-US" b="1" dirty="0" err="1"/>
              <a:t>behaviour</a:t>
            </a:r>
            <a:r>
              <a:rPr lang="en-US" dirty="0"/>
              <a:t>. The goal of a discipline process shouldn’t necessarily be to punish but to help the employee meet performance expectations</a:t>
            </a:r>
            <a:endParaRPr lang="en-CA" dirty="0"/>
          </a:p>
          <a:p>
            <a:pPr marL="114300" indent="0">
              <a:buNone/>
            </a:pPr>
            <a:endParaRPr lang="en-US" dirty="0"/>
          </a:p>
          <a:p>
            <a:pPr marL="114300" indent="0">
              <a:buNone/>
            </a:pPr>
            <a:r>
              <a:rPr lang="en-US" b="1" dirty="0"/>
              <a:t>Guidelines on the creation of rules and organizational policies:</a:t>
            </a:r>
          </a:p>
          <a:p>
            <a:r>
              <a:rPr lang="en-US" dirty="0"/>
              <a:t>All rules or procedures should be in a written document.</a:t>
            </a:r>
          </a:p>
          <a:p>
            <a:r>
              <a:rPr lang="en-US" dirty="0"/>
              <a:t>Rules should be related to the safety and productivity of the organization.</a:t>
            </a:r>
          </a:p>
          <a:p>
            <a:r>
              <a:rPr lang="en-US" dirty="0"/>
              <a:t>Rules should be written clearly, so no ambiguity occurs between different managers.</a:t>
            </a:r>
          </a:p>
          <a:p>
            <a:r>
              <a:rPr lang="en-US" dirty="0"/>
              <a:t>Supervisors, managers, and human resources should communicate rules clearly in orientation, training, and via other methods.</a:t>
            </a:r>
          </a:p>
          <a:p>
            <a:r>
              <a:rPr lang="en-US" dirty="0"/>
              <a:t>Rules should be revised periodically as the organization’s needs change.</a:t>
            </a:r>
            <a:endParaRPr lang="en-CA" dirty="0"/>
          </a:p>
        </p:txBody>
      </p:sp>
    </p:spTree>
    <p:extLst>
      <p:ext uri="{BB962C8B-B14F-4D97-AF65-F5344CB8AC3E}">
        <p14:creationId xmlns:p14="http://schemas.microsoft.com/office/powerpoint/2010/main" val="146116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044F1-DF8C-4290-95AA-473B638E04C0}"/>
              </a:ext>
            </a:extLst>
          </p:cNvPr>
          <p:cNvSpPr>
            <a:spLocks noGrp="1"/>
          </p:cNvSpPr>
          <p:nvPr>
            <p:ph type="title"/>
          </p:nvPr>
        </p:nvSpPr>
        <p:spPr>
          <a:xfrm>
            <a:off x="121120" y="272795"/>
            <a:ext cx="4306499" cy="1564500"/>
          </a:xfrm>
        </p:spPr>
        <p:txBody>
          <a:bodyPr>
            <a:normAutofit fontScale="90000"/>
          </a:bodyPr>
          <a:lstStyle/>
          <a:p>
            <a:r>
              <a:rPr lang="en-CA" b="1" dirty="0"/>
              <a:t>8.11 Performance Issue Model</a:t>
            </a:r>
          </a:p>
        </p:txBody>
      </p:sp>
      <p:sp>
        <p:nvSpPr>
          <p:cNvPr id="3" name="Text Placeholder 2">
            <a:extLst>
              <a:ext uri="{FF2B5EF4-FFF2-40B4-BE49-F238E27FC236}">
                <a16:creationId xmlns:a16="http://schemas.microsoft.com/office/drawing/2014/main" id="{7F41C634-6411-409A-BFD3-2A5DFB8E0860}"/>
              </a:ext>
            </a:extLst>
          </p:cNvPr>
          <p:cNvSpPr>
            <a:spLocks noGrp="1"/>
          </p:cNvSpPr>
          <p:nvPr>
            <p:ph type="body" idx="2"/>
          </p:nvPr>
        </p:nvSpPr>
        <p:spPr>
          <a:xfrm>
            <a:off x="196887" y="2523955"/>
            <a:ext cx="3460714" cy="1564501"/>
          </a:xfrm>
        </p:spPr>
        <p:txBody>
          <a:bodyPr>
            <a:normAutofit/>
          </a:bodyPr>
          <a:lstStyle/>
          <a:p>
            <a:pPr marL="114300" indent="0">
              <a:buNone/>
            </a:pPr>
            <a:r>
              <a:rPr lang="en-US" sz="2400" b="1" dirty="0">
                <a:solidFill>
                  <a:srgbClr val="080808"/>
                </a:solidFill>
              </a:rPr>
              <a:t>We can view performance issues in one of five areas:</a:t>
            </a:r>
            <a:endParaRPr lang="en-US" sz="2400" dirty="0">
              <a:solidFill>
                <a:srgbClr val="080808"/>
              </a:solidFill>
            </a:endParaRPr>
          </a:p>
          <a:p>
            <a:pPr marL="114300" indent="0">
              <a:buNone/>
            </a:pPr>
            <a:endParaRPr lang="en-CA" sz="2400" dirty="0">
              <a:solidFill>
                <a:srgbClr val="080808"/>
              </a:solidFill>
            </a:endParaRPr>
          </a:p>
        </p:txBody>
      </p:sp>
      <p:pic>
        <p:nvPicPr>
          <p:cNvPr id="10" name="Graphic 9" descr="Merger with solid fill">
            <a:extLst>
              <a:ext uri="{FF2B5EF4-FFF2-40B4-BE49-F238E27FC236}">
                <a16:creationId xmlns:a16="http://schemas.microsoft.com/office/drawing/2014/main" id="{D151041F-DC40-DBEB-4489-E94748309A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79134" y="1837295"/>
            <a:ext cx="1292866" cy="2494073"/>
          </a:xfrm>
          <a:prstGeom prst="rect">
            <a:avLst/>
          </a:prstGeom>
        </p:spPr>
      </p:pic>
      <p:graphicFrame>
        <p:nvGraphicFramePr>
          <p:cNvPr id="8" name="Diagram 7" descr="Performance Issue cycle">
            <a:extLst>
              <a:ext uri="{FF2B5EF4-FFF2-40B4-BE49-F238E27FC236}">
                <a16:creationId xmlns:a16="http://schemas.microsoft.com/office/drawing/2014/main" id="{137FB04C-A2E4-75BA-638E-06909B564BDB}"/>
              </a:ext>
            </a:extLst>
          </p:cNvPr>
          <p:cNvGraphicFramePr/>
          <p:nvPr>
            <p:extLst>
              <p:ext uri="{D42A27DB-BD31-4B8C-83A1-F6EECF244321}">
                <p14:modId xmlns:p14="http://schemas.microsoft.com/office/powerpoint/2010/main" val="1625422403"/>
              </p:ext>
            </p:extLst>
          </p:nvPr>
        </p:nvGraphicFramePr>
        <p:xfrm>
          <a:off x="4716383" y="174813"/>
          <a:ext cx="4306499" cy="4229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406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FDF-A8FB-432E-ADC1-E4E4DA4D68E0}"/>
              </a:ext>
            </a:extLst>
          </p:cNvPr>
          <p:cNvSpPr>
            <a:spLocks noGrp="1"/>
          </p:cNvSpPr>
          <p:nvPr>
            <p:ph type="title"/>
          </p:nvPr>
        </p:nvSpPr>
        <p:spPr/>
        <p:txBody>
          <a:bodyPr>
            <a:normAutofit fontScale="90000"/>
          </a:bodyPr>
          <a:lstStyle/>
          <a:p>
            <a:r>
              <a:rPr lang="en-US" dirty="0"/>
              <a:t>8.12 Investigation Of Performance Issues</a:t>
            </a:r>
            <a:endParaRPr lang="en-CA" dirty="0"/>
          </a:p>
        </p:txBody>
      </p:sp>
      <p:sp>
        <p:nvSpPr>
          <p:cNvPr id="3" name="Text Placeholder 2">
            <a:extLst>
              <a:ext uri="{FF2B5EF4-FFF2-40B4-BE49-F238E27FC236}">
                <a16:creationId xmlns:a16="http://schemas.microsoft.com/office/drawing/2014/main" id="{E1B720B4-C17D-4F36-B3CF-ACEF976D6F27}"/>
              </a:ext>
            </a:extLst>
          </p:cNvPr>
          <p:cNvSpPr>
            <a:spLocks noGrp="1"/>
          </p:cNvSpPr>
          <p:nvPr>
            <p:ph type="body" idx="1"/>
          </p:nvPr>
        </p:nvSpPr>
        <p:spPr>
          <a:xfrm>
            <a:off x="311700" y="1017800"/>
            <a:ext cx="8520600" cy="3551075"/>
          </a:xfrm>
        </p:spPr>
        <p:txBody>
          <a:bodyPr>
            <a:normAutofit/>
          </a:bodyPr>
          <a:lstStyle/>
          <a:p>
            <a:pPr marL="114300" indent="0">
              <a:buNone/>
            </a:pPr>
            <a:r>
              <a:rPr lang="en-US" sz="2000" b="1" dirty="0"/>
              <a:t>Training managers on how to document performance issues is the first step in this process. </a:t>
            </a:r>
          </a:p>
          <a:p>
            <a:r>
              <a:rPr lang="en-US" sz="2000" dirty="0"/>
              <a:t>Proper documentation is necessary should the employee need to be terminated later for that performance issue. </a:t>
            </a:r>
          </a:p>
          <a:p>
            <a:r>
              <a:rPr lang="en-CA" sz="2000" b="1" dirty="0"/>
              <a:t>An investigative interview </a:t>
            </a:r>
            <a:r>
              <a:rPr lang="en-CA" sz="2000" dirty="0"/>
              <a:t>can be conducted</a:t>
            </a:r>
          </a:p>
          <a:p>
            <a:r>
              <a:rPr lang="en-CA" sz="2000" b="1" dirty="0"/>
              <a:t>A progressive discipline process </a:t>
            </a:r>
            <a:r>
              <a:rPr lang="en-CA" sz="2000" dirty="0"/>
              <a:t>can be applied</a:t>
            </a:r>
          </a:p>
          <a:p>
            <a:r>
              <a:rPr lang="en-CA" sz="2000" b="1" dirty="0"/>
              <a:t>Other options include: </a:t>
            </a:r>
            <a:r>
              <a:rPr lang="en-CA" sz="2000" dirty="0"/>
              <a:t>alternative dispute resolution (ADR), mediation, arbitration, step-review system, peer resolution system or ombudsman system.</a:t>
            </a:r>
          </a:p>
        </p:txBody>
      </p:sp>
    </p:spTree>
    <p:extLst>
      <p:ext uri="{BB962C8B-B14F-4D97-AF65-F5344CB8AC3E}">
        <p14:creationId xmlns:p14="http://schemas.microsoft.com/office/powerpoint/2010/main" val="235170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7FDF-A8FB-432E-ADC1-E4E4DA4D68E0}"/>
              </a:ext>
            </a:extLst>
          </p:cNvPr>
          <p:cNvSpPr>
            <a:spLocks noGrp="1"/>
          </p:cNvSpPr>
          <p:nvPr>
            <p:ph type="title"/>
          </p:nvPr>
        </p:nvSpPr>
        <p:spPr/>
        <p:txBody>
          <a:bodyPr>
            <a:normAutofit fontScale="90000"/>
          </a:bodyPr>
          <a:lstStyle/>
          <a:p>
            <a:r>
              <a:rPr lang="en-US" dirty="0"/>
              <a:t>8.12 Employee Separation</a:t>
            </a:r>
            <a:endParaRPr lang="en-CA" dirty="0"/>
          </a:p>
        </p:txBody>
      </p:sp>
      <p:sp>
        <p:nvSpPr>
          <p:cNvPr id="3" name="Text Placeholder 2">
            <a:extLst>
              <a:ext uri="{FF2B5EF4-FFF2-40B4-BE49-F238E27FC236}">
                <a16:creationId xmlns:a16="http://schemas.microsoft.com/office/drawing/2014/main" id="{E1B720B4-C17D-4F36-B3CF-ACEF976D6F27}"/>
              </a:ext>
            </a:extLst>
          </p:cNvPr>
          <p:cNvSpPr>
            <a:spLocks noGrp="1"/>
          </p:cNvSpPr>
          <p:nvPr>
            <p:ph type="body" idx="1"/>
          </p:nvPr>
        </p:nvSpPr>
        <p:spPr>
          <a:xfrm>
            <a:off x="311700" y="1017801"/>
            <a:ext cx="8520600" cy="3903116"/>
          </a:xfrm>
        </p:spPr>
        <p:txBody>
          <a:bodyPr>
            <a:normAutofit lnSpcReduction="10000"/>
          </a:bodyPr>
          <a:lstStyle/>
          <a:p>
            <a:pPr marL="114300" indent="0">
              <a:buNone/>
            </a:pPr>
            <a:r>
              <a:rPr lang="en-US" sz="2000" dirty="0"/>
              <a:t>Employee separation can occur in any of these scenarios. </a:t>
            </a:r>
            <a:r>
              <a:rPr lang="en-US" sz="2000" b="1" dirty="0"/>
              <a:t>First,</a:t>
            </a:r>
            <a:r>
              <a:rPr lang="en-US" sz="2000" dirty="0"/>
              <a:t> the employee </a:t>
            </a:r>
            <a:r>
              <a:rPr lang="en-US" sz="2000" b="1" dirty="0">
                <a:solidFill>
                  <a:schemeClr val="tx1"/>
                </a:solidFill>
              </a:rPr>
              <a:t>resigns</a:t>
            </a:r>
            <a:r>
              <a:rPr lang="en-US" sz="2000" dirty="0"/>
              <a:t> and decides to leave the organization. </a:t>
            </a:r>
            <a:r>
              <a:rPr lang="en-US" sz="2000" b="1" dirty="0"/>
              <a:t>Second,</a:t>
            </a:r>
            <a:r>
              <a:rPr lang="en-US" sz="2000" dirty="0"/>
              <a:t> the employee is </a:t>
            </a:r>
            <a:r>
              <a:rPr lang="en-US" sz="2000" b="1" dirty="0">
                <a:solidFill>
                  <a:schemeClr val="tx1"/>
                </a:solidFill>
              </a:rPr>
              <a:t>terminated</a:t>
            </a:r>
            <a:r>
              <a:rPr lang="en-US" sz="2000" dirty="0"/>
              <a:t> for one or more of the performance issues listed previously. </a:t>
            </a:r>
            <a:r>
              <a:rPr lang="en-US" sz="2000" b="1" dirty="0"/>
              <a:t>Lastly,</a:t>
            </a:r>
            <a:r>
              <a:rPr lang="en-US" sz="2000" dirty="0"/>
              <a:t> </a:t>
            </a:r>
            <a:r>
              <a:rPr lang="en-US" sz="2000" b="1" dirty="0">
                <a:solidFill>
                  <a:schemeClr val="tx1"/>
                </a:solidFill>
              </a:rPr>
              <a:t>absconding</a:t>
            </a:r>
            <a:r>
              <a:rPr lang="en-US" sz="2000" dirty="0"/>
              <a:t> is when the employee leaves the organization without resigning and following the normal process. </a:t>
            </a:r>
          </a:p>
          <a:p>
            <a:r>
              <a:rPr lang="en-US" sz="2000" b="1" dirty="0">
                <a:solidFill>
                  <a:schemeClr val="tx1"/>
                </a:solidFill>
              </a:rPr>
              <a:t>A severance package </a:t>
            </a:r>
            <a:r>
              <a:rPr lang="en-US" sz="2000" dirty="0"/>
              <a:t>can include pay, benefits, or other compensation.</a:t>
            </a:r>
          </a:p>
          <a:p>
            <a:r>
              <a:rPr lang="en-US" sz="2000" b="1" dirty="0">
                <a:solidFill>
                  <a:schemeClr val="tx1"/>
                </a:solidFill>
              </a:rPr>
              <a:t>Rightsizing </a:t>
            </a:r>
            <a:r>
              <a:rPr lang="en-US" sz="2000" dirty="0"/>
              <a:t>refers to the process of reducing the total size of employees to ultimately save on costs.</a:t>
            </a:r>
            <a:endParaRPr lang="en-US" sz="2000" b="1" i="1" dirty="0"/>
          </a:p>
          <a:p>
            <a:pPr marL="114300" indent="0">
              <a:buNone/>
            </a:pPr>
            <a:r>
              <a:rPr lang="en-US" sz="2000" b="1" i="1" dirty="0"/>
              <a:t>It is key to have a solid communication plan as to how the layoffs will be announced. </a:t>
            </a:r>
          </a:p>
        </p:txBody>
      </p:sp>
    </p:spTree>
    <p:extLst>
      <p:ext uri="{BB962C8B-B14F-4D97-AF65-F5344CB8AC3E}">
        <p14:creationId xmlns:p14="http://schemas.microsoft.com/office/powerpoint/2010/main" val="1095166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818895"/>
          </a:xfrm>
        </p:spPr>
        <p:txBody>
          <a:bodyPr>
            <a:normAutofit/>
          </a:bodyPr>
          <a:lstStyle/>
          <a:p>
            <a:r>
              <a:rPr lang="en-US">
                <a:cs typeface="Arial"/>
              </a:rPr>
              <a:t>Define the reasons for a formal performance evaluation system.</a:t>
            </a:r>
            <a:endParaRPr lang="en-US"/>
          </a:p>
          <a:p>
            <a:pPr>
              <a:lnSpc>
                <a:spcPct val="114999"/>
              </a:lnSpc>
            </a:pPr>
            <a:r>
              <a:rPr lang="en-US">
                <a:cs typeface="Arial"/>
              </a:rPr>
              <a:t>Explain the process to develop a performance review system.</a:t>
            </a:r>
            <a:endParaRPr lang="en-US"/>
          </a:p>
          <a:p>
            <a:pPr>
              <a:lnSpc>
                <a:spcPct val="114999"/>
              </a:lnSpc>
            </a:pPr>
            <a:r>
              <a:rPr lang="en-US">
                <a:cs typeface="Arial"/>
              </a:rPr>
              <a:t>Explain various performance management models and methods.</a:t>
            </a:r>
            <a:endParaRPr lang="en-US"/>
          </a:p>
          <a:p>
            <a:pPr>
              <a:lnSpc>
                <a:spcPct val="114999"/>
              </a:lnSpc>
            </a:pPr>
            <a:r>
              <a:rPr lang="en-US">
                <a:cs typeface="Arial"/>
              </a:rPr>
              <a:t>Discuss value and best practices in performance review planning.</a:t>
            </a:r>
            <a:endParaRPr lang="en-US"/>
          </a:p>
          <a:p>
            <a:pPr>
              <a:lnSpc>
                <a:spcPct val="114999"/>
              </a:lnSpc>
            </a:pPr>
            <a:r>
              <a:rPr lang="en-US">
                <a:cs typeface="Arial"/>
              </a:rPr>
              <a:t>Explain the types of performance issues in the workplace and the internal and external reasons for poor performance.</a:t>
            </a:r>
            <a:endParaRPr lang="en-US"/>
          </a:p>
          <a:p>
            <a:pPr>
              <a:lnSpc>
                <a:spcPct val="114999"/>
              </a:lnSpc>
            </a:pPr>
            <a:r>
              <a:rPr lang="en-US">
                <a:cs typeface="Arial"/>
              </a:rPr>
              <a:t>Develop a process for handling employee performance issues.</a:t>
            </a:r>
            <a:endParaRPr lang="en-CA">
              <a:cs typeface="Arial"/>
            </a:endParaRPr>
          </a:p>
          <a:p>
            <a:pPr>
              <a:lnSpc>
                <a:spcPct val="114999"/>
              </a:lnSpc>
            </a:pPr>
            <a:r>
              <a:rPr lang="en-US">
                <a:cs typeface="Arial"/>
              </a:rPr>
              <a:t>Discuss considerations for initiating layoffs or downsizing.</a:t>
            </a:r>
            <a:endParaRPr lang="en-CA">
              <a:cs typeface="Arial"/>
            </a:endParaRPr>
          </a:p>
          <a:p>
            <a:pPr>
              <a:lnSpc>
                <a:spcPct val="114999"/>
              </a:lnSpc>
            </a:pPr>
            <a:endParaRPr lang="en-US" sz="1600" dirty="0"/>
          </a:p>
        </p:txBody>
      </p:sp>
    </p:spTree>
    <p:extLst>
      <p:ext uri="{BB962C8B-B14F-4D97-AF65-F5344CB8AC3E}">
        <p14:creationId xmlns:p14="http://schemas.microsoft.com/office/powerpoint/2010/main" val="234289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US" sz="1800" dirty="0"/>
              <a:t>One way to evaluate performance is the balanced scoreboard. Research online other ways companies evaluate performance.  Share your research with a partner</a:t>
            </a:r>
          </a:p>
          <a:p>
            <a:pPr marL="342900" indent="-342900">
              <a:buSzPct val="100000"/>
              <a:buFont typeface="+mj-lt"/>
              <a:buAutoNum type="arabicPeriod"/>
            </a:pPr>
            <a:r>
              <a:rPr lang="en-US" sz="1800" dirty="0"/>
              <a:t>The formal performance appraisal process is reviewed with employees. As an HR Manager, you need to decide the scheduling of each employee’s appraisal.  What do you believe is a good time to review the appraisals with employees?  6 months? Once a year? Every two years? Justify you decision.  Discuss with a partner.</a:t>
            </a:r>
          </a:p>
          <a:p>
            <a:pPr marL="342900" indent="-342900">
              <a:buSzPct val="100000"/>
              <a:buFont typeface="+mj-lt"/>
              <a:buAutoNum type="arabicPeriod"/>
            </a:pPr>
            <a:r>
              <a:rPr lang="en-US" sz="1800" dirty="0"/>
              <a:t>Who all should be involved in a performance appraisal? Why? Brainstorm in a large group.</a:t>
            </a:r>
          </a:p>
          <a:p>
            <a:pPr marL="342900" indent="-342900">
              <a:buSzPct val="100000"/>
              <a:buFont typeface="+mj-lt"/>
              <a:buAutoNum type="arabicPeriod"/>
            </a:pPr>
            <a:r>
              <a:rPr lang="en-US" sz="1800" dirty="0"/>
              <a:t>Review “reliability” and “validity. Why are these two measurements important to the performance appraisal system?  Discuss with a partner.</a:t>
            </a:r>
            <a:endParaRPr lang="en-CA" sz="1800" dirty="0"/>
          </a:p>
        </p:txBody>
      </p:sp>
    </p:spTree>
    <p:extLst>
      <p:ext uri="{BB962C8B-B14F-4D97-AF65-F5344CB8AC3E}">
        <p14:creationId xmlns:p14="http://schemas.microsoft.com/office/powerpoint/2010/main" val="1115321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5"/>
            </a:pPr>
            <a:r>
              <a:rPr lang="en-US" sz="1800" dirty="0"/>
              <a:t>Describe how you would go about training Supervisors in your company to complete performance appraisals. Discuss with a partner.</a:t>
            </a:r>
          </a:p>
          <a:p>
            <a:pPr marL="342900" indent="-342900">
              <a:buSzPct val="100000"/>
              <a:buFont typeface="+mj-lt"/>
              <a:buAutoNum type="arabicPeriod" startAt="5"/>
            </a:pPr>
            <a:r>
              <a:rPr lang="en-US" sz="1800" dirty="0"/>
              <a:t>360 Feedback is a popular workplace performance evaluation system. What are the disadvantages of 360 feedback?  How could you overcome these disadvantages as the HR Manager?  Share with a partner.</a:t>
            </a:r>
          </a:p>
          <a:p>
            <a:pPr marL="342900" indent="-342900">
              <a:buSzPct val="100000"/>
              <a:buFont typeface="+mj-lt"/>
              <a:buAutoNum type="arabicPeriod" startAt="5"/>
            </a:pPr>
            <a:r>
              <a:rPr lang="en-US" sz="1800" dirty="0"/>
              <a:t>Your company has been using the Graphic Rating Scale as a method of performance evaluation for years. You believe there is a better method.  You want to introduce a new method.  Which one would you choose?  Why?  Discuss in small group.</a:t>
            </a:r>
          </a:p>
          <a:p>
            <a:pPr marL="342900" indent="-342900">
              <a:buSzPct val="100000"/>
              <a:buFont typeface="+mj-lt"/>
              <a:buAutoNum type="arabicPeriod" startAt="5"/>
            </a:pPr>
            <a:r>
              <a:rPr lang="en-US" sz="1800" dirty="0"/>
              <a:t>Under what circumstances in a company would a Team Performance Review be a better choice than an Individual Performance Review? Share with a partner.</a:t>
            </a:r>
            <a:endParaRPr lang="en-CA" sz="1800" dirty="0"/>
          </a:p>
        </p:txBody>
      </p:sp>
    </p:spTree>
    <p:extLst>
      <p:ext uri="{BB962C8B-B14F-4D97-AF65-F5344CB8AC3E}">
        <p14:creationId xmlns:p14="http://schemas.microsoft.com/office/powerpoint/2010/main" val="182133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8.1 Performance Management Systems I</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551075"/>
          </a:xfrm>
        </p:spPr>
        <p:txBody>
          <a:bodyPr>
            <a:normAutofit/>
          </a:bodyPr>
          <a:lstStyle/>
          <a:p>
            <a:r>
              <a:rPr lang="en-US" dirty="0"/>
              <a:t>A </a:t>
            </a:r>
            <a:r>
              <a:rPr lang="en-US" b="1" dirty="0"/>
              <a:t>performance management system </a:t>
            </a:r>
            <a:r>
              <a:rPr lang="en-US" dirty="0"/>
              <a:t>is an integrated set of processes aimed at helping employees contribute to organizational effectiveness. These systems involve the assessment of individual performance.  </a:t>
            </a:r>
          </a:p>
          <a:p>
            <a:r>
              <a:rPr lang="en-US" dirty="0"/>
              <a:t>A good plan aligns the company goals with the employee goals. </a:t>
            </a:r>
          </a:p>
          <a:p>
            <a:pPr marL="114300" indent="0">
              <a:buNone/>
            </a:pPr>
            <a:endParaRPr lang="en-US" b="1" dirty="0"/>
          </a:p>
          <a:p>
            <a:pPr marL="114300" indent="0">
              <a:buNone/>
            </a:pPr>
            <a:r>
              <a:rPr lang="en-US" b="1" dirty="0"/>
              <a:t>To Manage performance: </a:t>
            </a:r>
          </a:p>
          <a:p>
            <a:r>
              <a:rPr lang="en-US" dirty="0"/>
              <a:t>Find out who does what and how well they do it.</a:t>
            </a:r>
          </a:p>
          <a:p>
            <a:r>
              <a:rPr lang="en-US" dirty="0"/>
              <a:t>Feed the data in various systems to help the employee and improve the organization in general (i.e., compensation, employee development, and employee records).</a:t>
            </a:r>
            <a:endParaRPr lang="en-CA" dirty="0"/>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8.1 Performance Management System Competencies</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551075"/>
          </a:xfrm>
        </p:spPr>
        <p:txBody>
          <a:bodyPr>
            <a:normAutofit/>
          </a:bodyPr>
          <a:lstStyle/>
          <a:p>
            <a:endParaRPr lang="en-CA" dirty="0"/>
          </a:p>
          <a:p>
            <a:r>
              <a:rPr lang="en-CA" dirty="0"/>
              <a:t> Develop a performance management system that aligns individual performance objectives with organizational strategic goals.</a:t>
            </a:r>
          </a:p>
          <a:p>
            <a:r>
              <a:rPr lang="en-CA" dirty="0"/>
              <a:t>Create a timeline for the execution of performance management evaluations.</a:t>
            </a:r>
          </a:p>
          <a:p>
            <a:r>
              <a:rPr lang="en-CA" dirty="0"/>
              <a:t> Oversee the organization’s performance management system.</a:t>
            </a:r>
          </a:p>
          <a:p>
            <a:r>
              <a:rPr lang="en-CA" dirty="0"/>
              <a:t> Coach managers in how to set goals and expectations with employees.</a:t>
            </a:r>
          </a:p>
          <a:p>
            <a:r>
              <a:rPr lang="en-CA" dirty="0"/>
              <a:t> Analyze gaps between individual performance and expectations.</a:t>
            </a:r>
          </a:p>
          <a:p>
            <a:r>
              <a:rPr lang="en-CA" dirty="0"/>
              <a:t> Coach managers in how to address gaps between individual performance and expectations.</a:t>
            </a:r>
          </a:p>
        </p:txBody>
      </p:sp>
    </p:spTree>
    <p:extLst>
      <p:ext uri="{BB962C8B-B14F-4D97-AF65-F5344CB8AC3E}">
        <p14:creationId xmlns:p14="http://schemas.microsoft.com/office/powerpoint/2010/main" val="319794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CA" dirty="0"/>
              <a:t>8.1 Performance Management Systems II</a:t>
            </a:r>
          </a:p>
        </p:txBody>
      </p:sp>
      <p:sp>
        <p:nvSpPr>
          <p:cNvPr id="3" name="Text Placeholder 2">
            <a:extLst>
              <a:ext uri="{FF2B5EF4-FFF2-40B4-BE49-F238E27FC236}">
                <a16:creationId xmlns:a16="http://schemas.microsoft.com/office/drawing/2014/main" id="{F2F744DA-1F7A-4979-93FF-8C196D8AA102}"/>
              </a:ext>
            </a:extLst>
          </p:cNvPr>
          <p:cNvSpPr>
            <a:spLocks noGrp="1"/>
          </p:cNvSpPr>
          <p:nvPr>
            <p:ph type="body" idx="1"/>
          </p:nvPr>
        </p:nvSpPr>
        <p:spPr>
          <a:xfrm>
            <a:off x="311699" y="1017800"/>
            <a:ext cx="8302911" cy="3551075"/>
          </a:xfrm>
        </p:spPr>
        <p:txBody>
          <a:bodyPr>
            <a:normAutofit/>
          </a:bodyPr>
          <a:lstStyle/>
          <a:p>
            <a:pPr marL="114300" indent="0">
              <a:buNone/>
            </a:pPr>
            <a:r>
              <a:rPr lang="en-US" b="1" dirty="0"/>
              <a:t>Performance management is an important HR process</a:t>
            </a:r>
            <a:r>
              <a:rPr lang="en-US" dirty="0"/>
              <a:t> because it goes to the essence of HR (employee performance) and relates to every other HR process.</a:t>
            </a:r>
          </a:p>
          <a:p>
            <a:pPr marL="114300" indent="0">
              <a:buNone/>
            </a:pPr>
            <a:endParaRPr lang="en-US" dirty="0"/>
          </a:p>
          <a:p>
            <a:r>
              <a:rPr lang="en-US" dirty="0"/>
              <a:t>Performance appraisal systems are seen as crucial  to some, and others  believe it should be abolished. </a:t>
            </a:r>
          </a:p>
          <a:p>
            <a:r>
              <a:rPr lang="en-US" b="1" dirty="0"/>
              <a:t>Why? </a:t>
            </a:r>
            <a:r>
              <a:rPr lang="en-US" dirty="0"/>
              <a:t>Because</a:t>
            </a:r>
            <a:r>
              <a:rPr lang="en-US" b="1" dirty="0"/>
              <a:t> </a:t>
            </a:r>
            <a:r>
              <a:rPr lang="en-US" dirty="0"/>
              <a:t>not everyone likes to be </a:t>
            </a:r>
            <a:r>
              <a:rPr lang="en-US" b="1" dirty="0"/>
              <a:t>evaluated and ‘judged</a:t>
            </a:r>
            <a:r>
              <a:rPr lang="en-US" dirty="0"/>
              <a:t>’.</a:t>
            </a:r>
          </a:p>
          <a:p>
            <a:r>
              <a:rPr lang="en-US" dirty="0"/>
              <a:t>Managers are often not comfortable evaluating (and judging) their employees because it can strain relationships. </a:t>
            </a:r>
          </a:p>
          <a:p>
            <a:r>
              <a:rPr lang="en-US" dirty="0"/>
              <a:t>It requires careful consideration, design and implementation</a:t>
            </a:r>
            <a:endParaRPr lang="en-CA" dirty="0"/>
          </a:p>
        </p:txBody>
      </p:sp>
    </p:spTree>
    <p:extLst>
      <p:ext uri="{BB962C8B-B14F-4D97-AF65-F5344CB8AC3E}">
        <p14:creationId xmlns:p14="http://schemas.microsoft.com/office/powerpoint/2010/main" val="22829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8.2 Managing Performance I</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229874"/>
            <a:ext cx="5379237" cy="3679009"/>
          </a:xfrm>
        </p:spPr>
        <p:txBody>
          <a:bodyPr>
            <a:normAutofit fontScale="92500" lnSpcReduction="10000"/>
          </a:bodyPr>
          <a:lstStyle/>
          <a:p>
            <a:pPr marL="114300" indent="0">
              <a:buNone/>
            </a:pPr>
            <a:r>
              <a:rPr lang="en-CA" sz="2000" b="1" dirty="0"/>
              <a:t>Compensation</a:t>
            </a:r>
            <a:endParaRPr lang="en-CA" sz="2000" i="1" dirty="0"/>
          </a:p>
          <a:p>
            <a:r>
              <a:rPr lang="en-US" sz="2000" dirty="0"/>
              <a:t>There is research that shows employees have a greater acceptance of performance reviews if the review is linked to rewards</a:t>
            </a:r>
          </a:p>
          <a:p>
            <a:r>
              <a:rPr lang="en-US" sz="2000" dirty="0"/>
              <a:t>The linking of performance to compensation requires some careful analysis</a:t>
            </a:r>
          </a:p>
          <a:p>
            <a:r>
              <a:rPr lang="en-US" sz="2000" dirty="0"/>
              <a:t>This process involves the translation of ‘soft data’ (i.e., performance) into ‘hard data’ (i.e., dollars) and when this translation takes place, employees pay attention so it must be done well!</a:t>
            </a:r>
            <a:endParaRPr lang="en-CA" sz="2000" dirty="0"/>
          </a:p>
        </p:txBody>
      </p:sp>
      <p:pic>
        <p:nvPicPr>
          <p:cNvPr id="5" name="Picture 4">
            <a:extLst>
              <a:ext uri="{FF2B5EF4-FFF2-40B4-BE49-F238E27FC236}">
                <a16:creationId xmlns:a16="http://schemas.microsoft.com/office/drawing/2014/main" id="{3C1F3235-AD01-6918-9B9B-CE90F7133000}"/>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47714" y="1633035"/>
            <a:ext cx="2816144" cy="1877429"/>
          </a:xfrm>
          <a:prstGeom prst="rect">
            <a:avLst/>
          </a:prstGeom>
        </p:spPr>
      </p:pic>
      <p:sp>
        <p:nvSpPr>
          <p:cNvPr id="6" name="TextBox 5">
            <a:extLst>
              <a:ext uri="{FF2B5EF4-FFF2-40B4-BE49-F238E27FC236}">
                <a16:creationId xmlns:a16="http://schemas.microsoft.com/office/drawing/2014/main" id="{C586BFAA-D517-9D0B-B35B-42F55A7E46C1}"/>
              </a:ext>
            </a:extLst>
          </p:cNvPr>
          <p:cNvSpPr txBox="1"/>
          <p:nvPr/>
        </p:nvSpPr>
        <p:spPr>
          <a:xfrm>
            <a:off x="5847713" y="3627521"/>
            <a:ext cx="2816145" cy="392415"/>
          </a:xfrm>
          <a:prstGeom prst="rect">
            <a:avLst/>
          </a:prstGeom>
          <a:noFill/>
        </p:spPr>
        <p:txBody>
          <a:bodyPr wrap="square" rtlCol="0">
            <a:spAutoFit/>
          </a:bodyPr>
          <a:lstStyle/>
          <a:p>
            <a:r>
              <a:rPr lang="en-US" sz="900" dirty="0">
                <a:hlinkClick r:id="rId4" tooltip="https://thebluediamondgallery.com/tablet-dictionary/c/compensation.html"/>
              </a:rPr>
              <a:t>This Photo</a:t>
            </a:r>
            <a:r>
              <a:rPr lang="en-US" sz="900" dirty="0"/>
              <a:t> by </a:t>
            </a:r>
            <a:r>
              <a:rPr lang="en-US" sz="1050" b="0" i="0" dirty="0">
                <a:solidFill>
                  <a:srgbClr val="959595"/>
                </a:solidFill>
                <a:effectLst/>
                <a:latin typeface="Arial" panose="020B0604020202020204" pitchFamily="34" charset="0"/>
              </a:rPr>
              <a:t> </a:t>
            </a:r>
            <a:r>
              <a:rPr lang="en-US" sz="1050" b="0" i="0" u="sng" dirty="0">
                <a:solidFill>
                  <a:srgbClr val="23527C"/>
                </a:solidFill>
                <a:effectLst/>
                <a:latin typeface="Arial" panose="020B0604020202020204" pitchFamily="34" charset="0"/>
                <a:hlinkClick r:id="rId5"/>
              </a:rPr>
              <a:t>Nick Youngson</a:t>
            </a:r>
            <a:r>
              <a:rPr lang="en-US" sz="900" b="0" i="0" dirty="0">
                <a:solidFill>
                  <a:srgbClr val="23527C"/>
                </a:solidFill>
                <a:effectLst/>
                <a:latin typeface="Arial" panose="020B0604020202020204" pitchFamily="34" charset="0"/>
              </a:rPr>
              <a:t> </a:t>
            </a:r>
            <a:r>
              <a:rPr lang="en-US" sz="900" dirty="0"/>
              <a:t>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412966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8.2 Managing Performance II</a:t>
            </a: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0" y="993839"/>
            <a:ext cx="8520599" cy="3715700"/>
          </a:xfrm>
        </p:spPr>
        <p:txBody>
          <a:bodyPr>
            <a:normAutofit/>
          </a:bodyPr>
          <a:lstStyle/>
          <a:p>
            <a:pPr marL="114300" indent="0">
              <a:buNone/>
            </a:pPr>
            <a:r>
              <a:rPr lang="en-US" b="1" dirty="0"/>
              <a:t>Employee Development</a:t>
            </a:r>
          </a:p>
          <a:p>
            <a:r>
              <a:rPr lang="en-US" dirty="0"/>
              <a:t>Employees need to know what is expected of them and where they stand: what aspect of their work they need to work on (weaknesses) and what aspects they can capitalize on (strengths). </a:t>
            </a:r>
          </a:p>
          <a:p>
            <a:pPr marL="114300" indent="0">
              <a:buNone/>
            </a:pPr>
            <a:endParaRPr lang="en-US" dirty="0"/>
          </a:p>
          <a:p>
            <a:pPr marL="114300" indent="0">
              <a:buNone/>
            </a:pPr>
            <a:r>
              <a:rPr lang="en-US" b="1" dirty="0"/>
              <a:t>Employee Records</a:t>
            </a:r>
          </a:p>
          <a:p>
            <a:r>
              <a:rPr lang="en-US" dirty="0"/>
              <a:t>Involves documenting HRM decisions and actions – maintaining a full employee history (i.e., performance ratings and discussions; actions agreed upon by employees and supervisors.)</a:t>
            </a:r>
          </a:p>
        </p:txBody>
      </p:sp>
    </p:spTree>
    <p:extLst>
      <p:ext uri="{BB962C8B-B14F-4D97-AF65-F5344CB8AC3E}">
        <p14:creationId xmlns:p14="http://schemas.microsoft.com/office/powerpoint/2010/main" val="3905106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8.2 Balanced Scoreboard</a:t>
            </a: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1" y="993839"/>
            <a:ext cx="3908530" cy="3715700"/>
          </a:xfrm>
        </p:spPr>
        <p:txBody>
          <a:bodyPr>
            <a:normAutofit/>
          </a:bodyPr>
          <a:lstStyle/>
          <a:p>
            <a:pPr marL="114300" indent="0">
              <a:buNone/>
            </a:pPr>
            <a:endParaRPr lang="en-US" b="1" dirty="0"/>
          </a:p>
          <a:p>
            <a:pPr marL="114300" indent="0">
              <a:buNone/>
            </a:pPr>
            <a:r>
              <a:rPr lang="en-US" dirty="0"/>
              <a:t>One approach to evaluate performance at the organizational level is the </a:t>
            </a:r>
            <a:r>
              <a:rPr lang="en-US" b="1" dirty="0"/>
              <a:t>Balanced Scoreboard </a:t>
            </a:r>
            <a:r>
              <a:rPr lang="en-US" dirty="0"/>
              <a:t>Management system that aligns the company goals into a set of performance objectives and is measured, monitored and changed as needed.</a:t>
            </a:r>
          </a:p>
          <a:p>
            <a:endParaRPr lang="en-US" dirty="0"/>
          </a:p>
        </p:txBody>
      </p:sp>
      <p:pic>
        <p:nvPicPr>
          <p:cNvPr id="1028" name="Picture 4" descr="Shows a graphical representation of a balanced scorecard">
            <a:extLst>
              <a:ext uri="{FF2B5EF4-FFF2-40B4-BE49-F238E27FC236}">
                <a16:creationId xmlns:a16="http://schemas.microsoft.com/office/drawing/2014/main" id="{0F99BC26-5943-6A4D-D81C-AC71118E1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231" y="993839"/>
            <a:ext cx="4780951" cy="362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1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8.3 Designing A Performance Management System</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715700"/>
          </a:xfrm>
        </p:spPr>
        <p:txBody>
          <a:bodyPr>
            <a:normAutofit lnSpcReduction="10000"/>
          </a:bodyPr>
          <a:lstStyle/>
          <a:p>
            <a:pPr marL="114300" indent="0">
              <a:buNone/>
            </a:pPr>
            <a:r>
              <a:rPr lang="en-US" sz="2000" b="1" dirty="0"/>
              <a:t>STEP 1 </a:t>
            </a:r>
            <a:r>
              <a:rPr lang="en-US" sz="2000" dirty="0"/>
              <a:t>- define the performance that is to be measured.</a:t>
            </a:r>
          </a:p>
          <a:p>
            <a:pPr marL="114300" indent="0">
              <a:buNone/>
            </a:pPr>
            <a:r>
              <a:rPr lang="en-US" sz="2000" b="1" dirty="0"/>
              <a:t>Performance Appraisal Components </a:t>
            </a:r>
          </a:p>
          <a:p>
            <a:r>
              <a:rPr lang="en-US" sz="2000" dirty="0"/>
              <a:t>Feedback Frequency</a:t>
            </a:r>
          </a:p>
          <a:p>
            <a:r>
              <a:rPr lang="en-CA" sz="2000" dirty="0"/>
              <a:t>Evaluators</a:t>
            </a:r>
          </a:p>
          <a:p>
            <a:r>
              <a:rPr lang="en-CA" sz="2000" dirty="0"/>
              <a:t>Reliability and Validity</a:t>
            </a:r>
          </a:p>
          <a:p>
            <a:pPr lvl="1"/>
            <a:r>
              <a:rPr lang="en-US" sz="2000" b="1" dirty="0">
                <a:latin typeface="+mn-lt"/>
              </a:rPr>
              <a:t>Reliability r</a:t>
            </a:r>
            <a:r>
              <a:rPr lang="en-US" sz="2000" dirty="0">
                <a:latin typeface="+mn-lt"/>
              </a:rPr>
              <a:t>efers to how consistent the same measuring tool works throughout the organization (or job title).</a:t>
            </a:r>
          </a:p>
          <a:p>
            <a:pPr lvl="1"/>
            <a:r>
              <a:rPr lang="en-US" sz="2000" b="1" dirty="0">
                <a:latin typeface="+mn-lt"/>
              </a:rPr>
              <a:t>Validity </a:t>
            </a:r>
            <a:r>
              <a:rPr lang="en-US" sz="2000" dirty="0">
                <a:latin typeface="+mn-lt"/>
              </a:rPr>
              <a:t>is the extent to which the tool measures the relevant aspects of performance.  Consider </a:t>
            </a:r>
            <a:r>
              <a:rPr lang="en-US" sz="2000" b="1" i="0" dirty="0">
                <a:solidFill>
                  <a:srgbClr val="373D3F"/>
                </a:solidFill>
                <a:effectLst/>
                <a:latin typeface="+mn-lt"/>
              </a:rPr>
              <a:t>contamination</a:t>
            </a:r>
            <a:r>
              <a:rPr lang="en-US" sz="2000" b="0" i="0" dirty="0">
                <a:solidFill>
                  <a:srgbClr val="373D3F"/>
                </a:solidFill>
                <a:effectLst/>
                <a:latin typeface="+mn-lt"/>
              </a:rPr>
              <a:t> and </a:t>
            </a:r>
            <a:r>
              <a:rPr lang="en-US" sz="2000" b="1" i="0" dirty="0">
                <a:solidFill>
                  <a:srgbClr val="373D3F"/>
                </a:solidFill>
                <a:effectLst/>
                <a:latin typeface="+mn-lt"/>
              </a:rPr>
              <a:t>Deficiency  which can </a:t>
            </a:r>
            <a:r>
              <a:rPr lang="en-US" sz="2000" b="0" i="0" dirty="0">
                <a:solidFill>
                  <a:srgbClr val="373D3F"/>
                </a:solidFill>
                <a:effectLst/>
                <a:latin typeface="+mn-lt"/>
              </a:rPr>
              <a:t>hat compromise the validity of performance appraisals</a:t>
            </a:r>
            <a:endParaRPr lang="en-CA" sz="2000" b="1" dirty="0">
              <a:latin typeface="+mn-lt"/>
            </a:endParaRPr>
          </a:p>
        </p:txBody>
      </p:sp>
    </p:spTree>
    <p:extLst>
      <p:ext uri="{BB962C8B-B14F-4D97-AF65-F5344CB8AC3E}">
        <p14:creationId xmlns:p14="http://schemas.microsoft.com/office/powerpoint/2010/main" val="3804494261"/>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5BBAD-F7F2-401E-AF05-5688830EE446}">
  <ds:schemaRefs>
    <ds:schemaRef ds:uri="http://www.w3.org/XML/1998/namespace"/>
    <ds:schemaRef ds:uri="994b5876-6cd9-4c79-8e46-d4c16b01c114"/>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2a2e7db6-e305-423f-94e6-8efd5e6fa176"/>
    <ds:schemaRef ds:uri="http://purl.org/dc/dcmitype/"/>
    <ds:schemaRef ds:uri="http://purl.org/dc/elements/1.1/"/>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Template>
  <TotalTime>2267</TotalTime>
  <Words>3914</Words>
  <PresentationFormat>On-screen Show (16:9)</PresentationFormat>
  <Paragraphs>225</Paragraphs>
  <Slides>27</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Roboto</vt:lpstr>
      <vt:lpstr>Calibri Light</vt:lpstr>
      <vt:lpstr>Arial</vt:lpstr>
      <vt:lpstr>Calibri</vt:lpstr>
      <vt:lpstr>Geometric</vt:lpstr>
      <vt:lpstr>Custom Design</vt:lpstr>
      <vt:lpstr>Human Resources Management: Competencies for HR Professionals​</vt:lpstr>
      <vt:lpstr>Learning Outcomes</vt:lpstr>
      <vt:lpstr>8.1 Performance Management Systems I</vt:lpstr>
      <vt:lpstr>8.1 Performance Management System Competencies</vt:lpstr>
      <vt:lpstr>8.1 Performance Management Systems II</vt:lpstr>
      <vt:lpstr>8.2 Managing Performance I </vt:lpstr>
      <vt:lpstr>8.2 Managing Performance II </vt:lpstr>
      <vt:lpstr>8.2 Balanced Scoreboard </vt:lpstr>
      <vt:lpstr>8.3 Designing A Performance Management System</vt:lpstr>
      <vt:lpstr>8.4 Steps In Performance Evaluation Process</vt:lpstr>
      <vt:lpstr>8.5 Popular Performance Appraisal Models I</vt:lpstr>
      <vt:lpstr>8.5 Popular Performance Appraisal Models II</vt:lpstr>
      <vt:lpstr>8.6 Performance Appraisal Methods</vt:lpstr>
      <vt:lpstr>8.6 Types of Appraisal</vt:lpstr>
      <vt:lpstr>8.7 Value Of Performance Appraisals</vt:lpstr>
      <vt:lpstr>8.8 Individual, Team, Manager Performance Reviews</vt:lpstr>
      <vt:lpstr>8.9 Completing And Conducting The Appraisal I</vt:lpstr>
      <vt:lpstr>8.9 Completing And Conducting The Appraisal II</vt:lpstr>
      <vt:lpstr>8.9 Performance Review System</vt:lpstr>
      <vt:lpstr>8.10 Managing Performance Issues</vt:lpstr>
      <vt:lpstr>8.11 Disciplinary Processes For Performance Issues</vt:lpstr>
      <vt:lpstr>8.11 Performance Issue Model</vt:lpstr>
      <vt:lpstr>8.12 Investigation Of Performance Issues</vt:lpstr>
      <vt:lpstr>8.12 Employee Separation</vt:lpstr>
      <vt:lpstr>Summary</vt:lpstr>
      <vt:lpstr>End Chapter Review I</vt:lpstr>
      <vt:lpstr>End Chapter Review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Performance Management</dc:title>
  <dc:subject>HRM</dc:subject>
  <cp:lastPrinted>2021-10-24T15:39:03Z</cp:lastPrinted>
  <dcterms:created xsi:type="dcterms:W3CDTF">2023-03-17T18:33:04Z</dcterms:created>
  <dcterms:modified xsi:type="dcterms:W3CDTF">2023-12-01T20:13:08Z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