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6"/>
  </p:notesMasterIdLst>
  <p:handoutMasterIdLst>
    <p:handoutMasterId r:id="rId27"/>
  </p:handoutMasterIdLst>
  <p:sldIdLst>
    <p:sldId id="256" r:id="rId6"/>
    <p:sldId id="311" r:id="rId7"/>
    <p:sldId id="312" r:id="rId8"/>
    <p:sldId id="323" r:id="rId9"/>
    <p:sldId id="313" r:id="rId10"/>
    <p:sldId id="314" r:id="rId11"/>
    <p:sldId id="324" r:id="rId12"/>
    <p:sldId id="315" r:id="rId13"/>
    <p:sldId id="325" r:id="rId14"/>
    <p:sldId id="316" r:id="rId15"/>
    <p:sldId id="317" r:id="rId16"/>
    <p:sldId id="326" r:id="rId17"/>
    <p:sldId id="318" r:id="rId18"/>
    <p:sldId id="327" r:id="rId19"/>
    <p:sldId id="319" r:id="rId20"/>
    <p:sldId id="320" r:id="rId21"/>
    <p:sldId id="321" r:id="rId22"/>
    <p:sldId id="328" r:id="rId23"/>
    <p:sldId id="322" r:id="rId24"/>
    <p:sldId id="307" r:id="rId25"/>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FEC66-9611-44E3-A08B-C99ABF5F20EB}" v="1" dt="2023-12-01T20:07:31.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7422" autoAdjust="0"/>
  </p:normalViewPr>
  <p:slideViewPr>
    <p:cSldViewPr snapToGrid="0">
      <p:cViewPr varScale="1">
        <p:scale>
          <a:sx n="85" d="100"/>
          <a:sy n="85" d="100"/>
        </p:scale>
        <p:origin x="1315" y="6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cuzzi, Andrew" userId="35167598-ed26-45ef-b183-b7efd547e62a" providerId="ADAL" clId="{58CFEC66-9611-44E3-A08B-C99ABF5F20EB}"/>
    <pc:docChg chg="modSld">
      <pc:chgData name="Stracuzzi, Andrew" userId="35167598-ed26-45ef-b183-b7efd547e62a" providerId="ADAL" clId="{58CFEC66-9611-44E3-A08B-C99ABF5F20EB}" dt="2023-12-01T20:07:08.354" v="5" actId="13244"/>
      <pc:docMkLst>
        <pc:docMk/>
      </pc:docMkLst>
      <pc:sldChg chg="modSp mod">
        <pc:chgData name="Stracuzzi, Andrew" userId="35167598-ed26-45ef-b183-b7efd547e62a" providerId="ADAL" clId="{58CFEC66-9611-44E3-A08B-C99ABF5F20EB}" dt="2023-12-01T20:07:08.354" v="5" actId="13244"/>
        <pc:sldMkLst>
          <pc:docMk/>
          <pc:sldMk cId="0" sldId="256"/>
        </pc:sldMkLst>
        <pc:spChg chg="ord">
          <ac:chgData name="Stracuzzi, Andrew" userId="35167598-ed26-45ef-b183-b7efd547e62a" providerId="ADAL" clId="{58CFEC66-9611-44E3-A08B-C99ABF5F20EB}" dt="2023-12-01T20:07:03.021" v="4" actId="13244"/>
          <ac:spMkLst>
            <pc:docMk/>
            <pc:sldMk cId="0" sldId="256"/>
            <ac:spMk id="80" creationId="{00000000-0000-0000-0000-000000000000}"/>
          </ac:spMkLst>
        </pc:spChg>
        <pc:spChg chg="ord">
          <ac:chgData name="Stracuzzi, Andrew" userId="35167598-ed26-45ef-b183-b7efd547e62a" providerId="ADAL" clId="{58CFEC66-9611-44E3-A08B-C99ABF5F20EB}" dt="2023-12-01T20:07:08.354" v="5" actId="13244"/>
          <ac:spMkLst>
            <pc:docMk/>
            <pc:sldMk cId="0" sldId="256"/>
            <ac:spMk id="81" creationId="{00000000-0000-0000-0000-000000000000}"/>
          </ac:spMkLst>
        </pc:spChg>
      </pc:sldChg>
      <pc:sldChg chg="modSp mod">
        <pc:chgData name="Stracuzzi, Andrew" userId="35167598-ed26-45ef-b183-b7efd547e62a" providerId="ADAL" clId="{58CFEC66-9611-44E3-A08B-C99ABF5F20EB}" dt="2023-12-01T20:06:35.025" v="0" actId="962"/>
        <pc:sldMkLst>
          <pc:docMk/>
          <pc:sldMk cId="1091969287" sldId="316"/>
        </pc:sldMkLst>
        <pc:picChg chg="mod">
          <ac:chgData name="Stracuzzi, Andrew" userId="35167598-ed26-45ef-b183-b7efd547e62a" providerId="ADAL" clId="{58CFEC66-9611-44E3-A08B-C99ABF5F20EB}" dt="2023-12-01T20:06:35.025" v="0" actId="962"/>
          <ac:picMkLst>
            <pc:docMk/>
            <pc:sldMk cId="1091969287" sldId="316"/>
            <ac:picMk id="5" creationId="{FA610E86-C2BD-49E4-98FC-D19D79E93CDA}"/>
          </ac:picMkLst>
        </pc:picChg>
      </pc:sldChg>
      <pc:sldChg chg="modSp mod">
        <pc:chgData name="Stracuzzi, Andrew" userId="35167598-ed26-45ef-b183-b7efd547e62a" providerId="ADAL" clId="{58CFEC66-9611-44E3-A08B-C99ABF5F20EB}" dt="2023-12-01T20:06:43.923" v="1" actId="962"/>
        <pc:sldMkLst>
          <pc:docMk/>
          <pc:sldMk cId="2587595438" sldId="318"/>
        </pc:sldMkLst>
        <pc:picChg chg="mod">
          <ac:chgData name="Stracuzzi, Andrew" userId="35167598-ed26-45ef-b183-b7efd547e62a" providerId="ADAL" clId="{58CFEC66-9611-44E3-A08B-C99ABF5F20EB}" dt="2023-12-01T20:06:43.923" v="1" actId="962"/>
          <ac:picMkLst>
            <pc:docMk/>
            <pc:sldMk cId="2587595438" sldId="318"/>
            <ac:picMk id="7" creationId="{5FB241B6-DB54-48CA-926E-5339A1A117C6}"/>
          </ac:picMkLst>
        </pc:picChg>
      </pc:sldChg>
      <pc:sldChg chg="modSp mod">
        <pc:chgData name="Stracuzzi, Andrew" userId="35167598-ed26-45ef-b183-b7efd547e62a" providerId="ADAL" clId="{58CFEC66-9611-44E3-A08B-C99ABF5F20EB}" dt="2023-12-01T20:06:48.778" v="2" actId="962"/>
        <pc:sldMkLst>
          <pc:docMk/>
          <pc:sldMk cId="3297177799" sldId="319"/>
        </pc:sldMkLst>
        <pc:picChg chg="mod">
          <ac:chgData name="Stracuzzi, Andrew" userId="35167598-ed26-45ef-b183-b7efd547e62a" providerId="ADAL" clId="{58CFEC66-9611-44E3-A08B-C99ABF5F20EB}" dt="2023-12-01T20:06:48.778" v="2" actId="962"/>
          <ac:picMkLst>
            <pc:docMk/>
            <pc:sldMk cId="3297177799" sldId="319"/>
            <ac:picMk id="5" creationId="{E332A8FA-99B3-4E01-8706-2B36B9E9DEBA}"/>
          </ac:picMkLst>
        </pc:picChg>
      </pc:sldChg>
      <pc:sldChg chg="modSp mod">
        <pc:chgData name="Stracuzzi, Andrew" userId="35167598-ed26-45ef-b183-b7efd547e62a" providerId="ADAL" clId="{58CFEC66-9611-44E3-A08B-C99ABF5F20EB}" dt="2023-12-01T20:06:51.657" v="3" actId="962"/>
        <pc:sldMkLst>
          <pc:docMk/>
          <pc:sldMk cId="2828520295" sldId="321"/>
        </pc:sldMkLst>
        <pc:picChg chg="mod">
          <ac:chgData name="Stracuzzi, Andrew" userId="35167598-ed26-45ef-b183-b7efd547e62a" providerId="ADAL" clId="{58CFEC66-9611-44E3-A08B-C99ABF5F20EB}" dt="2023-12-01T20:06:51.657" v="3" actId="962"/>
          <ac:picMkLst>
            <pc:docMk/>
            <pc:sldMk cId="2828520295" sldId="321"/>
            <ac:picMk id="5" creationId="{19D946D1-F190-47EF-8840-3AFDDEE9D30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2023-12-01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Skill-based pay.</a:t>
            </a:r>
            <a:r>
              <a:rPr lang="en-CA" sz="1100" b="0" i="0" u="none" strike="noStrike" cap="none" dirty="0">
                <a:solidFill>
                  <a:srgbClr val="000000"/>
                </a:solidFill>
                <a:effectLst/>
                <a:latin typeface="Arial"/>
                <a:ea typeface="Arial"/>
                <a:cs typeface="Arial"/>
                <a:sym typeface="Arial"/>
              </a:rPr>
              <a:t> With a skill-based pay system, salary levels are based on an employee’s skills, as opposed to job title. This method is implemented similarly to the pay grade model, but rather than job title, a set of skills is assigned a particular pay grade.</a:t>
            </a:r>
          </a:p>
          <a:p>
            <a:r>
              <a:rPr lang="en-CA" sz="1100" b="1" i="0" u="none" strike="noStrike" cap="none" dirty="0">
                <a:solidFill>
                  <a:srgbClr val="000000"/>
                </a:solidFill>
                <a:effectLst/>
                <a:latin typeface="Arial"/>
                <a:ea typeface="Arial"/>
                <a:cs typeface="Arial"/>
                <a:sym typeface="Arial"/>
              </a:rPr>
              <a:t>Competency-based pay.</a:t>
            </a:r>
            <a:r>
              <a:rPr lang="en-CA" sz="1100" b="0" i="0" u="none" strike="noStrike" cap="none" dirty="0">
                <a:solidFill>
                  <a:srgbClr val="000000"/>
                </a:solidFill>
                <a:effectLst/>
                <a:latin typeface="Arial"/>
                <a:ea typeface="Arial"/>
                <a:cs typeface="Arial"/>
                <a:sym typeface="Arial"/>
              </a:rPr>
              <a:t> Rather than looking at specific skills, the competency-based approach looks at the employee’s traits or characteristics as opposed to a specific skill set. This model focuses more on what the employee can become as opposed to the skills he or she already has.</a:t>
            </a:r>
          </a:p>
          <a:p>
            <a:r>
              <a:rPr lang="en-CA" sz="1100" b="1" i="0" u="none" strike="noStrike" cap="none" dirty="0" err="1">
                <a:solidFill>
                  <a:srgbClr val="000000"/>
                </a:solidFill>
                <a:effectLst/>
                <a:latin typeface="Arial"/>
                <a:ea typeface="Arial"/>
                <a:cs typeface="Arial"/>
                <a:sym typeface="Arial"/>
              </a:rPr>
              <a:t>Broadbanding</a:t>
            </a:r>
            <a:r>
              <a:rPr lang="en-CA" sz="1100" b="1" i="0" u="none" strike="noStrike" cap="none" dirty="0">
                <a:solidFill>
                  <a:srgbClr val="000000"/>
                </a:solidFill>
                <a:effectLst/>
                <a:latin typeface="Arial"/>
                <a:ea typeface="Arial"/>
                <a:cs typeface="Arial"/>
                <a:sym typeface="Arial"/>
              </a:rPr>
              <a:t>.</a:t>
            </a:r>
            <a:r>
              <a:rPr lang="en-CA" sz="1100" b="0" i="0" u="none" strike="noStrike" cap="none" dirty="0">
                <a:solidFill>
                  <a:srgbClr val="000000"/>
                </a:solidFill>
                <a:effectLst/>
                <a:latin typeface="Arial"/>
                <a:ea typeface="Arial"/>
                <a:cs typeface="Arial"/>
                <a:sym typeface="Arial"/>
              </a:rPr>
              <a:t> </a:t>
            </a:r>
            <a:r>
              <a:rPr lang="en-CA" sz="1100" b="0" i="0" u="none" strike="noStrike" cap="none" dirty="0" err="1">
                <a:solidFill>
                  <a:srgbClr val="000000"/>
                </a:solidFill>
                <a:effectLst/>
                <a:latin typeface="Arial"/>
                <a:ea typeface="Arial"/>
                <a:cs typeface="Arial"/>
                <a:sym typeface="Arial"/>
              </a:rPr>
              <a:t>Broadbanding</a:t>
            </a:r>
            <a:r>
              <a:rPr lang="en-CA" sz="1100" b="0" i="0" u="none" strike="noStrike" cap="none" dirty="0">
                <a:solidFill>
                  <a:srgbClr val="000000"/>
                </a:solidFill>
                <a:effectLst/>
                <a:latin typeface="Arial"/>
                <a:ea typeface="Arial"/>
                <a:cs typeface="Arial"/>
                <a:sym typeface="Arial"/>
              </a:rPr>
              <a:t> is similar to a pay grade system, except all jobs in a particular category are assigned a specific pay category. For example, everyone working in customer service, or all administrative assistants (regardless of department), are paid within the same general band. McDonald’s uses this compensation philosophy in their corporate offices, stating that it allows for flexibility in terms of pay, movement, and growth of employees (McDonald’s Corporation, 2011).</a:t>
            </a:r>
          </a:p>
          <a:p>
            <a:r>
              <a:rPr lang="en-CA" sz="1100" b="1" i="0" u="none" strike="noStrike" cap="none" dirty="0">
                <a:solidFill>
                  <a:srgbClr val="000000"/>
                </a:solidFill>
                <a:effectLst/>
                <a:latin typeface="Arial"/>
                <a:ea typeface="Arial"/>
                <a:cs typeface="Arial"/>
                <a:sym typeface="Arial"/>
              </a:rPr>
              <a:t>Variable pay system.</a:t>
            </a:r>
            <a:r>
              <a:rPr lang="en-CA" sz="1100" b="0" i="0" u="none" strike="noStrike" cap="none" dirty="0">
                <a:solidFill>
                  <a:srgbClr val="000000"/>
                </a:solidFill>
                <a:effectLst/>
                <a:latin typeface="Arial"/>
                <a:ea typeface="Arial"/>
                <a:cs typeface="Arial"/>
                <a:sym typeface="Arial"/>
              </a:rPr>
              <a:t> This type of system provides employees with a pay basis but then links the attainment of certain goals or achievements directly to their pay. For example, a salesperson may receive a certain base pay but earn more if he or she meets the sales quota.</a:t>
            </a:r>
          </a:p>
          <a:p>
            <a:endParaRPr lang="en-CA" dirty="0"/>
          </a:p>
        </p:txBody>
      </p:sp>
    </p:spTree>
    <p:extLst>
      <p:ext uri="{BB962C8B-B14F-4D97-AF65-F5344CB8AC3E}">
        <p14:creationId xmlns:p14="http://schemas.microsoft.com/office/powerpoint/2010/main" val="1324658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Employee benefits have goals that meet the organization, society, and employee goals.</a:t>
            </a:r>
          </a:p>
          <a:p>
            <a:r>
              <a:rPr lang="en-CA" sz="1100" b="0" i="1" u="none" strike="noStrike" cap="none" dirty="0">
                <a:solidFill>
                  <a:srgbClr val="000000"/>
                </a:solidFill>
                <a:effectLst/>
                <a:latin typeface="Arial"/>
                <a:ea typeface="Arial"/>
                <a:cs typeface="Arial"/>
                <a:sym typeface="Arial"/>
              </a:rPr>
              <a:t>Society:</a:t>
            </a:r>
            <a:r>
              <a:rPr lang="en-CA" sz="1100" b="0" i="0" u="none" strike="noStrike" cap="none" dirty="0">
                <a:solidFill>
                  <a:srgbClr val="000000"/>
                </a:solidFill>
                <a:effectLst/>
                <a:latin typeface="Arial"/>
                <a:ea typeface="Arial"/>
                <a:cs typeface="Arial"/>
                <a:sym typeface="Arial"/>
              </a:rPr>
              <a:t> Modern society provides security for employees through many different tax supports, and many employee benefits are tax free to employees.  As well, the employer has the right to deduct the cost of benefits as business expenses.  Employee benefits offer employees financial security that may be due to illness, death, or disability.</a:t>
            </a:r>
          </a:p>
          <a:p>
            <a:r>
              <a:rPr lang="en-CA" sz="1100" b="0" i="1" u="none" strike="noStrike" cap="none" dirty="0">
                <a:solidFill>
                  <a:srgbClr val="000000"/>
                </a:solidFill>
                <a:effectLst/>
                <a:latin typeface="Arial"/>
                <a:ea typeface="Arial"/>
                <a:cs typeface="Arial"/>
                <a:sym typeface="Arial"/>
              </a:rPr>
              <a:t>Organization: </a:t>
            </a:r>
            <a:r>
              <a:rPr lang="en-CA" sz="1100" b="0" i="0" u="none" strike="noStrike" cap="none" dirty="0">
                <a:solidFill>
                  <a:srgbClr val="000000"/>
                </a:solidFill>
                <a:effectLst/>
                <a:latin typeface="Arial"/>
                <a:ea typeface="Arial"/>
                <a:cs typeface="Arial"/>
                <a:sym typeface="Arial"/>
              </a:rPr>
              <a:t>Employers can attract and retain employees by offering benefit packages such as vacations, sick time, and retirement plans. Often employees, who may not even be satisfied with their jobs, stay because of the benefits. Productivity may increase because of breaks in the day, lunch hours, vacations, and holidays granted by the employer.  Stress and burnout are reduced by employees who have reduced work days.</a:t>
            </a:r>
          </a:p>
          <a:p>
            <a:r>
              <a:rPr lang="en-CA" sz="1100" b="0" i="1" u="none" strike="noStrike" cap="none" dirty="0">
                <a:solidFill>
                  <a:srgbClr val="000000"/>
                </a:solidFill>
                <a:effectLst/>
                <a:latin typeface="Arial"/>
                <a:ea typeface="Arial"/>
                <a:cs typeface="Arial"/>
                <a:sym typeface="Arial"/>
              </a:rPr>
              <a:t>Employees: </a:t>
            </a:r>
            <a:r>
              <a:rPr lang="en-CA" sz="1100" b="0" i="0" u="none" strike="noStrike" cap="none" dirty="0">
                <a:solidFill>
                  <a:srgbClr val="000000"/>
                </a:solidFill>
                <a:effectLst/>
                <a:latin typeface="Arial"/>
                <a:ea typeface="Arial"/>
                <a:cs typeface="Arial"/>
                <a:sym typeface="Arial"/>
              </a:rPr>
              <a:t>Employees who do not have to pay out-of-pocket for health and other expenses lower their personal costs. Employers can purchase group insurance plans much cheaper than an individual, and pay for a portion of the health care plan. Some employees will only work for companies that provide benefits. For those companies who do not pay for benefits, they are losing out on highly talented employees.</a:t>
            </a:r>
          </a:p>
          <a:p>
            <a:endParaRPr lang="en-CA" dirty="0"/>
          </a:p>
        </p:txBody>
      </p:sp>
    </p:spTree>
    <p:extLst>
      <p:ext uri="{BB962C8B-B14F-4D97-AF65-F5344CB8AC3E}">
        <p14:creationId xmlns:p14="http://schemas.microsoft.com/office/powerpoint/2010/main" val="261168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dirty="0"/>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2023-12-01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thebluediamondgallery.com/tablet-dictionary/c/compensation.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thegreats.co/artists/kayan-cheung-miaw" TargetMode="External"/><Relationship Id="rId2" Type="http://schemas.openxmlformats.org/officeDocument/2006/relationships/hyperlink" Target="https://thegreats.co/artworks/we-stand-together"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creativecommons.org/licenses/by-nc-sa/4.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rebelem.com/the-challenge-of-fever-in-kids/goa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rscottsaunders.com/about_this_site/the-word-choices/" TargetMode="External"/><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Competencies for HR Professionals​​</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7: Compensation and Benefits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369-50E2-47FF-89CA-9256C5DE5574}"/>
              </a:ext>
            </a:extLst>
          </p:cNvPr>
          <p:cNvSpPr>
            <a:spLocks noGrp="1"/>
          </p:cNvSpPr>
          <p:nvPr>
            <p:ph type="title"/>
          </p:nvPr>
        </p:nvSpPr>
        <p:spPr/>
        <p:txBody>
          <a:bodyPr>
            <a:normAutofit fontScale="90000"/>
          </a:bodyPr>
          <a:lstStyle/>
          <a:p>
            <a:r>
              <a:rPr lang="en-CA" dirty="0"/>
              <a:t>7.4 Compensation Strategies</a:t>
            </a:r>
          </a:p>
        </p:txBody>
      </p:sp>
      <p:sp>
        <p:nvSpPr>
          <p:cNvPr id="3" name="Text Placeholder 2">
            <a:extLst>
              <a:ext uri="{FF2B5EF4-FFF2-40B4-BE49-F238E27FC236}">
                <a16:creationId xmlns:a16="http://schemas.microsoft.com/office/drawing/2014/main" id="{2E8CA679-090C-4FC8-8429-3807A7C6F04B}"/>
              </a:ext>
            </a:extLst>
          </p:cNvPr>
          <p:cNvSpPr>
            <a:spLocks noGrp="1"/>
          </p:cNvSpPr>
          <p:nvPr>
            <p:ph type="body" idx="1"/>
          </p:nvPr>
        </p:nvSpPr>
        <p:spPr>
          <a:xfrm>
            <a:off x="311700" y="1229875"/>
            <a:ext cx="3769233" cy="3339000"/>
          </a:xfrm>
        </p:spPr>
        <p:txBody>
          <a:bodyPr>
            <a:normAutofit/>
          </a:bodyPr>
          <a:lstStyle/>
          <a:p>
            <a:pPr marL="114300" indent="0">
              <a:buNone/>
            </a:pPr>
            <a:r>
              <a:rPr lang="en-CA" dirty="0"/>
              <a:t>Compensation strategy considerations may include: </a:t>
            </a:r>
          </a:p>
          <a:p>
            <a:r>
              <a:rPr lang="en-CA" dirty="0"/>
              <a:t>Skill-based pay</a:t>
            </a:r>
          </a:p>
          <a:p>
            <a:r>
              <a:rPr lang="en-CA" dirty="0"/>
              <a:t>Competency-based pay </a:t>
            </a:r>
          </a:p>
          <a:p>
            <a:r>
              <a:rPr lang="en-CA" dirty="0"/>
              <a:t>Broad-banding</a:t>
            </a:r>
          </a:p>
          <a:p>
            <a:r>
              <a:rPr lang="en-CA" dirty="0"/>
              <a:t>Variable pay system.</a:t>
            </a:r>
          </a:p>
        </p:txBody>
      </p:sp>
      <p:pic>
        <p:nvPicPr>
          <p:cNvPr id="5" name="Picture 4">
            <a:extLst>
              <a:ext uri="{FF2B5EF4-FFF2-40B4-BE49-F238E27FC236}">
                <a16:creationId xmlns:a16="http://schemas.microsoft.com/office/drawing/2014/main" id="{FA610E86-C2BD-49E4-98FC-D19D79E93CD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3775" y="1229875"/>
            <a:ext cx="3366558" cy="2244372"/>
          </a:xfrm>
          <a:prstGeom prst="rect">
            <a:avLst/>
          </a:prstGeom>
        </p:spPr>
      </p:pic>
      <p:sp>
        <p:nvSpPr>
          <p:cNvPr id="6" name="TextBox 5">
            <a:extLst>
              <a:ext uri="{FF2B5EF4-FFF2-40B4-BE49-F238E27FC236}">
                <a16:creationId xmlns:a16="http://schemas.microsoft.com/office/drawing/2014/main" id="{D98EB556-6430-4F2B-99E1-DD947E9E46B8}"/>
              </a:ext>
            </a:extLst>
          </p:cNvPr>
          <p:cNvSpPr txBox="1"/>
          <p:nvPr/>
        </p:nvSpPr>
        <p:spPr>
          <a:xfrm>
            <a:off x="4803775" y="3620155"/>
            <a:ext cx="3366558" cy="230832"/>
          </a:xfrm>
          <a:prstGeom prst="rect">
            <a:avLst/>
          </a:prstGeom>
          <a:noFill/>
        </p:spPr>
        <p:txBody>
          <a:bodyPr wrap="square" rtlCol="0">
            <a:spAutoFit/>
          </a:bodyPr>
          <a:lstStyle/>
          <a:p>
            <a:r>
              <a:rPr lang="en-CA" sz="900" dirty="0">
                <a:hlinkClick r:id="rId4" tooltip="https://thebluediamondgallery.com/tablet-dictionary/c/compensation.html"/>
              </a:rPr>
              <a:t>This Photo</a:t>
            </a:r>
            <a:r>
              <a:rPr lang="en-CA" sz="900" dirty="0"/>
              <a:t> by R M Media Ltd is licensed under </a:t>
            </a:r>
            <a:r>
              <a:rPr lang="en-CA" sz="900" dirty="0">
                <a:hlinkClick r:id="rId5" tooltip="https://creativecommons.org/licenses/by-sa/3.0/"/>
              </a:rPr>
              <a:t>CC BY-SA</a:t>
            </a:r>
            <a:endParaRPr lang="en-CA" sz="900" dirty="0"/>
          </a:p>
        </p:txBody>
      </p:sp>
    </p:spTree>
    <p:extLst>
      <p:ext uri="{BB962C8B-B14F-4D97-AF65-F5344CB8AC3E}">
        <p14:creationId xmlns:p14="http://schemas.microsoft.com/office/powerpoint/2010/main" val="1091969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6010-7921-4816-A367-855B26A8C715}"/>
              </a:ext>
            </a:extLst>
          </p:cNvPr>
          <p:cNvSpPr>
            <a:spLocks noGrp="1"/>
          </p:cNvSpPr>
          <p:nvPr>
            <p:ph type="title"/>
          </p:nvPr>
        </p:nvSpPr>
        <p:spPr/>
        <p:txBody>
          <a:bodyPr>
            <a:normAutofit fontScale="90000"/>
          </a:bodyPr>
          <a:lstStyle/>
          <a:p>
            <a:r>
              <a:rPr lang="en-CA" dirty="0"/>
              <a:t>7.4 Pay Theories</a:t>
            </a:r>
          </a:p>
        </p:txBody>
      </p:sp>
      <p:sp>
        <p:nvSpPr>
          <p:cNvPr id="3" name="Text Placeholder 2">
            <a:extLst>
              <a:ext uri="{FF2B5EF4-FFF2-40B4-BE49-F238E27FC236}">
                <a16:creationId xmlns:a16="http://schemas.microsoft.com/office/drawing/2014/main" id="{5D2B40F2-ED96-4823-B0FD-A8637FBF6E42}"/>
              </a:ext>
            </a:extLst>
          </p:cNvPr>
          <p:cNvSpPr>
            <a:spLocks noGrp="1"/>
          </p:cNvSpPr>
          <p:nvPr>
            <p:ph type="body" idx="1"/>
          </p:nvPr>
        </p:nvSpPr>
        <p:spPr/>
        <p:txBody>
          <a:bodyPr/>
          <a:lstStyle/>
          <a:p>
            <a:r>
              <a:rPr lang="en-CA" dirty="0"/>
              <a:t>The </a:t>
            </a:r>
            <a:r>
              <a:rPr lang="en-CA" b="1" dirty="0">
                <a:solidFill>
                  <a:srgbClr val="002060"/>
                </a:solidFill>
              </a:rPr>
              <a:t>Equity Theory </a:t>
            </a:r>
            <a:r>
              <a:rPr lang="en-CA" dirty="0"/>
              <a:t>is concerned with the relational satisfaction employees get from pay and inputs they provide to the organization.</a:t>
            </a:r>
          </a:p>
          <a:p>
            <a:r>
              <a:rPr lang="en-CA" dirty="0"/>
              <a:t>The </a:t>
            </a:r>
            <a:r>
              <a:rPr lang="en-CA" b="1" dirty="0">
                <a:solidFill>
                  <a:srgbClr val="002060"/>
                </a:solidFill>
              </a:rPr>
              <a:t>Expectancy Theory </a:t>
            </a:r>
            <a:r>
              <a:rPr lang="en-CA" dirty="0"/>
              <a:t>says that employees will put in as much work as what they expect to receive in return for it.</a:t>
            </a:r>
          </a:p>
          <a:p>
            <a:r>
              <a:rPr lang="en-CA" b="1" dirty="0">
                <a:solidFill>
                  <a:srgbClr val="002060"/>
                </a:solidFill>
              </a:rPr>
              <a:t>Reinforcement Theory</a:t>
            </a:r>
            <a:r>
              <a:rPr lang="en-CA" dirty="0"/>
              <a:t>, developed by Edward L. Thorndike (Indiana University, 2011), says that if high performance is followed by some reward, that desired behaviour will likely occur in the future. </a:t>
            </a:r>
          </a:p>
        </p:txBody>
      </p:sp>
    </p:spTree>
    <p:extLst>
      <p:ext uri="{BB962C8B-B14F-4D97-AF65-F5344CB8AC3E}">
        <p14:creationId xmlns:p14="http://schemas.microsoft.com/office/powerpoint/2010/main" val="3308054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F857-5B65-4DD1-9526-95E68427E8F5}"/>
              </a:ext>
            </a:extLst>
          </p:cNvPr>
          <p:cNvSpPr>
            <a:spLocks noGrp="1"/>
          </p:cNvSpPr>
          <p:nvPr>
            <p:ph type="title"/>
          </p:nvPr>
        </p:nvSpPr>
        <p:spPr/>
        <p:txBody>
          <a:bodyPr>
            <a:normAutofit fontScale="90000"/>
          </a:bodyPr>
          <a:lstStyle/>
          <a:p>
            <a:r>
              <a:rPr lang="en-CA" dirty="0"/>
              <a:t>7.4 Total Rewards Structure Development Competencies</a:t>
            </a:r>
            <a:br>
              <a:rPr lang="en-CA" dirty="0"/>
            </a:br>
            <a:endParaRPr lang="en-CA" dirty="0"/>
          </a:p>
        </p:txBody>
      </p:sp>
      <p:sp>
        <p:nvSpPr>
          <p:cNvPr id="3" name="Text Placeholder 2">
            <a:extLst>
              <a:ext uri="{FF2B5EF4-FFF2-40B4-BE49-F238E27FC236}">
                <a16:creationId xmlns:a16="http://schemas.microsoft.com/office/drawing/2014/main" id="{3FEC461C-C9DA-412E-9E6E-F0A3AC106574}"/>
              </a:ext>
            </a:extLst>
          </p:cNvPr>
          <p:cNvSpPr>
            <a:spLocks noGrp="1"/>
          </p:cNvSpPr>
          <p:nvPr>
            <p:ph type="body" idx="1"/>
          </p:nvPr>
        </p:nvSpPr>
        <p:spPr/>
        <p:txBody>
          <a:bodyPr>
            <a:normAutofit/>
          </a:bodyPr>
          <a:lstStyle/>
          <a:p>
            <a:endParaRPr lang="en-CA" dirty="0"/>
          </a:p>
          <a:p>
            <a:r>
              <a:rPr lang="en-CA" dirty="0"/>
              <a:t>Maintain knowledge of rewards structures in the organization’s sector, industry, and location</a:t>
            </a:r>
          </a:p>
          <a:p>
            <a:r>
              <a:rPr lang="en-CA" dirty="0"/>
              <a:t>Create equitable and effective rewards structures which include compensation, pensions, benefits, and perquisites.</a:t>
            </a:r>
          </a:p>
          <a:p>
            <a:r>
              <a:rPr lang="en-CA" dirty="0"/>
              <a:t>Make strategic use of rewards structure to encourage desired employee behaviour.</a:t>
            </a:r>
          </a:p>
          <a:p>
            <a:r>
              <a:rPr lang="en-CA" dirty="0"/>
              <a:t>Ensure the rewards structure maintains its compliance with legal requirements.</a:t>
            </a:r>
          </a:p>
        </p:txBody>
      </p:sp>
    </p:spTree>
    <p:extLst>
      <p:ext uri="{BB962C8B-B14F-4D97-AF65-F5344CB8AC3E}">
        <p14:creationId xmlns:p14="http://schemas.microsoft.com/office/powerpoint/2010/main" val="174851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CB6E-CBB2-465D-B610-7D0D8BBD6996}"/>
              </a:ext>
            </a:extLst>
          </p:cNvPr>
          <p:cNvSpPr>
            <a:spLocks noGrp="1"/>
          </p:cNvSpPr>
          <p:nvPr>
            <p:ph type="title"/>
          </p:nvPr>
        </p:nvSpPr>
        <p:spPr/>
        <p:txBody>
          <a:bodyPr>
            <a:normAutofit fontScale="90000"/>
          </a:bodyPr>
          <a:lstStyle/>
          <a:p>
            <a:r>
              <a:rPr lang="en-CA" dirty="0"/>
              <a:t>7.5 Laws Relating to Pay</a:t>
            </a:r>
          </a:p>
        </p:txBody>
      </p:sp>
      <p:sp>
        <p:nvSpPr>
          <p:cNvPr id="3" name="Text Placeholder 2">
            <a:extLst>
              <a:ext uri="{FF2B5EF4-FFF2-40B4-BE49-F238E27FC236}">
                <a16:creationId xmlns:a16="http://schemas.microsoft.com/office/drawing/2014/main" id="{792C60CA-7FD2-4823-87A9-F6CACB9A8DAB}"/>
              </a:ext>
            </a:extLst>
          </p:cNvPr>
          <p:cNvSpPr>
            <a:spLocks noGrp="1"/>
          </p:cNvSpPr>
          <p:nvPr>
            <p:ph type="body" idx="1"/>
          </p:nvPr>
        </p:nvSpPr>
        <p:spPr>
          <a:xfrm>
            <a:off x="311700" y="1229875"/>
            <a:ext cx="4946100" cy="3339000"/>
          </a:xfrm>
        </p:spPr>
        <p:txBody>
          <a:bodyPr/>
          <a:lstStyle/>
          <a:p>
            <a:r>
              <a:rPr lang="en-CA" dirty="0"/>
              <a:t>Compensation must adhere to pay equity. </a:t>
            </a:r>
          </a:p>
          <a:p>
            <a:r>
              <a:rPr lang="en-CA" dirty="0"/>
              <a:t>Pay equity refers to equal pay for equal work when similar jobs are performed, and where men and women are completing the same work. Equal pay for work of equal value.</a:t>
            </a:r>
          </a:p>
          <a:p>
            <a:pPr lvl="1"/>
            <a:r>
              <a:rPr lang="en-CA" dirty="0"/>
              <a:t>Employment Standards Act</a:t>
            </a:r>
          </a:p>
          <a:p>
            <a:pPr lvl="1"/>
            <a:r>
              <a:rPr lang="en-CA" dirty="0"/>
              <a:t>Unionized Workers and Labour Laws</a:t>
            </a:r>
          </a:p>
          <a:p>
            <a:pPr lvl="1"/>
            <a:endParaRPr lang="en-CA" dirty="0"/>
          </a:p>
        </p:txBody>
      </p:sp>
      <p:sp>
        <p:nvSpPr>
          <p:cNvPr id="6" name="TextBox 5">
            <a:extLst>
              <a:ext uri="{FF2B5EF4-FFF2-40B4-BE49-F238E27FC236}">
                <a16:creationId xmlns:a16="http://schemas.microsoft.com/office/drawing/2014/main" id="{FC3CE667-DA07-4CA6-8BF4-1B8A59460907}"/>
              </a:ext>
            </a:extLst>
          </p:cNvPr>
          <p:cNvSpPr txBox="1"/>
          <p:nvPr/>
        </p:nvSpPr>
        <p:spPr>
          <a:xfrm>
            <a:off x="5784320" y="4114800"/>
            <a:ext cx="2631547" cy="230832"/>
          </a:xfrm>
          <a:prstGeom prst="rect">
            <a:avLst/>
          </a:prstGeom>
          <a:noFill/>
        </p:spPr>
        <p:txBody>
          <a:bodyPr wrap="square" rtlCol="0">
            <a:spAutoFit/>
          </a:bodyPr>
          <a:lstStyle/>
          <a:p>
            <a:r>
              <a:rPr lang="en-CA" sz="900" dirty="0">
                <a:hlinkClick r:id="rId2"/>
              </a:rPr>
              <a:t>Image </a:t>
            </a:r>
            <a:r>
              <a:rPr lang="en-CA" sz="900" dirty="0"/>
              <a:t>by </a:t>
            </a:r>
            <a:r>
              <a:rPr lang="en-CA" sz="900" dirty="0" err="1">
                <a:hlinkClick r:id="rId3"/>
              </a:rPr>
              <a:t>Kayan</a:t>
            </a:r>
            <a:r>
              <a:rPr lang="en-CA" sz="900" dirty="0">
                <a:hlinkClick r:id="rId3"/>
              </a:rPr>
              <a:t> Cheung-</a:t>
            </a:r>
            <a:r>
              <a:rPr lang="en-CA" sz="900" dirty="0" err="1">
                <a:hlinkClick r:id="rId3"/>
              </a:rPr>
              <a:t>Miaw</a:t>
            </a:r>
            <a:r>
              <a:rPr lang="en-CA" sz="900" dirty="0">
                <a:hlinkClick r:id="rId3"/>
              </a:rPr>
              <a:t> </a:t>
            </a:r>
            <a:r>
              <a:rPr lang="en-CA" sz="900" dirty="0">
                <a:hlinkClick r:id="rId4"/>
              </a:rPr>
              <a:t>CC-BY-NC-SA</a:t>
            </a:r>
            <a:endParaRPr lang="en-CA" sz="900" dirty="0"/>
          </a:p>
        </p:txBody>
      </p:sp>
      <p:pic>
        <p:nvPicPr>
          <p:cNvPr id="7" name="Picture 6">
            <a:extLst>
              <a:ext uri="{FF2B5EF4-FFF2-40B4-BE49-F238E27FC236}">
                <a16:creationId xmlns:a16="http://schemas.microsoft.com/office/drawing/2014/main" id="{5FB241B6-DB54-48CA-926E-5339A1A117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61391" y="370017"/>
            <a:ext cx="2791894" cy="3651650"/>
          </a:xfrm>
          <a:prstGeom prst="rect">
            <a:avLst/>
          </a:prstGeom>
        </p:spPr>
      </p:pic>
    </p:spTree>
    <p:extLst>
      <p:ext uri="{BB962C8B-B14F-4D97-AF65-F5344CB8AC3E}">
        <p14:creationId xmlns:p14="http://schemas.microsoft.com/office/powerpoint/2010/main" val="258759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6010-7921-4816-A367-855B26A8C715}"/>
              </a:ext>
            </a:extLst>
          </p:cNvPr>
          <p:cNvSpPr>
            <a:spLocks noGrp="1"/>
          </p:cNvSpPr>
          <p:nvPr>
            <p:ph type="title"/>
          </p:nvPr>
        </p:nvSpPr>
        <p:spPr/>
        <p:txBody>
          <a:bodyPr>
            <a:normAutofit fontScale="90000"/>
          </a:bodyPr>
          <a:lstStyle/>
          <a:p>
            <a:r>
              <a:rPr lang="en-CA" dirty="0"/>
              <a:t>7.5 Leadership Competencies</a:t>
            </a:r>
            <a:br>
              <a:rPr lang="en-CA" dirty="0"/>
            </a:br>
            <a:endParaRPr lang="en-CA" dirty="0"/>
          </a:p>
        </p:txBody>
      </p:sp>
      <p:sp>
        <p:nvSpPr>
          <p:cNvPr id="3" name="Text Placeholder 2">
            <a:extLst>
              <a:ext uri="{FF2B5EF4-FFF2-40B4-BE49-F238E27FC236}">
                <a16:creationId xmlns:a16="http://schemas.microsoft.com/office/drawing/2014/main" id="{5D2B40F2-ED96-4823-B0FD-A8637FBF6E42}"/>
              </a:ext>
            </a:extLst>
          </p:cNvPr>
          <p:cNvSpPr>
            <a:spLocks noGrp="1"/>
          </p:cNvSpPr>
          <p:nvPr>
            <p:ph type="body" idx="1"/>
          </p:nvPr>
        </p:nvSpPr>
        <p:spPr/>
        <p:txBody>
          <a:bodyPr>
            <a:normAutofit/>
          </a:bodyPr>
          <a:lstStyle/>
          <a:p>
            <a:r>
              <a:rPr lang="en-CA" sz="2000" dirty="0"/>
              <a:t>Collect comparative data on total rewards in place at competing organizations.</a:t>
            </a:r>
          </a:p>
          <a:p>
            <a:r>
              <a:rPr lang="en-CA" sz="2000" dirty="0"/>
              <a:t>Assign positions in the organization into the total rewards structure using an appropriate job evaluation system.</a:t>
            </a:r>
          </a:p>
          <a:p>
            <a:r>
              <a:rPr lang="en-CA" sz="2000" dirty="0"/>
              <a:t>Implement programs and initiatives relating to the organization’s rewards structure equitably within the organization.</a:t>
            </a:r>
          </a:p>
          <a:p>
            <a:r>
              <a:rPr lang="en-CA" sz="2000" dirty="0"/>
              <a:t>Ensure the rewards structure maintains its compliance with legal requirements.</a:t>
            </a:r>
          </a:p>
        </p:txBody>
      </p:sp>
    </p:spTree>
    <p:extLst>
      <p:ext uri="{BB962C8B-B14F-4D97-AF65-F5344CB8AC3E}">
        <p14:creationId xmlns:p14="http://schemas.microsoft.com/office/powerpoint/2010/main" val="530150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9226-FB78-4BF3-848B-A66988096404}"/>
              </a:ext>
            </a:extLst>
          </p:cNvPr>
          <p:cNvSpPr>
            <a:spLocks noGrp="1"/>
          </p:cNvSpPr>
          <p:nvPr>
            <p:ph type="title"/>
          </p:nvPr>
        </p:nvSpPr>
        <p:spPr/>
        <p:txBody>
          <a:bodyPr>
            <a:normAutofit fontScale="90000"/>
          </a:bodyPr>
          <a:lstStyle/>
          <a:p>
            <a:r>
              <a:rPr lang="en-CA" dirty="0"/>
              <a:t>7.6 Goals of Employee Benefits</a:t>
            </a:r>
          </a:p>
        </p:txBody>
      </p:sp>
      <p:sp>
        <p:nvSpPr>
          <p:cNvPr id="3" name="Text Placeholder 2">
            <a:extLst>
              <a:ext uri="{FF2B5EF4-FFF2-40B4-BE49-F238E27FC236}">
                <a16:creationId xmlns:a16="http://schemas.microsoft.com/office/drawing/2014/main" id="{29E8D74A-4659-4182-A213-7EAA264D8C18}"/>
              </a:ext>
            </a:extLst>
          </p:cNvPr>
          <p:cNvSpPr>
            <a:spLocks noGrp="1"/>
          </p:cNvSpPr>
          <p:nvPr>
            <p:ph type="body" idx="1"/>
          </p:nvPr>
        </p:nvSpPr>
        <p:spPr>
          <a:xfrm>
            <a:off x="311700" y="1229875"/>
            <a:ext cx="3667633" cy="3339000"/>
          </a:xfrm>
        </p:spPr>
        <p:txBody>
          <a:bodyPr>
            <a:normAutofit/>
          </a:bodyPr>
          <a:lstStyle/>
          <a:p>
            <a:pPr marL="114300" indent="0">
              <a:buNone/>
            </a:pPr>
            <a:r>
              <a:rPr lang="en-CA" dirty="0"/>
              <a:t>Employee benefits have goals that meet the organization, society, and employee goals.</a:t>
            </a:r>
          </a:p>
          <a:p>
            <a:r>
              <a:rPr lang="en-CA" i="1" dirty="0"/>
              <a:t>Society</a:t>
            </a:r>
            <a:endParaRPr lang="en-CA" dirty="0"/>
          </a:p>
          <a:p>
            <a:r>
              <a:rPr lang="en-CA" i="1" dirty="0"/>
              <a:t>Organization</a:t>
            </a:r>
            <a:endParaRPr lang="en-CA" dirty="0"/>
          </a:p>
          <a:p>
            <a:r>
              <a:rPr lang="en-CA" i="1" dirty="0"/>
              <a:t>Employees</a:t>
            </a:r>
            <a:endParaRPr lang="en-CA" dirty="0"/>
          </a:p>
        </p:txBody>
      </p:sp>
      <p:pic>
        <p:nvPicPr>
          <p:cNvPr id="5" name="Picture 4">
            <a:extLst>
              <a:ext uri="{FF2B5EF4-FFF2-40B4-BE49-F238E27FC236}">
                <a16:creationId xmlns:a16="http://schemas.microsoft.com/office/drawing/2014/main" id="{E332A8FA-99B3-4E01-8706-2B36B9E9DEBA}"/>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572000" y="1229875"/>
            <a:ext cx="3667634" cy="2455238"/>
          </a:xfrm>
          <a:prstGeom prst="rect">
            <a:avLst/>
          </a:prstGeom>
        </p:spPr>
      </p:pic>
      <p:sp>
        <p:nvSpPr>
          <p:cNvPr id="6" name="TextBox 5">
            <a:extLst>
              <a:ext uri="{FF2B5EF4-FFF2-40B4-BE49-F238E27FC236}">
                <a16:creationId xmlns:a16="http://schemas.microsoft.com/office/drawing/2014/main" id="{FB9FAF27-8076-4129-A954-CA9CEE7E6DA3}"/>
              </a:ext>
            </a:extLst>
          </p:cNvPr>
          <p:cNvSpPr txBox="1"/>
          <p:nvPr/>
        </p:nvSpPr>
        <p:spPr>
          <a:xfrm>
            <a:off x="4572000" y="3898974"/>
            <a:ext cx="3667634" cy="230832"/>
          </a:xfrm>
          <a:prstGeom prst="rect">
            <a:avLst/>
          </a:prstGeom>
          <a:noFill/>
        </p:spPr>
        <p:txBody>
          <a:bodyPr wrap="square" rtlCol="0">
            <a:spAutoFit/>
          </a:bodyPr>
          <a:lstStyle/>
          <a:p>
            <a:r>
              <a:rPr lang="en-CA" sz="900" dirty="0">
                <a:hlinkClick r:id="rId4" tooltip="https://rebelem.com/the-challenge-of-fever-in-kids/goals/"/>
              </a:rPr>
              <a:t>This Photo</a:t>
            </a:r>
            <a:r>
              <a:rPr lang="en-CA" sz="900" dirty="0"/>
              <a:t> by REBEL </a:t>
            </a:r>
            <a:r>
              <a:rPr lang="en-CA" sz="900" dirty="0" err="1"/>
              <a:t>EMis</a:t>
            </a:r>
            <a:r>
              <a:rPr lang="en-CA" sz="900" dirty="0"/>
              <a:t> licensed under </a:t>
            </a:r>
            <a:r>
              <a:rPr lang="en-CA" sz="900" dirty="0">
                <a:hlinkClick r:id="rId5" tooltip="https://creativecommons.org/licenses/by-nc-nd/3.0/"/>
              </a:rPr>
              <a:t>CC BY-NC-ND</a:t>
            </a:r>
            <a:endParaRPr lang="en-CA" sz="900" dirty="0"/>
          </a:p>
        </p:txBody>
      </p:sp>
    </p:spTree>
    <p:extLst>
      <p:ext uri="{BB962C8B-B14F-4D97-AF65-F5344CB8AC3E}">
        <p14:creationId xmlns:p14="http://schemas.microsoft.com/office/powerpoint/2010/main" val="329717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9344-2682-4E20-9857-612686C4DA84}"/>
              </a:ext>
            </a:extLst>
          </p:cNvPr>
          <p:cNvSpPr>
            <a:spLocks noGrp="1"/>
          </p:cNvSpPr>
          <p:nvPr>
            <p:ph type="title"/>
          </p:nvPr>
        </p:nvSpPr>
        <p:spPr/>
        <p:txBody>
          <a:bodyPr>
            <a:normAutofit fontScale="90000"/>
          </a:bodyPr>
          <a:lstStyle/>
          <a:p>
            <a:r>
              <a:rPr lang="en-CA" dirty="0"/>
              <a:t>7.7 Mandatory and Voluntary Benefits</a:t>
            </a:r>
          </a:p>
        </p:txBody>
      </p:sp>
      <p:sp>
        <p:nvSpPr>
          <p:cNvPr id="3" name="Text Placeholder 2">
            <a:extLst>
              <a:ext uri="{FF2B5EF4-FFF2-40B4-BE49-F238E27FC236}">
                <a16:creationId xmlns:a16="http://schemas.microsoft.com/office/drawing/2014/main" id="{3145D705-B27A-4CA4-8906-D725F018DF74}"/>
              </a:ext>
            </a:extLst>
          </p:cNvPr>
          <p:cNvSpPr>
            <a:spLocks noGrp="1"/>
          </p:cNvSpPr>
          <p:nvPr>
            <p:ph type="body" idx="1"/>
          </p:nvPr>
        </p:nvSpPr>
        <p:spPr/>
        <p:txBody>
          <a:bodyPr/>
          <a:lstStyle/>
          <a:p>
            <a:r>
              <a:rPr lang="en-CA" b="1" dirty="0"/>
              <a:t>Mandatory benefits </a:t>
            </a:r>
            <a:r>
              <a:rPr lang="en-CA" dirty="0"/>
              <a:t>are provided by the employer due to the laws and the provincial regulations. </a:t>
            </a:r>
          </a:p>
          <a:p>
            <a:r>
              <a:rPr lang="en-CA" b="1" dirty="0"/>
              <a:t>Voluntary benefits</a:t>
            </a:r>
            <a:r>
              <a:rPr lang="en-CA" dirty="0"/>
              <a:t> are at the discretion of the employer. They include:</a:t>
            </a:r>
          </a:p>
          <a:p>
            <a:pPr lvl="1"/>
            <a:r>
              <a:rPr lang="en-CA" dirty="0"/>
              <a:t>Life insurance</a:t>
            </a:r>
          </a:p>
          <a:p>
            <a:pPr lvl="1"/>
            <a:r>
              <a:rPr lang="en-CA" dirty="0"/>
              <a:t>Health insurance</a:t>
            </a:r>
          </a:p>
          <a:p>
            <a:pPr lvl="1"/>
            <a:r>
              <a:rPr lang="en-CA" dirty="0"/>
              <a:t>Employment income</a:t>
            </a:r>
          </a:p>
          <a:p>
            <a:pPr lvl="1"/>
            <a:r>
              <a:rPr lang="en-CA" dirty="0"/>
              <a:t>Disability insurance</a:t>
            </a:r>
          </a:p>
          <a:p>
            <a:pPr lvl="1"/>
            <a:r>
              <a:rPr lang="en-CA" dirty="0"/>
              <a:t>Retirement benefits</a:t>
            </a:r>
          </a:p>
          <a:p>
            <a:pPr lvl="1"/>
            <a:r>
              <a:rPr lang="en-CA" dirty="0"/>
              <a:t>RRSP and Tax Free Savings accounts</a:t>
            </a:r>
          </a:p>
          <a:p>
            <a:pPr lvl="1"/>
            <a:r>
              <a:rPr lang="en-CA" dirty="0"/>
              <a:t>Paid time off and vacation</a:t>
            </a:r>
          </a:p>
          <a:p>
            <a:pPr lvl="1"/>
            <a:r>
              <a:rPr lang="en-CA" dirty="0"/>
              <a:t>Sick leave</a:t>
            </a:r>
          </a:p>
          <a:p>
            <a:pPr lvl="1"/>
            <a:r>
              <a:rPr lang="en-CA" dirty="0"/>
              <a:t>Employee assistance plans, relocation and caregiving. </a:t>
            </a:r>
          </a:p>
        </p:txBody>
      </p:sp>
    </p:spTree>
    <p:extLst>
      <p:ext uri="{BB962C8B-B14F-4D97-AF65-F5344CB8AC3E}">
        <p14:creationId xmlns:p14="http://schemas.microsoft.com/office/powerpoint/2010/main" val="3070348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01DB-E21C-416A-BB12-2FAF2B4C1688}"/>
              </a:ext>
            </a:extLst>
          </p:cNvPr>
          <p:cNvSpPr>
            <a:spLocks noGrp="1"/>
          </p:cNvSpPr>
          <p:nvPr>
            <p:ph type="title"/>
          </p:nvPr>
        </p:nvSpPr>
        <p:spPr/>
        <p:txBody>
          <a:bodyPr>
            <a:normAutofit fontScale="90000"/>
          </a:bodyPr>
          <a:lstStyle/>
          <a:p>
            <a:r>
              <a:rPr lang="en-CA" dirty="0"/>
              <a:t>7.8 Flexible Benefits</a:t>
            </a:r>
          </a:p>
        </p:txBody>
      </p:sp>
      <p:sp>
        <p:nvSpPr>
          <p:cNvPr id="3" name="Text Placeholder 2">
            <a:extLst>
              <a:ext uri="{FF2B5EF4-FFF2-40B4-BE49-F238E27FC236}">
                <a16:creationId xmlns:a16="http://schemas.microsoft.com/office/drawing/2014/main" id="{F0DC800A-9A1B-44B7-BD2A-DB427946D949}"/>
              </a:ext>
            </a:extLst>
          </p:cNvPr>
          <p:cNvSpPr>
            <a:spLocks noGrp="1"/>
          </p:cNvSpPr>
          <p:nvPr>
            <p:ph type="body" idx="1"/>
          </p:nvPr>
        </p:nvSpPr>
        <p:spPr>
          <a:xfrm>
            <a:off x="311700" y="1229875"/>
            <a:ext cx="4150233" cy="3339000"/>
          </a:xfrm>
        </p:spPr>
        <p:txBody>
          <a:bodyPr/>
          <a:lstStyle/>
          <a:p>
            <a:r>
              <a:rPr lang="en-CA" b="1" dirty="0"/>
              <a:t>Flexible benefits </a:t>
            </a:r>
            <a:r>
              <a:rPr lang="en-CA" dirty="0"/>
              <a:t>allows the employees to choose their own benefits from a “menu of choices” according to their individual needs and family needs. </a:t>
            </a:r>
          </a:p>
          <a:p>
            <a:r>
              <a:rPr lang="en-CA" dirty="0"/>
              <a:t>Some employees are offered credits to use to buy their benefit package. </a:t>
            </a:r>
          </a:p>
          <a:p>
            <a:r>
              <a:rPr lang="en-CA" dirty="0"/>
              <a:t>Other employees have benefit accounts</a:t>
            </a:r>
          </a:p>
        </p:txBody>
      </p:sp>
      <p:pic>
        <p:nvPicPr>
          <p:cNvPr id="5" name="Picture 4">
            <a:extLst>
              <a:ext uri="{FF2B5EF4-FFF2-40B4-BE49-F238E27FC236}">
                <a16:creationId xmlns:a16="http://schemas.microsoft.com/office/drawing/2014/main" id="{19D946D1-F190-47EF-8840-3AFDDEE9D309}"/>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99197" y="1299012"/>
            <a:ext cx="3137270" cy="2091887"/>
          </a:xfrm>
          <a:prstGeom prst="rect">
            <a:avLst/>
          </a:prstGeom>
        </p:spPr>
      </p:pic>
      <p:sp>
        <p:nvSpPr>
          <p:cNvPr id="6" name="TextBox 5">
            <a:extLst>
              <a:ext uri="{FF2B5EF4-FFF2-40B4-BE49-F238E27FC236}">
                <a16:creationId xmlns:a16="http://schemas.microsoft.com/office/drawing/2014/main" id="{87C9DE47-FFFD-43B6-B55A-57982F5CC943}"/>
              </a:ext>
            </a:extLst>
          </p:cNvPr>
          <p:cNvSpPr txBox="1"/>
          <p:nvPr/>
        </p:nvSpPr>
        <p:spPr>
          <a:xfrm>
            <a:off x="4999197" y="3557706"/>
            <a:ext cx="3137270" cy="369332"/>
          </a:xfrm>
          <a:prstGeom prst="rect">
            <a:avLst/>
          </a:prstGeom>
          <a:noFill/>
        </p:spPr>
        <p:txBody>
          <a:bodyPr wrap="square" rtlCol="0">
            <a:spAutoFit/>
          </a:bodyPr>
          <a:lstStyle/>
          <a:p>
            <a:r>
              <a:rPr lang="en-CA" sz="900" dirty="0">
                <a:hlinkClick r:id="rId3" tooltip="https://www.drscottsaunders.com/about_this_site/the-word-choices/"/>
              </a:rPr>
              <a:t>This Photo</a:t>
            </a:r>
            <a:r>
              <a:rPr lang="en-CA" sz="900" dirty="0"/>
              <a:t> by </a:t>
            </a:r>
            <a:r>
              <a:rPr lang="en-CA" sz="900" dirty="0" err="1"/>
              <a:t>HealthyMouthMedia</a:t>
            </a:r>
            <a:r>
              <a:rPr lang="en-CA" sz="900" dirty="0"/>
              <a:t> is licensed under </a:t>
            </a:r>
            <a:r>
              <a:rPr lang="en-CA" sz="900" dirty="0">
                <a:hlinkClick r:id="rId4" tooltip="https://creativecommons.org/licenses/by-nd/3.0/"/>
              </a:rPr>
              <a:t>CC BY-ND</a:t>
            </a:r>
            <a:endParaRPr lang="en-CA" sz="900" dirty="0"/>
          </a:p>
        </p:txBody>
      </p:sp>
    </p:spTree>
    <p:extLst>
      <p:ext uri="{BB962C8B-B14F-4D97-AF65-F5344CB8AC3E}">
        <p14:creationId xmlns:p14="http://schemas.microsoft.com/office/powerpoint/2010/main" val="282852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6010-7921-4816-A367-855B26A8C715}"/>
              </a:ext>
            </a:extLst>
          </p:cNvPr>
          <p:cNvSpPr>
            <a:spLocks noGrp="1"/>
          </p:cNvSpPr>
          <p:nvPr>
            <p:ph type="title"/>
          </p:nvPr>
        </p:nvSpPr>
        <p:spPr/>
        <p:txBody>
          <a:bodyPr>
            <a:normAutofit fontScale="90000"/>
          </a:bodyPr>
          <a:lstStyle/>
          <a:p>
            <a:r>
              <a:rPr lang="en-CA" dirty="0"/>
              <a:t>7.8 Value of Total Rewards Competencies</a:t>
            </a:r>
            <a:br>
              <a:rPr lang="en-CA" dirty="0"/>
            </a:br>
            <a:endParaRPr lang="en-CA" dirty="0"/>
          </a:p>
        </p:txBody>
      </p:sp>
      <p:sp>
        <p:nvSpPr>
          <p:cNvPr id="3" name="Text Placeholder 2">
            <a:extLst>
              <a:ext uri="{FF2B5EF4-FFF2-40B4-BE49-F238E27FC236}">
                <a16:creationId xmlns:a16="http://schemas.microsoft.com/office/drawing/2014/main" id="{5D2B40F2-ED96-4823-B0FD-A8637FBF6E42}"/>
              </a:ext>
            </a:extLst>
          </p:cNvPr>
          <p:cNvSpPr>
            <a:spLocks noGrp="1"/>
          </p:cNvSpPr>
          <p:nvPr>
            <p:ph type="body" idx="1"/>
          </p:nvPr>
        </p:nvSpPr>
        <p:spPr/>
        <p:txBody>
          <a:bodyPr>
            <a:normAutofit/>
          </a:bodyPr>
          <a:lstStyle/>
          <a:p>
            <a:r>
              <a:rPr lang="en-CA" sz="2000" dirty="0"/>
              <a:t>Create communications on the total rewards structure that help employees fully understand its value to them.</a:t>
            </a:r>
          </a:p>
          <a:p>
            <a:r>
              <a:rPr lang="en-CA" sz="2000" dirty="0"/>
              <a:t>Create persuasive arguments regarding the value of the total rewards structure that encourage desired behaviours.</a:t>
            </a:r>
          </a:p>
          <a:p>
            <a:r>
              <a:rPr lang="en-CA" sz="2000" dirty="0"/>
              <a:t>Select communication media based on the likelihood of the message being received and understood.</a:t>
            </a:r>
          </a:p>
          <a:p>
            <a:r>
              <a:rPr lang="en-CA" sz="2000" dirty="0"/>
              <a:t>Deliver communications regarding the value of and changes to the total rewards structure to employees.</a:t>
            </a:r>
          </a:p>
          <a:p>
            <a:endParaRPr lang="en-CA" sz="2000" dirty="0"/>
          </a:p>
        </p:txBody>
      </p:sp>
    </p:spTree>
    <p:extLst>
      <p:ext uri="{BB962C8B-B14F-4D97-AF65-F5344CB8AC3E}">
        <p14:creationId xmlns:p14="http://schemas.microsoft.com/office/powerpoint/2010/main" val="87338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06EA-E009-47B5-8701-32A1AE0E765A}"/>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438EA2ED-701C-4481-BBDC-FF457AA38B32}"/>
              </a:ext>
            </a:extLst>
          </p:cNvPr>
          <p:cNvSpPr>
            <a:spLocks noGrp="1"/>
          </p:cNvSpPr>
          <p:nvPr>
            <p:ph type="body" idx="1"/>
          </p:nvPr>
        </p:nvSpPr>
        <p:spPr/>
        <p:txBody>
          <a:bodyPr/>
          <a:lstStyle/>
          <a:p>
            <a:r>
              <a:rPr lang="en-CA" dirty="0"/>
              <a:t>Describe compensation philosophy and goals of a compensation plan.</a:t>
            </a:r>
          </a:p>
          <a:p>
            <a:r>
              <a:rPr lang="en-CA" dirty="0"/>
              <a:t>Describe types of job evaluation systems and their uses.</a:t>
            </a:r>
          </a:p>
          <a:p>
            <a:r>
              <a:rPr lang="en-CA" dirty="0"/>
              <a:t>Define and discuss the types of pay systems and factors determining the type of pay system used.</a:t>
            </a:r>
          </a:p>
          <a:p>
            <a:r>
              <a:rPr lang="en-CA" dirty="0"/>
              <a:t>Interpret the laws relating to compensation.</a:t>
            </a:r>
          </a:p>
          <a:p>
            <a:r>
              <a:rPr lang="en-CA" dirty="0"/>
              <a:t>Describe goals and types of benefits for employees.</a:t>
            </a:r>
          </a:p>
          <a:p>
            <a:r>
              <a:rPr lang="en-CA" dirty="0"/>
              <a:t>Demonstrate competencies in managing compensation and benefits (rewards) that supports the organizational strategy as an HR Professional.</a:t>
            </a:r>
          </a:p>
        </p:txBody>
      </p:sp>
    </p:spTree>
    <p:extLst>
      <p:ext uri="{BB962C8B-B14F-4D97-AF65-F5344CB8AC3E}">
        <p14:creationId xmlns:p14="http://schemas.microsoft.com/office/powerpoint/2010/main" val="368401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t>Describe compensation philosophy and goals of a compensation plan.</a:t>
            </a:r>
          </a:p>
          <a:p>
            <a:pPr marL="571500" indent="-457200">
              <a:buSzPct val="100000"/>
              <a:buFont typeface="+mj-lt"/>
              <a:buAutoNum type="arabicPeriod"/>
            </a:pPr>
            <a:r>
              <a:rPr lang="en-CA" dirty="0"/>
              <a:t>Describe types of job evaluation systems and their uses.</a:t>
            </a:r>
          </a:p>
          <a:p>
            <a:pPr marL="571500" indent="-457200">
              <a:buSzPct val="100000"/>
              <a:buFont typeface="+mj-lt"/>
              <a:buAutoNum type="arabicPeriod"/>
            </a:pPr>
            <a:r>
              <a:rPr lang="en-CA" dirty="0"/>
              <a:t>Define and discuss the types of pay systems and factors determining the type of pay system used.</a:t>
            </a:r>
          </a:p>
          <a:p>
            <a:pPr marL="571500" indent="-457200">
              <a:buSzPct val="100000"/>
              <a:buFont typeface="+mj-lt"/>
              <a:buAutoNum type="arabicPeriod"/>
            </a:pPr>
            <a:r>
              <a:rPr lang="en-CA" dirty="0"/>
              <a:t>Interpret the laws relating to compensation.</a:t>
            </a:r>
          </a:p>
          <a:p>
            <a:pPr marL="571500" indent="-457200">
              <a:buSzPct val="100000"/>
              <a:buFont typeface="+mj-lt"/>
              <a:buAutoNum type="arabicPeriod"/>
            </a:pPr>
            <a:r>
              <a:rPr lang="en-CA" dirty="0"/>
              <a:t>Describe goals and types of benefits for employees.</a:t>
            </a:r>
          </a:p>
          <a:p>
            <a:pPr marL="571500" indent="-457200">
              <a:buSzPct val="100000"/>
              <a:buFont typeface="+mj-lt"/>
              <a:buAutoNum type="arabicPeriod"/>
            </a:pPr>
            <a:r>
              <a:rPr lang="en-CA" dirty="0"/>
              <a:t>Demonstrate competencies in managing compensation and benefits (rewards) that supports the organizational strategy as an HR Professional.</a:t>
            </a:r>
          </a:p>
          <a:p>
            <a:pPr marL="571500" indent="-457200">
              <a:buSzPct val="100000"/>
              <a:buFont typeface="+mj-lt"/>
              <a:buAutoNum type="arabicPeriod"/>
            </a:pPr>
            <a:endParaRPr lang="en-CA" dirty="0"/>
          </a:p>
        </p:txBody>
      </p:sp>
    </p:spTree>
    <p:extLst>
      <p:ext uri="{BB962C8B-B14F-4D97-AF65-F5344CB8AC3E}">
        <p14:creationId xmlns:p14="http://schemas.microsoft.com/office/powerpoint/2010/main" val="2368022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440266" y="410000"/>
            <a:ext cx="8392033"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2" y="1420483"/>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dirty="0"/>
              <a:t>Why is it important to complete a job analysis?</a:t>
            </a:r>
          </a:p>
          <a:p>
            <a:pPr marL="342900" indent="-342900">
              <a:buSzPct val="150000"/>
              <a:buFont typeface="Arial" panose="020B0604020202020204" pitchFamily="34" charset="0"/>
              <a:buChar char="•"/>
            </a:pPr>
            <a:r>
              <a:rPr lang="en-CA" sz="1800" dirty="0"/>
              <a:t>What is the difference between compensation and rewards?</a:t>
            </a:r>
          </a:p>
          <a:p>
            <a:pPr marL="342900" indent="-342900">
              <a:buSzPct val="150000"/>
              <a:buFont typeface="Arial" panose="020B0604020202020204" pitchFamily="34" charset="0"/>
              <a:buChar char="•"/>
            </a:pPr>
            <a:r>
              <a:rPr lang="en-CA" sz="1800" dirty="0"/>
              <a:t>What are the compensation strategies?</a:t>
            </a:r>
          </a:p>
          <a:p>
            <a:pPr marL="342900" indent="-342900">
              <a:buSzPct val="150000"/>
              <a:buFont typeface="Arial" panose="020B0604020202020204" pitchFamily="34" charset="0"/>
              <a:buChar char="•"/>
            </a:pPr>
            <a:r>
              <a:rPr lang="en-CA" sz="1800" dirty="0"/>
              <a:t>Discuss the different pay theories. </a:t>
            </a:r>
          </a:p>
          <a:p>
            <a:pPr marL="342900" indent="-342900">
              <a:buSzPct val="150000"/>
              <a:buFont typeface="Arial" panose="020B0604020202020204" pitchFamily="34" charset="0"/>
              <a:buChar char="•"/>
            </a:pPr>
            <a:r>
              <a:rPr lang="en-CA" sz="1800" dirty="0"/>
              <a:t>What does “equal pay for equal work” mean?</a:t>
            </a:r>
          </a:p>
          <a:p>
            <a:pPr marL="342900" indent="-342900">
              <a:buSzPct val="150000"/>
              <a:buFont typeface="Arial" panose="020B0604020202020204" pitchFamily="34" charset="0"/>
              <a:buChar char="•"/>
            </a:pPr>
            <a:r>
              <a:rPr lang="en-CA" sz="1800" dirty="0"/>
              <a:t>What are the different types of benefits that a company offers?</a:t>
            </a:r>
          </a:p>
        </p:txBody>
      </p:sp>
    </p:spTree>
    <p:extLst>
      <p:ext uri="{BB962C8B-B14F-4D97-AF65-F5344CB8AC3E}">
        <p14:creationId xmlns:p14="http://schemas.microsoft.com/office/powerpoint/2010/main" val="111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406-3EC9-4003-892B-1B14D57137BD}"/>
              </a:ext>
            </a:extLst>
          </p:cNvPr>
          <p:cNvSpPr>
            <a:spLocks noGrp="1"/>
          </p:cNvSpPr>
          <p:nvPr>
            <p:ph type="title"/>
          </p:nvPr>
        </p:nvSpPr>
        <p:spPr/>
        <p:txBody>
          <a:bodyPr>
            <a:normAutofit fontScale="90000"/>
          </a:bodyPr>
          <a:lstStyle/>
          <a:p>
            <a:r>
              <a:rPr lang="en-CA" dirty="0"/>
              <a:t>7.1 Developing a Compensation Package</a:t>
            </a:r>
            <a:br>
              <a:rPr lang="en-CA" dirty="0"/>
            </a:br>
            <a:endParaRPr lang="en-CA" dirty="0"/>
          </a:p>
        </p:txBody>
      </p:sp>
      <p:sp>
        <p:nvSpPr>
          <p:cNvPr id="3" name="Text Placeholder 2">
            <a:extLst>
              <a:ext uri="{FF2B5EF4-FFF2-40B4-BE49-F238E27FC236}">
                <a16:creationId xmlns:a16="http://schemas.microsoft.com/office/drawing/2014/main" id="{34B4D8D0-BA83-4FFB-AA3C-3E3D2CD6B992}"/>
              </a:ext>
            </a:extLst>
          </p:cNvPr>
          <p:cNvSpPr>
            <a:spLocks noGrp="1"/>
          </p:cNvSpPr>
          <p:nvPr>
            <p:ph type="body" idx="1"/>
          </p:nvPr>
        </p:nvSpPr>
        <p:spPr/>
        <p:txBody>
          <a:bodyPr>
            <a:noAutofit/>
          </a:bodyPr>
          <a:lstStyle/>
          <a:p>
            <a:pPr marL="114300" indent="0">
              <a:buNone/>
            </a:pPr>
            <a:r>
              <a:rPr lang="en-CA" sz="1600" dirty="0"/>
              <a:t>Compensation pays workers for work completed and provides incentives to motivate employees that results in loyalty and happiness on the job. Before developing compensation philosophies, there are some basic questions to address:</a:t>
            </a:r>
          </a:p>
          <a:p>
            <a:pPr marL="114300" indent="0">
              <a:buNone/>
            </a:pPr>
            <a:endParaRPr lang="en-CA" sz="1600" dirty="0"/>
          </a:p>
          <a:p>
            <a:r>
              <a:rPr lang="en-CA" sz="1600" dirty="0"/>
              <a:t>From the employee’s perspective, what is a fair wage?</a:t>
            </a:r>
          </a:p>
          <a:p>
            <a:r>
              <a:rPr lang="en-CA" sz="1600" dirty="0"/>
              <a:t>Are wages too high to achieve financial health in your organization?</a:t>
            </a:r>
          </a:p>
          <a:p>
            <a:r>
              <a:rPr lang="en-CA" sz="1600" dirty="0"/>
              <a:t>Do managers and employees know and buy into your compensation philosophy?</a:t>
            </a:r>
          </a:p>
          <a:p>
            <a:r>
              <a:rPr lang="en-CA" sz="1600" dirty="0"/>
              <a:t>Does the pay scale reflect the importance of various job titles within the organization?</a:t>
            </a:r>
          </a:p>
          <a:p>
            <a:r>
              <a:rPr lang="en-CA" sz="1600" dirty="0"/>
              <a:t>Is your compensation competitive enough to attract and retain employees?</a:t>
            </a:r>
          </a:p>
          <a:p>
            <a:r>
              <a:rPr lang="en-CA" sz="1600" dirty="0"/>
              <a:t>Are you abiding by the laws with your compensation package?</a:t>
            </a:r>
          </a:p>
          <a:p>
            <a:r>
              <a:rPr lang="en-CA" sz="1600" dirty="0"/>
              <a:t>Is your compensation philosophy keeping in line with labour market changes, industry changes, and organizational changes?</a:t>
            </a:r>
          </a:p>
        </p:txBody>
      </p:sp>
    </p:spTree>
    <p:extLst>
      <p:ext uri="{BB962C8B-B14F-4D97-AF65-F5344CB8AC3E}">
        <p14:creationId xmlns:p14="http://schemas.microsoft.com/office/powerpoint/2010/main" val="2765523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406-3EC9-4003-892B-1B14D57137BD}"/>
              </a:ext>
            </a:extLst>
          </p:cNvPr>
          <p:cNvSpPr>
            <a:spLocks noGrp="1"/>
          </p:cNvSpPr>
          <p:nvPr>
            <p:ph type="title"/>
          </p:nvPr>
        </p:nvSpPr>
        <p:spPr/>
        <p:txBody>
          <a:bodyPr>
            <a:normAutofit fontScale="90000"/>
          </a:bodyPr>
          <a:lstStyle/>
          <a:p>
            <a:r>
              <a:rPr lang="en-CA" dirty="0"/>
              <a:t>7.1 Total Rewards Structure Implementation Competencies</a:t>
            </a:r>
            <a:br>
              <a:rPr lang="en-CA" dirty="0"/>
            </a:br>
            <a:endParaRPr lang="en-CA" dirty="0"/>
          </a:p>
        </p:txBody>
      </p:sp>
      <p:sp>
        <p:nvSpPr>
          <p:cNvPr id="3" name="Text Placeholder 2">
            <a:extLst>
              <a:ext uri="{FF2B5EF4-FFF2-40B4-BE49-F238E27FC236}">
                <a16:creationId xmlns:a16="http://schemas.microsoft.com/office/drawing/2014/main" id="{34B4D8D0-BA83-4FFB-AA3C-3E3D2CD6B992}"/>
              </a:ext>
            </a:extLst>
          </p:cNvPr>
          <p:cNvSpPr>
            <a:spLocks noGrp="1"/>
          </p:cNvSpPr>
          <p:nvPr>
            <p:ph type="body" idx="1"/>
          </p:nvPr>
        </p:nvSpPr>
        <p:spPr/>
        <p:txBody>
          <a:bodyPr>
            <a:noAutofit/>
          </a:bodyPr>
          <a:lstStyle/>
          <a:p>
            <a:pPr marL="114300" indent="0">
              <a:buNone/>
            </a:pPr>
            <a:endParaRPr lang="en-CA" sz="2000" dirty="0"/>
          </a:p>
          <a:p>
            <a:r>
              <a:rPr lang="en-CA" sz="2000" dirty="0"/>
              <a:t>Collect comparative data on total rewards in place at competing organizations.</a:t>
            </a:r>
          </a:p>
          <a:p>
            <a:r>
              <a:rPr lang="en-CA" sz="2000" dirty="0"/>
              <a:t>Assign positions in the organization into the total rewards structure using an appropriate job evaluation system.</a:t>
            </a:r>
          </a:p>
          <a:p>
            <a:r>
              <a:rPr lang="en-CA" sz="2000" dirty="0"/>
              <a:t>Implement programs and initiatives relating to the organization’s rewards structure equitably within the organization.</a:t>
            </a:r>
          </a:p>
          <a:p>
            <a:r>
              <a:rPr lang="en-CA" sz="2000" dirty="0"/>
              <a:t>Ensure the rewards structure maintains its compliance with legal requirements.</a:t>
            </a:r>
          </a:p>
          <a:p>
            <a:endParaRPr lang="en-CA" sz="2000" dirty="0"/>
          </a:p>
        </p:txBody>
      </p:sp>
    </p:spTree>
    <p:extLst>
      <p:ext uri="{BB962C8B-B14F-4D97-AF65-F5344CB8AC3E}">
        <p14:creationId xmlns:p14="http://schemas.microsoft.com/office/powerpoint/2010/main" val="389280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670E-B249-4BBB-BF68-500E6477F675}"/>
              </a:ext>
            </a:extLst>
          </p:cNvPr>
          <p:cNvSpPr>
            <a:spLocks noGrp="1"/>
          </p:cNvSpPr>
          <p:nvPr>
            <p:ph type="title"/>
          </p:nvPr>
        </p:nvSpPr>
        <p:spPr/>
        <p:txBody>
          <a:bodyPr>
            <a:normAutofit fontScale="90000"/>
          </a:bodyPr>
          <a:lstStyle/>
          <a:p>
            <a:r>
              <a:rPr lang="en-CA" dirty="0"/>
              <a:t>7.1 Compensation Policy</a:t>
            </a:r>
          </a:p>
        </p:txBody>
      </p:sp>
      <p:sp>
        <p:nvSpPr>
          <p:cNvPr id="3" name="Text Placeholder 2">
            <a:extLst>
              <a:ext uri="{FF2B5EF4-FFF2-40B4-BE49-F238E27FC236}">
                <a16:creationId xmlns:a16="http://schemas.microsoft.com/office/drawing/2014/main" id="{5F16F7DB-9402-4A6C-B8A9-9E974F0599ED}"/>
              </a:ext>
            </a:extLst>
          </p:cNvPr>
          <p:cNvSpPr>
            <a:spLocks noGrp="1"/>
          </p:cNvSpPr>
          <p:nvPr>
            <p:ph type="body" idx="1"/>
          </p:nvPr>
        </p:nvSpPr>
        <p:spPr/>
        <p:txBody>
          <a:bodyPr>
            <a:normAutofit/>
          </a:bodyPr>
          <a:lstStyle/>
          <a:p>
            <a:r>
              <a:rPr lang="en-CA" dirty="0"/>
              <a:t>Some organizations choose a market compensation policy, market plus, or market minus philosophy.</a:t>
            </a:r>
          </a:p>
          <a:p>
            <a:pPr marL="114300" indent="0">
              <a:buNone/>
            </a:pPr>
            <a:endParaRPr lang="en-CA" dirty="0"/>
          </a:p>
          <a:p>
            <a:r>
              <a:rPr lang="en-CA" dirty="0"/>
              <a:t>A </a:t>
            </a:r>
            <a:r>
              <a:rPr lang="en-CA" b="1" dirty="0"/>
              <a:t>market compensation policy </a:t>
            </a:r>
            <a:r>
              <a:rPr lang="en-CA" dirty="0"/>
              <a:t>is to pay the going rate for a particular job, within a particular market based on research and salary studies. </a:t>
            </a:r>
          </a:p>
          <a:p>
            <a:pPr lvl="1"/>
            <a:r>
              <a:rPr lang="en-CA" sz="1800" dirty="0">
                <a:latin typeface="+mn-lt"/>
              </a:rPr>
              <a:t>The organization that uses a </a:t>
            </a:r>
            <a:r>
              <a:rPr lang="en-CA" sz="1800" dirty="0">
                <a:solidFill>
                  <a:srgbClr val="002060"/>
                </a:solidFill>
                <a:latin typeface="+mn-lt"/>
              </a:rPr>
              <a:t>market plus philosophy </a:t>
            </a:r>
            <a:r>
              <a:rPr lang="en-CA" sz="1800" dirty="0">
                <a:latin typeface="+mn-lt"/>
              </a:rPr>
              <a:t>will determine the going rate and add a percentage to that rate, such as 5 percent</a:t>
            </a:r>
          </a:p>
          <a:p>
            <a:pPr lvl="1"/>
            <a:r>
              <a:rPr lang="en-CA" sz="1800" dirty="0">
                <a:latin typeface="+mn-lt"/>
              </a:rPr>
              <a:t>A </a:t>
            </a:r>
            <a:r>
              <a:rPr lang="en-CA" sz="1800" dirty="0">
                <a:solidFill>
                  <a:srgbClr val="002060"/>
                </a:solidFill>
                <a:latin typeface="+mn-lt"/>
              </a:rPr>
              <a:t>market minus philosophy </a:t>
            </a:r>
            <a:r>
              <a:rPr lang="en-CA" sz="1800" dirty="0">
                <a:latin typeface="+mn-lt"/>
              </a:rPr>
              <a:t>pays a particular percentage less than the market.</a:t>
            </a:r>
          </a:p>
        </p:txBody>
      </p:sp>
    </p:spTree>
    <p:extLst>
      <p:ext uri="{BB962C8B-B14F-4D97-AF65-F5344CB8AC3E}">
        <p14:creationId xmlns:p14="http://schemas.microsoft.com/office/powerpoint/2010/main" val="171534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F857-5B65-4DD1-9526-95E68427E8F5}"/>
              </a:ext>
            </a:extLst>
          </p:cNvPr>
          <p:cNvSpPr>
            <a:spLocks noGrp="1"/>
          </p:cNvSpPr>
          <p:nvPr>
            <p:ph type="title"/>
          </p:nvPr>
        </p:nvSpPr>
        <p:spPr/>
        <p:txBody>
          <a:bodyPr>
            <a:normAutofit fontScale="90000"/>
          </a:bodyPr>
          <a:lstStyle/>
          <a:p>
            <a:r>
              <a:rPr lang="en-CA" dirty="0"/>
              <a:t>7.2 Goals of a Compensation Package</a:t>
            </a:r>
          </a:p>
        </p:txBody>
      </p:sp>
      <p:sp>
        <p:nvSpPr>
          <p:cNvPr id="3" name="Text Placeholder 2">
            <a:extLst>
              <a:ext uri="{FF2B5EF4-FFF2-40B4-BE49-F238E27FC236}">
                <a16:creationId xmlns:a16="http://schemas.microsoft.com/office/drawing/2014/main" id="{3FEC461C-C9DA-412E-9E6E-F0A3AC106574}"/>
              </a:ext>
            </a:extLst>
          </p:cNvPr>
          <p:cNvSpPr>
            <a:spLocks noGrp="1"/>
          </p:cNvSpPr>
          <p:nvPr>
            <p:ph type="body" idx="1"/>
          </p:nvPr>
        </p:nvSpPr>
        <p:spPr/>
        <p:txBody>
          <a:bodyPr>
            <a:normAutofit/>
          </a:bodyPr>
          <a:lstStyle/>
          <a:p>
            <a:r>
              <a:rPr lang="en-CA" dirty="0"/>
              <a:t>Total Compensation Package or sometimes known as Total Rewards.</a:t>
            </a:r>
          </a:p>
          <a:p>
            <a:pPr marL="114300" indent="0">
              <a:buNone/>
            </a:pPr>
            <a:endParaRPr lang="en-CA" dirty="0"/>
          </a:p>
          <a:p>
            <a:r>
              <a:rPr lang="en-CA" b="1" dirty="0">
                <a:solidFill>
                  <a:srgbClr val="002060"/>
                </a:solidFill>
              </a:rPr>
              <a:t>Internal equity </a:t>
            </a:r>
            <a:r>
              <a:rPr lang="en-CA" dirty="0"/>
              <a:t>is a perceived equity among different jobs within a company.  In other words, jobs that are similar should have similar value, and receive similar pay. </a:t>
            </a:r>
          </a:p>
          <a:p>
            <a:r>
              <a:rPr lang="en-CA" b="1" dirty="0">
                <a:solidFill>
                  <a:srgbClr val="002060"/>
                </a:solidFill>
              </a:rPr>
              <a:t>External equity </a:t>
            </a:r>
            <a:r>
              <a:rPr lang="en-CA" dirty="0"/>
              <a:t>relies on paying employees that is perceived to be fair based on what they market is paying. The company compares their own pay to what other similar companies are paying their employees</a:t>
            </a:r>
          </a:p>
        </p:txBody>
      </p:sp>
    </p:spTree>
    <p:extLst>
      <p:ext uri="{BB962C8B-B14F-4D97-AF65-F5344CB8AC3E}">
        <p14:creationId xmlns:p14="http://schemas.microsoft.com/office/powerpoint/2010/main" val="95419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F857-5B65-4DD1-9526-95E68427E8F5}"/>
              </a:ext>
            </a:extLst>
          </p:cNvPr>
          <p:cNvSpPr>
            <a:spLocks noGrp="1"/>
          </p:cNvSpPr>
          <p:nvPr>
            <p:ph type="title"/>
          </p:nvPr>
        </p:nvSpPr>
        <p:spPr/>
        <p:txBody>
          <a:bodyPr>
            <a:normAutofit fontScale="90000"/>
          </a:bodyPr>
          <a:lstStyle/>
          <a:p>
            <a:r>
              <a:rPr lang="en-CA" dirty="0"/>
              <a:t>7.2 Total Rewards Structure Competencies</a:t>
            </a:r>
          </a:p>
        </p:txBody>
      </p:sp>
      <p:sp>
        <p:nvSpPr>
          <p:cNvPr id="3" name="Text Placeholder 2">
            <a:extLst>
              <a:ext uri="{FF2B5EF4-FFF2-40B4-BE49-F238E27FC236}">
                <a16:creationId xmlns:a16="http://schemas.microsoft.com/office/drawing/2014/main" id="{3FEC461C-C9DA-412E-9E6E-F0A3AC106574}"/>
              </a:ext>
            </a:extLst>
          </p:cNvPr>
          <p:cNvSpPr>
            <a:spLocks noGrp="1"/>
          </p:cNvSpPr>
          <p:nvPr>
            <p:ph type="body" idx="1"/>
          </p:nvPr>
        </p:nvSpPr>
        <p:spPr/>
        <p:txBody>
          <a:bodyPr>
            <a:normAutofit/>
          </a:bodyPr>
          <a:lstStyle/>
          <a:p>
            <a:r>
              <a:rPr lang="en-CA" sz="2000" dirty="0"/>
              <a:t>Collect comparative data on total rewards in place at competing organizations.</a:t>
            </a:r>
          </a:p>
          <a:p>
            <a:r>
              <a:rPr lang="en-CA" sz="2000" dirty="0"/>
              <a:t>Assign positions in the organization into the total rewards structure using an appropriate job evaluation system.</a:t>
            </a:r>
          </a:p>
          <a:p>
            <a:r>
              <a:rPr lang="en-CA" sz="2000" dirty="0"/>
              <a:t>Implement programs and initiatives relating to the organization’s rewards structure equitably within the organization.</a:t>
            </a:r>
          </a:p>
          <a:p>
            <a:r>
              <a:rPr lang="en-CA" sz="2000" dirty="0"/>
              <a:t>Ensure the rewards structure maintains its compliance with legal requirements.</a:t>
            </a:r>
          </a:p>
          <a:p>
            <a:endParaRPr lang="en-CA" dirty="0"/>
          </a:p>
        </p:txBody>
      </p:sp>
    </p:spTree>
    <p:extLst>
      <p:ext uri="{BB962C8B-B14F-4D97-AF65-F5344CB8AC3E}">
        <p14:creationId xmlns:p14="http://schemas.microsoft.com/office/powerpoint/2010/main" val="820777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E92D-12B4-4387-AFF6-63142C3F54E5}"/>
              </a:ext>
            </a:extLst>
          </p:cNvPr>
          <p:cNvSpPr>
            <a:spLocks noGrp="1"/>
          </p:cNvSpPr>
          <p:nvPr>
            <p:ph type="title"/>
          </p:nvPr>
        </p:nvSpPr>
        <p:spPr/>
        <p:txBody>
          <a:bodyPr>
            <a:normAutofit fontScale="90000"/>
          </a:bodyPr>
          <a:lstStyle/>
          <a:p>
            <a:r>
              <a:rPr lang="en-CA" dirty="0"/>
              <a:t>7.3 Job Evaluation and Pay Systems</a:t>
            </a:r>
          </a:p>
        </p:txBody>
      </p:sp>
      <p:sp>
        <p:nvSpPr>
          <p:cNvPr id="3" name="Text Placeholder 2">
            <a:extLst>
              <a:ext uri="{FF2B5EF4-FFF2-40B4-BE49-F238E27FC236}">
                <a16:creationId xmlns:a16="http://schemas.microsoft.com/office/drawing/2014/main" id="{CA5E8555-3B33-4318-AD2C-C22D209E5BFE}"/>
              </a:ext>
            </a:extLst>
          </p:cNvPr>
          <p:cNvSpPr>
            <a:spLocks noGrp="1"/>
          </p:cNvSpPr>
          <p:nvPr>
            <p:ph type="body" idx="1"/>
          </p:nvPr>
        </p:nvSpPr>
        <p:spPr/>
        <p:txBody>
          <a:bodyPr/>
          <a:lstStyle/>
          <a:p>
            <a:pPr marL="114300" indent="0">
              <a:buNone/>
            </a:pPr>
            <a:r>
              <a:rPr lang="en-CA" b="1" dirty="0"/>
              <a:t>Job evaluation </a:t>
            </a:r>
            <a:r>
              <a:rPr lang="en-CA" dirty="0"/>
              <a:t>is defined as the process of determining the relative worth of jobs to determine pay structure. There are several ways to perform a job evaluation:</a:t>
            </a:r>
          </a:p>
          <a:p>
            <a:pPr marL="457200" indent="-342900">
              <a:buFont typeface="+mj-lt"/>
              <a:buAutoNum type="arabicPeriod"/>
            </a:pPr>
            <a:r>
              <a:rPr lang="en-CA" dirty="0"/>
              <a:t>Job ranking system</a:t>
            </a:r>
          </a:p>
          <a:p>
            <a:pPr marL="457200" indent="-342900">
              <a:buFont typeface="+mj-lt"/>
              <a:buAutoNum type="arabicPeriod"/>
            </a:pPr>
            <a:r>
              <a:rPr lang="en-CA" dirty="0"/>
              <a:t>Job classification system</a:t>
            </a:r>
          </a:p>
          <a:p>
            <a:pPr marL="457200" indent="-342900">
              <a:buFont typeface="+mj-lt"/>
              <a:buAutoNum type="arabicPeriod"/>
            </a:pPr>
            <a:r>
              <a:rPr lang="en-CA" dirty="0"/>
              <a:t>Point factor system</a:t>
            </a:r>
          </a:p>
          <a:p>
            <a:pPr marL="114300" indent="0">
              <a:buNone/>
            </a:pPr>
            <a:endParaRPr lang="en-CA" dirty="0"/>
          </a:p>
          <a:p>
            <a:pPr marL="114300" indent="0">
              <a:buNone/>
            </a:pPr>
            <a:r>
              <a:rPr lang="en-CA" dirty="0"/>
              <a:t>Once the job evaluation has been performed, Human Resources can move on to pay grading. This is the process of setting the pay scale for specific jobs or types of jobs.</a:t>
            </a:r>
          </a:p>
          <a:p>
            <a:pPr marL="457200" indent="-342900">
              <a:buFont typeface="+mj-lt"/>
              <a:buAutoNum type="arabicPeriod"/>
            </a:pPr>
            <a:endParaRPr lang="en-CA" dirty="0"/>
          </a:p>
        </p:txBody>
      </p:sp>
    </p:spTree>
    <p:extLst>
      <p:ext uri="{BB962C8B-B14F-4D97-AF65-F5344CB8AC3E}">
        <p14:creationId xmlns:p14="http://schemas.microsoft.com/office/powerpoint/2010/main" val="188908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9F857-5B65-4DD1-9526-95E68427E8F5}"/>
              </a:ext>
            </a:extLst>
          </p:cNvPr>
          <p:cNvSpPr>
            <a:spLocks noGrp="1"/>
          </p:cNvSpPr>
          <p:nvPr>
            <p:ph type="title"/>
          </p:nvPr>
        </p:nvSpPr>
        <p:spPr/>
        <p:txBody>
          <a:bodyPr>
            <a:normAutofit fontScale="90000"/>
          </a:bodyPr>
          <a:lstStyle/>
          <a:p>
            <a:r>
              <a:rPr lang="en-CA" dirty="0"/>
              <a:t>7.3 Total Rewards Structure Evaluation Competencies</a:t>
            </a:r>
            <a:br>
              <a:rPr lang="en-CA" dirty="0"/>
            </a:br>
            <a:endParaRPr lang="en-CA" dirty="0"/>
          </a:p>
        </p:txBody>
      </p:sp>
      <p:sp>
        <p:nvSpPr>
          <p:cNvPr id="3" name="Text Placeholder 2">
            <a:extLst>
              <a:ext uri="{FF2B5EF4-FFF2-40B4-BE49-F238E27FC236}">
                <a16:creationId xmlns:a16="http://schemas.microsoft.com/office/drawing/2014/main" id="{3FEC461C-C9DA-412E-9E6E-F0A3AC106574}"/>
              </a:ext>
            </a:extLst>
          </p:cNvPr>
          <p:cNvSpPr>
            <a:spLocks noGrp="1"/>
          </p:cNvSpPr>
          <p:nvPr>
            <p:ph type="body" idx="1"/>
          </p:nvPr>
        </p:nvSpPr>
        <p:spPr/>
        <p:txBody>
          <a:bodyPr>
            <a:normAutofit fontScale="92500"/>
          </a:bodyPr>
          <a:lstStyle/>
          <a:p>
            <a:endParaRPr lang="en-CA" dirty="0"/>
          </a:p>
          <a:p>
            <a:r>
              <a:rPr lang="en-CA" dirty="0"/>
              <a:t>Measure the effectiveness of the total rewards structure using appropriate metrics.</a:t>
            </a:r>
          </a:p>
          <a:p>
            <a:r>
              <a:rPr lang="en-CA" dirty="0"/>
              <a:t>Maintain knowledge of rewards structures in the organization’s sector, industry, and location.</a:t>
            </a:r>
          </a:p>
          <a:p>
            <a:r>
              <a:rPr lang="en-CA" dirty="0"/>
              <a:t>Ensure the rewards structure maintains its compliance with legal requirements.</a:t>
            </a:r>
          </a:p>
          <a:p>
            <a:r>
              <a:rPr lang="en-CA" dirty="0"/>
              <a:t>Assess the need for changes to the total rewards structure using data internal and external to the organization.</a:t>
            </a:r>
          </a:p>
          <a:p>
            <a:r>
              <a:rPr lang="en-CA" dirty="0"/>
              <a:t>Recommend changes to the total rewards structure to leadership based on collected data and information.</a:t>
            </a:r>
          </a:p>
        </p:txBody>
      </p:sp>
    </p:spTree>
    <p:extLst>
      <p:ext uri="{BB962C8B-B14F-4D97-AF65-F5344CB8AC3E}">
        <p14:creationId xmlns:p14="http://schemas.microsoft.com/office/powerpoint/2010/main" val="2866652366"/>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15BBAD-F7F2-401E-AF05-5688830EE446}">
  <ds:schemaRefs>
    <ds:schemaRef ds:uri="http://purl.org/dc/elements/1.1/"/>
    <ds:schemaRef ds:uri="994b5876-6cd9-4c79-8e46-d4c16b01c114"/>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2a2e7db6-e305-423f-94e6-8efd5e6fa176"/>
    <ds:schemaRef ds:uri="http://purl.org/dc/terms/"/>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Geometric</Template>
  <TotalTime>1984</TotalTime>
  <Words>1816</Words>
  <PresentationFormat>On-screen Show (16:9)</PresentationFormat>
  <Paragraphs>134</Paragraphs>
  <Slides>20</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 Light</vt:lpstr>
      <vt:lpstr>Arial</vt:lpstr>
      <vt:lpstr>Calibri</vt:lpstr>
      <vt:lpstr>Roboto</vt:lpstr>
      <vt:lpstr>Geometric</vt:lpstr>
      <vt:lpstr>Custom Design</vt:lpstr>
      <vt:lpstr>Human Resources Management: Competencies for HR Professionals​​</vt:lpstr>
      <vt:lpstr>Learning Outcomes</vt:lpstr>
      <vt:lpstr>7.1 Developing a Compensation Package </vt:lpstr>
      <vt:lpstr>7.1 Total Rewards Structure Implementation Competencies </vt:lpstr>
      <vt:lpstr>7.1 Compensation Policy</vt:lpstr>
      <vt:lpstr>7.2 Goals of a Compensation Package</vt:lpstr>
      <vt:lpstr>7.2 Total Rewards Structure Competencies</vt:lpstr>
      <vt:lpstr>7.3 Job Evaluation and Pay Systems</vt:lpstr>
      <vt:lpstr>7.3 Total Rewards Structure Evaluation Competencies </vt:lpstr>
      <vt:lpstr>7.4 Compensation Strategies</vt:lpstr>
      <vt:lpstr>7.4 Pay Theories</vt:lpstr>
      <vt:lpstr>7.4 Total Rewards Structure Development Competencies </vt:lpstr>
      <vt:lpstr>7.5 Laws Relating to Pay</vt:lpstr>
      <vt:lpstr>7.5 Leadership Competencies </vt:lpstr>
      <vt:lpstr>7.6 Goals of Employee Benefits</vt:lpstr>
      <vt:lpstr>7.7 Mandatory and Voluntary Benefits</vt:lpstr>
      <vt:lpstr>7.8 Flexible Benefits</vt:lpstr>
      <vt:lpstr>7.8 Value of Total Rewards Competencies </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Compensation and Benefits</dc:title>
  <dc:subject>HRM</dc:subject>
  <cp:lastPrinted>2021-10-24T15:39:03Z</cp:lastPrinted>
  <dcterms:created xsi:type="dcterms:W3CDTF">2023-03-17T18:33:04Z</dcterms:created>
  <dcterms:modified xsi:type="dcterms:W3CDTF">2023-12-01T20:07:36Z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