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39"/>
  </p:notesMasterIdLst>
  <p:handoutMasterIdLst>
    <p:handoutMasterId r:id="rId40"/>
  </p:handoutMasterIdLst>
  <p:sldIdLst>
    <p:sldId id="256" r:id="rId6"/>
    <p:sldId id="311" r:id="rId7"/>
    <p:sldId id="312" r:id="rId8"/>
    <p:sldId id="342" r:id="rId9"/>
    <p:sldId id="344" r:id="rId10"/>
    <p:sldId id="343" r:id="rId11"/>
    <p:sldId id="345" r:id="rId12"/>
    <p:sldId id="346" r:id="rId13"/>
    <p:sldId id="314" r:id="rId14"/>
    <p:sldId id="347" r:id="rId15"/>
    <p:sldId id="315" r:id="rId16"/>
    <p:sldId id="316" r:id="rId17"/>
    <p:sldId id="338" r:id="rId18"/>
    <p:sldId id="339" r:id="rId19"/>
    <p:sldId id="348" r:id="rId20"/>
    <p:sldId id="318" r:id="rId21"/>
    <p:sldId id="340" r:id="rId22"/>
    <p:sldId id="350" r:id="rId23"/>
    <p:sldId id="349" r:id="rId24"/>
    <p:sldId id="351" r:id="rId25"/>
    <p:sldId id="320" r:id="rId26"/>
    <p:sldId id="341" r:id="rId27"/>
    <p:sldId id="353" r:id="rId28"/>
    <p:sldId id="352" r:id="rId29"/>
    <p:sldId id="321" r:id="rId30"/>
    <p:sldId id="354" r:id="rId31"/>
    <p:sldId id="328" r:id="rId32"/>
    <p:sldId id="307" r:id="rId33"/>
    <p:sldId id="355" r:id="rId34"/>
    <p:sldId id="356" r:id="rId35"/>
    <p:sldId id="357" r:id="rId36"/>
    <p:sldId id="358" r:id="rId37"/>
    <p:sldId id="359" r:id="rId38"/>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
      <p:font typeface="Roboto" panose="02000000000000000000"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FF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87" autoAdjust="0"/>
    <p:restoredTop sz="76406" autoAdjust="0"/>
  </p:normalViewPr>
  <p:slideViewPr>
    <p:cSldViewPr snapToGrid="0">
      <p:cViewPr varScale="1">
        <p:scale>
          <a:sx n="77" d="100"/>
          <a:sy n="77" d="100"/>
        </p:scale>
        <p:origin x="58" y="178"/>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3.fntdata"/><Relationship Id="rId48" Type="http://schemas.openxmlformats.org/officeDocument/2006/relationships/font" Target="fonts/font8.fntdata"/><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6.fntdata"/><Relationship Id="rId20" Type="http://schemas.openxmlformats.org/officeDocument/2006/relationships/slide" Target="slides/slide15.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acuzzi, Andrew" userId="35167598-ed26-45ef-b183-b7efd547e62a" providerId="ADAL" clId="{3A62AFE7-1D07-43E0-BF9B-1B851B71E597}"/>
    <pc:docChg chg="modSld">
      <pc:chgData name="Stracuzzi, Andrew" userId="35167598-ed26-45ef-b183-b7efd547e62a" providerId="ADAL" clId="{3A62AFE7-1D07-43E0-BF9B-1B851B71E597}" dt="2023-12-01T18:24:36.531" v="25" actId="20577"/>
      <pc:docMkLst>
        <pc:docMk/>
      </pc:docMkLst>
      <pc:sldChg chg="modSp mod">
        <pc:chgData name="Stracuzzi, Andrew" userId="35167598-ed26-45ef-b183-b7efd547e62a" providerId="ADAL" clId="{3A62AFE7-1D07-43E0-BF9B-1B851B71E597}" dt="2023-12-01T18:23:57.546" v="8" actId="20577"/>
        <pc:sldMkLst>
          <pc:docMk/>
          <pc:sldMk cId="1115321632" sldId="307"/>
        </pc:sldMkLst>
        <pc:spChg chg="mod">
          <ac:chgData name="Stracuzzi, Andrew" userId="35167598-ed26-45ef-b183-b7efd547e62a" providerId="ADAL" clId="{3A62AFE7-1D07-43E0-BF9B-1B851B71E597}" dt="2023-12-01T18:23:57.546" v="8" actId="20577"/>
          <ac:spMkLst>
            <pc:docMk/>
            <pc:sldMk cId="1115321632" sldId="307"/>
            <ac:spMk id="3" creationId="{C3435057-8CC2-05DF-488C-7EF4260BC5F7}"/>
          </ac:spMkLst>
        </pc:spChg>
      </pc:sldChg>
      <pc:sldChg chg="modSp mod">
        <pc:chgData name="Stracuzzi, Andrew" userId="35167598-ed26-45ef-b183-b7efd547e62a" providerId="ADAL" clId="{3A62AFE7-1D07-43E0-BF9B-1B851B71E597}" dt="2023-12-01T18:23:43.136" v="6" actId="20577"/>
        <pc:sldMkLst>
          <pc:docMk/>
          <pc:sldMk cId="2441380674" sldId="318"/>
        </pc:sldMkLst>
        <pc:spChg chg="mod">
          <ac:chgData name="Stracuzzi, Andrew" userId="35167598-ed26-45ef-b183-b7efd547e62a" providerId="ADAL" clId="{3A62AFE7-1D07-43E0-BF9B-1B851B71E597}" dt="2023-12-01T18:23:43.136" v="6" actId="20577"/>
          <ac:spMkLst>
            <pc:docMk/>
            <pc:sldMk cId="2441380674" sldId="318"/>
            <ac:spMk id="2" creationId="{A7007692-0FBD-4632-8CB7-57D86322089A}"/>
          </ac:spMkLst>
        </pc:spChg>
      </pc:sldChg>
      <pc:sldChg chg="modSp mod">
        <pc:chgData name="Stracuzzi, Andrew" userId="35167598-ed26-45ef-b183-b7efd547e62a" providerId="ADAL" clId="{3A62AFE7-1D07-43E0-BF9B-1B851B71E597}" dt="2023-12-01T18:23:37.548" v="5" actId="404"/>
        <pc:sldMkLst>
          <pc:docMk/>
          <pc:sldMk cId="3599812311" sldId="348"/>
        </pc:sldMkLst>
        <pc:spChg chg="mod">
          <ac:chgData name="Stracuzzi, Andrew" userId="35167598-ed26-45ef-b183-b7efd547e62a" providerId="ADAL" clId="{3A62AFE7-1D07-43E0-BF9B-1B851B71E597}" dt="2023-12-01T18:23:37.548" v="5" actId="404"/>
          <ac:spMkLst>
            <pc:docMk/>
            <pc:sldMk cId="3599812311" sldId="348"/>
            <ac:spMk id="2" creationId="{91B12523-EE4F-48DF-87E7-35BC878C6D71}"/>
          </ac:spMkLst>
        </pc:spChg>
      </pc:sldChg>
      <pc:sldChg chg="modSp mod">
        <pc:chgData name="Stracuzzi, Andrew" userId="35167598-ed26-45ef-b183-b7efd547e62a" providerId="ADAL" clId="{3A62AFE7-1D07-43E0-BF9B-1B851B71E597}" dt="2023-12-01T18:24:02.707" v="11" actId="20577"/>
        <pc:sldMkLst>
          <pc:docMk/>
          <pc:sldMk cId="862668318" sldId="355"/>
        </pc:sldMkLst>
        <pc:spChg chg="mod">
          <ac:chgData name="Stracuzzi, Andrew" userId="35167598-ed26-45ef-b183-b7efd547e62a" providerId="ADAL" clId="{3A62AFE7-1D07-43E0-BF9B-1B851B71E597}" dt="2023-12-01T18:24:02.707" v="11" actId="20577"/>
          <ac:spMkLst>
            <pc:docMk/>
            <pc:sldMk cId="862668318" sldId="355"/>
            <ac:spMk id="3" creationId="{C3435057-8CC2-05DF-488C-7EF4260BC5F7}"/>
          </ac:spMkLst>
        </pc:spChg>
      </pc:sldChg>
      <pc:sldChg chg="modSp mod">
        <pc:chgData name="Stracuzzi, Andrew" userId="35167598-ed26-45ef-b183-b7efd547e62a" providerId="ADAL" clId="{3A62AFE7-1D07-43E0-BF9B-1B851B71E597}" dt="2023-12-01T18:24:08.472" v="15" actId="20577"/>
        <pc:sldMkLst>
          <pc:docMk/>
          <pc:sldMk cId="3442396987" sldId="356"/>
        </pc:sldMkLst>
        <pc:spChg chg="mod">
          <ac:chgData name="Stracuzzi, Andrew" userId="35167598-ed26-45ef-b183-b7efd547e62a" providerId="ADAL" clId="{3A62AFE7-1D07-43E0-BF9B-1B851B71E597}" dt="2023-12-01T18:24:08.472" v="15" actId="20577"/>
          <ac:spMkLst>
            <pc:docMk/>
            <pc:sldMk cId="3442396987" sldId="356"/>
            <ac:spMk id="3" creationId="{C3435057-8CC2-05DF-488C-7EF4260BC5F7}"/>
          </ac:spMkLst>
        </pc:spChg>
      </pc:sldChg>
      <pc:sldChg chg="modSp mod">
        <pc:chgData name="Stracuzzi, Andrew" userId="35167598-ed26-45ef-b183-b7efd547e62a" providerId="ADAL" clId="{3A62AFE7-1D07-43E0-BF9B-1B851B71E597}" dt="2023-12-01T18:24:14.523" v="18" actId="20577"/>
        <pc:sldMkLst>
          <pc:docMk/>
          <pc:sldMk cId="2274166159" sldId="357"/>
        </pc:sldMkLst>
        <pc:spChg chg="mod">
          <ac:chgData name="Stracuzzi, Andrew" userId="35167598-ed26-45ef-b183-b7efd547e62a" providerId="ADAL" clId="{3A62AFE7-1D07-43E0-BF9B-1B851B71E597}" dt="2023-12-01T18:24:14.523" v="18" actId="20577"/>
          <ac:spMkLst>
            <pc:docMk/>
            <pc:sldMk cId="2274166159" sldId="357"/>
            <ac:spMk id="3" creationId="{C3435057-8CC2-05DF-488C-7EF4260BC5F7}"/>
          </ac:spMkLst>
        </pc:spChg>
      </pc:sldChg>
      <pc:sldChg chg="modSp mod">
        <pc:chgData name="Stracuzzi, Andrew" userId="35167598-ed26-45ef-b183-b7efd547e62a" providerId="ADAL" clId="{3A62AFE7-1D07-43E0-BF9B-1B851B71E597}" dt="2023-12-01T18:24:23.715" v="20" actId="20577"/>
        <pc:sldMkLst>
          <pc:docMk/>
          <pc:sldMk cId="281217288" sldId="358"/>
        </pc:sldMkLst>
        <pc:spChg chg="mod">
          <ac:chgData name="Stracuzzi, Andrew" userId="35167598-ed26-45ef-b183-b7efd547e62a" providerId="ADAL" clId="{3A62AFE7-1D07-43E0-BF9B-1B851B71E597}" dt="2023-12-01T18:24:23.715" v="20" actId="20577"/>
          <ac:spMkLst>
            <pc:docMk/>
            <pc:sldMk cId="281217288" sldId="358"/>
            <ac:spMk id="3" creationId="{C3435057-8CC2-05DF-488C-7EF4260BC5F7}"/>
          </ac:spMkLst>
        </pc:spChg>
      </pc:sldChg>
      <pc:sldChg chg="modSp mod">
        <pc:chgData name="Stracuzzi, Andrew" userId="35167598-ed26-45ef-b183-b7efd547e62a" providerId="ADAL" clId="{3A62AFE7-1D07-43E0-BF9B-1B851B71E597}" dt="2023-12-01T18:24:36.531" v="25" actId="20577"/>
        <pc:sldMkLst>
          <pc:docMk/>
          <pc:sldMk cId="3456633198" sldId="359"/>
        </pc:sldMkLst>
        <pc:spChg chg="mod">
          <ac:chgData name="Stracuzzi, Andrew" userId="35167598-ed26-45ef-b183-b7efd547e62a" providerId="ADAL" clId="{3A62AFE7-1D07-43E0-BF9B-1B851B71E597}" dt="2023-12-01T18:24:36.531" v="25" actId="20577"/>
          <ac:spMkLst>
            <pc:docMk/>
            <pc:sldMk cId="3456633198" sldId="359"/>
            <ac:spMk id="3" creationId="{C3435057-8CC2-05DF-488C-7EF4260BC5F7}"/>
          </ac:spMkLst>
        </pc:spChg>
      </pc:sldChg>
    </pc:docChg>
  </pc:docChgLst>
  <pc:docChgLst>
    <pc:chgData name="Ceron Salas, Stephany" userId="S::s_ceronsalas@fanshawec.ca::85a2f896-e1a9-46ee-ae81-f85b0fb32b18" providerId="AD" clId="Web-{4B38A5D7-6AC2-346B-2ED3-BA7FFB5AE08B}"/>
    <pc:docChg chg="modSld">
      <pc:chgData name="Ceron Salas, Stephany" userId="S::s_ceronsalas@fanshawec.ca::85a2f896-e1a9-46ee-ae81-f85b0fb32b18" providerId="AD" clId="Web-{4B38A5D7-6AC2-346B-2ED3-BA7FFB5AE08B}" dt="2023-11-22T17:20:12.094" v="14" actId="20577"/>
      <pc:docMkLst>
        <pc:docMk/>
      </pc:docMkLst>
      <pc:sldChg chg="addSp delSp modSp">
        <pc:chgData name="Ceron Salas, Stephany" userId="S::s_ceronsalas@fanshawec.ca::85a2f896-e1a9-46ee-ae81-f85b0fb32b18" providerId="AD" clId="Web-{4B38A5D7-6AC2-346B-2ED3-BA7FFB5AE08B}" dt="2023-11-22T17:20:12.094" v="14" actId="20577"/>
        <pc:sldMkLst>
          <pc:docMk/>
          <pc:sldMk cId="0" sldId="256"/>
        </pc:sldMkLst>
        <pc:spChg chg="add del mod">
          <ac:chgData name="Ceron Salas, Stephany" userId="S::s_ceronsalas@fanshawec.ca::85a2f896-e1a9-46ee-ae81-f85b0fb32b18" providerId="AD" clId="Web-{4B38A5D7-6AC2-346B-2ED3-BA7FFB5AE08B}" dt="2023-11-22T17:19:58.281" v="8"/>
          <ac:spMkLst>
            <pc:docMk/>
            <pc:sldMk cId="0" sldId="256"/>
            <ac:spMk id="2" creationId="{1F4B788E-5828-B8BB-51AB-6BF2B180020F}"/>
          </ac:spMkLst>
        </pc:spChg>
        <pc:spChg chg="add del mod">
          <ac:chgData name="Ceron Salas, Stephany" userId="S::s_ceronsalas@fanshawec.ca::85a2f896-e1a9-46ee-ae81-f85b0fb32b18" providerId="AD" clId="Web-{4B38A5D7-6AC2-346B-2ED3-BA7FFB5AE08B}" dt="2023-11-22T17:20:04.281" v="12"/>
          <ac:spMkLst>
            <pc:docMk/>
            <pc:sldMk cId="0" sldId="256"/>
            <ac:spMk id="3" creationId="{B165EB86-24FF-1BAE-E580-E7A605365618}"/>
          </ac:spMkLst>
        </pc:spChg>
        <pc:spChg chg="mod">
          <ac:chgData name="Ceron Salas, Stephany" userId="S::s_ceronsalas@fanshawec.ca::85a2f896-e1a9-46ee-ae81-f85b0fb32b18" providerId="AD" clId="Web-{4B38A5D7-6AC2-346B-2ED3-BA7FFB5AE08B}" dt="2023-11-22T17:20:12.094" v="14" actId="20577"/>
          <ac:spMkLst>
            <pc:docMk/>
            <pc:sldMk cId="0" sldId="256"/>
            <ac:spMk id="80" creationId="{00000000-0000-0000-0000-000000000000}"/>
          </ac:spMkLst>
        </pc:spChg>
      </pc:sldChg>
    </pc:docChg>
  </pc:docChgLst>
  <pc:docChgLst>
    <pc:chgData name="Ceron Salas, Stephany" userId="S::s_ceronsalas@fanshawec.ca::85a2f896-e1a9-46ee-ae81-f85b0fb32b18" providerId="AD" clId="Web-{A77C3BEA-5131-7209-CF51-DB02769E8784}"/>
    <pc:docChg chg="modSld">
      <pc:chgData name="Ceron Salas, Stephany" userId="S::s_ceronsalas@fanshawec.ca::85a2f896-e1a9-46ee-ae81-f85b0fb32b18" providerId="AD" clId="Web-{A77C3BEA-5131-7209-CF51-DB02769E8784}" dt="2023-11-23T21:11:17.187" v="9" actId="20577"/>
      <pc:docMkLst>
        <pc:docMk/>
      </pc:docMkLst>
      <pc:sldChg chg="modSp">
        <pc:chgData name="Ceron Salas, Stephany" userId="S::s_ceronsalas@fanshawec.ca::85a2f896-e1a9-46ee-ae81-f85b0fb32b18" providerId="AD" clId="Web-{A77C3BEA-5131-7209-CF51-DB02769E8784}" dt="2023-11-23T21:11:17.187" v="9" actId="20577"/>
        <pc:sldMkLst>
          <pc:docMk/>
          <pc:sldMk cId="1577014080" sldId="328"/>
        </pc:sldMkLst>
        <pc:spChg chg="mod">
          <ac:chgData name="Ceron Salas, Stephany" userId="S::s_ceronsalas@fanshawec.ca::85a2f896-e1a9-46ee-ae81-f85b0fb32b18" providerId="AD" clId="Web-{A77C3BEA-5131-7209-CF51-DB02769E8784}" dt="2023-11-23T21:11:17.187" v="9" actId="20577"/>
          <ac:spMkLst>
            <pc:docMk/>
            <pc:sldMk cId="1577014080" sldId="328"/>
            <ac:spMk id="3" creationId="{DA12EA40-313A-4D6A-8248-9C0A112FF225}"/>
          </ac:spMkLst>
        </pc:spChg>
      </pc:sldChg>
    </pc:docChg>
  </pc:docChgLst>
  <pc:docChgLst>
    <pc:chgData name="Ceron Salas, Stephany" userId="S::s_ceronsalas@fanshawec.ca::85a2f896-e1a9-46ee-ae81-f85b0fb32b18" providerId="AD" clId="Web-{9B3AF380-F455-BB1F-5798-861BA2C877AF}"/>
    <pc:docChg chg="modSld">
      <pc:chgData name="Ceron Salas, Stephany" userId="S::s_ceronsalas@fanshawec.ca::85a2f896-e1a9-46ee-ae81-f85b0fb32b18" providerId="AD" clId="Web-{9B3AF380-F455-BB1F-5798-861BA2C877AF}" dt="2023-11-22T16:30:58.920" v="2" actId="20577"/>
      <pc:docMkLst>
        <pc:docMk/>
      </pc:docMkLst>
      <pc:sldChg chg="modSp">
        <pc:chgData name="Ceron Salas, Stephany" userId="S::s_ceronsalas@fanshawec.ca::85a2f896-e1a9-46ee-ae81-f85b0fb32b18" providerId="AD" clId="Web-{9B3AF380-F455-BB1F-5798-861BA2C877AF}" dt="2023-11-22T16:30:58.920" v="2" actId="20577"/>
        <pc:sldMkLst>
          <pc:docMk/>
          <pc:sldMk cId="0" sldId="256"/>
        </pc:sldMkLst>
        <pc:spChg chg="mod">
          <ac:chgData name="Ceron Salas, Stephany" userId="S::s_ceronsalas@fanshawec.ca::85a2f896-e1a9-46ee-ae81-f85b0fb32b18" providerId="AD" clId="Web-{9B3AF380-F455-BB1F-5798-861BA2C877AF}" dt="2023-11-22T16:30:52.498" v="0" actId="20577"/>
          <ac:spMkLst>
            <pc:docMk/>
            <pc:sldMk cId="0" sldId="256"/>
            <ac:spMk id="80" creationId="{00000000-0000-0000-0000-000000000000}"/>
          </ac:spMkLst>
        </pc:spChg>
        <pc:spChg chg="mod">
          <ac:chgData name="Ceron Salas, Stephany" userId="S::s_ceronsalas@fanshawec.ca::85a2f896-e1a9-46ee-ae81-f85b0fb32b18" providerId="AD" clId="Web-{9B3AF380-F455-BB1F-5798-861BA2C877AF}" dt="2023-11-22T16:30:58.920" v="2" actId="20577"/>
          <ac:spMkLst>
            <pc:docMk/>
            <pc:sldMk cId="0" sldId="256"/>
            <ac:spMk id="81"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14AED-135A-F048-8B89-7D0022889A1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MX"/>
        </a:p>
      </dgm:t>
    </dgm:pt>
    <dgm:pt modelId="{5545C87A-64C4-B24B-A98D-A66FC3C9FAF8}">
      <dgm:prSet custT="1"/>
      <dgm:spPr/>
      <dgm:t>
        <a:bodyPr/>
        <a:lstStyle/>
        <a:p>
          <a:r>
            <a:rPr lang="en-CA" sz="2000" b="0" i="0" dirty="0"/>
            <a:t>Maintain an understanding of the organization’s vision, mission, values, and goals.</a:t>
          </a:r>
          <a:endParaRPr lang="es-CO" sz="2000" dirty="0"/>
        </a:p>
      </dgm:t>
    </dgm:pt>
    <dgm:pt modelId="{1AAD46FA-B522-544C-9B7F-C1BBF7CC33BA}" type="parTrans" cxnId="{47B7D1C6-D5CF-7B4F-9B3F-34D5499994A8}">
      <dgm:prSet/>
      <dgm:spPr/>
      <dgm:t>
        <a:bodyPr/>
        <a:lstStyle/>
        <a:p>
          <a:endParaRPr lang="es-MX" sz="2000"/>
        </a:p>
      </dgm:t>
    </dgm:pt>
    <dgm:pt modelId="{3FC8FE03-405C-1A4F-BAE8-5BC0949673B7}" type="sibTrans" cxnId="{47B7D1C6-D5CF-7B4F-9B3F-34D5499994A8}">
      <dgm:prSet/>
      <dgm:spPr/>
      <dgm:t>
        <a:bodyPr/>
        <a:lstStyle/>
        <a:p>
          <a:endParaRPr lang="es-MX" sz="2000"/>
        </a:p>
      </dgm:t>
    </dgm:pt>
    <dgm:pt modelId="{B39F78F5-D521-5C46-8A01-731BD3F2223D}">
      <dgm:prSet custT="1"/>
      <dgm:spPr/>
      <dgm:t>
        <a:bodyPr/>
        <a:lstStyle/>
        <a:p>
          <a:r>
            <a:rPr lang="en-CA" sz="2000" b="0" i="0" dirty="0"/>
            <a:t>Create a future-focused workforce plan.</a:t>
          </a:r>
          <a:endParaRPr lang="es-CO" sz="2000" dirty="0"/>
        </a:p>
      </dgm:t>
      <dgm:extLst>
        <a:ext uri="{E40237B7-FDA0-4F09-8148-C483321AD2D9}">
          <dgm14:cNvPr xmlns:dgm14="http://schemas.microsoft.com/office/drawing/2010/diagram" id="0" name="" descr="•Maintain an understanding of the organization’s vision, mission, values, and goals.&#10;•Create a future-focused workforce plan.&#10;•Measure gaps in current talent needs.&#10;•Assess future talent needs."/>
        </a:ext>
      </dgm:extLst>
    </dgm:pt>
    <dgm:pt modelId="{895C6C7F-120D-9544-B3CC-3ACE8CCEA347}" type="parTrans" cxnId="{19E7BC55-6DF7-ED4A-998D-118A16AE26EF}">
      <dgm:prSet/>
      <dgm:spPr/>
      <dgm:t>
        <a:bodyPr/>
        <a:lstStyle/>
        <a:p>
          <a:endParaRPr lang="es-MX" sz="2000"/>
        </a:p>
      </dgm:t>
    </dgm:pt>
    <dgm:pt modelId="{0EB1B056-94E9-834F-A3BD-17AB3E75E13D}" type="sibTrans" cxnId="{19E7BC55-6DF7-ED4A-998D-118A16AE26EF}">
      <dgm:prSet/>
      <dgm:spPr/>
      <dgm:t>
        <a:bodyPr/>
        <a:lstStyle/>
        <a:p>
          <a:endParaRPr lang="es-MX" sz="2000"/>
        </a:p>
      </dgm:t>
    </dgm:pt>
    <dgm:pt modelId="{22EDDF6C-4720-B540-9E37-C620DC9ECCA8}">
      <dgm:prSet custT="1"/>
      <dgm:spPr/>
      <dgm:t>
        <a:bodyPr/>
        <a:lstStyle/>
        <a:p>
          <a:r>
            <a:rPr lang="en-CA" sz="2000" b="0" i="0" dirty="0"/>
            <a:t>Measure gaps in current talent needs.</a:t>
          </a:r>
          <a:endParaRPr lang="es-CO" sz="2000" dirty="0"/>
        </a:p>
      </dgm:t>
      <dgm:extLst>
        <a:ext uri="{E40237B7-FDA0-4F09-8148-C483321AD2D9}">
          <dgm14:cNvPr xmlns:dgm14="http://schemas.microsoft.com/office/drawing/2010/diagram" id="0" name="" descr="•Maintain an understanding of the organization’s vision, mission, values, and goals.&#10;•Create a future-focused workforce plan.&#10;•Measure gaps in current talent needs.&#10;•Assess future talent needs."/>
        </a:ext>
      </dgm:extLst>
    </dgm:pt>
    <dgm:pt modelId="{469E50E7-CA8F-4042-8843-5195490D536B}" type="parTrans" cxnId="{43FF71AF-035D-B348-B7C5-535F4CDBAC88}">
      <dgm:prSet/>
      <dgm:spPr/>
      <dgm:t>
        <a:bodyPr/>
        <a:lstStyle/>
        <a:p>
          <a:endParaRPr lang="es-MX" sz="2000"/>
        </a:p>
      </dgm:t>
    </dgm:pt>
    <dgm:pt modelId="{BC6E674D-50DC-8F47-979D-67B782921133}" type="sibTrans" cxnId="{43FF71AF-035D-B348-B7C5-535F4CDBAC88}">
      <dgm:prSet/>
      <dgm:spPr/>
      <dgm:t>
        <a:bodyPr/>
        <a:lstStyle/>
        <a:p>
          <a:endParaRPr lang="es-MX" sz="2000"/>
        </a:p>
      </dgm:t>
    </dgm:pt>
    <dgm:pt modelId="{7CD17B6F-F032-8247-BED4-FF0C1594FC53}">
      <dgm:prSet custT="1"/>
      <dgm:spPr/>
      <dgm:t>
        <a:bodyPr/>
        <a:lstStyle/>
        <a:p>
          <a:r>
            <a:rPr lang="en-CA" sz="2000" b="0" i="0" dirty="0"/>
            <a:t>Assess future talent needs.</a:t>
          </a:r>
          <a:endParaRPr lang="es-CO" sz="2000" dirty="0"/>
        </a:p>
      </dgm:t>
      <dgm:extLst>
        <a:ext uri="{E40237B7-FDA0-4F09-8148-C483321AD2D9}">
          <dgm14:cNvPr xmlns:dgm14="http://schemas.microsoft.com/office/drawing/2010/diagram" id="0" name="" descr="•Maintain an understanding of the organization’s vision, mission, values, and goals.&#10;•Create a future-focused workforce plan.&#10;•Measure gaps in current talent needs.&#10;•Assess future talent needs."/>
        </a:ext>
      </dgm:extLst>
    </dgm:pt>
    <dgm:pt modelId="{B0CC33E5-4D16-5749-8A19-D7E1A61543E4}" type="parTrans" cxnId="{B93B6352-1AB8-4B49-ACAF-F8D6E58B2613}">
      <dgm:prSet/>
      <dgm:spPr/>
      <dgm:t>
        <a:bodyPr/>
        <a:lstStyle/>
        <a:p>
          <a:endParaRPr lang="es-MX" sz="2000"/>
        </a:p>
      </dgm:t>
    </dgm:pt>
    <dgm:pt modelId="{58677124-C891-1447-BEF9-2A4F13059877}" type="sibTrans" cxnId="{B93B6352-1AB8-4B49-ACAF-F8D6E58B2613}">
      <dgm:prSet/>
      <dgm:spPr/>
      <dgm:t>
        <a:bodyPr/>
        <a:lstStyle/>
        <a:p>
          <a:endParaRPr lang="es-MX" sz="2000"/>
        </a:p>
      </dgm:t>
    </dgm:pt>
    <dgm:pt modelId="{480E10DD-98D7-5A4A-81EB-35582337BF5A}" type="pres">
      <dgm:prSet presAssocID="{A8214AED-135A-F048-8B89-7D0022889A11}" presName="linear" presStyleCnt="0">
        <dgm:presLayoutVars>
          <dgm:animLvl val="lvl"/>
          <dgm:resizeHandles val="exact"/>
        </dgm:presLayoutVars>
      </dgm:prSet>
      <dgm:spPr/>
    </dgm:pt>
    <dgm:pt modelId="{0B919928-F848-C74D-840B-076891B505DE}" type="pres">
      <dgm:prSet presAssocID="{5545C87A-64C4-B24B-A98D-A66FC3C9FAF8}" presName="parentText" presStyleLbl="node1" presStyleIdx="0" presStyleCnt="4">
        <dgm:presLayoutVars>
          <dgm:chMax val="0"/>
          <dgm:bulletEnabled val="1"/>
        </dgm:presLayoutVars>
      </dgm:prSet>
      <dgm:spPr/>
    </dgm:pt>
    <dgm:pt modelId="{A8188A37-47B5-C44B-9072-F5D4D7F8B917}" type="pres">
      <dgm:prSet presAssocID="{3FC8FE03-405C-1A4F-BAE8-5BC0949673B7}" presName="spacer" presStyleCnt="0"/>
      <dgm:spPr/>
    </dgm:pt>
    <dgm:pt modelId="{7D1A21DD-7751-D54E-ABF6-AB43A5678B6C}" type="pres">
      <dgm:prSet presAssocID="{B39F78F5-D521-5C46-8A01-731BD3F2223D}" presName="parentText" presStyleLbl="node1" presStyleIdx="1" presStyleCnt="4">
        <dgm:presLayoutVars>
          <dgm:chMax val="0"/>
          <dgm:bulletEnabled val="1"/>
        </dgm:presLayoutVars>
      </dgm:prSet>
      <dgm:spPr/>
    </dgm:pt>
    <dgm:pt modelId="{C2BA6FD9-4352-A649-8D3F-53FE45BE26EC}" type="pres">
      <dgm:prSet presAssocID="{0EB1B056-94E9-834F-A3BD-17AB3E75E13D}" presName="spacer" presStyleCnt="0"/>
      <dgm:spPr/>
    </dgm:pt>
    <dgm:pt modelId="{9774A304-38EC-0D43-B60C-E0BC1DDBA028}" type="pres">
      <dgm:prSet presAssocID="{22EDDF6C-4720-B540-9E37-C620DC9ECCA8}" presName="parentText" presStyleLbl="node1" presStyleIdx="2" presStyleCnt="4">
        <dgm:presLayoutVars>
          <dgm:chMax val="0"/>
          <dgm:bulletEnabled val="1"/>
        </dgm:presLayoutVars>
      </dgm:prSet>
      <dgm:spPr/>
    </dgm:pt>
    <dgm:pt modelId="{8EB157A1-C56D-1748-84F7-6749EFA57B3E}" type="pres">
      <dgm:prSet presAssocID="{BC6E674D-50DC-8F47-979D-67B782921133}" presName="spacer" presStyleCnt="0"/>
      <dgm:spPr/>
    </dgm:pt>
    <dgm:pt modelId="{6EDE6930-E3AF-C243-95E5-AA2FC35E4DDF}" type="pres">
      <dgm:prSet presAssocID="{7CD17B6F-F032-8247-BED4-FF0C1594FC53}" presName="parentText" presStyleLbl="node1" presStyleIdx="3" presStyleCnt="4">
        <dgm:presLayoutVars>
          <dgm:chMax val="0"/>
          <dgm:bulletEnabled val="1"/>
        </dgm:presLayoutVars>
      </dgm:prSet>
      <dgm:spPr/>
    </dgm:pt>
  </dgm:ptLst>
  <dgm:cxnLst>
    <dgm:cxn modelId="{D02EB462-18E1-924A-AC02-2AA2D1540FDE}" type="presOf" srcId="{7CD17B6F-F032-8247-BED4-FF0C1594FC53}" destId="{6EDE6930-E3AF-C243-95E5-AA2FC35E4DDF}" srcOrd="0" destOrd="0" presId="urn:microsoft.com/office/officeart/2005/8/layout/vList2"/>
    <dgm:cxn modelId="{B93B6352-1AB8-4B49-ACAF-F8D6E58B2613}" srcId="{A8214AED-135A-F048-8B89-7D0022889A11}" destId="{7CD17B6F-F032-8247-BED4-FF0C1594FC53}" srcOrd="3" destOrd="0" parTransId="{B0CC33E5-4D16-5749-8A19-D7E1A61543E4}" sibTransId="{58677124-C891-1447-BEF9-2A4F13059877}"/>
    <dgm:cxn modelId="{19E7BC55-6DF7-ED4A-998D-118A16AE26EF}" srcId="{A8214AED-135A-F048-8B89-7D0022889A11}" destId="{B39F78F5-D521-5C46-8A01-731BD3F2223D}" srcOrd="1" destOrd="0" parTransId="{895C6C7F-120D-9544-B3CC-3ACE8CCEA347}" sibTransId="{0EB1B056-94E9-834F-A3BD-17AB3E75E13D}"/>
    <dgm:cxn modelId="{4BE3F7A3-7B45-B143-A59A-608337E8C2AC}" type="presOf" srcId="{5545C87A-64C4-B24B-A98D-A66FC3C9FAF8}" destId="{0B919928-F848-C74D-840B-076891B505DE}" srcOrd="0" destOrd="0" presId="urn:microsoft.com/office/officeart/2005/8/layout/vList2"/>
    <dgm:cxn modelId="{43FF71AF-035D-B348-B7C5-535F4CDBAC88}" srcId="{A8214AED-135A-F048-8B89-7D0022889A11}" destId="{22EDDF6C-4720-B540-9E37-C620DC9ECCA8}" srcOrd="2" destOrd="0" parTransId="{469E50E7-CA8F-4042-8843-5195490D536B}" sibTransId="{BC6E674D-50DC-8F47-979D-67B782921133}"/>
    <dgm:cxn modelId="{C483B2B9-CC2D-4A43-8D56-873E2F24F25A}" type="presOf" srcId="{B39F78F5-D521-5C46-8A01-731BD3F2223D}" destId="{7D1A21DD-7751-D54E-ABF6-AB43A5678B6C}" srcOrd="0" destOrd="0" presId="urn:microsoft.com/office/officeart/2005/8/layout/vList2"/>
    <dgm:cxn modelId="{67275FC6-D8BB-8A4E-9A52-8A2A5186EE5D}" type="presOf" srcId="{A8214AED-135A-F048-8B89-7D0022889A11}" destId="{480E10DD-98D7-5A4A-81EB-35582337BF5A}" srcOrd="0" destOrd="0" presId="urn:microsoft.com/office/officeart/2005/8/layout/vList2"/>
    <dgm:cxn modelId="{47B7D1C6-D5CF-7B4F-9B3F-34D5499994A8}" srcId="{A8214AED-135A-F048-8B89-7D0022889A11}" destId="{5545C87A-64C4-B24B-A98D-A66FC3C9FAF8}" srcOrd="0" destOrd="0" parTransId="{1AAD46FA-B522-544C-9B7F-C1BBF7CC33BA}" sibTransId="{3FC8FE03-405C-1A4F-BAE8-5BC0949673B7}"/>
    <dgm:cxn modelId="{5DF20EE7-C58F-0640-8B78-689EE644FA73}" type="presOf" srcId="{22EDDF6C-4720-B540-9E37-C620DC9ECCA8}" destId="{9774A304-38EC-0D43-B60C-E0BC1DDBA028}" srcOrd="0" destOrd="0" presId="urn:microsoft.com/office/officeart/2005/8/layout/vList2"/>
    <dgm:cxn modelId="{F13EC6E0-8AC2-D648-A117-EEC38CD95D4A}" type="presParOf" srcId="{480E10DD-98D7-5A4A-81EB-35582337BF5A}" destId="{0B919928-F848-C74D-840B-076891B505DE}" srcOrd="0" destOrd="0" presId="urn:microsoft.com/office/officeart/2005/8/layout/vList2"/>
    <dgm:cxn modelId="{EFAD780D-1AC8-AE44-A80B-D151F96172D3}" type="presParOf" srcId="{480E10DD-98D7-5A4A-81EB-35582337BF5A}" destId="{A8188A37-47B5-C44B-9072-F5D4D7F8B917}" srcOrd="1" destOrd="0" presId="urn:microsoft.com/office/officeart/2005/8/layout/vList2"/>
    <dgm:cxn modelId="{2998E1CF-EB9D-7649-BE59-A92E3178038C}" type="presParOf" srcId="{480E10DD-98D7-5A4A-81EB-35582337BF5A}" destId="{7D1A21DD-7751-D54E-ABF6-AB43A5678B6C}" srcOrd="2" destOrd="0" presId="urn:microsoft.com/office/officeart/2005/8/layout/vList2"/>
    <dgm:cxn modelId="{032C886F-EE3C-2349-AF87-DB6021DAF51D}" type="presParOf" srcId="{480E10DD-98D7-5A4A-81EB-35582337BF5A}" destId="{C2BA6FD9-4352-A649-8D3F-53FE45BE26EC}" srcOrd="3" destOrd="0" presId="urn:microsoft.com/office/officeart/2005/8/layout/vList2"/>
    <dgm:cxn modelId="{70A633AA-221E-FD49-8055-95892F844847}" type="presParOf" srcId="{480E10DD-98D7-5A4A-81EB-35582337BF5A}" destId="{9774A304-38EC-0D43-B60C-E0BC1DDBA028}" srcOrd="4" destOrd="0" presId="urn:microsoft.com/office/officeart/2005/8/layout/vList2"/>
    <dgm:cxn modelId="{7112E19D-4BA0-6346-B6CA-3339868853F1}" type="presParOf" srcId="{480E10DD-98D7-5A4A-81EB-35582337BF5A}" destId="{8EB157A1-C56D-1748-84F7-6749EFA57B3E}" srcOrd="5" destOrd="0" presId="urn:microsoft.com/office/officeart/2005/8/layout/vList2"/>
    <dgm:cxn modelId="{F83DC792-A9CC-3F4E-8D25-2FD469ABB389}" type="presParOf" srcId="{480E10DD-98D7-5A4A-81EB-35582337BF5A}" destId="{6EDE6930-E3AF-C243-95E5-AA2FC35E4DD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476F4B-2F58-1745-9136-C6EFA8408637}" type="doc">
      <dgm:prSet loTypeId="urn:microsoft.com/office/officeart/2005/8/layout/process1" loCatId="list" qsTypeId="urn:microsoft.com/office/officeart/2005/8/quickstyle/simple1" qsCatId="simple" csTypeId="urn:microsoft.com/office/officeart/2005/8/colors/accent1_2" csCatId="accent1" phldr="1"/>
      <dgm:spPr/>
      <dgm:t>
        <a:bodyPr/>
        <a:lstStyle/>
        <a:p>
          <a:endParaRPr lang="es-MX"/>
        </a:p>
      </dgm:t>
    </dgm:pt>
    <dgm:pt modelId="{ED1C7513-13AD-9D41-A1E9-744ADD0097AA}">
      <dgm:prSet custT="1"/>
      <dgm:spPr/>
      <dgm:t>
        <a:bodyPr/>
        <a:lstStyle/>
        <a:p>
          <a:r>
            <a:rPr lang="en-CA" sz="2000" b="0" i="0" dirty="0"/>
            <a:t>Review your business goals</a:t>
          </a:r>
          <a:endParaRPr lang="es-CO" sz="2000" b="0" dirty="0"/>
        </a:p>
      </dgm:t>
    </dgm:pt>
    <dgm:pt modelId="{567EF1DE-B10E-4645-8937-0D9F1D6B91ED}" type="parTrans" cxnId="{E9D77CC5-679C-DD44-8F56-CC7BD4558A9F}">
      <dgm:prSet/>
      <dgm:spPr/>
      <dgm:t>
        <a:bodyPr/>
        <a:lstStyle/>
        <a:p>
          <a:endParaRPr lang="es-MX" sz="2000" b="0"/>
        </a:p>
      </dgm:t>
    </dgm:pt>
    <dgm:pt modelId="{5A83BC16-3C51-314B-8C9E-2CCD027AB40E}" type="sibTrans" cxnId="{E9D77CC5-679C-DD44-8F56-CC7BD4558A9F}">
      <dgm:prSet custT="1"/>
      <dgm:spPr/>
      <dgm:t>
        <a:bodyPr/>
        <a:lstStyle/>
        <a:p>
          <a:endParaRPr lang="es-MX" sz="2000" b="0"/>
        </a:p>
      </dgm:t>
    </dgm:pt>
    <dgm:pt modelId="{3DA9BCAA-DCA7-F641-B78C-587C214480AF}">
      <dgm:prSet custT="1"/>
      <dgm:spPr/>
      <dgm:t>
        <a:bodyPr/>
        <a:lstStyle/>
        <a:p>
          <a:r>
            <a:rPr lang="en-CA" sz="2000" b="0" i="0"/>
            <a:t>Scan the environment</a:t>
          </a:r>
          <a:endParaRPr lang="es-CO" sz="2000" b="0" dirty="0"/>
        </a:p>
      </dgm:t>
    </dgm:pt>
    <dgm:pt modelId="{65C76580-9DA3-1047-9924-FAED55074A0B}" type="parTrans" cxnId="{E7605425-A5E5-5345-8034-23255363EB3F}">
      <dgm:prSet/>
      <dgm:spPr/>
      <dgm:t>
        <a:bodyPr/>
        <a:lstStyle/>
        <a:p>
          <a:endParaRPr lang="es-MX" sz="2000" b="0"/>
        </a:p>
      </dgm:t>
    </dgm:pt>
    <dgm:pt modelId="{42F4E093-65D7-1140-8638-4C935893AFF1}" type="sibTrans" cxnId="{E7605425-A5E5-5345-8034-23255363EB3F}">
      <dgm:prSet custT="1"/>
      <dgm:spPr/>
      <dgm:t>
        <a:bodyPr/>
        <a:lstStyle/>
        <a:p>
          <a:endParaRPr lang="es-MX" sz="2000" b="0"/>
        </a:p>
      </dgm:t>
    </dgm:pt>
    <dgm:pt modelId="{48302864-30C0-C646-ABBE-BAD6AFAAF804}">
      <dgm:prSet custT="1"/>
      <dgm:spPr/>
      <dgm:t>
        <a:bodyPr/>
        <a:lstStyle/>
        <a:p>
          <a:r>
            <a:rPr lang="en-CA" sz="2000" b="0" i="0"/>
            <a:t>Identify the gaps</a:t>
          </a:r>
          <a:endParaRPr lang="es-CO" sz="2000" b="0" dirty="0"/>
        </a:p>
      </dgm:t>
    </dgm:pt>
    <dgm:pt modelId="{F76801A4-EEDE-2E43-AD70-631BA9C6FDB9}" type="parTrans" cxnId="{0D7BAF6E-1B0F-3148-9FE6-4A05C54B5660}">
      <dgm:prSet/>
      <dgm:spPr/>
      <dgm:t>
        <a:bodyPr/>
        <a:lstStyle/>
        <a:p>
          <a:endParaRPr lang="es-MX" sz="2000" b="0"/>
        </a:p>
      </dgm:t>
    </dgm:pt>
    <dgm:pt modelId="{95D52878-1907-934A-A46E-28144CAACF28}" type="sibTrans" cxnId="{0D7BAF6E-1B0F-3148-9FE6-4A05C54B5660}">
      <dgm:prSet custT="1"/>
      <dgm:spPr/>
      <dgm:t>
        <a:bodyPr/>
        <a:lstStyle/>
        <a:p>
          <a:endParaRPr lang="es-MX" sz="2000" b="0"/>
        </a:p>
      </dgm:t>
    </dgm:pt>
    <dgm:pt modelId="{94F6DB65-57D4-FB45-88A0-3981526EE009}">
      <dgm:prSet custT="1"/>
      <dgm:spPr/>
      <dgm:t>
        <a:bodyPr/>
        <a:lstStyle/>
        <a:p>
          <a:r>
            <a:rPr lang="en-CA" sz="2000" b="0" i="0"/>
            <a:t>Develop your plan</a:t>
          </a:r>
          <a:endParaRPr lang="es-CO" sz="2000" b="0" dirty="0"/>
        </a:p>
      </dgm:t>
    </dgm:pt>
    <dgm:pt modelId="{1FE14B74-71D0-6844-98A1-0DB4903F19F1}" type="parTrans" cxnId="{D5F6A4A6-73EB-6641-B37B-F6AD2B85B3EB}">
      <dgm:prSet/>
      <dgm:spPr/>
      <dgm:t>
        <a:bodyPr/>
        <a:lstStyle/>
        <a:p>
          <a:endParaRPr lang="es-MX" sz="2000" b="0"/>
        </a:p>
      </dgm:t>
    </dgm:pt>
    <dgm:pt modelId="{6A44D7FB-93BF-CE4D-A304-5D2F7EEB9F0C}" type="sibTrans" cxnId="{D5F6A4A6-73EB-6641-B37B-F6AD2B85B3EB}">
      <dgm:prSet custT="1"/>
      <dgm:spPr/>
      <dgm:t>
        <a:bodyPr/>
        <a:lstStyle/>
        <a:p>
          <a:endParaRPr lang="es-MX" sz="2000" b="0"/>
        </a:p>
      </dgm:t>
    </dgm:pt>
    <dgm:pt modelId="{728A7F00-612B-5346-AF20-85C4582FB7FD}">
      <dgm:prSet custT="1"/>
      <dgm:spPr/>
      <dgm:t>
        <a:bodyPr/>
        <a:lstStyle/>
        <a:p>
          <a:r>
            <a:rPr lang="en-CA" sz="2000" b="0" i="0" dirty="0"/>
            <a:t>Measure your progress</a:t>
          </a:r>
          <a:endParaRPr lang="es-CO" sz="2000" b="0" dirty="0"/>
        </a:p>
      </dgm:t>
    </dgm:pt>
    <dgm:pt modelId="{CB81B955-3346-CE49-81AF-55D141B90439}" type="parTrans" cxnId="{587A1D0D-2A58-FC4E-A884-2C882506687B}">
      <dgm:prSet/>
      <dgm:spPr/>
      <dgm:t>
        <a:bodyPr/>
        <a:lstStyle/>
        <a:p>
          <a:endParaRPr lang="es-MX" sz="2000" b="0"/>
        </a:p>
      </dgm:t>
    </dgm:pt>
    <dgm:pt modelId="{0A07DE25-42D0-664E-A7BB-A9F5CD4C9559}" type="sibTrans" cxnId="{587A1D0D-2A58-FC4E-A884-2C882506687B}">
      <dgm:prSet/>
      <dgm:spPr/>
      <dgm:t>
        <a:bodyPr/>
        <a:lstStyle/>
        <a:p>
          <a:endParaRPr lang="es-MX" sz="2000" b="0"/>
        </a:p>
      </dgm:t>
    </dgm:pt>
    <dgm:pt modelId="{28C88069-2FB7-1F4A-BCFA-4C0000A77A0B}" type="pres">
      <dgm:prSet presAssocID="{18476F4B-2F58-1745-9136-C6EFA8408637}" presName="Name0" presStyleCnt="0">
        <dgm:presLayoutVars>
          <dgm:dir/>
          <dgm:resizeHandles val="exact"/>
        </dgm:presLayoutVars>
      </dgm:prSet>
      <dgm:spPr/>
    </dgm:pt>
    <dgm:pt modelId="{5B66F4D8-58D6-424F-9788-17CAFE6B88E5}" type="pres">
      <dgm:prSet presAssocID="{ED1C7513-13AD-9D41-A1E9-744ADD0097AA}" presName="node" presStyleLbl="node1" presStyleIdx="0" presStyleCnt="5">
        <dgm:presLayoutVars>
          <dgm:bulletEnabled val="1"/>
        </dgm:presLayoutVars>
      </dgm:prSet>
      <dgm:spPr/>
    </dgm:pt>
    <dgm:pt modelId="{A414E746-CF75-404C-B8E8-4A57CFBE9308}" type="pres">
      <dgm:prSet presAssocID="{5A83BC16-3C51-314B-8C9E-2CCD027AB40E}" presName="sibTrans" presStyleLbl="sibTrans2D1" presStyleIdx="0" presStyleCnt="4"/>
      <dgm:spPr/>
    </dgm:pt>
    <dgm:pt modelId="{760887ED-0866-AD46-8541-2AF034A55A1F}" type="pres">
      <dgm:prSet presAssocID="{5A83BC16-3C51-314B-8C9E-2CCD027AB40E}" presName="connectorText" presStyleLbl="sibTrans2D1" presStyleIdx="0" presStyleCnt="4"/>
      <dgm:spPr/>
    </dgm:pt>
    <dgm:pt modelId="{DEA91538-7785-0D4C-95FC-22B8BC67D915}" type="pres">
      <dgm:prSet presAssocID="{3DA9BCAA-DCA7-F641-B78C-587C214480AF}" presName="node" presStyleLbl="node1" presStyleIdx="1" presStyleCnt="5">
        <dgm:presLayoutVars>
          <dgm:bulletEnabled val="1"/>
        </dgm:presLayoutVars>
      </dgm:prSet>
      <dgm:spPr/>
    </dgm:pt>
    <dgm:pt modelId="{0539082B-54D3-9445-8EF6-0F6F0F9450CB}" type="pres">
      <dgm:prSet presAssocID="{42F4E093-65D7-1140-8638-4C935893AFF1}" presName="sibTrans" presStyleLbl="sibTrans2D1" presStyleIdx="1" presStyleCnt="4"/>
      <dgm:spPr/>
    </dgm:pt>
    <dgm:pt modelId="{017E32EF-1E2C-7849-AED2-DFD91B8070CA}" type="pres">
      <dgm:prSet presAssocID="{42F4E093-65D7-1140-8638-4C935893AFF1}" presName="connectorText" presStyleLbl="sibTrans2D1" presStyleIdx="1" presStyleCnt="4"/>
      <dgm:spPr/>
    </dgm:pt>
    <dgm:pt modelId="{56BC5F4F-180E-C74E-A47F-A87C34E13FA9}" type="pres">
      <dgm:prSet presAssocID="{48302864-30C0-C646-ABBE-BAD6AFAAF804}" presName="node" presStyleLbl="node1" presStyleIdx="2" presStyleCnt="5">
        <dgm:presLayoutVars>
          <dgm:bulletEnabled val="1"/>
        </dgm:presLayoutVars>
      </dgm:prSet>
      <dgm:spPr/>
    </dgm:pt>
    <dgm:pt modelId="{49B121EA-1939-DE40-8FB8-F98E64FB6AB9}" type="pres">
      <dgm:prSet presAssocID="{95D52878-1907-934A-A46E-28144CAACF28}" presName="sibTrans" presStyleLbl="sibTrans2D1" presStyleIdx="2" presStyleCnt="4"/>
      <dgm:spPr/>
    </dgm:pt>
    <dgm:pt modelId="{DBB70F89-0FEE-B84F-8166-2DA48BC36E4F}" type="pres">
      <dgm:prSet presAssocID="{95D52878-1907-934A-A46E-28144CAACF28}" presName="connectorText" presStyleLbl="sibTrans2D1" presStyleIdx="2" presStyleCnt="4"/>
      <dgm:spPr/>
    </dgm:pt>
    <dgm:pt modelId="{A8E3AB19-5AD5-7448-9B1F-D0FEED2DB787}" type="pres">
      <dgm:prSet presAssocID="{94F6DB65-57D4-FB45-88A0-3981526EE009}" presName="node" presStyleLbl="node1" presStyleIdx="3" presStyleCnt="5">
        <dgm:presLayoutVars>
          <dgm:bulletEnabled val="1"/>
        </dgm:presLayoutVars>
      </dgm:prSet>
      <dgm:spPr/>
    </dgm:pt>
    <dgm:pt modelId="{F3AC5DBA-74E2-A848-ACDD-20A489DE2AE6}" type="pres">
      <dgm:prSet presAssocID="{6A44D7FB-93BF-CE4D-A304-5D2F7EEB9F0C}" presName="sibTrans" presStyleLbl="sibTrans2D1" presStyleIdx="3" presStyleCnt="4"/>
      <dgm:spPr/>
    </dgm:pt>
    <dgm:pt modelId="{E1B94B76-DF47-BE49-9CAC-0D6B63D5C5D5}" type="pres">
      <dgm:prSet presAssocID="{6A44D7FB-93BF-CE4D-A304-5D2F7EEB9F0C}" presName="connectorText" presStyleLbl="sibTrans2D1" presStyleIdx="3" presStyleCnt="4"/>
      <dgm:spPr/>
    </dgm:pt>
    <dgm:pt modelId="{01B06E2E-DBC8-4849-A092-0B27203BED0E}" type="pres">
      <dgm:prSet presAssocID="{728A7F00-612B-5346-AF20-85C4582FB7FD}" presName="node" presStyleLbl="node1" presStyleIdx="4" presStyleCnt="5">
        <dgm:presLayoutVars>
          <dgm:bulletEnabled val="1"/>
        </dgm:presLayoutVars>
      </dgm:prSet>
      <dgm:spPr/>
    </dgm:pt>
  </dgm:ptLst>
  <dgm:cxnLst>
    <dgm:cxn modelId="{587A1D0D-2A58-FC4E-A884-2C882506687B}" srcId="{18476F4B-2F58-1745-9136-C6EFA8408637}" destId="{728A7F00-612B-5346-AF20-85C4582FB7FD}" srcOrd="4" destOrd="0" parTransId="{CB81B955-3346-CE49-81AF-55D141B90439}" sibTransId="{0A07DE25-42D0-664E-A7BB-A9F5CD4C9559}"/>
    <dgm:cxn modelId="{13BEBB1E-7E5C-7E47-A8BD-60A694A589DD}" type="presOf" srcId="{48302864-30C0-C646-ABBE-BAD6AFAAF804}" destId="{56BC5F4F-180E-C74E-A47F-A87C34E13FA9}" srcOrd="0" destOrd="0" presId="urn:microsoft.com/office/officeart/2005/8/layout/process1"/>
    <dgm:cxn modelId="{E7605425-A5E5-5345-8034-23255363EB3F}" srcId="{18476F4B-2F58-1745-9136-C6EFA8408637}" destId="{3DA9BCAA-DCA7-F641-B78C-587C214480AF}" srcOrd="1" destOrd="0" parTransId="{65C76580-9DA3-1047-9924-FAED55074A0B}" sibTransId="{42F4E093-65D7-1140-8638-4C935893AFF1}"/>
    <dgm:cxn modelId="{79B91530-A3C2-894E-9706-BC00F820E824}" type="presOf" srcId="{3DA9BCAA-DCA7-F641-B78C-587C214480AF}" destId="{DEA91538-7785-0D4C-95FC-22B8BC67D915}" srcOrd="0" destOrd="0" presId="urn:microsoft.com/office/officeart/2005/8/layout/process1"/>
    <dgm:cxn modelId="{3E2C526B-E95A-B548-B439-7EEB9EBA91C5}" type="presOf" srcId="{95D52878-1907-934A-A46E-28144CAACF28}" destId="{DBB70F89-0FEE-B84F-8166-2DA48BC36E4F}" srcOrd="1" destOrd="0" presId="urn:microsoft.com/office/officeart/2005/8/layout/process1"/>
    <dgm:cxn modelId="{0D7BAF6E-1B0F-3148-9FE6-4A05C54B5660}" srcId="{18476F4B-2F58-1745-9136-C6EFA8408637}" destId="{48302864-30C0-C646-ABBE-BAD6AFAAF804}" srcOrd="2" destOrd="0" parTransId="{F76801A4-EEDE-2E43-AD70-631BA9C6FDB9}" sibTransId="{95D52878-1907-934A-A46E-28144CAACF28}"/>
    <dgm:cxn modelId="{FA225A6F-551B-0B40-BE7E-9C28CB95DFB7}" type="presOf" srcId="{42F4E093-65D7-1140-8638-4C935893AFF1}" destId="{017E32EF-1E2C-7849-AED2-DFD91B8070CA}" srcOrd="1" destOrd="0" presId="urn:microsoft.com/office/officeart/2005/8/layout/process1"/>
    <dgm:cxn modelId="{5AB15276-DE10-C744-BB6F-9C00CCBA4FEC}" type="presOf" srcId="{5A83BC16-3C51-314B-8C9E-2CCD027AB40E}" destId="{760887ED-0866-AD46-8541-2AF034A55A1F}" srcOrd="1" destOrd="0" presId="urn:microsoft.com/office/officeart/2005/8/layout/process1"/>
    <dgm:cxn modelId="{B59B1B58-48D2-7B45-8893-8E9F3631E5DD}" type="presOf" srcId="{42F4E093-65D7-1140-8638-4C935893AFF1}" destId="{0539082B-54D3-9445-8EF6-0F6F0F9450CB}" srcOrd="0" destOrd="0" presId="urn:microsoft.com/office/officeart/2005/8/layout/process1"/>
    <dgm:cxn modelId="{E64F037C-9CEC-3B49-B3FE-3E81776EFAD9}" type="presOf" srcId="{6A44D7FB-93BF-CE4D-A304-5D2F7EEB9F0C}" destId="{F3AC5DBA-74E2-A848-ACDD-20A489DE2AE6}" srcOrd="0" destOrd="0" presId="urn:microsoft.com/office/officeart/2005/8/layout/process1"/>
    <dgm:cxn modelId="{C38B8583-37FA-7342-98BE-73B26144CB80}" type="presOf" srcId="{18476F4B-2F58-1745-9136-C6EFA8408637}" destId="{28C88069-2FB7-1F4A-BCFA-4C0000A77A0B}" srcOrd="0" destOrd="0" presId="urn:microsoft.com/office/officeart/2005/8/layout/process1"/>
    <dgm:cxn modelId="{D5F6A4A6-73EB-6641-B37B-F6AD2B85B3EB}" srcId="{18476F4B-2F58-1745-9136-C6EFA8408637}" destId="{94F6DB65-57D4-FB45-88A0-3981526EE009}" srcOrd="3" destOrd="0" parTransId="{1FE14B74-71D0-6844-98A1-0DB4903F19F1}" sibTransId="{6A44D7FB-93BF-CE4D-A304-5D2F7EEB9F0C}"/>
    <dgm:cxn modelId="{41F1DAB5-7E24-A545-8F6F-CA8C287E2612}" type="presOf" srcId="{728A7F00-612B-5346-AF20-85C4582FB7FD}" destId="{01B06E2E-DBC8-4849-A092-0B27203BED0E}" srcOrd="0" destOrd="0" presId="urn:microsoft.com/office/officeart/2005/8/layout/process1"/>
    <dgm:cxn modelId="{D9FC14BF-2895-3F42-BD2C-1D32EBEC624E}" type="presOf" srcId="{94F6DB65-57D4-FB45-88A0-3981526EE009}" destId="{A8E3AB19-5AD5-7448-9B1F-D0FEED2DB787}" srcOrd="0" destOrd="0" presId="urn:microsoft.com/office/officeart/2005/8/layout/process1"/>
    <dgm:cxn modelId="{934862C3-E6DC-F447-BABE-0629F204BFEE}" type="presOf" srcId="{6A44D7FB-93BF-CE4D-A304-5D2F7EEB9F0C}" destId="{E1B94B76-DF47-BE49-9CAC-0D6B63D5C5D5}" srcOrd="1" destOrd="0" presId="urn:microsoft.com/office/officeart/2005/8/layout/process1"/>
    <dgm:cxn modelId="{E9D77CC5-679C-DD44-8F56-CC7BD4558A9F}" srcId="{18476F4B-2F58-1745-9136-C6EFA8408637}" destId="{ED1C7513-13AD-9D41-A1E9-744ADD0097AA}" srcOrd="0" destOrd="0" parTransId="{567EF1DE-B10E-4645-8937-0D9F1D6B91ED}" sibTransId="{5A83BC16-3C51-314B-8C9E-2CCD027AB40E}"/>
    <dgm:cxn modelId="{548A0CC9-7CD0-B948-9DAC-56D674036651}" type="presOf" srcId="{95D52878-1907-934A-A46E-28144CAACF28}" destId="{49B121EA-1939-DE40-8FB8-F98E64FB6AB9}" srcOrd="0" destOrd="0" presId="urn:microsoft.com/office/officeart/2005/8/layout/process1"/>
    <dgm:cxn modelId="{01CA91EA-DC3C-4B47-BD23-D0D0D98C6776}" type="presOf" srcId="{ED1C7513-13AD-9D41-A1E9-744ADD0097AA}" destId="{5B66F4D8-58D6-424F-9788-17CAFE6B88E5}" srcOrd="0" destOrd="0" presId="urn:microsoft.com/office/officeart/2005/8/layout/process1"/>
    <dgm:cxn modelId="{C7DDAFFE-2260-B348-9718-EF8EC45978B1}" type="presOf" srcId="{5A83BC16-3C51-314B-8C9E-2CCD027AB40E}" destId="{A414E746-CF75-404C-B8E8-4A57CFBE9308}" srcOrd="0" destOrd="0" presId="urn:microsoft.com/office/officeart/2005/8/layout/process1"/>
    <dgm:cxn modelId="{5D6CF881-E6F9-C24E-AE85-B9EC26AA161A}" type="presParOf" srcId="{28C88069-2FB7-1F4A-BCFA-4C0000A77A0B}" destId="{5B66F4D8-58D6-424F-9788-17CAFE6B88E5}" srcOrd="0" destOrd="0" presId="urn:microsoft.com/office/officeart/2005/8/layout/process1"/>
    <dgm:cxn modelId="{E423D2C3-BCA8-D247-911F-9B631CF86D8B}" type="presParOf" srcId="{28C88069-2FB7-1F4A-BCFA-4C0000A77A0B}" destId="{A414E746-CF75-404C-B8E8-4A57CFBE9308}" srcOrd="1" destOrd="0" presId="urn:microsoft.com/office/officeart/2005/8/layout/process1"/>
    <dgm:cxn modelId="{51255210-167E-5A41-95A2-733A45A66D5F}" type="presParOf" srcId="{A414E746-CF75-404C-B8E8-4A57CFBE9308}" destId="{760887ED-0866-AD46-8541-2AF034A55A1F}" srcOrd="0" destOrd="0" presId="urn:microsoft.com/office/officeart/2005/8/layout/process1"/>
    <dgm:cxn modelId="{472DDCA5-14A1-0D44-AAA5-C353662F98D8}" type="presParOf" srcId="{28C88069-2FB7-1F4A-BCFA-4C0000A77A0B}" destId="{DEA91538-7785-0D4C-95FC-22B8BC67D915}" srcOrd="2" destOrd="0" presId="urn:microsoft.com/office/officeart/2005/8/layout/process1"/>
    <dgm:cxn modelId="{C1E5E753-0F2B-0C47-A96F-09F27640608B}" type="presParOf" srcId="{28C88069-2FB7-1F4A-BCFA-4C0000A77A0B}" destId="{0539082B-54D3-9445-8EF6-0F6F0F9450CB}" srcOrd="3" destOrd="0" presId="urn:microsoft.com/office/officeart/2005/8/layout/process1"/>
    <dgm:cxn modelId="{8AFFE00C-DDFE-2842-ACCB-F6C4993AE954}" type="presParOf" srcId="{0539082B-54D3-9445-8EF6-0F6F0F9450CB}" destId="{017E32EF-1E2C-7849-AED2-DFD91B8070CA}" srcOrd="0" destOrd="0" presId="urn:microsoft.com/office/officeart/2005/8/layout/process1"/>
    <dgm:cxn modelId="{A5F37A2E-5E86-284E-8738-C1B89A8790C8}" type="presParOf" srcId="{28C88069-2FB7-1F4A-BCFA-4C0000A77A0B}" destId="{56BC5F4F-180E-C74E-A47F-A87C34E13FA9}" srcOrd="4" destOrd="0" presId="urn:microsoft.com/office/officeart/2005/8/layout/process1"/>
    <dgm:cxn modelId="{A80CF995-7D1E-FB44-AD65-F891C3E1DD95}" type="presParOf" srcId="{28C88069-2FB7-1F4A-BCFA-4C0000A77A0B}" destId="{49B121EA-1939-DE40-8FB8-F98E64FB6AB9}" srcOrd="5" destOrd="0" presId="urn:microsoft.com/office/officeart/2005/8/layout/process1"/>
    <dgm:cxn modelId="{3C2E7EBC-1653-6747-8A0F-01F689ED7733}" type="presParOf" srcId="{49B121EA-1939-DE40-8FB8-F98E64FB6AB9}" destId="{DBB70F89-0FEE-B84F-8166-2DA48BC36E4F}" srcOrd="0" destOrd="0" presId="urn:microsoft.com/office/officeart/2005/8/layout/process1"/>
    <dgm:cxn modelId="{48E2A33B-10FD-3745-9817-1D3B0B0C36B3}" type="presParOf" srcId="{28C88069-2FB7-1F4A-BCFA-4C0000A77A0B}" destId="{A8E3AB19-5AD5-7448-9B1F-D0FEED2DB787}" srcOrd="6" destOrd="0" presId="urn:microsoft.com/office/officeart/2005/8/layout/process1"/>
    <dgm:cxn modelId="{46848EB1-FD2A-4943-BF1C-82F1A2A9B7E4}" type="presParOf" srcId="{28C88069-2FB7-1F4A-BCFA-4C0000A77A0B}" destId="{F3AC5DBA-74E2-A848-ACDD-20A489DE2AE6}" srcOrd="7" destOrd="0" presId="urn:microsoft.com/office/officeart/2005/8/layout/process1"/>
    <dgm:cxn modelId="{1CEDDF13-6BB8-A449-A1A6-86D9588FFF36}" type="presParOf" srcId="{F3AC5DBA-74E2-A848-ACDD-20A489DE2AE6}" destId="{E1B94B76-DF47-BE49-9CAC-0D6B63D5C5D5}" srcOrd="0" destOrd="0" presId="urn:microsoft.com/office/officeart/2005/8/layout/process1"/>
    <dgm:cxn modelId="{055D904A-BC19-9D45-B090-C4E6AFBD0B28}" type="presParOf" srcId="{28C88069-2FB7-1F4A-BCFA-4C0000A77A0B}" destId="{01B06E2E-DBC8-4849-A092-0B27203BED0E}"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398586-C1BA-4C91-AE86-5C7932E9E79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CA"/>
        </a:p>
      </dgm:t>
    </dgm:pt>
    <dgm:pt modelId="{57B162C1-F134-476C-85A6-43B4FD6C556F}">
      <dgm:prSet phldrT="[Text]"/>
      <dgm:spPr/>
      <dgm:t>
        <a:bodyPr/>
        <a:lstStyle/>
        <a:p>
          <a:r>
            <a:rPr lang="en-CA" b="1" dirty="0"/>
            <a:t>Leaves without pay</a:t>
          </a:r>
        </a:p>
      </dgm:t>
    </dgm:pt>
    <dgm:pt modelId="{A5856C5A-6DDC-4FED-8805-1AD09DDCF6D3}" type="parTrans" cxnId="{06CCCAAD-F4DA-4FF2-A272-FF981ED63F65}">
      <dgm:prSet/>
      <dgm:spPr/>
      <dgm:t>
        <a:bodyPr/>
        <a:lstStyle/>
        <a:p>
          <a:endParaRPr lang="en-CA" b="1"/>
        </a:p>
      </dgm:t>
    </dgm:pt>
    <dgm:pt modelId="{08A50400-EACE-442F-9FA0-3F3FD7FB9785}" type="sibTrans" cxnId="{06CCCAAD-F4DA-4FF2-A272-FF981ED63F65}">
      <dgm:prSet/>
      <dgm:spPr/>
      <dgm:t>
        <a:bodyPr/>
        <a:lstStyle/>
        <a:p>
          <a:endParaRPr lang="en-CA" b="1"/>
        </a:p>
      </dgm:t>
    </dgm:pt>
    <dgm:pt modelId="{D4E0BF3A-B794-4716-9ADB-AA1FB639AA94}">
      <dgm:prSet/>
      <dgm:spPr/>
      <dgm:t>
        <a:bodyPr/>
        <a:lstStyle/>
        <a:p>
          <a:r>
            <a:rPr lang="en-CA" b="1"/>
            <a:t>Incentives to Leave</a:t>
          </a:r>
        </a:p>
      </dgm:t>
    </dgm:pt>
    <dgm:pt modelId="{D8A9E4E4-4D4F-463C-8CFF-B39309069240}" type="parTrans" cxnId="{91E72191-9A09-49B3-8BCC-34715E4E2121}">
      <dgm:prSet/>
      <dgm:spPr/>
      <dgm:t>
        <a:bodyPr/>
        <a:lstStyle/>
        <a:p>
          <a:endParaRPr lang="en-CA" b="1"/>
        </a:p>
      </dgm:t>
    </dgm:pt>
    <dgm:pt modelId="{7D98768D-D79F-41E6-9FA9-A60DB7D31D06}" type="sibTrans" cxnId="{91E72191-9A09-49B3-8BCC-34715E4E2121}">
      <dgm:prSet/>
      <dgm:spPr/>
      <dgm:t>
        <a:bodyPr/>
        <a:lstStyle/>
        <a:p>
          <a:endParaRPr lang="en-CA" b="1"/>
        </a:p>
      </dgm:t>
    </dgm:pt>
    <dgm:pt modelId="{64630583-BB88-4564-B59C-2E42C5D0B0C7}">
      <dgm:prSet/>
      <dgm:spPr/>
      <dgm:t>
        <a:bodyPr/>
        <a:lstStyle/>
        <a:p>
          <a:r>
            <a:rPr lang="en-CA" b="1" dirty="0"/>
            <a:t>Termination</a:t>
          </a:r>
        </a:p>
      </dgm:t>
    </dgm:pt>
    <dgm:pt modelId="{94E7CDD4-6E70-4AA5-962D-53224E8CB721}" type="parTrans" cxnId="{F8C0066E-D0A3-42C2-B996-4BB215872BBE}">
      <dgm:prSet/>
      <dgm:spPr/>
      <dgm:t>
        <a:bodyPr/>
        <a:lstStyle/>
        <a:p>
          <a:endParaRPr lang="en-CA" b="1"/>
        </a:p>
      </dgm:t>
    </dgm:pt>
    <dgm:pt modelId="{0DE21649-660A-4B62-915A-652F39733018}" type="sibTrans" cxnId="{F8C0066E-D0A3-42C2-B996-4BB215872BBE}">
      <dgm:prSet/>
      <dgm:spPr/>
      <dgm:t>
        <a:bodyPr/>
        <a:lstStyle/>
        <a:p>
          <a:endParaRPr lang="en-CA" b="1"/>
        </a:p>
      </dgm:t>
    </dgm:pt>
    <dgm:pt modelId="{549F0677-F538-4761-822B-47CDB18D7F81}">
      <dgm:prSet/>
      <dgm:spPr/>
      <dgm:t>
        <a:bodyPr/>
        <a:lstStyle/>
        <a:p>
          <a:r>
            <a:rPr lang="en-CA" b="1"/>
            <a:t>Layoff</a:t>
          </a:r>
        </a:p>
      </dgm:t>
    </dgm:pt>
    <dgm:pt modelId="{0784AD67-8170-4835-AEDA-9D464B09C3D5}" type="parTrans" cxnId="{4C936ABC-8D2E-4189-A81E-B9C43A70236B}">
      <dgm:prSet/>
      <dgm:spPr/>
      <dgm:t>
        <a:bodyPr/>
        <a:lstStyle/>
        <a:p>
          <a:endParaRPr lang="en-CA" b="1"/>
        </a:p>
      </dgm:t>
    </dgm:pt>
    <dgm:pt modelId="{5472F1E8-D2CB-4AC0-B7FF-FA234A0FA140}" type="sibTrans" cxnId="{4C936ABC-8D2E-4189-A81E-B9C43A70236B}">
      <dgm:prSet/>
      <dgm:spPr/>
      <dgm:t>
        <a:bodyPr/>
        <a:lstStyle/>
        <a:p>
          <a:endParaRPr lang="en-CA" b="1"/>
        </a:p>
      </dgm:t>
    </dgm:pt>
    <dgm:pt modelId="{91FF8D96-30FE-4379-B814-72F0506F3C66}">
      <dgm:prSet/>
      <dgm:spPr/>
      <dgm:t>
        <a:bodyPr/>
        <a:lstStyle/>
        <a:p>
          <a:r>
            <a:rPr lang="en-CA" b="1"/>
            <a:t>Attrition</a:t>
          </a:r>
        </a:p>
      </dgm:t>
    </dgm:pt>
    <dgm:pt modelId="{9DE25C19-9844-4E76-9EAC-9794C487151A}" type="parTrans" cxnId="{4F4AECEB-40AD-4372-AF6C-3287D15EF5B5}">
      <dgm:prSet/>
      <dgm:spPr/>
      <dgm:t>
        <a:bodyPr/>
        <a:lstStyle/>
        <a:p>
          <a:endParaRPr lang="en-CA" b="1"/>
        </a:p>
      </dgm:t>
    </dgm:pt>
    <dgm:pt modelId="{93006224-EEB6-40C9-8FDD-09729864AF2E}" type="sibTrans" cxnId="{4F4AECEB-40AD-4372-AF6C-3287D15EF5B5}">
      <dgm:prSet/>
      <dgm:spPr/>
      <dgm:t>
        <a:bodyPr/>
        <a:lstStyle/>
        <a:p>
          <a:endParaRPr lang="en-CA" b="1"/>
        </a:p>
      </dgm:t>
    </dgm:pt>
    <dgm:pt modelId="{40A02049-7A17-4317-A25E-9CB1E3F0B72F}" type="pres">
      <dgm:prSet presAssocID="{CF398586-C1BA-4C91-AE86-5C7932E9E791}" presName="cycle" presStyleCnt="0">
        <dgm:presLayoutVars>
          <dgm:dir/>
          <dgm:resizeHandles val="exact"/>
        </dgm:presLayoutVars>
      </dgm:prSet>
      <dgm:spPr/>
    </dgm:pt>
    <dgm:pt modelId="{6B240843-6CC2-4643-B15C-0AA0CF83030B}" type="pres">
      <dgm:prSet presAssocID="{57B162C1-F134-476C-85A6-43B4FD6C556F}" presName="node" presStyleLbl="node1" presStyleIdx="0" presStyleCnt="5">
        <dgm:presLayoutVars>
          <dgm:bulletEnabled val="1"/>
        </dgm:presLayoutVars>
      </dgm:prSet>
      <dgm:spPr/>
    </dgm:pt>
    <dgm:pt modelId="{1D48C6A5-A27F-4B28-942D-6B79764F7586}" type="pres">
      <dgm:prSet presAssocID="{57B162C1-F134-476C-85A6-43B4FD6C556F}" presName="spNode" presStyleCnt="0"/>
      <dgm:spPr/>
    </dgm:pt>
    <dgm:pt modelId="{E66FC3CA-8453-4128-B194-40BDEF321887}" type="pres">
      <dgm:prSet presAssocID="{08A50400-EACE-442F-9FA0-3F3FD7FB9785}" presName="sibTrans" presStyleLbl="sibTrans1D1" presStyleIdx="0" presStyleCnt="5"/>
      <dgm:spPr/>
    </dgm:pt>
    <dgm:pt modelId="{6AE1DDA5-6759-4150-9574-7CAE4A9BA0B3}" type="pres">
      <dgm:prSet presAssocID="{D4E0BF3A-B794-4716-9ADB-AA1FB639AA94}" presName="node" presStyleLbl="node1" presStyleIdx="1" presStyleCnt="5">
        <dgm:presLayoutVars>
          <dgm:bulletEnabled val="1"/>
        </dgm:presLayoutVars>
      </dgm:prSet>
      <dgm:spPr/>
    </dgm:pt>
    <dgm:pt modelId="{B024BF06-C0A3-407D-BEAF-8C922B6D3E79}" type="pres">
      <dgm:prSet presAssocID="{D4E0BF3A-B794-4716-9ADB-AA1FB639AA94}" presName="spNode" presStyleCnt="0"/>
      <dgm:spPr/>
    </dgm:pt>
    <dgm:pt modelId="{0372CA52-67CA-45DB-A4BD-8BB04D7F4CB7}" type="pres">
      <dgm:prSet presAssocID="{7D98768D-D79F-41E6-9FA9-A60DB7D31D06}" presName="sibTrans" presStyleLbl="sibTrans1D1" presStyleIdx="1" presStyleCnt="5"/>
      <dgm:spPr/>
    </dgm:pt>
    <dgm:pt modelId="{2FAB8F55-325F-497D-9FC7-1B5E1946B792}" type="pres">
      <dgm:prSet presAssocID="{64630583-BB88-4564-B59C-2E42C5D0B0C7}" presName="node" presStyleLbl="node1" presStyleIdx="2" presStyleCnt="5">
        <dgm:presLayoutVars>
          <dgm:bulletEnabled val="1"/>
        </dgm:presLayoutVars>
      </dgm:prSet>
      <dgm:spPr/>
    </dgm:pt>
    <dgm:pt modelId="{B58FC2A3-55A1-4EAB-9488-D3F1505E4634}" type="pres">
      <dgm:prSet presAssocID="{64630583-BB88-4564-B59C-2E42C5D0B0C7}" presName="spNode" presStyleCnt="0"/>
      <dgm:spPr/>
    </dgm:pt>
    <dgm:pt modelId="{4C3F7E61-1195-4A0A-B99A-60E0E78AA814}" type="pres">
      <dgm:prSet presAssocID="{0DE21649-660A-4B62-915A-652F39733018}" presName="sibTrans" presStyleLbl="sibTrans1D1" presStyleIdx="2" presStyleCnt="5"/>
      <dgm:spPr/>
    </dgm:pt>
    <dgm:pt modelId="{EDD265E5-994E-449B-BD65-11E827695F69}" type="pres">
      <dgm:prSet presAssocID="{549F0677-F538-4761-822B-47CDB18D7F81}" presName="node" presStyleLbl="node1" presStyleIdx="3" presStyleCnt="5">
        <dgm:presLayoutVars>
          <dgm:bulletEnabled val="1"/>
        </dgm:presLayoutVars>
      </dgm:prSet>
      <dgm:spPr/>
    </dgm:pt>
    <dgm:pt modelId="{3196A4AB-57E2-4628-8C51-8491879D0E1E}" type="pres">
      <dgm:prSet presAssocID="{549F0677-F538-4761-822B-47CDB18D7F81}" presName="spNode" presStyleCnt="0"/>
      <dgm:spPr/>
    </dgm:pt>
    <dgm:pt modelId="{4528C365-DFFB-4016-B04A-2D486A6B7024}" type="pres">
      <dgm:prSet presAssocID="{5472F1E8-D2CB-4AC0-B7FF-FA234A0FA140}" presName="sibTrans" presStyleLbl="sibTrans1D1" presStyleIdx="3" presStyleCnt="5"/>
      <dgm:spPr/>
    </dgm:pt>
    <dgm:pt modelId="{388811D2-4C93-4DD1-84BF-730B6B29AD8F}" type="pres">
      <dgm:prSet presAssocID="{91FF8D96-30FE-4379-B814-72F0506F3C66}" presName="node" presStyleLbl="node1" presStyleIdx="4" presStyleCnt="5">
        <dgm:presLayoutVars>
          <dgm:bulletEnabled val="1"/>
        </dgm:presLayoutVars>
      </dgm:prSet>
      <dgm:spPr/>
    </dgm:pt>
    <dgm:pt modelId="{370D2717-384B-4EBF-A9F4-4E7C9583B0A8}" type="pres">
      <dgm:prSet presAssocID="{91FF8D96-30FE-4379-B814-72F0506F3C66}" presName="spNode" presStyleCnt="0"/>
      <dgm:spPr/>
    </dgm:pt>
    <dgm:pt modelId="{1E745217-77B8-4092-90C5-F2C77A521B3D}" type="pres">
      <dgm:prSet presAssocID="{93006224-EEB6-40C9-8FDD-09729864AF2E}" presName="sibTrans" presStyleLbl="sibTrans1D1" presStyleIdx="4" presStyleCnt="5"/>
      <dgm:spPr/>
    </dgm:pt>
  </dgm:ptLst>
  <dgm:cxnLst>
    <dgm:cxn modelId="{BB29CA1E-7770-44EA-9FFB-7D9FE3E202C6}" type="presOf" srcId="{64630583-BB88-4564-B59C-2E42C5D0B0C7}" destId="{2FAB8F55-325F-497D-9FC7-1B5E1946B792}" srcOrd="0" destOrd="0" presId="urn:microsoft.com/office/officeart/2005/8/layout/cycle6"/>
    <dgm:cxn modelId="{CD84C732-8AB1-4923-B7C2-5F1B3B204126}" type="presOf" srcId="{5472F1E8-D2CB-4AC0-B7FF-FA234A0FA140}" destId="{4528C365-DFFB-4016-B04A-2D486A6B7024}" srcOrd="0" destOrd="0" presId="urn:microsoft.com/office/officeart/2005/8/layout/cycle6"/>
    <dgm:cxn modelId="{44495B3E-028A-47FE-8140-980817459878}" type="presOf" srcId="{57B162C1-F134-476C-85A6-43B4FD6C556F}" destId="{6B240843-6CC2-4643-B15C-0AA0CF83030B}" srcOrd="0" destOrd="0" presId="urn:microsoft.com/office/officeart/2005/8/layout/cycle6"/>
    <dgm:cxn modelId="{5A36594A-2F05-4898-883A-E077679518A1}" type="presOf" srcId="{08A50400-EACE-442F-9FA0-3F3FD7FB9785}" destId="{E66FC3CA-8453-4128-B194-40BDEF321887}" srcOrd="0" destOrd="0" presId="urn:microsoft.com/office/officeart/2005/8/layout/cycle6"/>
    <dgm:cxn modelId="{5DAA6E4B-44E8-4FE7-B829-3D9FA3985818}" type="presOf" srcId="{549F0677-F538-4761-822B-47CDB18D7F81}" destId="{EDD265E5-994E-449B-BD65-11E827695F69}" srcOrd="0" destOrd="0" presId="urn:microsoft.com/office/officeart/2005/8/layout/cycle6"/>
    <dgm:cxn modelId="{F8C0066E-D0A3-42C2-B996-4BB215872BBE}" srcId="{CF398586-C1BA-4C91-AE86-5C7932E9E791}" destId="{64630583-BB88-4564-B59C-2E42C5D0B0C7}" srcOrd="2" destOrd="0" parTransId="{94E7CDD4-6E70-4AA5-962D-53224E8CB721}" sibTransId="{0DE21649-660A-4B62-915A-652F39733018}"/>
    <dgm:cxn modelId="{3C3CF04E-946C-48EA-A2F0-2EECF9623471}" type="presOf" srcId="{7D98768D-D79F-41E6-9FA9-A60DB7D31D06}" destId="{0372CA52-67CA-45DB-A4BD-8BB04D7F4CB7}" srcOrd="0" destOrd="0" presId="urn:microsoft.com/office/officeart/2005/8/layout/cycle6"/>
    <dgm:cxn modelId="{53172B52-2791-4232-8D70-FF15608F897D}" type="presOf" srcId="{D4E0BF3A-B794-4716-9ADB-AA1FB639AA94}" destId="{6AE1DDA5-6759-4150-9574-7CAE4A9BA0B3}" srcOrd="0" destOrd="0" presId="urn:microsoft.com/office/officeart/2005/8/layout/cycle6"/>
    <dgm:cxn modelId="{91E72191-9A09-49B3-8BCC-34715E4E2121}" srcId="{CF398586-C1BA-4C91-AE86-5C7932E9E791}" destId="{D4E0BF3A-B794-4716-9ADB-AA1FB639AA94}" srcOrd="1" destOrd="0" parTransId="{D8A9E4E4-4D4F-463C-8CFF-B39309069240}" sibTransId="{7D98768D-D79F-41E6-9FA9-A60DB7D31D06}"/>
    <dgm:cxn modelId="{06CCCAAD-F4DA-4FF2-A272-FF981ED63F65}" srcId="{CF398586-C1BA-4C91-AE86-5C7932E9E791}" destId="{57B162C1-F134-476C-85A6-43B4FD6C556F}" srcOrd="0" destOrd="0" parTransId="{A5856C5A-6DDC-4FED-8805-1AD09DDCF6D3}" sibTransId="{08A50400-EACE-442F-9FA0-3F3FD7FB9785}"/>
    <dgm:cxn modelId="{4C936ABC-8D2E-4189-A81E-B9C43A70236B}" srcId="{CF398586-C1BA-4C91-AE86-5C7932E9E791}" destId="{549F0677-F538-4761-822B-47CDB18D7F81}" srcOrd="3" destOrd="0" parTransId="{0784AD67-8170-4835-AEDA-9D464B09C3D5}" sibTransId="{5472F1E8-D2CB-4AC0-B7FF-FA234A0FA140}"/>
    <dgm:cxn modelId="{587D69D3-0937-4792-A433-3A67FB1639FC}" type="presOf" srcId="{0DE21649-660A-4B62-915A-652F39733018}" destId="{4C3F7E61-1195-4A0A-B99A-60E0E78AA814}" srcOrd="0" destOrd="0" presId="urn:microsoft.com/office/officeart/2005/8/layout/cycle6"/>
    <dgm:cxn modelId="{6C31E2E1-5042-43C2-861C-C2790DF090C2}" type="presOf" srcId="{91FF8D96-30FE-4379-B814-72F0506F3C66}" destId="{388811D2-4C93-4DD1-84BF-730B6B29AD8F}" srcOrd="0" destOrd="0" presId="urn:microsoft.com/office/officeart/2005/8/layout/cycle6"/>
    <dgm:cxn modelId="{6699B3E4-D410-42DC-B5B5-C727037BB7EF}" type="presOf" srcId="{93006224-EEB6-40C9-8FDD-09729864AF2E}" destId="{1E745217-77B8-4092-90C5-F2C77A521B3D}" srcOrd="0" destOrd="0" presId="urn:microsoft.com/office/officeart/2005/8/layout/cycle6"/>
    <dgm:cxn modelId="{4F4AECEB-40AD-4372-AF6C-3287D15EF5B5}" srcId="{CF398586-C1BA-4C91-AE86-5C7932E9E791}" destId="{91FF8D96-30FE-4379-B814-72F0506F3C66}" srcOrd="4" destOrd="0" parTransId="{9DE25C19-9844-4E76-9EAC-9794C487151A}" sibTransId="{93006224-EEB6-40C9-8FDD-09729864AF2E}"/>
    <dgm:cxn modelId="{AAAD96ED-17E9-4A87-9556-214450BE9964}" type="presOf" srcId="{CF398586-C1BA-4C91-AE86-5C7932E9E791}" destId="{40A02049-7A17-4317-A25E-9CB1E3F0B72F}" srcOrd="0" destOrd="0" presId="urn:microsoft.com/office/officeart/2005/8/layout/cycle6"/>
    <dgm:cxn modelId="{6DAEC7EE-E2CB-43FC-A93B-C9417145678B}" type="presParOf" srcId="{40A02049-7A17-4317-A25E-9CB1E3F0B72F}" destId="{6B240843-6CC2-4643-B15C-0AA0CF83030B}" srcOrd="0" destOrd="0" presId="urn:microsoft.com/office/officeart/2005/8/layout/cycle6"/>
    <dgm:cxn modelId="{4628B7B4-543C-4CC0-8448-8F6156FE1109}" type="presParOf" srcId="{40A02049-7A17-4317-A25E-9CB1E3F0B72F}" destId="{1D48C6A5-A27F-4B28-942D-6B79764F7586}" srcOrd="1" destOrd="0" presId="urn:microsoft.com/office/officeart/2005/8/layout/cycle6"/>
    <dgm:cxn modelId="{4922B8A4-1219-4BC3-81B5-C51340530F99}" type="presParOf" srcId="{40A02049-7A17-4317-A25E-9CB1E3F0B72F}" destId="{E66FC3CA-8453-4128-B194-40BDEF321887}" srcOrd="2" destOrd="0" presId="urn:microsoft.com/office/officeart/2005/8/layout/cycle6"/>
    <dgm:cxn modelId="{62CC788A-18C6-4BC6-A91D-A9C67578623B}" type="presParOf" srcId="{40A02049-7A17-4317-A25E-9CB1E3F0B72F}" destId="{6AE1DDA5-6759-4150-9574-7CAE4A9BA0B3}" srcOrd="3" destOrd="0" presId="urn:microsoft.com/office/officeart/2005/8/layout/cycle6"/>
    <dgm:cxn modelId="{7BC982FB-E925-44A8-A8B7-C2AC6D487B1B}" type="presParOf" srcId="{40A02049-7A17-4317-A25E-9CB1E3F0B72F}" destId="{B024BF06-C0A3-407D-BEAF-8C922B6D3E79}" srcOrd="4" destOrd="0" presId="urn:microsoft.com/office/officeart/2005/8/layout/cycle6"/>
    <dgm:cxn modelId="{E8D264E2-3E0A-41C4-9730-DBB286139CF2}" type="presParOf" srcId="{40A02049-7A17-4317-A25E-9CB1E3F0B72F}" destId="{0372CA52-67CA-45DB-A4BD-8BB04D7F4CB7}" srcOrd="5" destOrd="0" presId="urn:microsoft.com/office/officeart/2005/8/layout/cycle6"/>
    <dgm:cxn modelId="{7B8671F4-1124-42AB-AE70-C97E0B5978A5}" type="presParOf" srcId="{40A02049-7A17-4317-A25E-9CB1E3F0B72F}" destId="{2FAB8F55-325F-497D-9FC7-1B5E1946B792}" srcOrd="6" destOrd="0" presId="urn:microsoft.com/office/officeart/2005/8/layout/cycle6"/>
    <dgm:cxn modelId="{876D3E26-1365-42C0-B4BB-05F7A5F4305D}" type="presParOf" srcId="{40A02049-7A17-4317-A25E-9CB1E3F0B72F}" destId="{B58FC2A3-55A1-4EAB-9488-D3F1505E4634}" srcOrd="7" destOrd="0" presId="urn:microsoft.com/office/officeart/2005/8/layout/cycle6"/>
    <dgm:cxn modelId="{D297B166-3077-48A3-BB0C-56258879A14B}" type="presParOf" srcId="{40A02049-7A17-4317-A25E-9CB1E3F0B72F}" destId="{4C3F7E61-1195-4A0A-B99A-60E0E78AA814}" srcOrd="8" destOrd="0" presId="urn:microsoft.com/office/officeart/2005/8/layout/cycle6"/>
    <dgm:cxn modelId="{F551B8D2-8198-430F-997E-0A24767F1685}" type="presParOf" srcId="{40A02049-7A17-4317-A25E-9CB1E3F0B72F}" destId="{EDD265E5-994E-449B-BD65-11E827695F69}" srcOrd="9" destOrd="0" presId="urn:microsoft.com/office/officeart/2005/8/layout/cycle6"/>
    <dgm:cxn modelId="{D03CD6D4-2796-46F7-B0CF-5FB1370624DA}" type="presParOf" srcId="{40A02049-7A17-4317-A25E-9CB1E3F0B72F}" destId="{3196A4AB-57E2-4628-8C51-8491879D0E1E}" srcOrd="10" destOrd="0" presId="urn:microsoft.com/office/officeart/2005/8/layout/cycle6"/>
    <dgm:cxn modelId="{FB9F777F-94D2-4688-8450-BA8392DCA5E6}" type="presParOf" srcId="{40A02049-7A17-4317-A25E-9CB1E3F0B72F}" destId="{4528C365-DFFB-4016-B04A-2D486A6B7024}" srcOrd="11" destOrd="0" presId="urn:microsoft.com/office/officeart/2005/8/layout/cycle6"/>
    <dgm:cxn modelId="{6DB156D0-FA3D-4A98-8DA6-31DB3507D28C}" type="presParOf" srcId="{40A02049-7A17-4317-A25E-9CB1E3F0B72F}" destId="{388811D2-4C93-4DD1-84BF-730B6B29AD8F}" srcOrd="12" destOrd="0" presId="urn:microsoft.com/office/officeart/2005/8/layout/cycle6"/>
    <dgm:cxn modelId="{98683138-0967-45F7-8007-6A04445AC664}" type="presParOf" srcId="{40A02049-7A17-4317-A25E-9CB1E3F0B72F}" destId="{370D2717-384B-4EBF-A9F4-4E7C9583B0A8}" srcOrd="13" destOrd="0" presId="urn:microsoft.com/office/officeart/2005/8/layout/cycle6"/>
    <dgm:cxn modelId="{63CEE765-ECBF-49D5-8284-B9A83EF16CD5}" type="presParOf" srcId="{40A02049-7A17-4317-A25E-9CB1E3F0B72F}" destId="{1E745217-77B8-4092-90C5-F2C77A521B3D}"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E235DE-CAE8-42B2-859B-2599B6588D78}"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en-CA"/>
        </a:p>
      </dgm:t>
    </dgm:pt>
    <dgm:pt modelId="{A91E08E1-D2FA-4B7F-9116-5460B9FD7898}">
      <dgm:prSet custT="1"/>
      <dgm:spPr/>
      <dgm:t>
        <a:bodyPr/>
        <a:lstStyle/>
        <a:p>
          <a:r>
            <a:rPr lang="en-CA" sz="1200" b="1" i="0" dirty="0"/>
            <a:t>Hiring Freeze</a:t>
          </a:r>
        </a:p>
      </dgm:t>
    </dgm:pt>
    <dgm:pt modelId="{0D592D11-67A8-4CC7-A0AB-DA0D6015B633}" type="parTrans" cxnId="{8571F9FD-4EA8-4C86-9DF1-7C52FDF35450}">
      <dgm:prSet/>
      <dgm:spPr/>
      <dgm:t>
        <a:bodyPr/>
        <a:lstStyle/>
        <a:p>
          <a:endParaRPr lang="en-CA" sz="1600" b="1" i="0"/>
        </a:p>
      </dgm:t>
    </dgm:pt>
    <dgm:pt modelId="{35535610-6A41-44D4-8546-DFDD09741D1E}" type="sibTrans" cxnId="{8571F9FD-4EA8-4C86-9DF1-7C52FDF35450}">
      <dgm:prSet/>
      <dgm:spPr/>
      <dgm:t>
        <a:bodyPr/>
        <a:lstStyle/>
        <a:p>
          <a:endParaRPr lang="en-CA" sz="1600" b="1" i="0"/>
        </a:p>
      </dgm:t>
    </dgm:pt>
    <dgm:pt modelId="{04B0475C-57E3-4267-AA59-3787EA3AACC2}">
      <dgm:prSet custT="1"/>
      <dgm:spPr/>
      <dgm:t>
        <a:bodyPr/>
        <a:lstStyle/>
        <a:p>
          <a:r>
            <a:rPr lang="en-CA" sz="1200" b="1" i="0"/>
            <a:t>Job Sharing</a:t>
          </a:r>
        </a:p>
      </dgm:t>
    </dgm:pt>
    <dgm:pt modelId="{56471126-2810-4D49-8CA6-A99A2ED3FB21}" type="parTrans" cxnId="{6A1D5990-733D-4654-ADC7-E1E288B786EF}">
      <dgm:prSet/>
      <dgm:spPr/>
      <dgm:t>
        <a:bodyPr/>
        <a:lstStyle/>
        <a:p>
          <a:endParaRPr lang="en-CA" sz="1600" b="1" i="0"/>
        </a:p>
      </dgm:t>
    </dgm:pt>
    <dgm:pt modelId="{ADECB580-7F76-40C0-9EBB-7062F08DF326}" type="sibTrans" cxnId="{6A1D5990-733D-4654-ADC7-E1E288B786EF}">
      <dgm:prSet/>
      <dgm:spPr/>
      <dgm:t>
        <a:bodyPr/>
        <a:lstStyle/>
        <a:p>
          <a:endParaRPr lang="en-CA" sz="1600" b="1" i="0"/>
        </a:p>
      </dgm:t>
    </dgm:pt>
    <dgm:pt modelId="{4D607EFD-90EA-458F-8F2C-61BD9EDE00B5}">
      <dgm:prSet custT="1"/>
      <dgm:spPr/>
      <dgm:t>
        <a:bodyPr/>
        <a:lstStyle/>
        <a:p>
          <a:r>
            <a:rPr lang="en-CA" sz="1200" b="1" i="0"/>
            <a:t>Early Retirement</a:t>
          </a:r>
        </a:p>
      </dgm:t>
    </dgm:pt>
    <dgm:pt modelId="{E4C69A97-F276-4130-A46D-273443EEAC1F}" type="parTrans" cxnId="{AC9DAB7B-7A27-473B-AC44-6E67BFB7D85D}">
      <dgm:prSet/>
      <dgm:spPr/>
      <dgm:t>
        <a:bodyPr/>
        <a:lstStyle/>
        <a:p>
          <a:endParaRPr lang="en-CA" sz="1600" b="1" i="0"/>
        </a:p>
      </dgm:t>
    </dgm:pt>
    <dgm:pt modelId="{9B2FD95A-3B6C-403B-B5C1-26EB740A5401}" type="sibTrans" cxnId="{AC9DAB7B-7A27-473B-AC44-6E67BFB7D85D}">
      <dgm:prSet/>
      <dgm:spPr/>
      <dgm:t>
        <a:bodyPr/>
        <a:lstStyle/>
        <a:p>
          <a:endParaRPr lang="en-CA" sz="1600" b="1" i="0"/>
        </a:p>
      </dgm:t>
    </dgm:pt>
    <dgm:pt modelId="{B663A155-0BC5-42A0-8763-28AE6C5DA0E7}">
      <dgm:prSet custT="1"/>
      <dgm:spPr/>
      <dgm:t>
        <a:bodyPr/>
        <a:lstStyle/>
        <a:p>
          <a:r>
            <a:rPr lang="en-CA" sz="1200" b="1" i="0"/>
            <a:t>Part-time employment</a:t>
          </a:r>
        </a:p>
      </dgm:t>
    </dgm:pt>
    <dgm:pt modelId="{2F9B5746-0884-4B2A-B50E-21A0F1074A5C}" type="parTrans" cxnId="{4B1D4806-4DAE-4E75-8191-4F65BD9FE0AB}">
      <dgm:prSet/>
      <dgm:spPr/>
      <dgm:t>
        <a:bodyPr/>
        <a:lstStyle/>
        <a:p>
          <a:endParaRPr lang="en-CA" sz="1600" b="1" i="0"/>
        </a:p>
      </dgm:t>
    </dgm:pt>
    <dgm:pt modelId="{94B35E9A-647F-4712-ADF6-CB327403A620}" type="sibTrans" cxnId="{4B1D4806-4DAE-4E75-8191-4F65BD9FE0AB}">
      <dgm:prSet/>
      <dgm:spPr/>
      <dgm:t>
        <a:bodyPr/>
        <a:lstStyle/>
        <a:p>
          <a:endParaRPr lang="en-CA" sz="1600" b="1" i="0"/>
        </a:p>
      </dgm:t>
    </dgm:pt>
    <dgm:pt modelId="{9FFC3531-14F5-4B1A-87DE-1BDEF03699DC}" type="pres">
      <dgm:prSet presAssocID="{F4E235DE-CAE8-42B2-859B-2599B6588D78}" presName="cycle" presStyleCnt="0">
        <dgm:presLayoutVars>
          <dgm:dir/>
          <dgm:resizeHandles val="exact"/>
        </dgm:presLayoutVars>
      </dgm:prSet>
      <dgm:spPr/>
    </dgm:pt>
    <dgm:pt modelId="{124B8216-C563-4D34-96F9-D8D5CF20987A}" type="pres">
      <dgm:prSet presAssocID="{A91E08E1-D2FA-4B7F-9116-5460B9FD7898}" presName="node" presStyleLbl="node1" presStyleIdx="0" presStyleCnt="4">
        <dgm:presLayoutVars>
          <dgm:bulletEnabled val="1"/>
        </dgm:presLayoutVars>
      </dgm:prSet>
      <dgm:spPr/>
    </dgm:pt>
    <dgm:pt modelId="{50CC5DE3-FCF7-4BAE-86DD-BF7C7CD026A2}" type="pres">
      <dgm:prSet presAssocID="{A91E08E1-D2FA-4B7F-9116-5460B9FD7898}" presName="spNode" presStyleCnt="0"/>
      <dgm:spPr/>
    </dgm:pt>
    <dgm:pt modelId="{A1B3FBC2-14D6-4237-80DF-8783BE93EC34}" type="pres">
      <dgm:prSet presAssocID="{35535610-6A41-44D4-8546-DFDD09741D1E}" presName="sibTrans" presStyleLbl="sibTrans1D1" presStyleIdx="0" presStyleCnt="4"/>
      <dgm:spPr/>
    </dgm:pt>
    <dgm:pt modelId="{9B99A576-63FA-4F14-9B81-036315B14253}" type="pres">
      <dgm:prSet presAssocID="{04B0475C-57E3-4267-AA59-3787EA3AACC2}" presName="node" presStyleLbl="node1" presStyleIdx="1" presStyleCnt="4">
        <dgm:presLayoutVars>
          <dgm:bulletEnabled val="1"/>
        </dgm:presLayoutVars>
      </dgm:prSet>
      <dgm:spPr/>
    </dgm:pt>
    <dgm:pt modelId="{5EC51EE9-27B2-4659-A4C6-A264281742FE}" type="pres">
      <dgm:prSet presAssocID="{04B0475C-57E3-4267-AA59-3787EA3AACC2}" presName="spNode" presStyleCnt="0"/>
      <dgm:spPr/>
    </dgm:pt>
    <dgm:pt modelId="{117089C2-27C2-4821-A14F-6E81CB1791BF}" type="pres">
      <dgm:prSet presAssocID="{ADECB580-7F76-40C0-9EBB-7062F08DF326}" presName="sibTrans" presStyleLbl="sibTrans1D1" presStyleIdx="1" presStyleCnt="4"/>
      <dgm:spPr/>
    </dgm:pt>
    <dgm:pt modelId="{7AAE7542-E322-40FB-8E44-51CD5AEE9847}" type="pres">
      <dgm:prSet presAssocID="{4D607EFD-90EA-458F-8F2C-61BD9EDE00B5}" presName="node" presStyleLbl="node1" presStyleIdx="2" presStyleCnt="4">
        <dgm:presLayoutVars>
          <dgm:bulletEnabled val="1"/>
        </dgm:presLayoutVars>
      </dgm:prSet>
      <dgm:spPr/>
    </dgm:pt>
    <dgm:pt modelId="{7F92A9D4-C989-4AD8-A3DF-119AD67615C6}" type="pres">
      <dgm:prSet presAssocID="{4D607EFD-90EA-458F-8F2C-61BD9EDE00B5}" presName="spNode" presStyleCnt="0"/>
      <dgm:spPr/>
    </dgm:pt>
    <dgm:pt modelId="{8C0719B2-72E0-43E9-A061-92BC1ED08460}" type="pres">
      <dgm:prSet presAssocID="{9B2FD95A-3B6C-403B-B5C1-26EB740A5401}" presName="sibTrans" presStyleLbl="sibTrans1D1" presStyleIdx="2" presStyleCnt="4"/>
      <dgm:spPr/>
    </dgm:pt>
    <dgm:pt modelId="{39C28F11-6138-4056-B3AB-9DE5C1F39D49}" type="pres">
      <dgm:prSet presAssocID="{B663A155-0BC5-42A0-8763-28AE6C5DA0E7}" presName="node" presStyleLbl="node1" presStyleIdx="3" presStyleCnt="4">
        <dgm:presLayoutVars>
          <dgm:bulletEnabled val="1"/>
        </dgm:presLayoutVars>
      </dgm:prSet>
      <dgm:spPr/>
    </dgm:pt>
    <dgm:pt modelId="{5D437BD1-C509-4991-941B-E65F1B95B50C}" type="pres">
      <dgm:prSet presAssocID="{B663A155-0BC5-42A0-8763-28AE6C5DA0E7}" presName="spNode" presStyleCnt="0"/>
      <dgm:spPr/>
    </dgm:pt>
    <dgm:pt modelId="{4CAB8D2C-8F78-454C-B0AF-2C9C8408BF6B}" type="pres">
      <dgm:prSet presAssocID="{94B35E9A-647F-4712-ADF6-CB327403A620}" presName="sibTrans" presStyleLbl="sibTrans1D1" presStyleIdx="3" presStyleCnt="4"/>
      <dgm:spPr/>
    </dgm:pt>
  </dgm:ptLst>
  <dgm:cxnLst>
    <dgm:cxn modelId="{2B591901-C746-4AE2-94E1-A54538FE79B4}" type="presOf" srcId="{4D607EFD-90EA-458F-8F2C-61BD9EDE00B5}" destId="{7AAE7542-E322-40FB-8E44-51CD5AEE9847}" srcOrd="0" destOrd="0" presId="urn:microsoft.com/office/officeart/2005/8/layout/cycle6"/>
    <dgm:cxn modelId="{4B1D4806-4DAE-4E75-8191-4F65BD9FE0AB}" srcId="{F4E235DE-CAE8-42B2-859B-2599B6588D78}" destId="{B663A155-0BC5-42A0-8763-28AE6C5DA0E7}" srcOrd="3" destOrd="0" parTransId="{2F9B5746-0884-4B2A-B50E-21A0F1074A5C}" sibTransId="{94B35E9A-647F-4712-ADF6-CB327403A620}"/>
    <dgm:cxn modelId="{0DF8700F-B552-47D1-80A0-E98621577354}" type="presOf" srcId="{ADECB580-7F76-40C0-9EBB-7062F08DF326}" destId="{117089C2-27C2-4821-A14F-6E81CB1791BF}" srcOrd="0" destOrd="0" presId="urn:microsoft.com/office/officeart/2005/8/layout/cycle6"/>
    <dgm:cxn modelId="{FF258E2C-202B-473B-8429-B7ADEE32D2A4}" type="presOf" srcId="{A91E08E1-D2FA-4B7F-9116-5460B9FD7898}" destId="{124B8216-C563-4D34-96F9-D8D5CF20987A}" srcOrd="0" destOrd="0" presId="urn:microsoft.com/office/officeart/2005/8/layout/cycle6"/>
    <dgm:cxn modelId="{A11C0763-9D14-4FFF-A41E-E69443228270}" type="presOf" srcId="{F4E235DE-CAE8-42B2-859B-2599B6588D78}" destId="{9FFC3531-14F5-4B1A-87DE-1BDEF03699DC}" srcOrd="0" destOrd="0" presId="urn:microsoft.com/office/officeart/2005/8/layout/cycle6"/>
    <dgm:cxn modelId="{1D42AD6F-2E20-433B-95D6-A118041AB94A}" type="presOf" srcId="{B663A155-0BC5-42A0-8763-28AE6C5DA0E7}" destId="{39C28F11-6138-4056-B3AB-9DE5C1F39D49}" srcOrd="0" destOrd="0" presId="urn:microsoft.com/office/officeart/2005/8/layout/cycle6"/>
    <dgm:cxn modelId="{95E3877A-1AE4-45AC-B4E8-C44EE42E5621}" type="presOf" srcId="{9B2FD95A-3B6C-403B-B5C1-26EB740A5401}" destId="{8C0719B2-72E0-43E9-A061-92BC1ED08460}" srcOrd="0" destOrd="0" presId="urn:microsoft.com/office/officeart/2005/8/layout/cycle6"/>
    <dgm:cxn modelId="{AC9DAB7B-7A27-473B-AC44-6E67BFB7D85D}" srcId="{F4E235DE-CAE8-42B2-859B-2599B6588D78}" destId="{4D607EFD-90EA-458F-8F2C-61BD9EDE00B5}" srcOrd="2" destOrd="0" parTransId="{E4C69A97-F276-4130-A46D-273443EEAC1F}" sibTransId="{9B2FD95A-3B6C-403B-B5C1-26EB740A5401}"/>
    <dgm:cxn modelId="{923EEF8E-BE22-42A9-984D-C48A7405B38D}" type="presOf" srcId="{35535610-6A41-44D4-8546-DFDD09741D1E}" destId="{A1B3FBC2-14D6-4237-80DF-8783BE93EC34}" srcOrd="0" destOrd="0" presId="urn:microsoft.com/office/officeart/2005/8/layout/cycle6"/>
    <dgm:cxn modelId="{6A1D5990-733D-4654-ADC7-E1E288B786EF}" srcId="{F4E235DE-CAE8-42B2-859B-2599B6588D78}" destId="{04B0475C-57E3-4267-AA59-3787EA3AACC2}" srcOrd="1" destOrd="0" parTransId="{56471126-2810-4D49-8CA6-A99A2ED3FB21}" sibTransId="{ADECB580-7F76-40C0-9EBB-7062F08DF326}"/>
    <dgm:cxn modelId="{F99990A7-9E5A-4BEE-9858-1B8CB51209A2}" type="presOf" srcId="{94B35E9A-647F-4712-ADF6-CB327403A620}" destId="{4CAB8D2C-8F78-454C-B0AF-2C9C8408BF6B}" srcOrd="0" destOrd="0" presId="urn:microsoft.com/office/officeart/2005/8/layout/cycle6"/>
    <dgm:cxn modelId="{E0B30EFC-49D7-4303-8ACC-9331EE6EF618}" type="presOf" srcId="{04B0475C-57E3-4267-AA59-3787EA3AACC2}" destId="{9B99A576-63FA-4F14-9B81-036315B14253}" srcOrd="0" destOrd="0" presId="urn:microsoft.com/office/officeart/2005/8/layout/cycle6"/>
    <dgm:cxn modelId="{8571F9FD-4EA8-4C86-9DF1-7C52FDF35450}" srcId="{F4E235DE-CAE8-42B2-859B-2599B6588D78}" destId="{A91E08E1-D2FA-4B7F-9116-5460B9FD7898}" srcOrd="0" destOrd="0" parTransId="{0D592D11-67A8-4CC7-A0AB-DA0D6015B633}" sibTransId="{35535610-6A41-44D4-8546-DFDD09741D1E}"/>
    <dgm:cxn modelId="{8DA57EB4-22E9-45F9-837B-6E332712D10B}" type="presParOf" srcId="{9FFC3531-14F5-4B1A-87DE-1BDEF03699DC}" destId="{124B8216-C563-4D34-96F9-D8D5CF20987A}" srcOrd="0" destOrd="0" presId="urn:microsoft.com/office/officeart/2005/8/layout/cycle6"/>
    <dgm:cxn modelId="{E98AC942-39AE-4E15-A250-CDFC57581676}" type="presParOf" srcId="{9FFC3531-14F5-4B1A-87DE-1BDEF03699DC}" destId="{50CC5DE3-FCF7-4BAE-86DD-BF7C7CD026A2}" srcOrd="1" destOrd="0" presId="urn:microsoft.com/office/officeart/2005/8/layout/cycle6"/>
    <dgm:cxn modelId="{8B873089-C924-4AC4-9B30-7B971F7C563E}" type="presParOf" srcId="{9FFC3531-14F5-4B1A-87DE-1BDEF03699DC}" destId="{A1B3FBC2-14D6-4237-80DF-8783BE93EC34}" srcOrd="2" destOrd="0" presId="urn:microsoft.com/office/officeart/2005/8/layout/cycle6"/>
    <dgm:cxn modelId="{AEBC5AC8-1224-44C7-B74C-0721354FD889}" type="presParOf" srcId="{9FFC3531-14F5-4B1A-87DE-1BDEF03699DC}" destId="{9B99A576-63FA-4F14-9B81-036315B14253}" srcOrd="3" destOrd="0" presId="urn:microsoft.com/office/officeart/2005/8/layout/cycle6"/>
    <dgm:cxn modelId="{3A35D2CF-00EB-45DE-90DA-2774410218D9}" type="presParOf" srcId="{9FFC3531-14F5-4B1A-87DE-1BDEF03699DC}" destId="{5EC51EE9-27B2-4659-A4C6-A264281742FE}" srcOrd="4" destOrd="0" presId="urn:microsoft.com/office/officeart/2005/8/layout/cycle6"/>
    <dgm:cxn modelId="{15FD114D-B42B-4338-8863-A3D83C691B23}" type="presParOf" srcId="{9FFC3531-14F5-4B1A-87DE-1BDEF03699DC}" destId="{117089C2-27C2-4821-A14F-6E81CB1791BF}" srcOrd="5" destOrd="0" presId="urn:microsoft.com/office/officeart/2005/8/layout/cycle6"/>
    <dgm:cxn modelId="{AE4DE60A-C070-45A4-A0ED-2FAF53AC5622}" type="presParOf" srcId="{9FFC3531-14F5-4B1A-87DE-1BDEF03699DC}" destId="{7AAE7542-E322-40FB-8E44-51CD5AEE9847}" srcOrd="6" destOrd="0" presId="urn:microsoft.com/office/officeart/2005/8/layout/cycle6"/>
    <dgm:cxn modelId="{50879D43-04CB-4632-8A32-1AFFD42F945B}" type="presParOf" srcId="{9FFC3531-14F5-4B1A-87DE-1BDEF03699DC}" destId="{7F92A9D4-C989-4AD8-A3DF-119AD67615C6}" srcOrd="7" destOrd="0" presId="urn:microsoft.com/office/officeart/2005/8/layout/cycle6"/>
    <dgm:cxn modelId="{DA7A52EF-4CF2-4A2B-B8EC-9EB592DB79D3}" type="presParOf" srcId="{9FFC3531-14F5-4B1A-87DE-1BDEF03699DC}" destId="{8C0719B2-72E0-43E9-A061-92BC1ED08460}" srcOrd="8" destOrd="0" presId="urn:microsoft.com/office/officeart/2005/8/layout/cycle6"/>
    <dgm:cxn modelId="{2243BBBA-1508-4409-A30E-CFCCEF308C72}" type="presParOf" srcId="{9FFC3531-14F5-4B1A-87DE-1BDEF03699DC}" destId="{39C28F11-6138-4056-B3AB-9DE5C1F39D49}" srcOrd="9" destOrd="0" presId="urn:microsoft.com/office/officeart/2005/8/layout/cycle6"/>
    <dgm:cxn modelId="{FAAD76AD-ACE8-403D-8392-E1B603022191}" type="presParOf" srcId="{9FFC3531-14F5-4B1A-87DE-1BDEF03699DC}" destId="{5D437BD1-C509-4991-941B-E65F1B95B50C}" srcOrd="10" destOrd="0" presId="urn:microsoft.com/office/officeart/2005/8/layout/cycle6"/>
    <dgm:cxn modelId="{4D33AE2A-4EEB-4275-9027-ADE195B6FD2A}" type="presParOf" srcId="{9FFC3531-14F5-4B1A-87DE-1BDEF03699DC}" destId="{4CAB8D2C-8F78-454C-B0AF-2C9C8408BF6B}" srcOrd="11"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398586-C1BA-4C91-AE86-5C7932E9E79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CA"/>
        </a:p>
      </dgm:t>
    </dgm:pt>
    <dgm:pt modelId="{57B162C1-F134-476C-85A6-43B4FD6C556F}">
      <dgm:prSet phldrT="[Text]" custT="1"/>
      <dgm:spPr/>
      <dgm:t>
        <a:bodyPr/>
        <a:lstStyle/>
        <a:p>
          <a:r>
            <a:rPr lang="en-CA" sz="1200" b="1" dirty="0"/>
            <a:t>Hiring New Employees</a:t>
          </a:r>
        </a:p>
      </dgm:t>
    </dgm:pt>
    <dgm:pt modelId="{A5856C5A-6DDC-4FED-8805-1AD09DDCF6D3}" type="parTrans" cxnId="{06CCCAAD-F4DA-4FF2-A272-FF981ED63F65}">
      <dgm:prSet/>
      <dgm:spPr/>
      <dgm:t>
        <a:bodyPr/>
        <a:lstStyle/>
        <a:p>
          <a:endParaRPr lang="en-CA" sz="2800" b="1"/>
        </a:p>
      </dgm:t>
    </dgm:pt>
    <dgm:pt modelId="{08A50400-EACE-442F-9FA0-3F3FD7FB9785}" type="sibTrans" cxnId="{06CCCAAD-F4DA-4FF2-A272-FF981ED63F65}">
      <dgm:prSet/>
      <dgm:spPr/>
      <dgm:t>
        <a:bodyPr/>
        <a:lstStyle/>
        <a:p>
          <a:endParaRPr lang="en-CA" sz="2800" b="1"/>
        </a:p>
      </dgm:t>
    </dgm:pt>
    <dgm:pt modelId="{D4E0BF3A-B794-4716-9ADB-AA1FB639AA94}">
      <dgm:prSet custT="1"/>
      <dgm:spPr/>
      <dgm:t>
        <a:bodyPr/>
        <a:lstStyle/>
        <a:p>
          <a:r>
            <a:rPr lang="en-CA" sz="1200" b="1" dirty="0"/>
            <a:t>Contract Work</a:t>
          </a:r>
        </a:p>
      </dgm:t>
    </dgm:pt>
    <dgm:pt modelId="{D8A9E4E4-4D4F-463C-8CFF-B39309069240}" type="parTrans" cxnId="{91E72191-9A09-49B3-8BCC-34715E4E2121}">
      <dgm:prSet/>
      <dgm:spPr/>
      <dgm:t>
        <a:bodyPr/>
        <a:lstStyle/>
        <a:p>
          <a:endParaRPr lang="en-CA" sz="2800" b="1"/>
        </a:p>
      </dgm:t>
    </dgm:pt>
    <dgm:pt modelId="{7D98768D-D79F-41E6-9FA9-A60DB7D31D06}" type="sibTrans" cxnId="{91E72191-9A09-49B3-8BCC-34715E4E2121}">
      <dgm:prSet/>
      <dgm:spPr/>
      <dgm:t>
        <a:bodyPr/>
        <a:lstStyle/>
        <a:p>
          <a:endParaRPr lang="en-CA" sz="2800" b="1"/>
        </a:p>
      </dgm:t>
    </dgm:pt>
    <dgm:pt modelId="{64630583-BB88-4564-B59C-2E42C5D0B0C7}">
      <dgm:prSet custT="1"/>
      <dgm:spPr/>
      <dgm:t>
        <a:bodyPr/>
        <a:lstStyle/>
        <a:p>
          <a:r>
            <a:rPr lang="en-CA" sz="1200" b="1" dirty="0"/>
            <a:t>Outsourcing</a:t>
          </a:r>
        </a:p>
      </dgm:t>
    </dgm:pt>
    <dgm:pt modelId="{94E7CDD4-6E70-4AA5-962D-53224E8CB721}" type="parTrans" cxnId="{F8C0066E-D0A3-42C2-B996-4BB215872BBE}">
      <dgm:prSet/>
      <dgm:spPr/>
      <dgm:t>
        <a:bodyPr/>
        <a:lstStyle/>
        <a:p>
          <a:endParaRPr lang="en-CA" sz="2800" b="1"/>
        </a:p>
      </dgm:t>
    </dgm:pt>
    <dgm:pt modelId="{0DE21649-660A-4B62-915A-652F39733018}" type="sibTrans" cxnId="{F8C0066E-D0A3-42C2-B996-4BB215872BBE}">
      <dgm:prSet/>
      <dgm:spPr/>
      <dgm:t>
        <a:bodyPr/>
        <a:lstStyle/>
        <a:p>
          <a:endParaRPr lang="en-CA" sz="2800" b="1"/>
        </a:p>
      </dgm:t>
    </dgm:pt>
    <dgm:pt modelId="{549F0677-F538-4761-822B-47CDB18D7F81}">
      <dgm:prSet custT="1"/>
      <dgm:spPr/>
      <dgm:t>
        <a:bodyPr/>
        <a:lstStyle/>
        <a:p>
          <a:r>
            <a:rPr lang="en-CA" sz="1200" b="1" dirty="0"/>
            <a:t>Crowd-sourcing</a:t>
          </a:r>
        </a:p>
      </dgm:t>
    </dgm:pt>
    <dgm:pt modelId="{0784AD67-8170-4835-AEDA-9D464B09C3D5}" type="parTrans" cxnId="{4C936ABC-8D2E-4189-A81E-B9C43A70236B}">
      <dgm:prSet/>
      <dgm:spPr/>
      <dgm:t>
        <a:bodyPr/>
        <a:lstStyle/>
        <a:p>
          <a:endParaRPr lang="en-CA" sz="2800" b="1"/>
        </a:p>
      </dgm:t>
    </dgm:pt>
    <dgm:pt modelId="{5472F1E8-D2CB-4AC0-B7FF-FA234A0FA140}" type="sibTrans" cxnId="{4C936ABC-8D2E-4189-A81E-B9C43A70236B}">
      <dgm:prSet/>
      <dgm:spPr/>
      <dgm:t>
        <a:bodyPr/>
        <a:lstStyle/>
        <a:p>
          <a:endParaRPr lang="en-CA" sz="2800" b="1"/>
        </a:p>
      </dgm:t>
    </dgm:pt>
    <dgm:pt modelId="{91FF8D96-30FE-4379-B814-72F0506F3C66}">
      <dgm:prSet custT="1"/>
      <dgm:spPr/>
      <dgm:t>
        <a:bodyPr/>
        <a:lstStyle/>
        <a:p>
          <a:r>
            <a:rPr lang="en-CA" sz="1200" b="1" dirty="0"/>
            <a:t>Overtime</a:t>
          </a:r>
        </a:p>
      </dgm:t>
    </dgm:pt>
    <dgm:pt modelId="{9DE25C19-9844-4E76-9EAC-9794C487151A}" type="parTrans" cxnId="{4F4AECEB-40AD-4372-AF6C-3287D15EF5B5}">
      <dgm:prSet/>
      <dgm:spPr/>
      <dgm:t>
        <a:bodyPr/>
        <a:lstStyle/>
        <a:p>
          <a:endParaRPr lang="en-CA" sz="2800" b="1"/>
        </a:p>
      </dgm:t>
    </dgm:pt>
    <dgm:pt modelId="{93006224-EEB6-40C9-8FDD-09729864AF2E}" type="sibTrans" cxnId="{4F4AECEB-40AD-4372-AF6C-3287D15EF5B5}">
      <dgm:prSet/>
      <dgm:spPr/>
      <dgm:t>
        <a:bodyPr/>
        <a:lstStyle/>
        <a:p>
          <a:endParaRPr lang="en-CA" sz="2800" b="1"/>
        </a:p>
      </dgm:t>
    </dgm:pt>
    <dgm:pt modelId="{2C96F29F-7627-9D45-8603-D009F4DC9356}" type="pres">
      <dgm:prSet presAssocID="{CF398586-C1BA-4C91-AE86-5C7932E9E791}" presName="linear" presStyleCnt="0">
        <dgm:presLayoutVars>
          <dgm:animLvl val="lvl"/>
          <dgm:resizeHandles val="exact"/>
        </dgm:presLayoutVars>
      </dgm:prSet>
      <dgm:spPr/>
    </dgm:pt>
    <dgm:pt modelId="{EB3E3E16-A061-554C-A551-A8632542A72E}" type="pres">
      <dgm:prSet presAssocID="{57B162C1-F134-476C-85A6-43B4FD6C556F}" presName="parentText" presStyleLbl="node1" presStyleIdx="0" presStyleCnt="5">
        <dgm:presLayoutVars>
          <dgm:chMax val="0"/>
          <dgm:bulletEnabled val="1"/>
        </dgm:presLayoutVars>
      </dgm:prSet>
      <dgm:spPr/>
    </dgm:pt>
    <dgm:pt modelId="{1A440593-9DB0-1D43-AAAA-61ED9D324163}" type="pres">
      <dgm:prSet presAssocID="{08A50400-EACE-442F-9FA0-3F3FD7FB9785}" presName="spacer" presStyleCnt="0"/>
      <dgm:spPr/>
    </dgm:pt>
    <dgm:pt modelId="{9EC7D4CF-4B51-E445-8BE1-F75BB15475DE}" type="pres">
      <dgm:prSet presAssocID="{D4E0BF3A-B794-4716-9ADB-AA1FB639AA94}" presName="parentText" presStyleLbl="node1" presStyleIdx="1" presStyleCnt="5">
        <dgm:presLayoutVars>
          <dgm:chMax val="0"/>
          <dgm:bulletEnabled val="1"/>
        </dgm:presLayoutVars>
      </dgm:prSet>
      <dgm:spPr/>
    </dgm:pt>
    <dgm:pt modelId="{E5C6F2B4-D004-2545-9971-DE2B4FFF4963}" type="pres">
      <dgm:prSet presAssocID="{7D98768D-D79F-41E6-9FA9-A60DB7D31D06}" presName="spacer" presStyleCnt="0"/>
      <dgm:spPr/>
    </dgm:pt>
    <dgm:pt modelId="{E360E0FF-06BA-5342-86D1-035012BABD5F}" type="pres">
      <dgm:prSet presAssocID="{64630583-BB88-4564-B59C-2E42C5D0B0C7}" presName="parentText" presStyleLbl="node1" presStyleIdx="2" presStyleCnt="5">
        <dgm:presLayoutVars>
          <dgm:chMax val="0"/>
          <dgm:bulletEnabled val="1"/>
        </dgm:presLayoutVars>
      </dgm:prSet>
      <dgm:spPr/>
    </dgm:pt>
    <dgm:pt modelId="{BD43CAEE-B8D3-A945-AE83-BD673946243A}" type="pres">
      <dgm:prSet presAssocID="{0DE21649-660A-4B62-915A-652F39733018}" presName="spacer" presStyleCnt="0"/>
      <dgm:spPr/>
    </dgm:pt>
    <dgm:pt modelId="{9B36D14A-9A26-3644-87D0-65B3151628CD}" type="pres">
      <dgm:prSet presAssocID="{549F0677-F538-4761-822B-47CDB18D7F81}" presName="parentText" presStyleLbl="node1" presStyleIdx="3" presStyleCnt="5">
        <dgm:presLayoutVars>
          <dgm:chMax val="0"/>
          <dgm:bulletEnabled val="1"/>
        </dgm:presLayoutVars>
      </dgm:prSet>
      <dgm:spPr/>
    </dgm:pt>
    <dgm:pt modelId="{A70EBEC1-F666-C347-B2EE-01EB81B6814F}" type="pres">
      <dgm:prSet presAssocID="{5472F1E8-D2CB-4AC0-B7FF-FA234A0FA140}" presName="spacer" presStyleCnt="0"/>
      <dgm:spPr/>
    </dgm:pt>
    <dgm:pt modelId="{C844A8BB-3C8D-B24D-A2DC-73B72505D86F}" type="pres">
      <dgm:prSet presAssocID="{91FF8D96-30FE-4379-B814-72F0506F3C66}" presName="parentText" presStyleLbl="node1" presStyleIdx="4" presStyleCnt="5">
        <dgm:presLayoutVars>
          <dgm:chMax val="0"/>
          <dgm:bulletEnabled val="1"/>
        </dgm:presLayoutVars>
      </dgm:prSet>
      <dgm:spPr/>
    </dgm:pt>
  </dgm:ptLst>
  <dgm:cxnLst>
    <dgm:cxn modelId="{4DE4483C-1942-0348-9C74-E8BEA1272021}" type="presOf" srcId="{CF398586-C1BA-4C91-AE86-5C7932E9E791}" destId="{2C96F29F-7627-9D45-8603-D009F4DC9356}" srcOrd="0" destOrd="0" presId="urn:microsoft.com/office/officeart/2005/8/layout/vList2"/>
    <dgm:cxn modelId="{E962B33F-A1C5-7B45-A71E-1239F74AB8F7}" type="presOf" srcId="{64630583-BB88-4564-B59C-2E42C5D0B0C7}" destId="{E360E0FF-06BA-5342-86D1-035012BABD5F}" srcOrd="0" destOrd="0" presId="urn:microsoft.com/office/officeart/2005/8/layout/vList2"/>
    <dgm:cxn modelId="{88F29264-CF70-544A-BEAC-D7CB1031BE15}" type="presOf" srcId="{91FF8D96-30FE-4379-B814-72F0506F3C66}" destId="{C844A8BB-3C8D-B24D-A2DC-73B72505D86F}" srcOrd="0" destOrd="0" presId="urn:microsoft.com/office/officeart/2005/8/layout/vList2"/>
    <dgm:cxn modelId="{C9EEB36D-AF17-2E40-BEEF-A6CF8F23DCBA}" type="presOf" srcId="{D4E0BF3A-B794-4716-9ADB-AA1FB639AA94}" destId="{9EC7D4CF-4B51-E445-8BE1-F75BB15475DE}" srcOrd="0" destOrd="0" presId="urn:microsoft.com/office/officeart/2005/8/layout/vList2"/>
    <dgm:cxn modelId="{F8C0066E-D0A3-42C2-B996-4BB215872BBE}" srcId="{CF398586-C1BA-4C91-AE86-5C7932E9E791}" destId="{64630583-BB88-4564-B59C-2E42C5D0B0C7}" srcOrd="2" destOrd="0" parTransId="{94E7CDD4-6E70-4AA5-962D-53224E8CB721}" sibTransId="{0DE21649-660A-4B62-915A-652F39733018}"/>
    <dgm:cxn modelId="{0E4E8F8C-8600-B24A-B7AC-3CA545ACDACD}" type="presOf" srcId="{57B162C1-F134-476C-85A6-43B4FD6C556F}" destId="{EB3E3E16-A061-554C-A551-A8632542A72E}" srcOrd="0" destOrd="0" presId="urn:microsoft.com/office/officeart/2005/8/layout/vList2"/>
    <dgm:cxn modelId="{91E72191-9A09-49B3-8BCC-34715E4E2121}" srcId="{CF398586-C1BA-4C91-AE86-5C7932E9E791}" destId="{D4E0BF3A-B794-4716-9ADB-AA1FB639AA94}" srcOrd="1" destOrd="0" parTransId="{D8A9E4E4-4D4F-463C-8CFF-B39309069240}" sibTransId="{7D98768D-D79F-41E6-9FA9-A60DB7D31D06}"/>
    <dgm:cxn modelId="{06CCCAAD-F4DA-4FF2-A272-FF981ED63F65}" srcId="{CF398586-C1BA-4C91-AE86-5C7932E9E791}" destId="{57B162C1-F134-476C-85A6-43B4FD6C556F}" srcOrd="0" destOrd="0" parTransId="{A5856C5A-6DDC-4FED-8805-1AD09DDCF6D3}" sibTransId="{08A50400-EACE-442F-9FA0-3F3FD7FB9785}"/>
    <dgm:cxn modelId="{4C936ABC-8D2E-4189-A81E-B9C43A70236B}" srcId="{CF398586-C1BA-4C91-AE86-5C7932E9E791}" destId="{549F0677-F538-4761-822B-47CDB18D7F81}" srcOrd="3" destOrd="0" parTransId="{0784AD67-8170-4835-AEDA-9D464B09C3D5}" sibTransId="{5472F1E8-D2CB-4AC0-B7FF-FA234A0FA140}"/>
    <dgm:cxn modelId="{98BDAAD9-002F-0E4D-9622-94E870F3A70F}" type="presOf" srcId="{549F0677-F538-4761-822B-47CDB18D7F81}" destId="{9B36D14A-9A26-3644-87D0-65B3151628CD}" srcOrd="0" destOrd="0" presId="urn:microsoft.com/office/officeart/2005/8/layout/vList2"/>
    <dgm:cxn modelId="{4F4AECEB-40AD-4372-AF6C-3287D15EF5B5}" srcId="{CF398586-C1BA-4C91-AE86-5C7932E9E791}" destId="{91FF8D96-30FE-4379-B814-72F0506F3C66}" srcOrd="4" destOrd="0" parTransId="{9DE25C19-9844-4E76-9EAC-9794C487151A}" sibTransId="{93006224-EEB6-40C9-8FDD-09729864AF2E}"/>
    <dgm:cxn modelId="{D191A13C-BCB6-4A4E-BB72-C8C48FB3E1AC}" type="presParOf" srcId="{2C96F29F-7627-9D45-8603-D009F4DC9356}" destId="{EB3E3E16-A061-554C-A551-A8632542A72E}" srcOrd="0" destOrd="0" presId="urn:microsoft.com/office/officeart/2005/8/layout/vList2"/>
    <dgm:cxn modelId="{78DA2FD6-FD75-6644-A1AD-F9FE760705A8}" type="presParOf" srcId="{2C96F29F-7627-9D45-8603-D009F4DC9356}" destId="{1A440593-9DB0-1D43-AAAA-61ED9D324163}" srcOrd="1" destOrd="0" presId="urn:microsoft.com/office/officeart/2005/8/layout/vList2"/>
    <dgm:cxn modelId="{43558E39-E544-D941-B000-C819010BECC1}" type="presParOf" srcId="{2C96F29F-7627-9D45-8603-D009F4DC9356}" destId="{9EC7D4CF-4B51-E445-8BE1-F75BB15475DE}" srcOrd="2" destOrd="0" presId="urn:microsoft.com/office/officeart/2005/8/layout/vList2"/>
    <dgm:cxn modelId="{F8DD960A-E6FA-D949-8789-3935762AE18D}" type="presParOf" srcId="{2C96F29F-7627-9D45-8603-D009F4DC9356}" destId="{E5C6F2B4-D004-2545-9971-DE2B4FFF4963}" srcOrd="3" destOrd="0" presId="urn:microsoft.com/office/officeart/2005/8/layout/vList2"/>
    <dgm:cxn modelId="{976106A5-AD0F-2147-93D0-D83A7F125AE7}" type="presParOf" srcId="{2C96F29F-7627-9D45-8603-D009F4DC9356}" destId="{E360E0FF-06BA-5342-86D1-035012BABD5F}" srcOrd="4" destOrd="0" presId="urn:microsoft.com/office/officeart/2005/8/layout/vList2"/>
    <dgm:cxn modelId="{E5BD53CF-484C-CB47-AD6D-EC49DBC5A703}" type="presParOf" srcId="{2C96F29F-7627-9D45-8603-D009F4DC9356}" destId="{BD43CAEE-B8D3-A945-AE83-BD673946243A}" srcOrd="5" destOrd="0" presId="urn:microsoft.com/office/officeart/2005/8/layout/vList2"/>
    <dgm:cxn modelId="{FD2D6D74-D6A6-D442-9BBD-23F3B4B833FF}" type="presParOf" srcId="{2C96F29F-7627-9D45-8603-D009F4DC9356}" destId="{9B36D14A-9A26-3644-87D0-65B3151628CD}" srcOrd="6" destOrd="0" presId="urn:microsoft.com/office/officeart/2005/8/layout/vList2"/>
    <dgm:cxn modelId="{41F4E27E-F7EA-704E-A7BC-2A47473BE814}" type="presParOf" srcId="{2C96F29F-7627-9D45-8603-D009F4DC9356}" destId="{A70EBEC1-F666-C347-B2EE-01EB81B6814F}" srcOrd="7" destOrd="0" presId="urn:microsoft.com/office/officeart/2005/8/layout/vList2"/>
    <dgm:cxn modelId="{D899C236-AC9C-064F-8FCF-AC083613FC65}" type="presParOf" srcId="{2C96F29F-7627-9D45-8603-D009F4DC9356}" destId="{C844A8BB-3C8D-B24D-A2DC-73B72505D86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354353-4863-0E4D-AEDE-A0E4DC06162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MX"/>
        </a:p>
      </dgm:t>
    </dgm:pt>
    <dgm:pt modelId="{96BECF91-63C1-3040-BA3D-D2F20437C083}">
      <dgm:prSet phldrT="[Texto]" custT="1"/>
      <dgm:spPr/>
      <dgm:t>
        <a:bodyPr/>
        <a:lstStyle/>
        <a:p>
          <a:pPr>
            <a:buNone/>
          </a:pPr>
          <a:r>
            <a:rPr lang="en-CA" sz="2000" b="0" noProof="0" dirty="0">
              <a:latin typeface="+mn-lt"/>
            </a:rPr>
            <a:t>Benefits</a:t>
          </a:r>
        </a:p>
      </dgm:t>
    </dgm:pt>
    <dgm:pt modelId="{9C598DE1-DA9A-A044-9AE3-E881795805D4}" type="parTrans" cxnId="{BB5BD291-10D3-DB4F-905F-8663DCEB94F5}">
      <dgm:prSet/>
      <dgm:spPr/>
      <dgm:t>
        <a:bodyPr/>
        <a:lstStyle/>
        <a:p>
          <a:endParaRPr lang="en-CA" sz="2000" b="0" noProof="0" dirty="0">
            <a:latin typeface="+mn-lt"/>
          </a:endParaRPr>
        </a:p>
      </dgm:t>
    </dgm:pt>
    <dgm:pt modelId="{64BAC25A-875E-C24C-880A-B621D89A6A5C}" type="sibTrans" cxnId="{BB5BD291-10D3-DB4F-905F-8663DCEB94F5}">
      <dgm:prSet/>
      <dgm:spPr/>
      <dgm:t>
        <a:bodyPr/>
        <a:lstStyle/>
        <a:p>
          <a:endParaRPr lang="en-CA" sz="2000" b="0" noProof="0" dirty="0">
            <a:latin typeface="+mn-lt"/>
          </a:endParaRPr>
        </a:p>
      </dgm:t>
    </dgm:pt>
    <dgm:pt modelId="{E0118851-484A-324D-A0D3-0CEB6682EE16}">
      <dgm:prSet phldrT="[Texto]" custT="1"/>
      <dgm:spPr/>
      <dgm:t>
        <a:bodyPr/>
        <a:lstStyle/>
        <a:p>
          <a:r>
            <a:rPr lang="en-CA" sz="2000" b="0" i="0" noProof="0" dirty="0">
              <a:latin typeface="+mn-lt"/>
            </a:rPr>
            <a:t>Other HR Technology</a:t>
          </a:r>
          <a:endParaRPr lang="en-CA" sz="2000" b="0" noProof="0" dirty="0">
            <a:latin typeface="+mn-lt"/>
          </a:endParaRPr>
        </a:p>
      </dgm:t>
      <dgm:extLst>
        <a:ext uri="{E40237B7-FDA0-4F09-8148-C483321AD2D9}">
          <dgm14:cNvPr xmlns:dgm14="http://schemas.microsoft.com/office/drawing/2010/diagram" id="0" name="" descr="Benefits&#10;- Organization&#10;- Compliance&#10;- Time Savings&#10;- Employee Experience&#10;- Convenience&#10;- HR Strategy&#10;Other HR Technology&#10;- Cloud technology&#10;- Human Capital Management (HCM)&#10;- Self-Service Tools&#10;- Applicant Tracking Systems: (ATS)&#10;- Learning Management Systems (LMS)&#10;- Artificial Intelligence (AI)&#10;"/>
        </a:ext>
      </dgm:extLst>
    </dgm:pt>
    <dgm:pt modelId="{D9148EAC-3952-DB48-B011-C38B9C1C912C}" type="parTrans" cxnId="{6E485511-9443-344D-AF19-DE92927E299D}">
      <dgm:prSet/>
      <dgm:spPr/>
      <dgm:t>
        <a:bodyPr/>
        <a:lstStyle/>
        <a:p>
          <a:endParaRPr lang="en-CA" sz="2000" b="0" noProof="0" dirty="0">
            <a:latin typeface="+mn-lt"/>
          </a:endParaRPr>
        </a:p>
      </dgm:t>
    </dgm:pt>
    <dgm:pt modelId="{15E06A16-44D9-ED41-8DD1-435CCEF7FA6F}" type="sibTrans" cxnId="{6E485511-9443-344D-AF19-DE92927E299D}">
      <dgm:prSet/>
      <dgm:spPr/>
      <dgm:t>
        <a:bodyPr/>
        <a:lstStyle/>
        <a:p>
          <a:endParaRPr lang="en-CA" sz="2000" b="0" noProof="0" dirty="0">
            <a:latin typeface="+mn-lt"/>
          </a:endParaRPr>
        </a:p>
      </dgm:t>
    </dgm:pt>
    <dgm:pt modelId="{40D34CD1-338F-4548-BB17-9B193F25558E}">
      <dgm:prSet phldrT="[Texto]" custT="1"/>
      <dgm:spPr/>
      <dgm:t>
        <a:bodyPr/>
        <a:lstStyle/>
        <a:p>
          <a:r>
            <a:rPr lang="en-CA" sz="2000" b="0" i="0" noProof="0" dirty="0">
              <a:latin typeface="+mn-lt"/>
            </a:rPr>
            <a:t>Cloud technology</a:t>
          </a:r>
          <a:endParaRPr lang="en-CA" sz="2000" b="0" noProof="0" dirty="0">
            <a:latin typeface="+mn-lt"/>
          </a:endParaRPr>
        </a:p>
      </dgm:t>
      <dgm:extLst>
        <a:ext uri="{E40237B7-FDA0-4F09-8148-C483321AD2D9}">
          <dgm14:cNvPr xmlns:dgm14="http://schemas.microsoft.com/office/drawing/2010/diagram" id="0" name="" descr="Benefits&#10;- Organization&#10;- Compliance&#10;- Time Savings&#10;- Employee Experience&#10;- Convenience&#10;- HR Strategy&#10;Other HR Technology&#10;- Cloud technology&#10;- Human Capital Management (HCM)&#10;- Self-Service Tools&#10;- Applicant Tracking Systems: (ATS)&#10;- Learning Management Systems (LMS)&#10;- Artificial Intelligence (AI)&#10;"/>
        </a:ext>
      </dgm:extLst>
    </dgm:pt>
    <dgm:pt modelId="{4BCEB84B-AE44-0A45-8702-B158F7245F01}" type="parTrans" cxnId="{65B2A897-6DED-5B43-8319-61D981048BF6}">
      <dgm:prSet/>
      <dgm:spPr/>
      <dgm:t>
        <a:bodyPr/>
        <a:lstStyle/>
        <a:p>
          <a:endParaRPr lang="en-CA" sz="2000" b="0" noProof="0" dirty="0">
            <a:latin typeface="+mn-lt"/>
          </a:endParaRPr>
        </a:p>
      </dgm:t>
    </dgm:pt>
    <dgm:pt modelId="{A9B632EC-855B-FB4F-BCD8-33303F5E2EEE}" type="sibTrans" cxnId="{65B2A897-6DED-5B43-8319-61D981048BF6}">
      <dgm:prSet/>
      <dgm:spPr/>
      <dgm:t>
        <a:bodyPr/>
        <a:lstStyle/>
        <a:p>
          <a:endParaRPr lang="en-CA" sz="2000" b="0" noProof="0" dirty="0">
            <a:latin typeface="+mn-lt"/>
          </a:endParaRPr>
        </a:p>
      </dgm:t>
    </dgm:pt>
    <dgm:pt modelId="{1420AF99-4928-2C45-9705-BD7E3505EE7A}">
      <dgm:prSet phldrT="[Texto]" custT="1"/>
      <dgm:spPr/>
      <dgm:t>
        <a:bodyPr/>
        <a:lstStyle/>
        <a:p>
          <a:r>
            <a:rPr lang="en-CA" sz="2000" b="0" i="0" noProof="0" dirty="0">
              <a:latin typeface="+mn-lt"/>
            </a:rPr>
            <a:t>Human Capital Management (HCM)</a:t>
          </a:r>
          <a:endParaRPr lang="en-CA" sz="2000" b="0" noProof="0" dirty="0">
            <a:latin typeface="+mn-lt"/>
          </a:endParaRPr>
        </a:p>
      </dgm:t>
    </dgm:pt>
    <dgm:pt modelId="{C9A3D9F0-0504-314D-9292-8871B2E92275}" type="parTrans" cxnId="{7B1C9013-E835-DE4F-A9BF-1D024AF21D26}">
      <dgm:prSet/>
      <dgm:spPr/>
      <dgm:t>
        <a:bodyPr/>
        <a:lstStyle/>
        <a:p>
          <a:endParaRPr lang="en-CA" sz="2000" b="0" noProof="0" dirty="0">
            <a:latin typeface="+mn-lt"/>
          </a:endParaRPr>
        </a:p>
      </dgm:t>
    </dgm:pt>
    <dgm:pt modelId="{B033D2F1-424C-E941-B27C-193EBAD00ECA}" type="sibTrans" cxnId="{7B1C9013-E835-DE4F-A9BF-1D024AF21D26}">
      <dgm:prSet/>
      <dgm:spPr/>
      <dgm:t>
        <a:bodyPr/>
        <a:lstStyle/>
        <a:p>
          <a:endParaRPr lang="en-CA" sz="2000" b="0" noProof="0" dirty="0">
            <a:latin typeface="+mn-lt"/>
          </a:endParaRPr>
        </a:p>
      </dgm:t>
    </dgm:pt>
    <dgm:pt modelId="{3D711F62-6BF9-6040-AA78-137D06D8814C}">
      <dgm:prSet phldrT="[Texto]" custT="1"/>
      <dgm:spPr/>
      <dgm:t>
        <a:bodyPr/>
        <a:lstStyle/>
        <a:p>
          <a:r>
            <a:rPr lang="en-CA" sz="2000" b="0" i="0" noProof="0" dirty="0">
              <a:latin typeface="+mn-lt"/>
            </a:rPr>
            <a:t>Self-Service Tools</a:t>
          </a:r>
          <a:endParaRPr lang="en-CA" sz="2000" b="0" noProof="0" dirty="0">
            <a:latin typeface="+mn-lt"/>
          </a:endParaRPr>
        </a:p>
      </dgm:t>
    </dgm:pt>
    <dgm:pt modelId="{FF7B9AC2-0DDA-1743-8631-618AE137EB7F}" type="parTrans" cxnId="{08CC4E3B-D6F6-9640-8BFE-1AEBC413EBC1}">
      <dgm:prSet/>
      <dgm:spPr/>
      <dgm:t>
        <a:bodyPr/>
        <a:lstStyle/>
        <a:p>
          <a:endParaRPr lang="en-CA" sz="2000" b="0" noProof="0" dirty="0">
            <a:latin typeface="+mn-lt"/>
          </a:endParaRPr>
        </a:p>
      </dgm:t>
    </dgm:pt>
    <dgm:pt modelId="{6F6CCEFA-7569-4F4E-BFC0-02D3594A4328}" type="sibTrans" cxnId="{08CC4E3B-D6F6-9640-8BFE-1AEBC413EBC1}">
      <dgm:prSet/>
      <dgm:spPr/>
      <dgm:t>
        <a:bodyPr/>
        <a:lstStyle/>
        <a:p>
          <a:endParaRPr lang="en-CA" sz="2000" b="0" noProof="0" dirty="0">
            <a:latin typeface="+mn-lt"/>
          </a:endParaRPr>
        </a:p>
      </dgm:t>
    </dgm:pt>
    <dgm:pt modelId="{90DAD05C-D064-B143-B5EF-D6DCF22BC357}">
      <dgm:prSet phldrT="[Texto]" custT="1"/>
      <dgm:spPr/>
      <dgm:t>
        <a:bodyPr/>
        <a:lstStyle/>
        <a:p>
          <a:r>
            <a:rPr lang="en-CA" sz="2000" b="0" i="0" noProof="0" dirty="0">
              <a:latin typeface="+mn-lt"/>
            </a:rPr>
            <a:t>Applicant Tracking Systems: (ATS)</a:t>
          </a:r>
          <a:endParaRPr lang="en-CA" sz="2000" b="0" noProof="0" dirty="0">
            <a:latin typeface="+mn-lt"/>
          </a:endParaRPr>
        </a:p>
      </dgm:t>
    </dgm:pt>
    <dgm:pt modelId="{A9AD15FD-623E-8047-8C4B-28AAF747C38C}" type="parTrans" cxnId="{F97798C0-6D35-3B4A-9230-BD63D96CD61A}">
      <dgm:prSet/>
      <dgm:spPr/>
      <dgm:t>
        <a:bodyPr/>
        <a:lstStyle/>
        <a:p>
          <a:endParaRPr lang="en-CA" sz="2000" b="0" noProof="0" dirty="0">
            <a:latin typeface="+mn-lt"/>
          </a:endParaRPr>
        </a:p>
      </dgm:t>
    </dgm:pt>
    <dgm:pt modelId="{83B0580D-2676-3C49-AF78-14310373FE85}" type="sibTrans" cxnId="{F97798C0-6D35-3B4A-9230-BD63D96CD61A}">
      <dgm:prSet/>
      <dgm:spPr/>
      <dgm:t>
        <a:bodyPr/>
        <a:lstStyle/>
        <a:p>
          <a:endParaRPr lang="en-CA" sz="2000" b="0" noProof="0" dirty="0">
            <a:latin typeface="+mn-lt"/>
          </a:endParaRPr>
        </a:p>
      </dgm:t>
    </dgm:pt>
    <dgm:pt modelId="{AD9E918E-57A8-9F4D-BD26-F48BF7842CE8}">
      <dgm:prSet phldrT="[Texto]" custT="1"/>
      <dgm:spPr/>
      <dgm:t>
        <a:bodyPr/>
        <a:lstStyle/>
        <a:p>
          <a:r>
            <a:rPr lang="en-CA" sz="2000" b="0" i="0" noProof="0" dirty="0">
              <a:latin typeface="+mn-lt"/>
            </a:rPr>
            <a:t>Learning Management Systems (LMS)</a:t>
          </a:r>
          <a:endParaRPr lang="en-CA" sz="2000" b="0" noProof="0" dirty="0">
            <a:latin typeface="+mn-lt"/>
          </a:endParaRPr>
        </a:p>
      </dgm:t>
    </dgm:pt>
    <dgm:pt modelId="{1F308F8F-D991-7440-8539-814F7B2268AA}" type="parTrans" cxnId="{43ECF63E-B61D-0C43-BE1B-A62FEFFCDFB6}">
      <dgm:prSet/>
      <dgm:spPr/>
      <dgm:t>
        <a:bodyPr/>
        <a:lstStyle/>
        <a:p>
          <a:endParaRPr lang="en-CA" sz="2000" b="0" noProof="0" dirty="0">
            <a:latin typeface="+mn-lt"/>
          </a:endParaRPr>
        </a:p>
      </dgm:t>
    </dgm:pt>
    <dgm:pt modelId="{840A6D1F-2F9B-CA4C-9AA0-657DAA7D2961}" type="sibTrans" cxnId="{43ECF63E-B61D-0C43-BE1B-A62FEFFCDFB6}">
      <dgm:prSet/>
      <dgm:spPr/>
      <dgm:t>
        <a:bodyPr/>
        <a:lstStyle/>
        <a:p>
          <a:endParaRPr lang="en-CA" sz="2000" b="0" noProof="0" dirty="0">
            <a:latin typeface="+mn-lt"/>
          </a:endParaRPr>
        </a:p>
      </dgm:t>
    </dgm:pt>
    <dgm:pt modelId="{B3F7E56C-1354-3B43-8322-0FC027F88E57}">
      <dgm:prSet phldrT="[Texto]" custT="1"/>
      <dgm:spPr/>
      <dgm:t>
        <a:bodyPr/>
        <a:lstStyle/>
        <a:p>
          <a:r>
            <a:rPr lang="en-CA" sz="2000" b="0" i="0" noProof="0" dirty="0">
              <a:latin typeface="+mn-lt"/>
            </a:rPr>
            <a:t>Artificial Intelligence (AI)</a:t>
          </a:r>
          <a:endParaRPr lang="en-CA" sz="2000" b="0" noProof="0" dirty="0">
            <a:latin typeface="+mn-lt"/>
          </a:endParaRPr>
        </a:p>
      </dgm:t>
    </dgm:pt>
    <dgm:pt modelId="{39F3346C-4082-D74A-8BDD-E4170557F269}" type="parTrans" cxnId="{72F90973-4DAA-044B-B9AA-08DDAFBCB1B2}">
      <dgm:prSet/>
      <dgm:spPr/>
      <dgm:t>
        <a:bodyPr/>
        <a:lstStyle/>
        <a:p>
          <a:endParaRPr lang="en-CA" sz="2000" b="0" noProof="0" dirty="0">
            <a:latin typeface="+mn-lt"/>
          </a:endParaRPr>
        </a:p>
      </dgm:t>
    </dgm:pt>
    <dgm:pt modelId="{80255D77-7D96-B846-A5AC-A4F4C3CF64E1}" type="sibTrans" cxnId="{72F90973-4DAA-044B-B9AA-08DDAFBCB1B2}">
      <dgm:prSet/>
      <dgm:spPr/>
      <dgm:t>
        <a:bodyPr/>
        <a:lstStyle/>
        <a:p>
          <a:endParaRPr lang="en-CA" sz="2000" b="0" noProof="0" dirty="0">
            <a:latin typeface="+mn-lt"/>
          </a:endParaRPr>
        </a:p>
      </dgm:t>
    </dgm:pt>
    <dgm:pt modelId="{AC7D0088-D56B-C043-A9A9-BBAB50F558EC}">
      <dgm:prSet phldrT="[Texto]" custT="1"/>
      <dgm:spPr/>
      <dgm:t>
        <a:bodyPr/>
        <a:lstStyle/>
        <a:p>
          <a:pPr>
            <a:buClr>
              <a:schemeClr val="tx1"/>
            </a:buClr>
            <a:buSzPts val="1800"/>
            <a:buFont typeface="Arial" panose="020B0604020202020204" pitchFamily="34" charset="0"/>
            <a:buChar char="•"/>
          </a:pPr>
          <a:r>
            <a:rPr kumimoji="0" lang="en-CA" sz="2000" b="0" i="0" u="none" strike="noStrike" cap="none" spc="0" normalizeH="0" baseline="0" noProof="0" dirty="0">
              <a:ln/>
              <a:solidFill>
                <a:schemeClr val="tx1"/>
              </a:solidFill>
              <a:effectLst/>
              <a:uLnTx/>
              <a:uFillTx/>
              <a:latin typeface="+mn-lt"/>
              <a:ea typeface="Roboto"/>
              <a:cs typeface="Roboto"/>
              <a:sym typeface="Roboto"/>
            </a:rPr>
            <a:t>Organization</a:t>
          </a:r>
          <a:endParaRPr lang="en-CA" sz="2000" b="0" noProof="0" dirty="0">
            <a:solidFill>
              <a:schemeClr val="tx1"/>
            </a:solidFill>
            <a:latin typeface="+mn-lt"/>
          </a:endParaRPr>
        </a:p>
      </dgm:t>
      <dgm:extLst>
        <a:ext uri="{E40237B7-FDA0-4F09-8148-C483321AD2D9}">
          <dgm14:cNvPr xmlns:dgm14="http://schemas.microsoft.com/office/drawing/2010/diagram" id="0" name="" descr="Benefits&#10;- Organization&#10;- Compliance&#10;- Time Savings&#10;- Employee Experience&#10;- Convenience&#10;- HR Strategy&#10;Other HR Technology&#10;- Cloud technology&#10;- Human Capital Management (HCM)&#10;- Self-Service Tools&#10;- Applicant Tracking Systems: (ATS)&#10;- Learning Management Systems (LMS)&#10;- Artificial Intelligence (AI)&#10;"/>
        </a:ext>
      </dgm:extLst>
    </dgm:pt>
    <dgm:pt modelId="{D3048A6C-C488-2543-B820-37F3DF29DB1E}" type="parTrans" cxnId="{CD0D9582-6792-EB49-A728-F7503542397C}">
      <dgm:prSet/>
      <dgm:spPr/>
      <dgm:t>
        <a:bodyPr/>
        <a:lstStyle/>
        <a:p>
          <a:endParaRPr lang="es-MX"/>
        </a:p>
      </dgm:t>
    </dgm:pt>
    <dgm:pt modelId="{3B08C4D7-8590-174B-8C29-29C6B1B8378E}" type="sibTrans" cxnId="{CD0D9582-6792-EB49-A728-F7503542397C}">
      <dgm:prSet/>
      <dgm:spPr/>
      <dgm:t>
        <a:bodyPr/>
        <a:lstStyle/>
        <a:p>
          <a:endParaRPr lang="es-MX"/>
        </a:p>
      </dgm:t>
    </dgm:pt>
    <dgm:pt modelId="{CA117DFF-1B69-E248-86B0-F08AF4EEFC5E}">
      <dgm:prSet phldrT="[Texto]" custT="1"/>
      <dgm:spPr/>
      <dgm:t>
        <a:bodyPr/>
        <a:lstStyle/>
        <a:p>
          <a:pPr>
            <a:buClr>
              <a:schemeClr val="tx1"/>
            </a:buClr>
            <a:buSzPts val="1800"/>
            <a:buFont typeface="Arial" panose="020B0604020202020204" pitchFamily="34" charset="0"/>
            <a:buChar char="•"/>
          </a:pPr>
          <a:r>
            <a:rPr kumimoji="0" lang="en-CA" sz="2000" b="0" i="0" u="none" strike="noStrike" cap="none" spc="0" normalizeH="0" baseline="0" noProof="0" dirty="0">
              <a:ln/>
              <a:solidFill>
                <a:schemeClr val="tx1"/>
              </a:solidFill>
              <a:effectLst/>
              <a:uLnTx/>
              <a:uFillTx/>
              <a:latin typeface="+mn-lt"/>
              <a:ea typeface="Roboto"/>
              <a:cs typeface="Roboto"/>
              <a:sym typeface="Roboto"/>
            </a:rPr>
            <a:t>Compliance</a:t>
          </a:r>
          <a:endParaRPr lang="en-CA" sz="2000" b="0" noProof="0" dirty="0">
            <a:solidFill>
              <a:schemeClr val="tx1"/>
            </a:solidFill>
            <a:latin typeface="+mn-lt"/>
          </a:endParaRPr>
        </a:p>
      </dgm:t>
    </dgm:pt>
    <dgm:pt modelId="{3B7DDE9E-62F2-DE46-857D-D52D3968845F}" type="parTrans" cxnId="{5C086175-B404-864A-A525-DD2604D31FD9}">
      <dgm:prSet/>
      <dgm:spPr/>
      <dgm:t>
        <a:bodyPr/>
        <a:lstStyle/>
        <a:p>
          <a:endParaRPr lang="es-MX"/>
        </a:p>
      </dgm:t>
    </dgm:pt>
    <dgm:pt modelId="{0918B85D-1694-F64C-B28B-27D682D49B99}" type="sibTrans" cxnId="{5C086175-B404-864A-A525-DD2604D31FD9}">
      <dgm:prSet/>
      <dgm:spPr/>
      <dgm:t>
        <a:bodyPr/>
        <a:lstStyle/>
        <a:p>
          <a:endParaRPr lang="es-MX"/>
        </a:p>
      </dgm:t>
    </dgm:pt>
    <dgm:pt modelId="{71FC221B-D691-7148-BB2F-869F6B986F9E}">
      <dgm:prSet phldrT="[Texto]" custT="1"/>
      <dgm:spPr/>
      <dgm:t>
        <a:bodyPr/>
        <a:lstStyle/>
        <a:p>
          <a:pPr>
            <a:buClr>
              <a:schemeClr val="tx1"/>
            </a:buClr>
            <a:buSzPts val="1800"/>
            <a:buFont typeface="Arial" panose="020B0604020202020204" pitchFamily="34" charset="0"/>
            <a:buChar char="•"/>
          </a:pPr>
          <a:r>
            <a:rPr kumimoji="0" lang="en-CA" sz="2000" b="0" i="0" u="none" strike="noStrike" cap="none" spc="0" normalizeH="0" baseline="0" noProof="0" dirty="0">
              <a:ln/>
              <a:solidFill>
                <a:schemeClr val="tx1"/>
              </a:solidFill>
              <a:effectLst/>
              <a:uLnTx/>
              <a:uFillTx/>
              <a:latin typeface="+mn-lt"/>
              <a:ea typeface="Roboto"/>
              <a:cs typeface="Roboto"/>
              <a:sym typeface="Roboto"/>
            </a:rPr>
            <a:t>Time Savings</a:t>
          </a:r>
          <a:endParaRPr lang="en-CA" sz="2000" b="0" noProof="0" dirty="0">
            <a:solidFill>
              <a:schemeClr val="tx1"/>
            </a:solidFill>
            <a:latin typeface="+mn-lt"/>
          </a:endParaRPr>
        </a:p>
      </dgm:t>
    </dgm:pt>
    <dgm:pt modelId="{B8A38806-C150-3141-9D7D-75CC2803BF08}" type="parTrans" cxnId="{0B622918-2749-B143-8AD6-F0EDD9A23874}">
      <dgm:prSet/>
      <dgm:spPr/>
      <dgm:t>
        <a:bodyPr/>
        <a:lstStyle/>
        <a:p>
          <a:endParaRPr lang="es-MX"/>
        </a:p>
      </dgm:t>
    </dgm:pt>
    <dgm:pt modelId="{479FDE78-00DD-C749-B6CB-D73F440CC987}" type="sibTrans" cxnId="{0B622918-2749-B143-8AD6-F0EDD9A23874}">
      <dgm:prSet/>
      <dgm:spPr/>
      <dgm:t>
        <a:bodyPr/>
        <a:lstStyle/>
        <a:p>
          <a:endParaRPr lang="es-MX"/>
        </a:p>
      </dgm:t>
    </dgm:pt>
    <dgm:pt modelId="{2C0719B5-56A0-434B-B8D0-2C0D7DC45F19}">
      <dgm:prSet phldrT="[Texto]" custT="1"/>
      <dgm:spPr/>
      <dgm:t>
        <a:bodyPr/>
        <a:lstStyle/>
        <a:p>
          <a:pPr>
            <a:buClr>
              <a:schemeClr val="tx1"/>
            </a:buClr>
            <a:buSzPts val="1800"/>
            <a:buFont typeface="Arial" panose="020B0604020202020204" pitchFamily="34" charset="0"/>
            <a:buChar char="•"/>
          </a:pPr>
          <a:r>
            <a:rPr kumimoji="0" lang="en-CA" sz="2000" b="0" i="0" u="none" strike="noStrike" cap="none" spc="0" normalizeH="0" baseline="0" noProof="0" dirty="0">
              <a:ln/>
              <a:solidFill>
                <a:schemeClr val="tx1"/>
              </a:solidFill>
              <a:effectLst/>
              <a:uLnTx/>
              <a:uFillTx/>
              <a:latin typeface="+mn-lt"/>
              <a:ea typeface="Roboto"/>
              <a:cs typeface="Roboto"/>
              <a:sym typeface="Roboto"/>
            </a:rPr>
            <a:t>Employee Experience</a:t>
          </a:r>
          <a:endParaRPr lang="en-CA" sz="2000" b="0" noProof="0" dirty="0">
            <a:solidFill>
              <a:schemeClr val="tx1"/>
            </a:solidFill>
            <a:latin typeface="+mn-lt"/>
          </a:endParaRPr>
        </a:p>
      </dgm:t>
    </dgm:pt>
    <dgm:pt modelId="{CA0B9D1F-62E0-A546-8833-0B842F997F42}" type="parTrans" cxnId="{DCD0C85E-3560-2049-AF56-36230FBBA488}">
      <dgm:prSet/>
      <dgm:spPr/>
      <dgm:t>
        <a:bodyPr/>
        <a:lstStyle/>
        <a:p>
          <a:endParaRPr lang="es-MX"/>
        </a:p>
      </dgm:t>
    </dgm:pt>
    <dgm:pt modelId="{2FDE58DA-4E14-944E-A696-08B9FE4F7122}" type="sibTrans" cxnId="{DCD0C85E-3560-2049-AF56-36230FBBA488}">
      <dgm:prSet/>
      <dgm:spPr/>
      <dgm:t>
        <a:bodyPr/>
        <a:lstStyle/>
        <a:p>
          <a:endParaRPr lang="es-MX"/>
        </a:p>
      </dgm:t>
    </dgm:pt>
    <dgm:pt modelId="{B8FB43B3-12BB-7244-BDE8-804D80A46FCA}">
      <dgm:prSet phldrT="[Texto]" custT="1"/>
      <dgm:spPr/>
      <dgm:t>
        <a:bodyPr/>
        <a:lstStyle/>
        <a:p>
          <a:pPr>
            <a:buClr>
              <a:schemeClr val="tx1"/>
            </a:buClr>
            <a:buSzPts val="1800"/>
            <a:buFont typeface="Arial" panose="020B0604020202020204" pitchFamily="34" charset="0"/>
            <a:buChar char="•"/>
          </a:pPr>
          <a:r>
            <a:rPr kumimoji="0" lang="en-CA" sz="2000" b="0" i="0" u="none" strike="noStrike" cap="none" spc="0" normalizeH="0" baseline="0" noProof="0" dirty="0">
              <a:ln/>
              <a:solidFill>
                <a:schemeClr val="tx1"/>
              </a:solidFill>
              <a:effectLst/>
              <a:uLnTx/>
              <a:uFillTx/>
              <a:latin typeface="+mn-lt"/>
              <a:ea typeface="Roboto"/>
              <a:cs typeface="Roboto"/>
              <a:sym typeface="Roboto"/>
            </a:rPr>
            <a:t>Convenience</a:t>
          </a:r>
          <a:endParaRPr lang="en-CA" sz="2000" b="0" noProof="0" dirty="0">
            <a:solidFill>
              <a:schemeClr val="tx1"/>
            </a:solidFill>
            <a:latin typeface="+mn-lt"/>
          </a:endParaRPr>
        </a:p>
      </dgm:t>
    </dgm:pt>
    <dgm:pt modelId="{6925FF89-9293-C744-BB1A-148D7AAF5672}" type="parTrans" cxnId="{EFE980EF-4D43-DD45-A550-F995FBD924D0}">
      <dgm:prSet/>
      <dgm:spPr/>
      <dgm:t>
        <a:bodyPr/>
        <a:lstStyle/>
        <a:p>
          <a:endParaRPr lang="es-MX"/>
        </a:p>
      </dgm:t>
    </dgm:pt>
    <dgm:pt modelId="{6A9B20BB-AA40-0B45-87D4-5E968C3083E8}" type="sibTrans" cxnId="{EFE980EF-4D43-DD45-A550-F995FBD924D0}">
      <dgm:prSet/>
      <dgm:spPr/>
      <dgm:t>
        <a:bodyPr/>
        <a:lstStyle/>
        <a:p>
          <a:endParaRPr lang="es-MX"/>
        </a:p>
      </dgm:t>
    </dgm:pt>
    <dgm:pt modelId="{B0310E90-958C-2A47-A7DF-01B28983E30B}">
      <dgm:prSet phldrT="[Texto]" custT="1"/>
      <dgm:spPr/>
      <dgm:t>
        <a:bodyPr/>
        <a:lstStyle/>
        <a:p>
          <a:pPr>
            <a:buClr>
              <a:schemeClr val="tx1"/>
            </a:buClr>
            <a:buSzPts val="1800"/>
            <a:buFont typeface="Arial" panose="020B0604020202020204" pitchFamily="34" charset="0"/>
            <a:buChar char="•"/>
          </a:pPr>
          <a:r>
            <a:rPr kumimoji="0" lang="en-CA" sz="2000" b="0" i="0" u="none" strike="noStrike" cap="none" spc="0" normalizeH="0" baseline="0" noProof="0" dirty="0">
              <a:ln/>
              <a:solidFill>
                <a:schemeClr val="tx1"/>
              </a:solidFill>
              <a:effectLst/>
              <a:uLnTx/>
              <a:uFillTx/>
              <a:latin typeface="+mn-lt"/>
              <a:ea typeface="Roboto"/>
              <a:cs typeface="Roboto"/>
              <a:sym typeface="Roboto"/>
            </a:rPr>
            <a:t>HR Strategy</a:t>
          </a:r>
          <a:endParaRPr lang="en-CA" sz="2000" b="0" noProof="0" dirty="0">
            <a:solidFill>
              <a:schemeClr val="tx1"/>
            </a:solidFill>
            <a:latin typeface="+mn-lt"/>
          </a:endParaRPr>
        </a:p>
      </dgm:t>
    </dgm:pt>
    <dgm:pt modelId="{5B79BA8D-E198-B147-8355-A6CF38F51ED9}" type="parTrans" cxnId="{47808694-7E81-B743-98EE-6FA21FFDAACB}">
      <dgm:prSet/>
      <dgm:spPr/>
      <dgm:t>
        <a:bodyPr/>
        <a:lstStyle/>
        <a:p>
          <a:endParaRPr lang="es-MX"/>
        </a:p>
      </dgm:t>
    </dgm:pt>
    <dgm:pt modelId="{905FA543-B99A-CC4C-89E8-E598B434DC6F}" type="sibTrans" cxnId="{47808694-7E81-B743-98EE-6FA21FFDAACB}">
      <dgm:prSet/>
      <dgm:spPr/>
      <dgm:t>
        <a:bodyPr/>
        <a:lstStyle/>
        <a:p>
          <a:endParaRPr lang="es-MX"/>
        </a:p>
      </dgm:t>
    </dgm:pt>
    <dgm:pt modelId="{2DB97CBB-83B8-7846-9168-C9ECF827A968}" type="pres">
      <dgm:prSet presAssocID="{58354353-4863-0E4D-AEDE-A0E4DC061629}" presName="Name0" presStyleCnt="0">
        <dgm:presLayoutVars>
          <dgm:dir/>
          <dgm:animLvl val="lvl"/>
          <dgm:resizeHandles val="exact"/>
        </dgm:presLayoutVars>
      </dgm:prSet>
      <dgm:spPr/>
    </dgm:pt>
    <dgm:pt modelId="{B83ECC95-282C-774B-BADF-894FB7C52844}" type="pres">
      <dgm:prSet presAssocID="{96BECF91-63C1-3040-BA3D-D2F20437C083}" presName="composite" presStyleCnt="0"/>
      <dgm:spPr/>
    </dgm:pt>
    <dgm:pt modelId="{D5F6FAEC-B231-A24E-B05E-BC169F0C6C28}" type="pres">
      <dgm:prSet presAssocID="{96BECF91-63C1-3040-BA3D-D2F20437C083}" presName="parTx" presStyleLbl="alignNode1" presStyleIdx="0" presStyleCnt="2">
        <dgm:presLayoutVars>
          <dgm:chMax val="0"/>
          <dgm:chPref val="0"/>
          <dgm:bulletEnabled val="1"/>
        </dgm:presLayoutVars>
      </dgm:prSet>
      <dgm:spPr/>
    </dgm:pt>
    <dgm:pt modelId="{77847189-8AFA-8346-9869-70E5E3FD9A9F}" type="pres">
      <dgm:prSet presAssocID="{96BECF91-63C1-3040-BA3D-D2F20437C083}" presName="desTx" presStyleLbl="alignAccFollowNode1" presStyleIdx="0" presStyleCnt="2">
        <dgm:presLayoutVars>
          <dgm:bulletEnabled val="1"/>
        </dgm:presLayoutVars>
      </dgm:prSet>
      <dgm:spPr/>
    </dgm:pt>
    <dgm:pt modelId="{4AD3EEB9-B35E-F84A-81E1-5D7C412B7139}" type="pres">
      <dgm:prSet presAssocID="{64BAC25A-875E-C24C-880A-B621D89A6A5C}" presName="space" presStyleCnt="0"/>
      <dgm:spPr/>
    </dgm:pt>
    <dgm:pt modelId="{73A99A1E-C426-4149-9B78-1F61781CB37F}" type="pres">
      <dgm:prSet presAssocID="{E0118851-484A-324D-A0D3-0CEB6682EE16}" presName="composite" presStyleCnt="0"/>
      <dgm:spPr/>
    </dgm:pt>
    <dgm:pt modelId="{A0493E75-2682-454B-A6FA-58F9C526ED9D}" type="pres">
      <dgm:prSet presAssocID="{E0118851-484A-324D-A0D3-0CEB6682EE16}" presName="parTx" presStyleLbl="alignNode1" presStyleIdx="1" presStyleCnt="2">
        <dgm:presLayoutVars>
          <dgm:chMax val="0"/>
          <dgm:chPref val="0"/>
          <dgm:bulletEnabled val="1"/>
        </dgm:presLayoutVars>
      </dgm:prSet>
      <dgm:spPr/>
    </dgm:pt>
    <dgm:pt modelId="{59CD8067-0FBA-504E-87F1-79ED4FEE4177}" type="pres">
      <dgm:prSet presAssocID="{E0118851-484A-324D-A0D3-0CEB6682EE16}" presName="desTx" presStyleLbl="alignAccFollowNode1" presStyleIdx="1" presStyleCnt="2">
        <dgm:presLayoutVars>
          <dgm:bulletEnabled val="1"/>
        </dgm:presLayoutVars>
      </dgm:prSet>
      <dgm:spPr/>
    </dgm:pt>
  </dgm:ptLst>
  <dgm:cxnLst>
    <dgm:cxn modelId="{BDB20707-BFFB-5149-A463-52FD78A82E02}" type="presOf" srcId="{40D34CD1-338F-4548-BB17-9B193F25558E}" destId="{59CD8067-0FBA-504E-87F1-79ED4FEE4177}" srcOrd="0" destOrd="0" presId="urn:microsoft.com/office/officeart/2005/8/layout/hList1"/>
    <dgm:cxn modelId="{3C6A1910-32AF-C14D-AC1D-D765CF302DBE}" type="presOf" srcId="{1420AF99-4928-2C45-9705-BD7E3505EE7A}" destId="{59CD8067-0FBA-504E-87F1-79ED4FEE4177}" srcOrd="0" destOrd="1" presId="urn:microsoft.com/office/officeart/2005/8/layout/hList1"/>
    <dgm:cxn modelId="{6E485511-9443-344D-AF19-DE92927E299D}" srcId="{58354353-4863-0E4D-AEDE-A0E4DC061629}" destId="{E0118851-484A-324D-A0D3-0CEB6682EE16}" srcOrd="1" destOrd="0" parTransId="{D9148EAC-3952-DB48-B011-C38B9C1C912C}" sibTransId="{15E06A16-44D9-ED41-8DD1-435CCEF7FA6F}"/>
    <dgm:cxn modelId="{7B1C9013-E835-DE4F-A9BF-1D024AF21D26}" srcId="{E0118851-484A-324D-A0D3-0CEB6682EE16}" destId="{1420AF99-4928-2C45-9705-BD7E3505EE7A}" srcOrd="1" destOrd="0" parTransId="{C9A3D9F0-0504-314D-9292-8871B2E92275}" sibTransId="{B033D2F1-424C-E941-B27C-193EBAD00ECA}"/>
    <dgm:cxn modelId="{0B622918-2749-B143-8AD6-F0EDD9A23874}" srcId="{96BECF91-63C1-3040-BA3D-D2F20437C083}" destId="{71FC221B-D691-7148-BB2F-869F6B986F9E}" srcOrd="2" destOrd="0" parTransId="{B8A38806-C150-3141-9D7D-75CC2803BF08}" sibTransId="{479FDE78-00DD-C749-B6CB-D73F440CC987}"/>
    <dgm:cxn modelId="{E6140519-BC87-3F49-9E18-99D42E44FE81}" type="presOf" srcId="{E0118851-484A-324D-A0D3-0CEB6682EE16}" destId="{A0493E75-2682-454B-A6FA-58F9C526ED9D}" srcOrd="0" destOrd="0" presId="urn:microsoft.com/office/officeart/2005/8/layout/hList1"/>
    <dgm:cxn modelId="{859B8734-60EA-1B44-A56C-4F2ED587FE33}" type="presOf" srcId="{2C0719B5-56A0-434B-B8D0-2C0D7DC45F19}" destId="{77847189-8AFA-8346-9869-70E5E3FD9A9F}" srcOrd="0" destOrd="3" presId="urn:microsoft.com/office/officeart/2005/8/layout/hList1"/>
    <dgm:cxn modelId="{C210D039-4CB0-5549-910E-3B2DC27D0A5E}" type="presOf" srcId="{58354353-4863-0E4D-AEDE-A0E4DC061629}" destId="{2DB97CBB-83B8-7846-9168-C9ECF827A968}" srcOrd="0" destOrd="0" presId="urn:microsoft.com/office/officeart/2005/8/layout/hList1"/>
    <dgm:cxn modelId="{08CC4E3B-D6F6-9640-8BFE-1AEBC413EBC1}" srcId="{E0118851-484A-324D-A0D3-0CEB6682EE16}" destId="{3D711F62-6BF9-6040-AA78-137D06D8814C}" srcOrd="2" destOrd="0" parTransId="{FF7B9AC2-0DDA-1743-8631-618AE137EB7F}" sibTransId="{6F6CCEFA-7569-4F4E-BFC0-02D3594A4328}"/>
    <dgm:cxn modelId="{43ECF63E-B61D-0C43-BE1B-A62FEFFCDFB6}" srcId="{E0118851-484A-324D-A0D3-0CEB6682EE16}" destId="{AD9E918E-57A8-9F4D-BD26-F48BF7842CE8}" srcOrd="4" destOrd="0" parTransId="{1F308F8F-D991-7440-8539-814F7B2268AA}" sibTransId="{840A6D1F-2F9B-CA4C-9AA0-657DAA7D2961}"/>
    <dgm:cxn modelId="{DCD0C85E-3560-2049-AF56-36230FBBA488}" srcId="{96BECF91-63C1-3040-BA3D-D2F20437C083}" destId="{2C0719B5-56A0-434B-B8D0-2C0D7DC45F19}" srcOrd="3" destOrd="0" parTransId="{CA0B9D1F-62E0-A546-8833-0B842F997F42}" sibTransId="{2FDE58DA-4E14-944E-A696-08B9FE4F7122}"/>
    <dgm:cxn modelId="{72F90973-4DAA-044B-B9AA-08DDAFBCB1B2}" srcId="{E0118851-484A-324D-A0D3-0CEB6682EE16}" destId="{B3F7E56C-1354-3B43-8322-0FC027F88E57}" srcOrd="5" destOrd="0" parTransId="{39F3346C-4082-D74A-8BDD-E4170557F269}" sibTransId="{80255D77-7D96-B846-A5AC-A4F4C3CF64E1}"/>
    <dgm:cxn modelId="{5C086175-B404-864A-A525-DD2604D31FD9}" srcId="{96BECF91-63C1-3040-BA3D-D2F20437C083}" destId="{CA117DFF-1B69-E248-86B0-F08AF4EEFC5E}" srcOrd="1" destOrd="0" parTransId="{3B7DDE9E-62F2-DE46-857D-D52D3968845F}" sibTransId="{0918B85D-1694-F64C-B28B-27D682D49B99}"/>
    <dgm:cxn modelId="{CD0D9582-6792-EB49-A728-F7503542397C}" srcId="{96BECF91-63C1-3040-BA3D-D2F20437C083}" destId="{AC7D0088-D56B-C043-A9A9-BBAB50F558EC}" srcOrd="0" destOrd="0" parTransId="{D3048A6C-C488-2543-B820-37F3DF29DB1E}" sibTransId="{3B08C4D7-8590-174B-8C29-29C6B1B8378E}"/>
    <dgm:cxn modelId="{DDBAE085-6208-7B49-ACD8-11070FFF3445}" type="presOf" srcId="{3D711F62-6BF9-6040-AA78-137D06D8814C}" destId="{59CD8067-0FBA-504E-87F1-79ED4FEE4177}" srcOrd="0" destOrd="2" presId="urn:microsoft.com/office/officeart/2005/8/layout/hList1"/>
    <dgm:cxn modelId="{BB5BD291-10D3-DB4F-905F-8663DCEB94F5}" srcId="{58354353-4863-0E4D-AEDE-A0E4DC061629}" destId="{96BECF91-63C1-3040-BA3D-D2F20437C083}" srcOrd="0" destOrd="0" parTransId="{9C598DE1-DA9A-A044-9AE3-E881795805D4}" sibTransId="{64BAC25A-875E-C24C-880A-B621D89A6A5C}"/>
    <dgm:cxn modelId="{E2004D92-F38C-474A-87EC-3FBF7F6EC23F}" type="presOf" srcId="{B8FB43B3-12BB-7244-BDE8-804D80A46FCA}" destId="{77847189-8AFA-8346-9869-70E5E3FD9A9F}" srcOrd="0" destOrd="4" presId="urn:microsoft.com/office/officeart/2005/8/layout/hList1"/>
    <dgm:cxn modelId="{47808694-7E81-B743-98EE-6FA21FFDAACB}" srcId="{96BECF91-63C1-3040-BA3D-D2F20437C083}" destId="{B0310E90-958C-2A47-A7DF-01B28983E30B}" srcOrd="5" destOrd="0" parTransId="{5B79BA8D-E198-B147-8355-A6CF38F51ED9}" sibTransId="{905FA543-B99A-CC4C-89E8-E598B434DC6F}"/>
    <dgm:cxn modelId="{65B2A897-6DED-5B43-8319-61D981048BF6}" srcId="{E0118851-484A-324D-A0D3-0CEB6682EE16}" destId="{40D34CD1-338F-4548-BB17-9B193F25558E}" srcOrd="0" destOrd="0" parTransId="{4BCEB84B-AE44-0A45-8702-B158F7245F01}" sibTransId="{A9B632EC-855B-FB4F-BCD8-33303F5E2EEE}"/>
    <dgm:cxn modelId="{C6B69698-9E44-8F4F-8E4F-755490C293CD}" type="presOf" srcId="{71FC221B-D691-7148-BB2F-869F6B986F9E}" destId="{77847189-8AFA-8346-9869-70E5E3FD9A9F}" srcOrd="0" destOrd="2" presId="urn:microsoft.com/office/officeart/2005/8/layout/hList1"/>
    <dgm:cxn modelId="{AB81C7AF-AE95-564D-8E44-A05E5E0985FC}" type="presOf" srcId="{B3F7E56C-1354-3B43-8322-0FC027F88E57}" destId="{59CD8067-0FBA-504E-87F1-79ED4FEE4177}" srcOrd="0" destOrd="5" presId="urn:microsoft.com/office/officeart/2005/8/layout/hList1"/>
    <dgm:cxn modelId="{F97798C0-6D35-3B4A-9230-BD63D96CD61A}" srcId="{E0118851-484A-324D-A0D3-0CEB6682EE16}" destId="{90DAD05C-D064-B143-B5EF-D6DCF22BC357}" srcOrd="3" destOrd="0" parTransId="{A9AD15FD-623E-8047-8C4B-28AAF747C38C}" sibTransId="{83B0580D-2676-3C49-AF78-14310373FE85}"/>
    <dgm:cxn modelId="{24A07DCE-FD9D-8440-BEE7-F605B053043E}" type="presOf" srcId="{AC7D0088-D56B-C043-A9A9-BBAB50F558EC}" destId="{77847189-8AFA-8346-9869-70E5E3FD9A9F}" srcOrd="0" destOrd="0" presId="urn:microsoft.com/office/officeart/2005/8/layout/hList1"/>
    <dgm:cxn modelId="{0CF325D0-37CD-7E4B-8640-EFE07E5AC2C4}" type="presOf" srcId="{B0310E90-958C-2A47-A7DF-01B28983E30B}" destId="{77847189-8AFA-8346-9869-70E5E3FD9A9F}" srcOrd="0" destOrd="5" presId="urn:microsoft.com/office/officeart/2005/8/layout/hList1"/>
    <dgm:cxn modelId="{B9E404DB-ED2F-BB44-ADA5-DF64C5DC8123}" type="presOf" srcId="{CA117DFF-1B69-E248-86B0-F08AF4EEFC5E}" destId="{77847189-8AFA-8346-9869-70E5E3FD9A9F}" srcOrd="0" destOrd="1" presId="urn:microsoft.com/office/officeart/2005/8/layout/hList1"/>
    <dgm:cxn modelId="{743DECDB-3B58-C443-AC89-5A0B7727C374}" type="presOf" srcId="{96BECF91-63C1-3040-BA3D-D2F20437C083}" destId="{D5F6FAEC-B231-A24E-B05E-BC169F0C6C28}" srcOrd="0" destOrd="0" presId="urn:microsoft.com/office/officeart/2005/8/layout/hList1"/>
    <dgm:cxn modelId="{5A9F0CE4-3F55-B345-ACD0-511A76AD9608}" type="presOf" srcId="{AD9E918E-57A8-9F4D-BD26-F48BF7842CE8}" destId="{59CD8067-0FBA-504E-87F1-79ED4FEE4177}" srcOrd="0" destOrd="4" presId="urn:microsoft.com/office/officeart/2005/8/layout/hList1"/>
    <dgm:cxn modelId="{EFE980EF-4D43-DD45-A550-F995FBD924D0}" srcId="{96BECF91-63C1-3040-BA3D-D2F20437C083}" destId="{B8FB43B3-12BB-7244-BDE8-804D80A46FCA}" srcOrd="4" destOrd="0" parTransId="{6925FF89-9293-C744-BB1A-148D7AAF5672}" sibTransId="{6A9B20BB-AA40-0B45-87D4-5E968C3083E8}"/>
    <dgm:cxn modelId="{D906D8FA-4692-624F-8F17-0823D3749DCF}" type="presOf" srcId="{90DAD05C-D064-B143-B5EF-D6DCF22BC357}" destId="{59CD8067-0FBA-504E-87F1-79ED4FEE4177}" srcOrd="0" destOrd="3" presId="urn:microsoft.com/office/officeart/2005/8/layout/hList1"/>
    <dgm:cxn modelId="{5707C332-0DE5-D44E-AF5B-4EE6DBE2AEC9}" type="presParOf" srcId="{2DB97CBB-83B8-7846-9168-C9ECF827A968}" destId="{B83ECC95-282C-774B-BADF-894FB7C52844}" srcOrd="0" destOrd="0" presId="urn:microsoft.com/office/officeart/2005/8/layout/hList1"/>
    <dgm:cxn modelId="{62D594DC-6504-6B47-A950-A9E748E1DA5B}" type="presParOf" srcId="{B83ECC95-282C-774B-BADF-894FB7C52844}" destId="{D5F6FAEC-B231-A24E-B05E-BC169F0C6C28}" srcOrd="0" destOrd="0" presId="urn:microsoft.com/office/officeart/2005/8/layout/hList1"/>
    <dgm:cxn modelId="{33927761-EA6D-4E40-9552-952C0F64025D}" type="presParOf" srcId="{B83ECC95-282C-774B-BADF-894FB7C52844}" destId="{77847189-8AFA-8346-9869-70E5E3FD9A9F}" srcOrd="1" destOrd="0" presId="urn:microsoft.com/office/officeart/2005/8/layout/hList1"/>
    <dgm:cxn modelId="{F999DA7A-1953-D949-B796-E42AA423E805}" type="presParOf" srcId="{2DB97CBB-83B8-7846-9168-C9ECF827A968}" destId="{4AD3EEB9-B35E-F84A-81E1-5D7C412B7139}" srcOrd="1" destOrd="0" presId="urn:microsoft.com/office/officeart/2005/8/layout/hList1"/>
    <dgm:cxn modelId="{49B81444-7A26-E545-A63C-BEC70C9E32C4}" type="presParOf" srcId="{2DB97CBB-83B8-7846-9168-C9ECF827A968}" destId="{73A99A1E-C426-4149-9B78-1F61781CB37F}" srcOrd="2" destOrd="0" presId="urn:microsoft.com/office/officeart/2005/8/layout/hList1"/>
    <dgm:cxn modelId="{2E9D42B1-3C07-C348-80BF-491866F7FAE5}" type="presParOf" srcId="{73A99A1E-C426-4149-9B78-1F61781CB37F}" destId="{A0493E75-2682-454B-A6FA-58F9C526ED9D}" srcOrd="0" destOrd="0" presId="urn:microsoft.com/office/officeart/2005/8/layout/hList1"/>
    <dgm:cxn modelId="{6037387E-308D-4F4B-84D0-4F6EE9176E2E}" type="presParOf" srcId="{73A99A1E-C426-4149-9B78-1F61781CB37F}" destId="{59CD8067-0FBA-504E-87F1-79ED4FEE417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B2B86D-DC19-564E-86B1-78D0675A5B2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MX"/>
        </a:p>
      </dgm:t>
    </dgm:pt>
    <dgm:pt modelId="{655EF79C-FD7F-0C46-8EDC-7FF75528EFAA}">
      <dgm:prSet/>
      <dgm:spPr/>
      <dgm:t>
        <a:bodyPr/>
        <a:lstStyle/>
        <a:p>
          <a:r>
            <a:rPr lang="en-CA" dirty="0"/>
            <a:t>Revenue per employee</a:t>
          </a:r>
        </a:p>
      </dgm:t>
    </dgm:pt>
    <dgm:pt modelId="{94DE546C-9A59-6840-AD84-B97A43610E24}" type="parTrans" cxnId="{10955897-EC35-C041-BF28-2902BA012ABD}">
      <dgm:prSet/>
      <dgm:spPr/>
      <dgm:t>
        <a:bodyPr/>
        <a:lstStyle/>
        <a:p>
          <a:endParaRPr lang="es-MX"/>
        </a:p>
      </dgm:t>
    </dgm:pt>
    <dgm:pt modelId="{DF35660B-A4D3-334D-BB04-F62E3E44BA40}" type="sibTrans" cxnId="{10955897-EC35-C041-BF28-2902BA012ABD}">
      <dgm:prSet/>
      <dgm:spPr/>
      <dgm:t>
        <a:bodyPr/>
        <a:lstStyle/>
        <a:p>
          <a:endParaRPr lang="es-MX"/>
        </a:p>
      </dgm:t>
    </dgm:pt>
    <dgm:pt modelId="{01A16159-7871-5441-A9A9-0882A2B6F489}">
      <dgm:prSet/>
      <dgm:spPr/>
      <dgm:t>
        <a:bodyPr/>
        <a:lstStyle/>
        <a:p>
          <a:r>
            <a:rPr lang="en-CA" dirty="0"/>
            <a:t>Offer acceptance rate</a:t>
          </a:r>
        </a:p>
      </dgm:t>
    </dgm:pt>
    <dgm:pt modelId="{A7296714-E24B-1C49-8A39-74D7EF330CB5}" type="parTrans" cxnId="{31311E63-7702-3D4B-BE92-8FB6E87D65F1}">
      <dgm:prSet/>
      <dgm:spPr/>
      <dgm:t>
        <a:bodyPr/>
        <a:lstStyle/>
        <a:p>
          <a:endParaRPr lang="es-MX"/>
        </a:p>
      </dgm:t>
    </dgm:pt>
    <dgm:pt modelId="{F58C7071-FFB4-864A-B71A-121BE9124E86}" type="sibTrans" cxnId="{31311E63-7702-3D4B-BE92-8FB6E87D65F1}">
      <dgm:prSet/>
      <dgm:spPr/>
      <dgm:t>
        <a:bodyPr/>
        <a:lstStyle/>
        <a:p>
          <a:endParaRPr lang="es-MX"/>
        </a:p>
      </dgm:t>
    </dgm:pt>
    <dgm:pt modelId="{14438BBE-D3EA-F140-A265-96CB4F147FAC}">
      <dgm:prSet/>
      <dgm:spPr/>
      <dgm:t>
        <a:bodyPr/>
        <a:lstStyle/>
        <a:p>
          <a:r>
            <a:rPr lang="en-CA" dirty="0"/>
            <a:t>Training expenses per employee</a:t>
          </a:r>
        </a:p>
      </dgm:t>
    </dgm:pt>
    <dgm:pt modelId="{A5B1F81B-7543-E44C-97BC-FA5EC0128B5B}" type="parTrans" cxnId="{5679CD40-2D13-7444-A705-3B71BC100695}">
      <dgm:prSet/>
      <dgm:spPr/>
      <dgm:t>
        <a:bodyPr/>
        <a:lstStyle/>
        <a:p>
          <a:endParaRPr lang="es-MX"/>
        </a:p>
      </dgm:t>
    </dgm:pt>
    <dgm:pt modelId="{F9C5C37D-64CB-6042-9BEF-93BF898D9BAA}" type="sibTrans" cxnId="{5679CD40-2D13-7444-A705-3B71BC100695}">
      <dgm:prSet/>
      <dgm:spPr/>
      <dgm:t>
        <a:bodyPr/>
        <a:lstStyle/>
        <a:p>
          <a:endParaRPr lang="es-MX"/>
        </a:p>
      </dgm:t>
    </dgm:pt>
    <dgm:pt modelId="{A307E1E7-CC53-DF47-9E09-82D6E2BE0397}">
      <dgm:prSet/>
      <dgm:spPr/>
      <dgm:t>
        <a:bodyPr/>
        <a:lstStyle/>
        <a:p>
          <a:r>
            <a:rPr lang="en-CA" dirty="0"/>
            <a:t>Training efficiency</a:t>
          </a:r>
        </a:p>
      </dgm:t>
    </dgm:pt>
    <dgm:pt modelId="{4F56B9C3-7507-634F-AC72-9A70B088AA5B}" type="parTrans" cxnId="{6CAEC767-7435-C549-B8FC-B45B1D0AE933}">
      <dgm:prSet/>
      <dgm:spPr/>
      <dgm:t>
        <a:bodyPr/>
        <a:lstStyle/>
        <a:p>
          <a:endParaRPr lang="es-MX"/>
        </a:p>
      </dgm:t>
    </dgm:pt>
    <dgm:pt modelId="{D4535CBE-9579-F242-A3D6-3B061B44716E}" type="sibTrans" cxnId="{6CAEC767-7435-C549-B8FC-B45B1D0AE933}">
      <dgm:prSet/>
      <dgm:spPr/>
      <dgm:t>
        <a:bodyPr/>
        <a:lstStyle/>
        <a:p>
          <a:endParaRPr lang="es-MX"/>
        </a:p>
      </dgm:t>
    </dgm:pt>
    <dgm:pt modelId="{29FBFCDB-F199-4848-8199-FDB9CEB40B1B}">
      <dgm:prSet/>
      <dgm:spPr/>
      <dgm:t>
        <a:bodyPr/>
        <a:lstStyle/>
        <a:p>
          <a:r>
            <a:rPr lang="en-CA" dirty="0"/>
            <a:t>Voluntary turnover rate</a:t>
          </a:r>
        </a:p>
      </dgm:t>
    </dgm:pt>
    <dgm:pt modelId="{8397EAF5-1E66-AF48-8709-B39036D8B569}" type="parTrans" cxnId="{77B8E5F7-B8C4-454C-A1E6-2922CA470AE8}">
      <dgm:prSet/>
      <dgm:spPr/>
      <dgm:t>
        <a:bodyPr/>
        <a:lstStyle/>
        <a:p>
          <a:endParaRPr lang="es-MX"/>
        </a:p>
      </dgm:t>
    </dgm:pt>
    <dgm:pt modelId="{B7B9D99E-C849-0A43-8F76-339459C805D3}" type="sibTrans" cxnId="{77B8E5F7-B8C4-454C-A1E6-2922CA470AE8}">
      <dgm:prSet/>
      <dgm:spPr/>
      <dgm:t>
        <a:bodyPr/>
        <a:lstStyle/>
        <a:p>
          <a:endParaRPr lang="es-MX"/>
        </a:p>
      </dgm:t>
    </dgm:pt>
    <dgm:pt modelId="{C1E2ACF7-67E8-D44F-BAC4-98EBB8DF566A}">
      <dgm:prSet/>
      <dgm:spPr/>
      <dgm:t>
        <a:bodyPr/>
        <a:lstStyle/>
        <a:p>
          <a:r>
            <a:rPr lang="en-CA" dirty="0"/>
            <a:t>Involuntary turnover rate</a:t>
          </a:r>
        </a:p>
      </dgm:t>
    </dgm:pt>
    <dgm:pt modelId="{66FF29A1-15EF-AF46-95F1-E755F5E61362}" type="parTrans" cxnId="{C2E169D5-6F26-F740-99C6-34E5AB9DAE7B}">
      <dgm:prSet/>
      <dgm:spPr/>
      <dgm:t>
        <a:bodyPr/>
        <a:lstStyle/>
        <a:p>
          <a:endParaRPr lang="es-MX"/>
        </a:p>
      </dgm:t>
    </dgm:pt>
    <dgm:pt modelId="{0BF56DB9-F7CE-6440-BE6D-FF314F003BFA}" type="sibTrans" cxnId="{C2E169D5-6F26-F740-99C6-34E5AB9DAE7B}">
      <dgm:prSet/>
      <dgm:spPr/>
      <dgm:t>
        <a:bodyPr/>
        <a:lstStyle/>
        <a:p>
          <a:endParaRPr lang="es-MX"/>
        </a:p>
      </dgm:t>
    </dgm:pt>
    <dgm:pt modelId="{3887E14F-37BB-8640-B38E-079E9F5E38E5}">
      <dgm:prSet/>
      <dgm:spPr/>
      <dgm:t>
        <a:bodyPr/>
        <a:lstStyle/>
        <a:p>
          <a:r>
            <a:rPr lang="en-CA"/>
            <a:t>Time to fill</a:t>
          </a:r>
          <a:endParaRPr lang="en-CA" dirty="0"/>
        </a:p>
      </dgm:t>
    </dgm:pt>
    <dgm:pt modelId="{F48C721E-EA64-1E42-99E0-54C14936EC4F}" type="parTrans" cxnId="{5338C11C-75D9-8142-B2DF-70E59D44E79D}">
      <dgm:prSet/>
      <dgm:spPr/>
      <dgm:t>
        <a:bodyPr/>
        <a:lstStyle/>
        <a:p>
          <a:endParaRPr lang="es-MX"/>
        </a:p>
      </dgm:t>
    </dgm:pt>
    <dgm:pt modelId="{8B555E43-7E0F-4A4B-B744-04A253C150D4}" type="sibTrans" cxnId="{5338C11C-75D9-8142-B2DF-70E59D44E79D}">
      <dgm:prSet/>
      <dgm:spPr/>
      <dgm:t>
        <a:bodyPr/>
        <a:lstStyle/>
        <a:p>
          <a:endParaRPr lang="es-MX"/>
        </a:p>
      </dgm:t>
    </dgm:pt>
    <dgm:pt modelId="{9075D25D-B679-6F47-B51E-9184A66F3852}">
      <dgm:prSet/>
      <dgm:spPr/>
      <dgm:t>
        <a:bodyPr/>
        <a:lstStyle/>
        <a:p>
          <a:r>
            <a:rPr lang="en-CA" dirty="0"/>
            <a:t>Time to hire</a:t>
          </a:r>
        </a:p>
      </dgm:t>
    </dgm:pt>
    <dgm:pt modelId="{42BEC3E9-4207-CE4D-BE7F-B644E4181E79}" type="parTrans" cxnId="{B58B5E06-4786-DA4F-B55A-21A63D8307B0}">
      <dgm:prSet/>
      <dgm:spPr/>
      <dgm:t>
        <a:bodyPr/>
        <a:lstStyle/>
        <a:p>
          <a:endParaRPr lang="es-MX"/>
        </a:p>
      </dgm:t>
    </dgm:pt>
    <dgm:pt modelId="{54B43444-7CBF-5540-9B1A-9FAD14BD7968}" type="sibTrans" cxnId="{B58B5E06-4786-DA4F-B55A-21A63D8307B0}">
      <dgm:prSet/>
      <dgm:spPr/>
      <dgm:t>
        <a:bodyPr/>
        <a:lstStyle/>
        <a:p>
          <a:endParaRPr lang="es-MX"/>
        </a:p>
      </dgm:t>
    </dgm:pt>
    <dgm:pt modelId="{19E5B7CD-9D28-B84F-A892-4E34401F305B}">
      <dgm:prSet/>
      <dgm:spPr/>
      <dgm:t>
        <a:bodyPr/>
        <a:lstStyle/>
        <a:p>
          <a:r>
            <a:rPr lang="en-CA" dirty="0"/>
            <a:t>Absenteeism</a:t>
          </a:r>
        </a:p>
      </dgm:t>
    </dgm:pt>
    <dgm:pt modelId="{C5C65584-D01A-A24D-A065-894F580DB4D1}" type="parTrans" cxnId="{616D1849-C492-B847-8ED3-7B9B6D3C1951}">
      <dgm:prSet/>
      <dgm:spPr/>
      <dgm:t>
        <a:bodyPr/>
        <a:lstStyle/>
        <a:p>
          <a:endParaRPr lang="es-MX"/>
        </a:p>
      </dgm:t>
    </dgm:pt>
    <dgm:pt modelId="{2D791139-D8D0-7A40-BC06-D7A36E5AF726}" type="sibTrans" cxnId="{616D1849-C492-B847-8ED3-7B9B6D3C1951}">
      <dgm:prSet/>
      <dgm:spPr/>
      <dgm:t>
        <a:bodyPr/>
        <a:lstStyle/>
        <a:p>
          <a:endParaRPr lang="es-MX"/>
        </a:p>
      </dgm:t>
    </dgm:pt>
    <dgm:pt modelId="{C0F2BFE4-58BE-9D46-9026-A9E17DACB53A}" type="pres">
      <dgm:prSet presAssocID="{6DB2B86D-DC19-564E-86B1-78D0675A5B2E}" presName="diagram" presStyleCnt="0">
        <dgm:presLayoutVars>
          <dgm:dir/>
          <dgm:resizeHandles val="exact"/>
        </dgm:presLayoutVars>
      </dgm:prSet>
      <dgm:spPr/>
    </dgm:pt>
    <dgm:pt modelId="{341CCEAD-6C2F-7C4C-8289-B75CB8D1A04B}" type="pres">
      <dgm:prSet presAssocID="{655EF79C-FD7F-0C46-8EDC-7FF75528EFAA}" presName="node" presStyleLbl="node1" presStyleIdx="0" presStyleCnt="9">
        <dgm:presLayoutVars>
          <dgm:bulletEnabled val="1"/>
        </dgm:presLayoutVars>
      </dgm:prSet>
      <dgm:spPr/>
    </dgm:pt>
    <dgm:pt modelId="{117AD473-8DF7-1845-92B3-23E17137CA5D}" type="pres">
      <dgm:prSet presAssocID="{DF35660B-A4D3-334D-BB04-F62E3E44BA40}" presName="sibTrans" presStyleCnt="0"/>
      <dgm:spPr/>
    </dgm:pt>
    <dgm:pt modelId="{298D6518-6CA4-F540-9E0D-19F8D179D462}" type="pres">
      <dgm:prSet presAssocID="{01A16159-7871-5441-A9A9-0882A2B6F489}" presName="node" presStyleLbl="node1" presStyleIdx="1" presStyleCnt="9">
        <dgm:presLayoutVars>
          <dgm:bulletEnabled val="1"/>
        </dgm:presLayoutVars>
      </dgm:prSet>
      <dgm:spPr/>
    </dgm:pt>
    <dgm:pt modelId="{5BA88444-D545-4545-87B4-A61D8496F630}" type="pres">
      <dgm:prSet presAssocID="{F58C7071-FFB4-864A-B71A-121BE9124E86}" presName="sibTrans" presStyleCnt="0"/>
      <dgm:spPr/>
    </dgm:pt>
    <dgm:pt modelId="{464D3363-4CC6-D446-B2CE-2714A16491D8}" type="pres">
      <dgm:prSet presAssocID="{14438BBE-D3EA-F140-A265-96CB4F147FAC}" presName="node" presStyleLbl="node1" presStyleIdx="2" presStyleCnt="9">
        <dgm:presLayoutVars>
          <dgm:bulletEnabled val="1"/>
        </dgm:presLayoutVars>
      </dgm:prSet>
      <dgm:spPr/>
    </dgm:pt>
    <dgm:pt modelId="{C66C4434-B55A-0A41-913E-CB7CB41FEE44}" type="pres">
      <dgm:prSet presAssocID="{F9C5C37D-64CB-6042-9BEF-93BF898D9BAA}" presName="sibTrans" presStyleCnt="0"/>
      <dgm:spPr/>
    </dgm:pt>
    <dgm:pt modelId="{6AA63C55-3258-584C-8828-FF0631DC89ED}" type="pres">
      <dgm:prSet presAssocID="{A307E1E7-CC53-DF47-9E09-82D6E2BE0397}" presName="node" presStyleLbl="node1" presStyleIdx="3" presStyleCnt="9">
        <dgm:presLayoutVars>
          <dgm:bulletEnabled val="1"/>
        </dgm:presLayoutVars>
      </dgm:prSet>
      <dgm:spPr/>
    </dgm:pt>
    <dgm:pt modelId="{4E53187F-2368-C443-9521-BB6561D3F69D}" type="pres">
      <dgm:prSet presAssocID="{D4535CBE-9579-F242-A3D6-3B061B44716E}" presName="sibTrans" presStyleCnt="0"/>
      <dgm:spPr/>
    </dgm:pt>
    <dgm:pt modelId="{BF16FA2F-3D5C-CC4E-B0EF-9A908D58FC25}" type="pres">
      <dgm:prSet presAssocID="{29FBFCDB-F199-4848-8199-FDB9CEB40B1B}" presName="node" presStyleLbl="node1" presStyleIdx="4" presStyleCnt="9">
        <dgm:presLayoutVars>
          <dgm:bulletEnabled val="1"/>
        </dgm:presLayoutVars>
      </dgm:prSet>
      <dgm:spPr/>
    </dgm:pt>
    <dgm:pt modelId="{FC2E7299-F4E4-A048-A64C-A78810E9FACF}" type="pres">
      <dgm:prSet presAssocID="{B7B9D99E-C849-0A43-8F76-339459C805D3}" presName="sibTrans" presStyleCnt="0"/>
      <dgm:spPr/>
    </dgm:pt>
    <dgm:pt modelId="{0A85067C-F0E5-0B4A-9CCB-2F4EA0D312DB}" type="pres">
      <dgm:prSet presAssocID="{C1E2ACF7-67E8-D44F-BAC4-98EBB8DF566A}" presName="node" presStyleLbl="node1" presStyleIdx="5" presStyleCnt="9">
        <dgm:presLayoutVars>
          <dgm:bulletEnabled val="1"/>
        </dgm:presLayoutVars>
      </dgm:prSet>
      <dgm:spPr/>
    </dgm:pt>
    <dgm:pt modelId="{B4FF1F2A-C5B5-0C40-87CC-25A015437AD4}" type="pres">
      <dgm:prSet presAssocID="{0BF56DB9-F7CE-6440-BE6D-FF314F003BFA}" presName="sibTrans" presStyleCnt="0"/>
      <dgm:spPr/>
    </dgm:pt>
    <dgm:pt modelId="{54CE92D3-9743-D648-BD10-A0D759E9FA35}" type="pres">
      <dgm:prSet presAssocID="{3887E14F-37BB-8640-B38E-079E9F5E38E5}" presName="node" presStyleLbl="node1" presStyleIdx="6" presStyleCnt="9">
        <dgm:presLayoutVars>
          <dgm:bulletEnabled val="1"/>
        </dgm:presLayoutVars>
      </dgm:prSet>
      <dgm:spPr/>
    </dgm:pt>
    <dgm:pt modelId="{6FB43147-6280-A34A-B78A-36761D1BBADD}" type="pres">
      <dgm:prSet presAssocID="{8B555E43-7E0F-4A4B-B744-04A253C150D4}" presName="sibTrans" presStyleCnt="0"/>
      <dgm:spPr/>
    </dgm:pt>
    <dgm:pt modelId="{CA74F0B3-0807-D249-AE1D-C5ECDBC4E54D}" type="pres">
      <dgm:prSet presAssocID="{9075D25D-B679-6F47-B51E-9184A66F3852}" presName="node" presStyleLbl="node1" presStyleIdx="7" presStyleCnt="9">
        <dgm:presLayoutVars>
          <dgm:bulletEnabled val="1"/>
        </dgm:presLayoutVars>
      </dgm:prSet>
      <dgm:spPr/>
    </dgm:pt>
    <dgm:pt modelId="{3E066346-DC64-334F-AB51-4F270AF8F462}" type="pres">
      <dgm:prSet presAssocID="{54B43444-7CBF-5540-9B1A-9FAD14BD7968}" presName="sibTrans" presStyleCnt="0"/>
      <dgm:spPr/>
    </dgm:pt>
    <dgm:pt modelId="{8D5B1458-6729-3F47-BE01-96EC96640940}" type="pres">
      <dgm:prSet presAssocID="{19E5B7CD-9D28-B84F-A892-4E34401F305B}" presName="node" presStyleLbl="node1" presStyleIdx="8" presStyleCnt="9">
        <dgm:presLayoutVars>
          <dgm:bulletEnabled val="1"/>
        </dgm:presLayoutVars>
      </dgm:prSet>
      <dgm:spPr/>
    </dgm:pt>
  </dgm:ptLst>
  <dgm:cxnLst>
    <dgm:cxn modelId="{B58B5E06-4786-DA4F-B55A-21A63D8307B0}" srcId="{6DB2B86D-DC19-564E-86B1-78D0675A5B2E}" destId="{9075D25D-B679-6F47-B51E-9184A66F3852}" srcOrd="7" destOrd="0" parTransId="{42BEC3E9-4207-CE4D-BE7F-B644E4181E79}" sibTransId="{54B43444-7CBF-5540-9B1A-9FAD14BD7968}"/>
    <dgm:cxn modelId="{3B61CD1B-3792-1D40-8470-30C45D8C2D88}" type="presOf" srcId="{14438BBE-D3EA-F140-A265-96CB4F147FAC}" destId="{464D3363-4CC6-D446-B2CE-2714A16491D8}" srcOrd="0" destOrd="0" presId="urn:microsoft.com/office/officeart/2005/8/layout/default"/>
    <dgm:cxn modelId="{5338C11C-75D9-8142-B2DF-70E59D44E79D}" srcId="{6DB2B86D-DC19-564E-86B1-78D0675A5B2E}" destId="{3887E14F-37BB-8640-B38E-079E9F5E38E5}" srcOrd="6" destOrd="0" parTransId="{F48C721E-EA64-1E42-99E0-54C14936EC4F}" sibTransId="{8B555E43-7E0F-4A4B-B744-04A253C150D4}"/>
    <dgm:cxn modelId="{E77D0029-CA7D-E243-A17C-71F14ED25C1A}" type="presOf" srcId="{19E5B7CD-9D28-B84F-A892-4E34401F305B}" destId="{8D5B1458-6729-3F47-BE01-96EC96640940}" srcOrd="0" destOrd="0" presId="urn:microsoft.com/office/officeart/2005/8/layout/default"/>
    <dgm:cxn modelId="{3896582C-E9EC-474C-97A9-B8E28A32B532}" type="presOf" srcId="{6DB2B86D-DC19-564E-86B1-78D0675A5B2E}" destId="{C0F2BFE4-58BE-9D46-9026-A9E17DACB53A}" srcOrd="0" destOrd="0" presId="urn:microsoft.com/office/officeart/2005/8/layout/default"/>
    <dgm:cxn modelId="{6B389138-D2C6-744A-A54F-C264C15ADAE8}" type="presOf" srcId="{29FBFCDB-F199-4848-8199-FDB9CEB40B1B}" destId="{BF16FA2F-3D5C-CC4E-B0EF-9A908D58FC25}" srcOrd="0" destOrd="0" presId="urn:microsoft.com/office/officeart/2005/8/layout/default"/>
    <dgm:cxn modelId="{5679CD40-2D13-7444-A705-3B71BC100695}" srcId="{6DB2B86D-DC19-564E-86B1-78D0675A5B2E}" destId="{14438BBE-D3EA-F140-A265-96CB4F147FAC}" srcOrd="2" destOrd="0" parTransId="{A5B1F81B-7543-E44C-97BC-FA5EC0128B5B}" sibTransId="{F9C5C37D-64CB-6042-9BEF-93BF898D9BAA}"/>
    <dgm:cxn modelId="{A7CA605E-FDB0-A74A-9846-CE849634E24D}" type="presOf" srcId="{C1E2ACF7-67E8-D44F-BAC4-98EBB8DF566A}" destId="{0A85067C-F0E5-0B4A-9CCB-2F4EA0D312DB}" srcOrd="0" destOrd="0" presId="urn:microsoft.com/office/officeart/2005/8/layout/default"/>
    <dgm:cxn modelId="{31311E63-7702-3D4B-BE92-8FB6E87D65F1}" srcId="{6DB2B86D-DC19-564E-86B1-78D0675A5B2E}" destId="{01A16159-7871-5441-A9A9-0882A2B6F489}" srcOrd="1" destOrd="0" parTransId="{A7296714-E24B-1C49-8A39-74D7EF330CB5}" sibTransId="{F58C7071-FFB4-864A-B71A-121BE9124E86}"/>
    <dgm:cxn modelId="{B7A96045-1721-4C44-A5F9-916387C128F6}" type="presOf" srcId="{9075D25D-B679-6F47-B51E-9184A66F3852}" destId="{CA74F0B3-0807-D249-AE1D-C5ECDBC4E54D}" srcOrd="0" destOrd="0" presId="urn:microsoft.com/office/officeart/2005/8/layout/default"/>
    <dgm:cxn modelId="{6CAEC767-7435-C549-B8FC-B45B1D0AE933}" srcId="{6DB2B86D-DC19-564E-86B1-78D0675A5B2E}" destId="{A307E1E7-CC53-DF47-9E09-82D6E2BE0397}" srcOrd="3" destOrd="0" parTransId="{4F56B9C3-7507-634F-AC72-9A70B088AA5B}" sibTransId="{D4535CBE-9579-F242-A3D6-3B061B44716E}"/>
    <dgm:cxn modelId="{616D1849-C492-B847-8ED3-7B9B6D3C1951}" srcId="{6DB2B86D-DC19-564E-86B1-78D0675A5B2E}" destId="{19E5B7CD-9D28-B84F-A892-4E34401F305B}" srcOrd="8" destOrd="0" parTransId="{C5C65584-D01A-A24D-A065-894F580DB4D1}" sibTransId="{2D791139-D8D0-7A40-BC06-D7A36E5AF726}"/>
    <dgm:cxn modelId="{D6FDA44D-108E-6A4C-9229-AD82570A1F96}" type="presOf" srcId="{A307E1E7-CC53-DF47-9E09-82D6E2BE0397}" destId="{6AA63C55-3258-584C-8828-FF0631DC89ED}" srcOrd="0" destOrd="0" presId="urn:microsoft.com/office/officeart/2005/8/layout/default"/>
    <dgm:cxn modelId="{D8637C7B-B619-6E43-9257-9F8687B29380}" type="presOf" srcId="{3887E14F-37BB-8640-B38E-079E9F5E38E5}" destId="{54CE92D3-9743-D648-BD10-A0D759E9FA35}" srcOrd="0" destOrd="0" presId="urn:microsoft.com/office/officeart/2005/8/layout/default"/>
    <dgm:cxn modelId="{10955897-EC35-C041-BF28-2902BA012ABD}" srcId="{6DB2B86D-DC19-564E-86B1-78D0675A5B2E}" destId="{655EF79C-FD7F-0C46-8EDC-7FF75528EFAA}" srcOrd="0" destOrd="0" parTransId="{94DE546C-9A59-6840-AD84-B97A43610E24}" sibTransId="{DF35660B-A4D3-334D-BB04-F62E3E44BA40}"/>
    <dgm:cxn modelId="{736D95BC-1DD6-B248-8953-F3C347B5C9D8}" type="presOf" srcId="{655EF79C-FD7F-0C46-8EDC-7FF75528EFAA}" destId="{341CCEAD-6C2F-7C4C-8289-B75CB8D1A04B}" srcOrd="0" destOrd="0" presId="urn:microsoft.com/office/officeart/2005/8/layout/default"/>
    <dgm:cxn modelId="{C2E169D5-6F26-F740-99C6-34E5AB9DAE7B}" srcId="{6DB2B86D-DC19-564E-86B1-78D0675A5B2E}" destId="{C1E2ACF7-67E8-D44F-BAC4-98EBB8DF566A}" srcOrd="5" destOrd="0" parTransId="{66FF29A1-15EF-AF46-95F1-E755F5E61362}" sibTransId="{0BF56DB9-F7CE-6440-BE6D-FF314F003BFA}"/>
    <dgm:cxn modelId="{C64DB6E6-CD40-224E-AE50-D2DCF51CD397}" type="presOf" srcId="{01A16159-7871-5441-A9A9-0882A2B6F489}" destId="{298D6518-6CA4-F540-9E0D-19F8D179D462}" srcOrd="0" destOrd="0" presId="urn:microsoft.com/office/officeart/2005/8/layout/default"/>
    <dgm:cxn modelId="{77B8E5F7-B8C4-454C-A1E6-2922CA470AE8}" srcId="{6DB2B86D-DC19-564E-86B1-78D0675A5B2E}" destId="{29FBFCDB-F199-4848-8199-FDB9CEB40B1B}" srcOrd="4" destOrd="0" parTransId="{8397EAF5-1E66-AF48-8709-B39036D8B569}" sibTransId="{B7B9D99E-C849-0A43-8F76-339459C805D3}"/>
    <dgm:cxn modelId="{DE209D75-846F-854E-B4B0-B70391ACA640}" type="presParOf" srcId="{C0F2BFE4-58BE-9D46-9026-A9E17DACB53A}" destId="{341CCEAD-6C2F-7C4C-8289-B75CB8D1A04B}" srcOrd="0" destOrd="0" presId="urn:microsoft.com/office/officeart/2005/8/layout/default"/>
    <dgm:cxn modelId="{99B2798F-528C-1A4C-88E5-E76A4F0D454A}" type="presParOf" srcId="{C0F2BFE4-58BE-9D46-9026-A9E17DACB53A}" destId="{117AD473-8DF7-1845-92B3-23E17137CA5D}" srcOrd="1" destOrd="0" presId="urn:microsoft.com/office/officeart/2005/8/layout/default"/>
    <dgm:cxn modelId="{0A9CD672-0AB8-7C4B-BDB6-F2A1845D7B9D}" type="presParOf" srcId="{C0F2BFE4-58BE-9D46-9026-A9E17DACB53A}" destId="{298D6518-6CA4-F540-9E0D-19F8D179D462}" srcOrd="2" destOrd="0" presId="urn:microsoft.com/office/officeart/2005/8/layout/default"/>
    <dgm:cxn modelId="{9DB0009A-5CF1-834E-809C-763AC22C8EEE}" type="presParOf" srcId="{C0F2BFE4-58BE-9D46-9026-A9E17DACB53A}" destId="{5BA88444-D545-4545-87B4-A61D8496F630}" srcOrd="3" destOrd="0" presId="urn:microsoft.com/office/officeart/2005/8/layout/default"/>
    <dgm:cxn modelId="{86D5A4B8-E111-D846-8845-5C7771D4EF9D}" type="presParOf" srcId="{C0F2BFE4-58BE-9D46-9026-A9E17DACB53A}" destId="{464D3363-4CC6-D446-B2CE-2714A16491D8}" srcOrd="4" destOrd="0" presId="urn:microsoft.com/office/officeart/2005/8/layout/default"/>
    <dgm:cxn modelId="{C6B8BF9F-6317-0C4A-B470-DF2EC4EA56B3}" type="presParOf" srcId="{C0F2BFE4-58BE-9D46-9026-A9E17DACB53A}" destId="{C66C4434-B55A-0A41-913E-CB7CB41FEE44}" srcOrd="5" destOrd="0" presId="urn:microsoft.com/office/officeart/2005/8/layout/default"/>
    <dgm:cxn modelId="{F0139CB8-9673-2445-85DC-8BC58A21FAF9}" type="presParOf" srcId="{C0F2BFE4-58BE-9D46-9026-A9E17DACB53A}" destId="{6AA63C55-3258-584C-8828-FF0631DC89ED}" srcOrd="6" destOrd="0" presId="urn:microsoft.com/office/officeart/2005/8/layout/default"/>
    <dgm:cxn modelId="{84DB8D34-BB93-6B41-BA28-E6F5651CE705}" type="presParOf" srcId="{C0F2BFE4-58BE-9D46-9026-A9E17DACB53A}" destId="{4E53187F-2368-C443-9521-BB6561D3F69D}" srcOrd="7" destOrd="0" presId="urn:microsoft.com/office/officeart/2005/8/layout/default"/>
    <dgm:cxn modelId="{93E3F8CA-306D-7D4D-88AF-A68C6D7B1FB1}" type="presParOf" srcId="{C0F2BFE4-58BE-9D46-9026-A9E17DACB53A}" destId="{BF16FA2F-3D5C-CC4E-B0EF-9A908D58FC25}" srcOrd="8" destOrd="0" presId="urn:microsoft.com/office/officeart/2005/8/layout/default"/>
    <dgm:cxn modelId="{050AF5F7-D11F-DD4B-BB1D-1796F2B1B0D0}" type="presParOf" srcId="{C0F2BFE4-58BE-9D46-9026-A9E17DACB53A}" destId="{FC2E7299-F4E4-A048-A64C-A78810E9FACF}" srcOrd="9" destOrd="0" presId="urn:microsoft.com/office/officeart/2005/8/layout/default"/>
    <dgm:cxn modelId="{BA7174EF-0FDD-4641-872F-E9F1F59126DC}" type="presParOf" srcId="{C0F2BFE4-58BE-9D46-9026-A9E17DACB53A}" destId="{0A85067C-F0E5-0B4A-9CCB-2F4EA0D312DB}" srcOrd="10" destOrd="0" presId="urn:microsoft.com/office/officeart/2005/8/layout/default"/>
    <dgm:cxn modelId="{988BFB4D-B0A7-0E43-8C45-D857A091E9BF}" type="presParOf" srcId="{C0F2BFE4-58BE-9D46-9026-A9E17DACB53A}" destId="{B4FF1F2A-C5B5-0C40-87CC-25A015437AD4}" srcOrd="11" destOrd="0" presId="urn:microsoft.com/office/officeart/2005/8/layout/default"/>
    <dgm:cxn modelId="{8574539F-F32A-C846-AA66-2DBE16F2CB98}" type="presParOf" srcId="{C0F2BFE4-58BE-9D46-9026-A9E17DACB53A}" destId="{54CE92D3-9743-D648-BD10-A0D759E9FA35}" srcOrd="12" destOrd="0" presId="urn:microsoft.com/office/officeart/2005/8/layout/default"/>
    <dgm:cxn modelId="{ADC093D4-2067-DF44-B87F-325E59D0385F}" type="presParOf" srcId="{C0F2BFE4-58BE-9D46-9026-A9E17DACB53A}" destId="{6FB43147-6280-A34A-B78A-36761D1BBADD}" srcOrd="13" destOrd="0" presId="urn:microsoft.com/office/officeart/2005/8/layout/default"/>
    <dgm:cxn modelId="{CBB3399A-120B-3B49-B05A-A4EEC91037B9}" type="presParOf" srcId="{C0F2BFE4-58BE-9D46-9026-A9E17DACB53A}" destId="{CA74F0B3-0807-D249-AE1D-C5ECDBC4E54D}" srcOrd="14" destOrd="0" presId="urn:microsoft.com/office/officeart/2005/8/layout/default"/>
    <dgm:cxn modelId="{E2052B2C-3F05-EA40-9BBF-3CAA73E1CECE}" type="presParOf" srcId="{C0F2BFE4-58BE-9D46-9026-A9E17DACB53A}" destId="{3E066346-DC64-334F-AB51-4F270AF8F462}" srcOrd="15" destOrd="0" presId="urn:microsoft.com/office/officeart/2005/8/layout/default"/>
    <dgm:cxn modelId="{E7F810BB-1191-C347-9F2C-7413E4B20E3C}" type="presParOf" srcId="{C0F2BFE4-58BE-9D46-9026-A9E17DACB53A}" destId="{8D5B1458-6729-3F47-BE01-96EC96640940}"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19928-F848-C74D-840B-076891B505DE}">
      <dsp:nvSpPr>
        <dsp:cNvPr id="0" name=""/>
        <dsp:cNvSpPr/>
      </dsp:nvSpPr>
      <dsp:spPr>
        <a:xfrm>
          <a:off x="0" y="23642"/>
          <a:ext cx="8520600" cy="7546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i="0" kern="1200" dirty="0"/>
            <a:t>Maintain an understanding of the organization’s vision, mission, values, and goals.</a:t>
          </a:r>
          <a:endParaRPr lang="es-CO" sz="2000" kern="1200" dirty="0"/>
        </a:p>
      </dsp:txBody>
      <dsp:txXfrm>
        <a:off x="36839" y="60481"/>
        <a:ext cx="8446922" cy="680971"/>
      </dsp:txXfrm>
    </dsp:sp>
    <dsp:sp modelId="{7D1A21DD-7751-D54E-ABF6-AB43A5678B6C}">
      <dsp:nvSpPr>
        <dsp:cNvPr id="0" name=""/>
        <dsp:cNvSpPr/>
      </dsp:nvSpPr>
      <dsp:spPr>
        <a:xfrm>
          <a:off x="0" y="821492"/>
          <a:ext cx="8520600" cy="754649"/>
        </a:xfrm>
        <a:prstGeom prst="roundRect">
          <a:avLst/>
        </a:prstGeom>
        <a:solidFill>
          <a:schemeClr val="accent2">
            <a:hueOff val="2165067"/>
            <a:satOff val="388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i="0" kern="1200" dirty="0"/>
            <a:t>Create a future-focused workforce plan.</a:t>
          </a:r>
          <a:endParaRPr lang="es-CO" sz="2000" kern="1200" dirty="0"/>
        </a:p>
      </dsp:txBody>
      <dsp:txXfrm>
        <a:off x="36839" y="858331"/>
        <a:ext cx="8446922" cy="680971"/>
      </dsp:txXfrm>
    </dsp:sp>
    <dsp:sp modelId="{9774A304-38EC-0D43-B60C-E0BC1DDBA028}">
      <dsp:nvSpPr>
        <dsp:cNvPr id="0" name=""/>
        <dsp:cNvSpPr/>
      </dsp:nvSpPr>
      <dsp:spPr>
        <a:xfrm>
          <a:off x="0" y="1619342"/>
          <a:ext cx="8520600" cy="754649"/>
        </a:xfrm>
        <a:prstGeom prst="roundRect">
          <a:avLst/>
        </a:prstGeom>
        <a:solidFill>
          <a:schemeClr val="accent2">
            <a:hueOff val="4330134"/>
            <a:satOff val="7773"/>
            <a:lumOff val="-45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i="0" kern="1200" dirty="0"/>
            <a:t>Measure gaps in current talent needs.</a:t>
          </a:r>
          <a:endParaRPr lang="es-CO" sz="2000" kern="1200" dirty="0"/>
        </a:p>
      </dsp:txBody>
      <dsp:txXfrm>
        <a:off x="36839" y="1656181"/>
        <a:ext cx="8446922" cy="680971"/>
      </dsp:txXfrm>
    </dsp:sp>
    <dsp:sp modelId="{6EDE6930-E3AF-C243-95E5-AA2FC35E4DDF}">
      <dsp:nvSpPr>
        <dsp:cNvPr id="0" name=""/>
        <dsp:cNvSpPr/>
      </dsp:nvSpPr>
      <dsp:spPr>
        <a:xfrm>
          <a:off x="0" y="2417192"/>
          <a:ext cx="8520600" cy="754649"/>
        </a:xfrm>
        <a:prstGeom prst="round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i="0" kern="1200" dirty="0"/>
            <a:t>Assess future talent needs.</a:t>
          </a:r>
          <a:endParaRPr lang="es-CO" sz="2000" kern="1200" dirty="0"/>
        </a:p>
      </dsp:txBody>
      <dsp:txXfrm>
        <a:off x="36839" y="2454031"/>
        <a:ext cx="8446922" cy="680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6F4D8-58D6-424F-9788-17CAFE6B88E5}">
      <dsp:nvSpPr>
        <dsp:cNvPr id="0" name=""/>
        <dsp:cNvSpPr/>
      </dsp:nvSpPr>
      <dsp:spPr>
        <a:xfrm>
          <a:off x="8316" y="918225"/>
          <a:ext cx="1288479" cy="1280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dirty="0"/>
            <a:t>Review your business goals</a:t>
          </a:r>
          <a:endParaRPr lang="es-CO" sz="2000" b="0" kern="1200" dirty="0"/>
        </a:p>
      </dsp:txBody>
      <dsp:txXfrm>
        <a:off x="45818" y="955727"/>
        <a:ext cx="1213475" cy="1205422"/>
      </dsp:txXfrm>
    </dsp:sp>
    <dsp:sp modelId="{A414E746-CF75-404C-B8E8-4A57CFBE9308}">
      <dsp:nvSpPr>
        <dsp:cNvPr id="0" name=""/>
        <dsp:cNvSpPr/>
      </dsp:nvSpPr>
      <dsp:spPr>
        <a:xfrm>
          <a:off x="1425644" y="1398667"/>
          <a:ext cx="273157" cy="3195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MX" sz="2000" b="0" kern="1200"/>
        </a:p>
      </dsp:txBody>
      <dsp:txXfrm>
        <a:off x="1425644" y="1462575"/>
        <a:ext cx="191210" cy="191726"/>
      </dsp:txXfrm>
    </dsp:sp>
    <dsp:sp modelId="{DEA91538-7785-0D4C-95FC-22B8BC67D915}">
      <dsp:nvSpPr>
        <dsp:cNvPr id="0" name=""/>
        <dsp:cNvSpPr/>
      </dsp:nvSpPr>
      <dsp:spPr>
        <a:xfrm>
          <a:off x="1812188" y="918225"/>
          <a:ext cx="1288479" cy="1280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a:t>Scan the environment</a:t>
          </a:r>
          <a:endParaRPr lang="es-CO" sz="2000" b="0" kern="1200" dirty="0"/>
        </a:p>
      </dsp:txBody>
      <dsp:txXfrm>
        <a:off x="1849690" y="955727"/>
        <a:ext cx="1213475" cy="1205422"/>
      </dsp:txXfrm>
    </dsp:sp>
    <dsp:sp modelId="{0539082B-54D3-9445-8EF6-0F6F0F9450CB}">
      <dsp:nvSpPr>
        <dsp:cNvPr id="0" name=""/>
        <dsp:cNvSpPr/>
      </dsp:nvSpPr>
      <dsp:spPr>
        <a:xfrm>
          <a:off x="3229515" y="1398667"/>
          <a:ext cx="273157" cy="3195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MX" sz="2000" b="0" kern="1200"/>
        </a:p>
      </dsp:txBody>
      <dsp:txXfrm>
        <a:off x="3229515" y="1462575"/>
        <a:ext cx="191210" cy="191726"/>
      </dsp:txXfrm>
    </dsp:sp>
    <dsp:sp modelId="{56BC5F4F-180E-C74E-A47F-A87C34E13FA9}">
      <dsp:nvSpPr>
        <dsp:cNvPr id="0" name=""/>
        <dsp:cNvSpPr/>
      </dsp:nvSpPr>
      <dsp:spPr>
        <a:xfrm>
          <a:off x="3616059" y="918225"/>
          <a:ext cx="1288479" cy="1280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a:t>Identify the gaps</a:t>
          </a:r>
          <a:endParaRPr lang="es-CO" sz="2000" b="0" kern="1200" dirty="0"/>
        </a:p>
      </dsp:txBody>
      <dsp:txXfrm>
        <a:off x="3653561" y="955727"/>
        <a:ext cx="1213475" cy="1205422"/>
      </dsp:txXfrm>
    </dsp:sp>
    <dsp:sp modelId="{49B121EA-1939-DE40-8FB8-F98E64FB6AB9}">
      <dsp:nvSpPr>
        <dsp:cNvPr id="0" name=""/>
        <dsp:cNvSpPr/>
      </dsp:nvSpPr>
      <dsp:spPr>
        <a:xfrm>
          <a:off x="5033387" y="1398667"/>
          <a:ext cx="273157" cy="3195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MX" sz="2000" b="0" kern="1200"/>
        </a:p>
      </dsp:txBody>
      <dsp:txXfrm>
        <a:off x="5033387" y="1462575"/>
        <a:ext cx="191210" cy="191726"/>
      </dsp:txXfrm>
    </dsp:sp>
    <dsp:sp modelId="{A8E3AB19-5AD5-7448-9B1F-D0FEED2DB787}">
      <dsp:nvSpPr>
        <dsp:cNvPr id="0" name=""/>
        <dsp:cNvSpPr/>
      </dsp:nvSpPr>
      <dsp:spPr>
        <a:xfrm>
          <a:off x="5419931" y="918225"/>
          <a:ext cx="1288479" cy="1280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a:t>Develop your plan</a:t>
          </a:r>
          <a:endParaRPr lang="es-CO" sz="2000" b="0" kern="1200" dirty="0"/>
        </a:p>
      </dsp:txBody>
      <dsp:txXfrm>
        <a:off x="5457433" y="955727"/>
        <a:ext cx="1213475" cy="1205422"/>
      </dsp:txXfrm>
    </dsp:sp>
    <dsp:sp modelId="{F3AC5DBA-74E2-A848-ACDD-20A489DE2AE6}">
      <dsp:nvSpPr>
        <dsp:cNvPr id="0" name=""/>
        <dsp:cNvSpPr/>
      </dsp:nvSpPr>
      <dsp:spPr>
        <a:xfrm>
          <a:off x="6837258" y="1398667"/>
          <a:ext cx="273157" cy="3195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MX" sz="2000" b="0" kern="1200"/>
        </a:p>
      </dsp:txBody>
      <dsp:txXfrm>
        <a:off x="6837258" y="1462575"/>
        <a:ext cx="191210" cy="191726"/>
      </dsp:txXfrm>
    </dsp:sp>
    <dsp:sp modelId="{01B06E2E-DBC8-4849-A092-0B27203BED0E}">
      <dsp:nvSpPr>
        <dsp:cNvPr id="0" name=""/>
        <dsp:cNvSpPr/>
      </dsp:nvSpPr>
      <dsp:spPr>
        <a:xfrm>
          <a:off x="7223802" y="918225"/>
          <a:ext cx="1288479" cy="1280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dirty="0"/>
            <a:t>Measure your progress</a:t>
          </a:r>
          <a:endParaRPr lang="es-CO" sz="2000" b="0" kern="1200" dirty="0"/>
        </a:p>
      </dsp:txBody>
      <dsp:txXfrm>
        <a:off x="7261304" y="955727"/>
        <a:ext cx="1213475" cy="12054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40843-6CC2-4643-B15C-0AA0CF83030B}">
      <dsp:nvSpPr>
        <dsp:cNvPr id="0" name=""/>
        <dsp:cNvSpPr/>
      </dsp:nvSpPr>
      <dsp:spPr>
        <a:xfrm>
          <a:off x="1609053" y="1788"/>
          <a:ext cx="1042192" cy="6774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t>Leaves without pay</a:t>
          </a:r>
        </a:p>
      </dsp:txBody>
      <dsp:txXfrm>
        <a:off x="1642122" y="34857"/>
        <a:ext cx="976054" cy="611287"/>
      </dsp:txXfrm>
    </dsp:sp>
    <dsp:sp modelId="{E66FC3CA-8453-4128-B194-40BDEF321887}">
      <dsp:nvSpPr>
        <dsp:cNvPr id="0" name=""/>
        <dsp:cNvSpPr/>
      </dsp:nvSpPr>
      <dsp:spPr>
        <a:xfrm>
          <a:off x="777738" y="340500"/>
          <a:ext cx="2704822" cy="2704822"/>
        </a:xfrm>
        <a:custGeom>
          <a:avLst/>
          <a:gdLst/>
          <a:ahLst/>
          <a:cxnLst/>
          <a:rect l="0" t="0" r="0" b="0"/>
          <a:pathLst>
            <a:path>
              <a:moveTo>
                <a:pt x="1880654" y="107431"/>
              </a:moveTo>
              <a:arcTo wR="1352411" hR="1352411" stAng="17579486" swAng="195966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E1DDA5-6759-4150-9574-7CAE4A9BA0B3}">
      <dsp:nvSpPr>
        <dsp:cNvPr id="0" name=""/>
        <dsp:cNvSpPr/>
      </dsp:nvSpPr>
      <dsp:spPr>
        <a:xfrm>
          <a:off x="2895273" y="936281"/>
          <a:ext cx="1042192" cy="6774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a:t>Incentives to Leave</a:t>
          </a:r>
        </a:p>
      </dsp:txBody>
      <dsp:txXfrm>
        <a:off x="2928342" y="969350"/>
        <a:ext cx="976054" cy="611287"/>
      </dsp:txXfrm>
    </dsp:sp>
    <dsp:sp modelId="{0372CA52-67CA-45DB-A4BD-8BB04D7F4CB7}">
      <dsp:nvSpPr>
        <dsp:cNvPr id="0" name=""/>
        <dsp:cNvSpPr/>
      </dsp:nvSpPr>
      <dsp:spPr>
        <a:xfrm>
          <a:off x="777738" y="340500"/>
          <a:ext cx="2704822" cy="2704822"/>
        </a:xfrm>
        <a:custGeom>
          <a:avLst/>
          <a:gdLst/>
          <a:ahLst/>
          <a:cxnLst/>
          <a:rect l="0" t="0" r="0" b="0"/>
          <a:pathLst>
            <a:path>
              <a:moveTo>
                <a:pt x="2702980" y="1281845"/>
              </a:moveTo>
              <a:arcTo wR="1352411" hR="1352411" stAng="21420544" swAng="219486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AB8F55-325F-497D-9FC7-1B5E1946B792}">
      <dsp:nvSpPr>
        <dsp:cNvPr id="0" name=""/>
        <dsp:cNvSpPr/>
      </dsp:nvSpPr>
      <dsp:spPr>
        <a:xfrm>
          <a:off x="2403981" y="2448323"/>
          <a:ext cx="1042192" cy="6774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t>Termination</a:t>
          </a:r>
        </a:p>
      </dsp:txBody>
      <dsp:txXfrm>
        <a:off x="2437050" y="2481392"/>
        <a:ext cx="976054" cy="611287"/>
      </dsp:txXfrm>
    </dsp:sp>
    <dsp:sp modelId="{4C3F7E61-1195-4A0A-B99A-60E0E78AA814}">
      <dsp:nvSpPr>
        <dsp:cNvPr id="0" name=""/>
        <dsp:cNvSpPr/>
      </dsp:nvSpPr>
      <dsp:spPr>
        <a:xfrm>
          <a:off x="777738" y="340500"/>
          <a:ext cx="2704822" cy="2704822"/>
        </a:xfrm>
        <a:custGeom>
          <a:avLst/>
          <a:gdLst/>
          <a:ahLst/>
          <a:cxnLst/>
          <a:rect l="0" t="0" r="0" b="0"/>
          <a:pathLst>
            <a:path>
              <a:moveTo>
                <a:pt x="1620877" y="2677908"/>
              </a:moveTo>
              <a:arcTo wR="1352411" hR="1352411" stAng="4713013" swAng="137397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D265E5-994E-449B-BD65-11E827695F69}">
      <dsp:nvSpPr>
        <dsp:cNvPr id="0" name=""/>
        <dsp:cNvSpPr/>
      </dsp:nvSpPr>
      <dsp:spPr>
        <a:xfrm>
          <a:off x="814126" y="2448323"/>
          <a:ext cx="1042192" cy="6774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a:t>Layoff</a:t>
          </a:r>
        </a:p>
      </dsp:txBody>
      <dsp:txXfrm>
        <a:off x="847195" y="2481392"/>
        <a:ext cx="976054" cy="611287"/>
      </dsp:txXfrm>
    </dsp:sp>
    <dsp:sp modelId="{4528C365-DFFB-4016-B04A-2D486A6B7024}">
      <dsp:nvSpPr>
        <dsp:cNvPr id="0" name=""/>
        <dsp:cNvSpPr/>
      </dsp:nvSpPr>
      <dsp:spPr>
        <a:xfrm>
          <a:off x="777738" y="340500"/>
          <a:ext cx="2704822" cy="2704822"/>
        </a:xfrm>
        <a:custGeom>
          <a:avLst/>
          <a:gdLst/>
          <a:ahLst/>
          <a:cxnLst/>
          <a:rect l="0" t="0" r="0" b="0"/>
          <a:pathLst>
            <a:path>
              <a:moveTo>
                <a:pt x="225830" y="2100630"/>
              </a:moveTo>
              <a:arcTo wR="1352411" hR="1352411" stAng="8784593" swAng="219486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8811D2-4C93-4DD1-84BF-730B6B29AD8F}">
      <dsp:nvSpPr>
        <dsp:cNvPr id="0" name=""/>
        <dsp:cNvSpPr/>
      </dsp:nvSpPr>
      <dsp:spPr>
        <a:xfrm>
          <a:off x="322834" y="936281"/>
          <a:ext cx="1042192" cy="6774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a:t>Attrition</a:t>
          </a:r>
        </a:p>
      </dsp:txBody>
      <dsp:txXfrm>
        <a:off x="355903" y="969350"/>
        <a:ext cx="976054" cy="611287"/>
      </dsp:txXfrm>
    </dsp:sp>
    <dsp:sp modelId="{1E745217-77B8-4092-90C5-F2C77A521B3D}">
      <dsp:nvSpPr>
        <dsp:cNvPr id="0" name=""/>
        <dsp:cNvSpPr/>
      </dsp:nvSpPr>
      <dsp:spPr>
        <a:xfrm>
          <a:off x="777738" y="340500"/>
          <a:ext cx="2704822" cy="2704822"/>
        </a:xfrm>
        <a:custGeom>
          <a:avLst/>
          <a:gdLst/>
          <a:ahLst/>
          <a:cxnLst/>
          <a:rect l="0" t="0" r="0" b="0"/>
          <a:pathLst>
            <a:path>
              <a:moveTo>
                <a:pt x="235818" y="589366"/>
              </a:moveTo>
              <a:arcTo wR="1352411" hR="1352411" stAng="12860851" swAng="195966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B8216-C563-4D34-96F9-D8D5CF20987A}">
      <dsp:nvSpPr>
        <dsp:cNvPr id="0" name=""/>
        <dsp:cNvSpPr/>
      </dsp:nvSpPr>
      <dsp:spPr>
        <a:xfrm>
          <a:off x="1667588" y="502"/>
          <a:ext cx="1206340" cy="7841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i="0" kern="1200" dirty="0"/>
            <a:t>Hiring Freeze</a:t>
          </a:r>
        </a:p>
      </dsp:txBody>
      <dsp:txXfrm>
        <a:off x="1705866" y="38780"/>
        <a:ext cx="1129784" cy="707565"/>
      </dsp:txXfrm>
    </dsp:sp>
    <dsp:sp modelId="{A1B3FBC2-14D6-4237-80DF-8783BE93EC34}">
      <dsp:nvSpPr>
        <dsp:cNvPr id="0" name=""/>
        <dsp:cNvSpPr/>
      </dsp:nvSpPr>
      <dsp:spPr>
        <a:xfrm>
          <a:off x="974752" y="392563"/>
          <a:ext cx="2592012" cy="2592012"/>
        </a:xfrm>
        <a:custGeom>
          <a:avLst/>
          <a:gdLst/>
          <a:ahLst/>
          <a:cxnLst/>
          <a:rect l="0" t="0" r="0" b="0"/>
          <a:pathLst>
            <a:path>
              <a:moveTo>
                <a:pt x="1907874" y="153531"/>
              </a:moveTo>
              <a:arcTo wR="1296006" hR="1296006" stAng="17890314" swAng="2627045"/>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99A576-63FA-4F14-9B81-036315B14253}">
      <dsp:nvSpPr>
        <dsp:cNvPr id="0" name=""/>
        <dsp:cNvSpPr/>
      </dsp:nvSpPr>
      <dsp:spPr>
        <a:xfrm>
          <a:off x="2963594" y="1296509"/>
          <a:ext cx="1206340" cy="784121"/>
        </a:xfrm>
        <a:prstGeom prst="roundRect">
          <a:avLst/>
        </a:prstGeom>
        <a:solidFill>
          <a:schemeClr val="accent3">
            <a:hueOff val="-4211"/>
            <a:satOff val="733"/>
            <a:lumOff val="44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i="0" kern="1200"/>
            <a:t>Job Sharing</a:t>
          </a:r>
        </a:p>
      </dsp:txBody>
      <dsp:txXfrm>
        <a:off x="3001872" y="1334787"/>
        <a:ext cx="1129784" cy="707565"/>
      </dsp:txXfrm>
    </dsp:sp>
    <dsp:sp modelId="{117089C2-27C2-4821-A14F-6E81CB1791BF}">
      <dsp:nvSpPr>
        <dsp:cNvPr id="0" name=""/>
        <dsp:cNvSpPr/>
      </dsp:nvSpPr>
      <dsp:spPr>
        <a:xfrm>
          <a:off x="974752" y="392563"/>
          <a:ext cx="2592012" cy="2592012"/>
        </a:xfrm>
        <a:custGeom>
          <a:avLst/>
          <a:gdLst/>
          <a:ahLst/>
          <a:cxnLst/>
          <a:rect l="0" t="0" r="0" b="0"/>
          <a:pathLst>
            <a:path>
              <a:moveTo>
                <a:pt x="2528273" y="1697441"/>
              </a:moveTo>
              <a:arcTo wR="1296006" hR="1296006" stAng="1082641" swAng="2627045"/>
            </a:path>
          </a:pathLst>
        </a:custGeom>
        <a:noFill/>
        <a:ln w="9525" cap="flat" cmpd="sng" algn="ctr">
          <a:solidFill>
            <a:schemeClr val="accent3">
              <a:hueOff val="-4211"/>
              <a:satOff val="733"/>
              <a:lumOff val="4444"/>
              <a:alphaOff val="0"/>
            </a:schemeClr>
          </a:solidFill>
          <a:prstDash val="solid"/>
        </a:ln>
        <a:effectLst/>
      </dsp:spPr>
      <dsp:style>
        <a:lnRef idx="1">
          <a:scrgbClr r="0" g="0" b="0"/>
        </a:lnRef>
        <a:fillRef idx="0">
          <a:scrgbClr r="0" g="0" b="0"/>
        </a:fillRef>
        <a:effectRef idx="0">
          <a:scrgbClr r="0" g="0" b="0"/>
        </a:effectRef>
        <a:fontRef idx="minor"/>
      </dsp:style>
    </dsp:sp>
    <dsp:sp modelId="{7AAE7542-E322-40FB-8E44-51CD5AEE9847}">
      <dsp:nvSpPr>
        <dsp:cNvPr id="0" name=""/>
        <dsp:cNvSpPr/>
      </dsp:nvSpPr>
      <dsp:spPr>
        <a:xfrm>
          <a:off x="1667588" y="2592515"/>
          <a:ext cx="1206340" cy="784121"/>
        </a:xfrm>
        <a:prstGeom prst="roundRect">
          <a:avLst/>
        </a:prstGeom>
        <a:solidFill>
          <a:schemeClr val="accent3">
            <a:hueOff val="-8423"/>
            <a:satOff val="1465"/>
            <a:lumOff val="8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i="0" kern="1200"/>
            <a:t>Early Retirement</a:t>
          </a:r>
        </a:p>
      </dsp:txBody>
      <dsp:txXfrm>
        <a:off x="1705866" y="2630793"/>
        <a:ext cx="1129784" cy="707565"/>
      </dsp:txXfrm>
    </dsp:sp>
    <dsp:sp modelId="{8C0719B2-72E0-43E9-A061-92BC1ED08460}">
      <dsp:nvSpPr>
        <dsp:cNvPr id="0" name=""/>
        <dsp:cNvSpPr/>
      </dsp:nvSpPr>
      <dsp:spPr>
        <a:xfrm>
          <a:off x="974752" y="392563"/>
          <a:ext cx="2592012" cy="2592012"/>
        </a:xfrm>
        <a:custGeom>
          <a:avLst/>
          <a:gdLst/>
          <a:ahLst/>
          <a:cxnLst/>
          <a:rect l="0" t="0" r="0" b="0"/>
          <a:pathLst>
            <a:path>
              <a:moveTo>
                <a:pt x="684137" y="2438481"/>
              </a:moveTo>
              <a:arcTo wR="1296006" hR="1296006" stAng="7090314" swAng="2627045"/>
            </a:path>
          </a:pathLst>
        </a:custGeom>
        <a:noFill/>
        <a:ln w="9525" cap="flat" cmpd="sng" algn="ctr">
          <a:solidFill>
            <a:schemeClr val="accent3">
              <a:hueOff val="-8423"/>
              <a:satOff val="1465"/>
              <a:lumOff val="8889"/>
              <a:alphaOff val="0"/>
            </a:schemeClr>
          </a:solidFill>
          <a:prstDash val="solid"/>
        </a:ln>
        <a:effectLst/>
      </dsp:spPr>
      <dsp:style>
        <a:lnRef idx="1">
          <a:scrgbClr r="0" g="0" b="0"/>
        </a:lnRef>
        <a:fillRef idx="0">
          <a:scrgbClr r="0" g="0" b="0"/>
        </a:fillRef>
        <a:effectRef idx="0">
          <a:scrgbClr r="0" g="0" b="0"/>
        </a:effectRef>
        <a:fontRef idx="minor"/>
      </dsp:style>
    </dsp:sp>
    <dsp:sp modelId="{39C28F11-6138-4056-B3AB-9DE5C1F39D49}">
      <dsp:nvSpPr>
        <dsp:cNvPr id="0" name=""/>
        <dsp:cNvSpPr/>
      </dsp:nvSpPr>
      <dsp:spPr>
        <a:xfrm>
          <a:off x="371582" y="1296509"/>
          <a:ext cx="1206340" cy="784121"/>
        </a:xfrm>
        <a:prstGeom prst="roundRect">
          <a:avLst/>
        </a:prstGeom>
        <a:solidFill>
          <a:schemeClr val="accent3">
            <a:hueOff val="-12634"/>
            <a:satOff val="2198"/>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i="0" kern="1200"/>
            <a:t>Part-time employment</a:t>
          </a:r>
        </a:p>
      </dsp:txBody>
      <dsp:txXfrm>
        <a:off x="409860" y="1334787"/>
        <a:ext cx="1129784" cy="707565"/>
      </dsp:txXfrm>
    </dsp:sp>
    <dsp:sp modelId="{4CAB8D2C-8F78-454C-B0AF-2C9C8408BF6B}">
      <dsp:nvSpPr>
        <dsp:cNvPr id="0" name=""/>
        <dsp:cNvSpPr/>
      </dsp:nvSpPr>
      <dsp:spPr>
        <a:xfrm>
          <a:off x="974752" y="392563"/>
          <a:ext cx="2592012" cy="2592012"/>
        </a:xfrm>
        <a:custGeom>
          <a:avLst/>
          <a:gdLst/>
          <a:ahLst/>
          <a:cxnLst/>
          <a:rect l="0" t="0" r="0" b="0"/>
          <a:pathLst>
            <a:path>
              <a:moveTo>
                <a:pt x="63739" y="894571"/>
              </a:moveTo>
              <a:arcTo wR="1296006" hR="1296006" stAng="11882641" swAng="2627045"/>
            </a:path>
          </a:pathLst>
        </a:custGeom>
        <a:noFill/>
        <a:ln w="9525" cap="flat" cmpd="sng" algn="ctr">
          <a:solidFill>
            <a:schemeClr val="accent3">
              <a:hueOff val="-12634"/>
              <a:satOff val="2198"/>
              <a:lumOff val="1333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E3E16-A061-554C-A551-A8632542A72E}">
      <dsp:nvSpPr>
        <dsp:cNvPr id="0" name=""/>
        <dsp:cNvSpPr/>
      </dsp:nvSpPr>
      <dsp:spPr>
        <a:xfrm>
          <a:off x="0" y="27104"/>
          <a:ext cx="3104892" cy="5241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CA" sz="1200" b="1" kern="1200" dirty="0"/>
            <a:t>Hiring New Employees</a:t>
          </a:r>
        </a:p>
      </dsp:txBody>
      <dsp:txXfrm>
        <a:off x="25587" y="52691"/>
        <a:ext cx="3053718" cy="472986"/>
      </dsp:txXfrm>
    </dsp:sp>
    <dsp:sp modelId="{9EC7D4CF-4B51-E445-8BE1-F75BB15475DE}">
      <dsp:nvSpPr>
        <dsp:cNvPr id="0" name=""/>
        <dsp:cNvSpPr/>
      </dsp:nvSpPr>
      <dsp:spPr>
        <a:xfrm>
          <a:off x="0" y="631904"/>
          <a:ext cx="3104892" cy="524160"/>
        </a:xfrm>
        <a:prstGeom prst="roundRect">
          <a:avLst/>
        </a:prstGeom>
        <a:solidFill>
          <a:schemeClr val="accent2">
            <a:hueOff val="1623800"/>
            <a:satOff val="2915"/>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CA" sz="1200" b="1" kern="1200" dirty="0"/>
            <a:t>Contract Work</a:t>
          </a:r>
        </a:p>
      </dsp:txBody>
      <dsp:txXfrm>
        <a:off x="25587" y="657491"/>
        <a:ext cx="3053718" cy="472986"/>
      </dsp:txXfrm>
    </dsp:sp>
    <dsp:sp modelId="{E360E0FF-06BA-5342-86D1-035012BABD5F}">
      <dsp:nvSpPr>
        <dsp:cNvPr id="0" name=""/>
        <dsp:cNvSpPr/>
      </dsp:nvSpPr>
      <dsp:spPr>
        <a:xfrm>
          <a:off x="0" y="1236704"/>
          <a:ext cx="3104892" cy="524160"/>
        </a:xfrm>
        <a:prstGeom prst="roundRect">
          <a:avLst/>
        </a:prstGeom>
        <a:solidFill>
          <a:schemeClr val="accent2">
            <a:hueOff val="3247601"/>
            <a:satOff val="5830"/>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CA" sz="1200" b="1" kern="1200" dirty="0"/>
            <a:t>Outsourcing</a:t>
          </a:r>
        </a:p>
      </dsp:txBody>
      <dsp:txXfrm>
        <a:off x="25587" y="1262291"/>
        <a:ext cx="3053718" cy="472986"/>
      </dsp:txXfrm>
    </dsp:sp>
    <dsp:sp modelId="{9B36D14A-9A26-3644-87D0-65B3151628CD}">
      <dsp:nvSpPr>
        <dsp:cNvPr id="0" name=""/>
        <dsp:cNvSpPr/>
      </dsp:nvSpPr>
      <dsp:spPr>
        <a:xfrm>
          <a:off x="0" y="1841504"/>
          <a:ext cx="3104892" cy="524160"/>
        </a:xfrm>
        <a:prstGeom prst="roundRect">
          <a:avLst/>
        </a:prstGeom>
        <a:solidFill>
          <a:schemeClr val="accent2">
            <a:hueOff val="4871401"/>
            <a:satOff val="8745"/>
            <a:lumOff val="-51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CA" sz="1200" b="1" kern="1200" dirty="0"/>
            <a:t>Crowd-sourcing</a:t>
          </a:r>
        </a:p>
      </dsp:txBody>
      <dsp:txXfrm>
        <a:off x="25587" y="1867091"/>
        <a:ext cx="3053718" cy="472986"/>
      </dsp:txXfrm>
    </dsp:sp>
    <dsp:sp modelId="{C844A8BB-3C8D-B24D-A2DC-73B72505D86F}">
      <dsp:nvSpPr>
        <dsp:cNvPr id="0" name=""/>
        <dsp:cNvSpPr/>
      </dsp:nvSpPr>
      <dsp:spPr>
        <a:xfrm>
          <a:off x="0" y="2446304"/>
          <a:ext cx="3104892" cy="524160"/>
        </a:xfrm>
        <a:prstGeom prst="round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CA" sz="1200" b="1" kern="1200" dirty="0"/>
            <a:t>Overtime</a:t>
          </a:r>
        </a:p>
      </dsp:txBody>
      <dsp:txXfrm>
        <a:off x="25587" y="2471891"/>
        <a:ext cx="3053718" cy="4729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6FAEC-B231-A24E-B05E-BC169F0C6C28}">
      <dsp:nvSpPr>
        <dsp:cNvPr id="0" name=""/>
        <dsp:cNvSpPr/>
      </dsp:nvSpPr>
      <dsp:spPr>
        <a:xfrm>
          <a:off x="41" y="7594"/>
          <a:ext cx="3981549" cy="720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CA" sz="2000" b="0" kern="1200" noProof="0" dirty="0">
              <a:latin typeface="+mn-lt"/>
            </a:rPr>
            <a:t>Benefits</a:t>
          </a:r>
        </a:p>
      </dsp:txBody>
      <dsp:txXfrm>
        <a:off x="41" y="7594"/>
        <a:ext cx="3981549" cy="720000"/>
      </dsp:txXfrm>
    </dsp:sp>
    <dsp:sp modelId="{77847189-8AFA-8346-9869-70E5E3FD9A9F}">
      <dsp:nvSpPr>
        <dsp:cNvPr id="0" name=""/>
        <dsp:cNvSpPr/>
      </dsp:nvSpPr>
      <dsp:spPr>
        <a:xfrm>
          <a:off x="41" y="727594"/>
          <a:ext cx="3981549" cy="287796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lr>
              <a:schemeClr val="tx1"/>
            </a:buClr>
            <a:buSzPts val="1800"/>
            <a:buFont typeface="Arial" panose="020B0604020202020204" pitchFamily="34" charset="0"/>
            <a:buChar char="•"/>
          </a:pPr>
          <a:r>
            <a:rPr kumimoji="0" lang="en-CA" sz="2000" b="0" i="0" u="none" strike="noStrike" kern="1200" cap="none" spc="0" normalizeH="0" baseline="0" noProof="0" dirty="0">
              <a:ln/>
              <a:solidFill>
                <a:schemeClr val="tx1"/>
              </a:solidFill>
              <a:effectLst/>
              <a:uLnTx/>
              <a:uFillTx/>
              <a:latin typeface="+mn-lt"/>
              <a:ea typeface="Roboto"/>
              <a:cs typeface="Roboto"/>
              <a:sym typeface="Roboto"/>
            </a:rPr>
            <a:t>Organization</a:t>
          </a:r>
          <a:endParaRPr lang="en-CA" sz="2000" b="0" kern="1200" noProof="0" dirty="0">
            <a:solidFill>
              <a:schemeClr val="tx1"/>
            </a:solidFill>
            <a:latin typeface="+mn-lt"/>
          </a:endParaRPr>
        </a:p>
        <a:p>
          <a:pPr marL="228600" lvl="1" indent="-228600" algn="l" defTabSz="889000">
            <a:lnSpc>
              <a:spcPct val="90000"/>
            </a:lnSpc>
            <a:spcBef>
              <a:spcPct val="0"/>
            </a:spcBef>
            <a:spcAft>
              <a:spcPct val="15000"/>
            </a:spcAft>
            <a:buClr>
              <a:schemeClr val="tx1"/>
            </a:buClr>
            <a:buSzPts val="1800"/>
            <a:buFont typeface="Arial" panose="020B0604020202020204" pitchFamily="34" charset="0"/>
            <a:buChar char="•"/>
          </a:pPr>
          <a:r>
            <a:rPr kumimoji="0" lang="en-CA" sz="2000" b="0" i="0" u="none" strike="noStrike" kern="1200" cap="none" spc="0" normalizeH="0" baseline="0" noProof="0" dirty="0">
              <a:ln/>
              <a:solidFill>
                <a:schemeClr val="tx1"/>
              </a:solidFill>
              <a:effectLst/>
              <a:uLnTx/>
              <a:uFillTx/>
              <a:latin typeface="+mn-lt"/>
              <a:ea typeface="Roboto"/>
              <a:cs typeface="Roboto"/>
              <a:sym typeface="Roboto"/>
            </a:rPr>
            <a:t>Compliance</a:t>
          </a:r>
          <a:endParaRPr lang="en-CA" sz="2000" b="0" kern="1200" noProof="0" dirty="0">
            <a:solidFill>
              <a:schemeClr val="tx1"/>
            </a:solidFill>
            <a:latin typeface="+mn-lt"/>
          </a:endParaRPr>
        </a:p>
        <a:p>
          <a:pPr marL="228600" lvl="1" indent="-228600" algn="l" defTabSz="889000">
            <a:lnSpc>
              <a:spcPct val="90000"/>
            </a:lnSpc>
            <a:spcBef>
              <a:spcPct val="0"/>
            </a:spcBef>
            <a:spcAft>
              <a:spcPct val="15000"/>
            </a:spcAft>
            <a:buClr>
              <a:schemeClr val="tx1"/>
            </a:buClr>
            <a:buSzPts val="1800"/>
            <a:buFont typeface="Arial" panose="020B0604020202020204" pitchFamily="34" charset="0"/>
            <a:buChar char="•"/>
          </a:pPr>
          <a:r>
            <a:rPr kumimoji="0" lang="en-CA" sz="2000" b="0" i="0" u="none" strike="noStrike" kern="1200" cap="none" spc="0" normalizeH="0" baseline="0" noProof="0" dirty="0">
              <a:ln/>
              <a:solidFill>
                <a:schemeClr val="tx1"/>
              </a:solidFill>
              <a:effectLst/>
              <a:uLnTx/>
              <a:uFillTx/>
              <a:latin typeface="+mn-lt"/>
              <a:ea typeface="Roboto"/>
              <a:cs typeface="Roboto"/>
              <a:sym typeface="Roboto"/>
            </a:rPr>
            <a:t>Time Savings</a:t>
          </a:r>
          <a:endParaRPr lang="en-CA" sz="2000" b="0" kern="1200" noProof="0" dirty="0">
            <a:solidFill>
              <a:schemeClr val="tx1"/>
            </a:solidFill>
            <a:latin typeface="+mn-lt"/>
          </a:endParaRPr>
        </a:p>
        <a:p>
          <a:pPr marL="228600" lvl="1" indent="-228600" algn="l" defTabSz="889000">
            <a:lnSpc>
              <a:spcPct val="90000"/>
            </a:lnSpc>
            <a:spcBef>
              <a:spcPct val="0"/>
            </a:spcBef>
            <a:spcAft>
              <a:spcPct val="15000"/>
            </a:spcAft>
            <a:buClr>
              <a:schemeClr val="tx1"/>
            </a:buClr>
            <a:buSzPts val="1800"/>
            <a:buFont typeface="Arial" panose="020B0604020202020204" pitchFamily="34" charset="0"/>
            <a:buChar char="•"/>
          </a:pPr>
          <a:r>
            <a:rPr kumimoji="0" lang="en-CA" sz="2000" b="0" i="0" u="none" strike="noStrike" kern="1200" cap="none" spc="0" normalizeH="0" baseline="0" noProof="0" dirty="0">
              <a:ln/>
              <a:solidFill>
                <a:schemeClr val="tx1"/>
              </a:solidFill>
              <a:effectLst/>
              <a:uLnTx/>
              <a:uFillTx/>
              <a:latin typeface="+mn-lt"/>
              <a:ea typeface="Roboto"/>
              <a:cs typeface="Roboto"/>
              <a:sym typeface="Roboto"/>
            </a:rPr>
            <a:t>Employee Experience</a:t>
          </a:r>
          <a:endParaRPr lang="en-CA" sz="2000" b="0" kern="1200" noProof="0" dirty="0">
            <a:solidFill>
              <a:schemeClr val="tx1"/>
            </a:solidFill>
            <a:latin typeface="+mn-lt"/>
          </a:endParaRPr>
        </a:p>
        <a:p>
          <a:pPr marL="228600" lvl="1" indent="-228600" algn="l" defTabSz="889000">
            <a:lnSpc>
              <a:spcPct val="90000"/>
            </a:lnSpc>
            <a:spcBef>
              <a:spcPct val="0"/>
            </a:spcBef>
            <a:spcAft>
              <a:spcPct val="15000"/>
            </a:spcAft>
            <a:buClr>
              <a:schemeClr val="tx1"/>
            </a:buClr>
            <a:buSzPts val="1800"/>
            <a:buFont typeface="Arial" panose="020B0604020202020204" pitchFamily="34" charset="0"/>
            <a:buChar char="•"/>
          </a:pPr>
          <a:r>
            <a:rPr kumimoji="0" lang="en-CA" sz="2000" b="0" i="0" u="none" strike="noStrike" kern="1200" cap="none" spc="0" normalizeH="0" baseline="0" noProof="0" dirty="0">
              <a:ln/>
              <a:solidFill>
                <a:schemeClr val="tx1"/>
              </a:solidFill>
              <a:effectLst/>
              <a:uLnTx/>
              <a:uFillTx/>
              <a:latin typeface="+mn-lt"/>
              <a:ea typeface="Roboto"/>
              <a:cs typeface="Roboto"/>
              <a:sym typeface="Roboto"/>
            </a:rPr>
            <a:t>Convenience</a:t>
          </a:r>
          <a:endParaRPr lang="en-CA" sz="2000" b="0" kern="1200" noProof="0" dirty="0">
            <a:solidFill>
              <a:schemeClr val="tx1"/>
            </a:solidFill>
            <a:latin typeface="+mn-lt"/>
          </a:endParaRPr>
        </a:p>
        <a:p>
          <a:pPr marL="228600" lvl="1" indent="-228600" algn="l" defTabSz="889000">
            <a:lnSpc>
              <a:spcPct val="90000"/>
            </a:lnSpc>
            <a:spcBef>
              <a:spcPct val="0"/>
            </a:spcBef>
            <a:spcAft>
              <a:spcPct val="15000"/>
            </a:spcAft>
            <a:buClr>
              <a:schemeClr val="tx1"/>
            </a:buClr>
            <a:buSzPts val="1800"/>
            <a:buFont typeface="Arial" panose="020B0604020202020204" pitchFamily="34" charset="0"/>
            <a:buChar char="•"/>
          </a:pPr>
          <a:r>
            <a:rPr kumimoji="0" lang="en-CA" sz="2000" b="0" i="0" u="none" strike="noStrike" kern="1200" cap="none" spc="0" normalizeH="0" baseline="0" noProof="0" dirty="0">
              <a:ln/>
              <a:solidFill>
                <a:schemeClr val="tx1"/>
              </a:solidFill>
              <a:effectLst/>
              <a:uLnTx/>
              <a:uFillTx/>
              <a:latin typeface="+mn-lt"/>
              <a:ea typeface="Roboto"/>
              <a:cs typeface="Roboto"/>
              <a:sym typeface="Roboto"/>
            </a:rPr>
            <a:t>HR Strategy</a:t>
          </a:r>
          <a:endParaRPr lang="en-CA" sz="2000" b="0" kern="1200" noProof="0" dirty="0">
            <a:solidFill>
              <a:schemeClr val="tx1"/>
            </a:solidFill>
            <a:latin typeface="+mn-lt"/>
          </a:endParaRPr>
        </a:p>
      </dsp:txBody>
      <dsp:txXfrm>
        <a:off x="41" y="727594"/>
        <a:ext cx="3981549" cy="2877960"/>
      </dsp:txXfrm>
    </dsp:sp>
    <dsp:sp modelId="{A0493E75-2682-454B-A6FA-58F9C526ED9D}">
      <dsp:nvSpPr>
        <dsp:cNvPr id="0" name=""/>
        <dsp:cNvSpPr/>
      </dsp:nvSpPr>
      <dsp:spPr>
        <a:xfrm>
          <a:off x="4539007" y="7594"/>
          <a:ext cx="3981549" cy="7200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latin typeface="+mn-lt"/>
            </a:rPr>
            <a:t>Other HR Technology</a:t>
          </a:r>
          <a:endParaRPr lang="en-CA" sz="2000" b="0" kern="1200" noProof="0" dirty="0">
            <a:latin typeface="+mn-lt"/>
          </a:endParaRPr>
        </a:p>
      </dsp:txBody>
      <dsp:txXfrm>
        <a:off x="4539007" y="7594"/>
        <a:ext cx="3981549" cy="720000"/>
      </dsp:txXfrm>
    </dsp:sp>
    <dsp:sp modelId="{59CD8067-0FBA-504E-87F1-79ED4FEE4177}">
      <dsp:nvSpPr>
        <dsp:cNvPr id="0" name=""/>
        <dsp:cNvSpPr/>
      </dsp:nvSpPr>
      <dsp:spPr>
        <a:xfrm>
          <a:off x="4539007" y="727594"/>
          <a:ext cx="3981549" cy="287796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2000" b="0" i="0" kern="1200" noProof="0" dirty="0">
              <a:latin typeface="+mn-lt"/>
            </a:rPr>
            <a:t>Cloud technology</a:t>
          </a:r>
          <a:endParaRPr lang="en-CA" sz="2000" b="0" kern="1200" noProof="0" dirty="0">
            <a:latin typeface="+mn-lt"/>
          </a:endParaRPr>
        </a:p>
        <a:p>
          <a:pPr marL="228600" lvl="1" indent="-228600" algn="l" defTabSz="889000">
            <a:lnSpc>
              <a:spcPct val="90000"/>
            </a:lnSpc>
            <a:spcBef>
              <a:spcPct val="0"/>
            </a:spcBef>
            <a:spcAft>
              <a:spcPct val="15000"/>
            </a:spcAft>
            <a:buChar char="•"/>
          </a:pPr>
          <a:r>
            <a:rPr lang="en-CA" sz="2000" b="0" i="0" kern="1200" noProof="0" dirty="0">
              <a:latin typeface="+mn-lt"/>
            </a:rPr>
            <a:t>Human Capital Management (HCM)</a:t>
          </a:r>
          <a:endParaRPr lang="en-CA" sz="2000" b="0" kern="1200" noProof="0" dirty="0">
            <a:latin typeface="+mn-lt"/>
          </a:endParaRPr>
        </a:p>
        <a:p>
          <a:pPr marL="228600" lvl="1" indent="-228600" algn="l" defTabSz="889000">
            <a:lnSpc>
              <a:spcPct val="90000"/>
            </a:lnSpc>
            <a:spcBef>
              <a:spcPct val="0"/>
            </a:spcBef>
            <a:spcAft>
              <a:spcPct val="15000"/>
            </a:spcAft>
            <a:buChar char="•"/>
          </a:pPr>
          <a:r>
            <a:rPr lang="en-CA" sz="2000" b="0" i="0" kern="1200" noProof="0" dirty="0">
              <a:latin typeface="+mn-lt"/>
            </a:rPr>
            <a:t>Self-Service Tools</a:t>
          </a:r>
          <a:endParaRPr lang="en-CA" sz="2000" b="0" kern="1200" noProof="0" dirty="0">
            <a:latin typeface="+mn-lt"/>
          </a:endParaRPr>
        </a:p>
        <a:p>
          <a:pPr marL="228600" lvl="1" indent="-228600" algn="l" defTabSz="889000">
            <a:lnSpc>
              <a:spcPct val="90000"/>
            </a:lnSpc>
            <a:spcBef>
              <a:spcPct val="0"/>
            </a:spcBef>
            <a:spcAft>
              <a:spcPct val="15000"/>
            </a:spcAft>
            <a:buChar char="•"/>
          </a:pPr>
          <a:r>
            <a:rPr lang="en-CA" sz="2000" b="0" i="0" kern="1200" noProof="0" dirty="0">
              <a:latin typeface="+mn-lt"/>
            </a:rPr>
            <a:t>Applicant Tracking Systems: (ATS)</a:t>
          </a:r>
          <a:endParaRPr lang="en-CA" sz="2000" b="0" kern="1200" noProof="0" dirty="0">
            <a:latin typeface="+mn-lt"/>
          </a:endParaRPr>
        </a:p>
        <a:p>
          <a:pPr marL="228600" lvl="1" indent="-228600" algn="l" defTabSz="889000">
            <a:lnSpc>
              <a:spcPct val="90000"/>
            </a:lnSpc>
            <a:spcBef>
              <a:spcPct val="0"/>
            </a:spcBef>
            <a:spcAft>
              <a:spcPct val="15000"/>
            </a:spcAft>
            <a:buChar char="•"/>
          </a:pPr>
          <a:r>
            <a:rPr lang="en-CA" sz="2000" b="0" i="0" kern="1200" noProof="0" dirty="0">
              <a:latin typeface="+mn-lt"/>
            </a:rPr>
            <a:t>Learning Management Systems (LMS)</a:t>
          </a:r>
          <a:endParaRPr lang="en-CA" sz="2000" b="0" kern="1200" noProof="0" dirty="0">
            <a:latin typeface="+mn-lt"/>
          </a:endParaRPr>
        </a:p>
        <a:p>
          <a:pPr marL="228600" lvl="1" indent="-228600" algn="l" defTabSz="889000">
            <a:lnSpc>
              <a:spcPct val="90000"/>
            </a:lnSpc>
            <a:spcBef>
              <a:spcPct val="0"/>
            </a:spcBef>
            <a:spcAft>
              <a:spcPct val="15000"/>
            </a:spcAft>
            <a:buChar char="•"/>
          </a:pPr>
          <a:r>
            <a:rPr lang="en-CA" sz="2000" b="0" i="0" kern="1200" noProof="0" dirty="0">
              <a:latin typeface="+mn-lt"/>
            </a:rPr>
            <a:t>Artificial Intelligence (AI)</a:t>
          </a:r>
          <a:endParaRPr lang="en-CA" sz="2000" b="0" kern="1200" noProof="0" dirty="0">
            <a:latin typeface="+mn-lt"/>
          </a:endParaRPr>
        </a:p>
      </dsp:txBody>
      <dsp:txXfrm>
        <a:off x="4539007" y="727594"/>
        <a:ext cx="3981549" cy="28779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CCEAD-6C2F-7C4C-8289-B75CB8D1A04B}">
      <dsp:nvSpPr>
        <dsp:cNvPr id="0" name=""/>
        <dsp:cNvSpPr/>
      </dsp:nvSpPr>
      <dsp:spPr>
        <a:xfrm>
          <a:off x="713621" y="379"/>
          <a:ext cx="1649618" cy="98977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Revenue per employee</a:t>
          </a:r>
        </a:p>
      </dsp:txBody>
      <dsp:txXfrm>
        <a:off x="713621" y="379"/>
        <a:ext cx="1649618" cy="989770"/>
      </dsp:txXfrm>
    </dsp:sp>
    <dsp:sp modelId="{298D6518-6CA4-F540-9E0D-19F8D179D462}">
      <dsp:nvSpPr>
        <dsp:cNvPr id="0" name=""/>
        <dsp:cNvSpPr/>
      </dsp:nvSpPr>
      <dsp:spPr>
        <a:xfrm>
          <a:off x="2528200" y="379"/>
          <a:ext cx="1649618" cy="989770"/>
        </a:xfrm>
        <a:prstGeom prst="rect">
          <a:avLst/>
        </a:prstGeom>
        <a:solidFill>
          <a:schemeClr val="accent2">
            <a:hueOff val="811900"/>
            <a:satOff val="1458"/>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Offer acceptance rate</a:t>
          </a:r>
        </a:p>
      </dsp:txBody>
      <dsp:txXfrm>
        <a:off x="2528200" y="379"/>
        <a:ext cx="1649618" cy="989770"/>
      </dsp:txXfrm>
    </dsp:sp>
    <dsp:sp modelId="{464D3363-4CC6-D446-B2CE-2714A16491D8}">
      <dsp:nvSpPr>
        <dsp:cNvPr id="0" name=""/>
        <dsp:cNvSpPr/>
      </dsp:nvSpPr>
      <dsp:spPr>
        <a:xfrm>
          <a:off x="4342780" y="379"/>
          <a:ext cx="1649618" cy="989770"/>
        </a:xfrm>
        <a:prstGeom prst="rect">
          <a:avLst/>
        </a:prstGeom>
        <a:solidFill>
          <a:schemeClr val="accent2">
            <a:hueOff val="1623800"/>
            <a:satOff val="2915"/>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Training expenses per employee</a:t>
          </a:r>
        </a:p>
      </dsp:txBody>
      <dsp:txXfrm>
        <a:off x="4342780" y="379"/>
        <a:ext cx="1649618" cy="989770"/>
      </dsp:txXfrm>
    </dsp:sp>
    <dsp:sp modelId="{6AA63C55-3258-584C-8828-FF0631DC89ED}">
      <dsp:nvSpPr>
        <dsp:cNvPr id="0" name=""/>
        <dsp:cNvSpPr/>
      </dsp:nvSpPr>
      <dsp:spPr>
        <a:xfrm>
          <a:off x="6157360" y="379"/>
          <a:ext cx="1649618" cy="989770"/>
        </a:xfrm>
        <a:prstGeom prst="rect">
          <a:avLst/>
        </a:prstGeom>
        <a:solidFill>
          <a:schemeClr val="accent2">
            <a:hueOff val="2435701"/>
            <a:satOff val="4373"/>
            <a:lumOff val="-25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Training efficiency</a:t>
          </a:r>
        </a:p>
      </dsp:txBody>
      <dsp:txXfrm>
        <a:off x="6157360" y="379"/>
        <a:ext cx="1649618" cy="989770"/>
      </dsp:txXfrm>
    </dsp:sp>
    <dsp:sp modelId="{BF16FA2F-3D5C-CC4E-B0EF-9A908D58FC25}">
      <dsp:nvSpPr>
        <dsp:cNvPr id="0" name=""/>
        <dsp:cNvSpPr/>
      </dsp:nvSpPr>
      <dsp:spPr>
        <a:xfrm>
          <a:off x="713621" y="1155112"/>
          <a:ext cx="1649618" cy="989770"/>
        </a:xfrm>
        <a:prstGeom prst="rect">
          <a:avLst/>
        </a:prstGeom>
        <a:solidFill>
          <a:schemeClr val="accent2">
            <a:hueOff val="3247601"/>
            <a:satOff val="5830"/>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Voluntary turnover rate</a:t>
          </a:r>
        </a:p>
      </dsp:txBody>
      <dsp:txXfrm>
        <a:off x="713621" y="1155112"/>
        <a:ext cx="1649618" cy="989770"/>
      </dsp:txXfrm>
    </dsp:sp>
    <dsp:sp modelId="{0A85067C-F0E5-0B4A-9CCB-2F4EA0D312DB}">
      <dsp:nvSpPr>
        <dsp:cNvPr id="0" name=""/>
        <dsp:cNvSpPr/>
      </dsp:nvSpPr>
      <dsp:spPr>
        <a:xfrm>
          <a:off x="2528200" y="1155112"/>
          <a:ext cx="1649618" cy="989770"/>
        </a:xfrm>
        <a:prstGeom prst="rect">
          <a:avLst/>
        </a:prstGeom>
        <a:solidFill>
          <a:schemeClr val="accent2">
            <a:hueOff val="4059501"/>
            <a:satOff val="7288"/>
            <a:lumOff val="-42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Involuntary turnover rate</a:t>
          </a:r>
        </a:p>
      </dsp:txBody>
      <dsp:txXfrm>
        <a:off x="2528200" y="1155112"/>
        <a:ext cx="1649618" cy="989770"/>
      </dsp:txXfrm>
    </dsp:sp>
    <dsp:sp modelId="{54CE92D3-9743-D648-BD10-A0D759E9FA35}">
      <dsp:nvSpPr>
        <dsp:cNvPr id="0" name=""/>
        <dsp:cNvSpPr/>
      </dsp:nvSpPr>
      <dsp:spPr>
        <a:xfrm>
          <a:off x="4342780" y="1155112"/>
          <a:ext cx="1649618" cy="989770"/>
        </a:xfrm>
        <a:prstGeom prst="rect">
          <a:avLst/>
        </a:prstGeom>
        <a:solidFill>
          <a:schemeClr val="accent2">
            <a:hueOff val="4871401"/>
            <a:satOff val="8745"/>
            <a:lumOff val="-51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Time to fill</a:t>
          </a:r>
          <a:endParaRPr lang="en-CA" sz="1900" kern="1200" dirty="0"/>
        </a:p>
      </dsp:txBody>
      <dsp:txXfrm>
        <a:off x="4342780" y="1155112"/>
        <a:ext cx="1649618" cy="989770"/>
      </dsp:txXfrm>
    </dsp:sp>
    <dsp:sp modelId="{CA74F0B3-0807-D249-AE1D-C5ECDBC4E54D}">
      <dsp:nvSpPr>
        <dsp:cNvPr id="0" name=""/>
        <dsp:cNvSpPr/>
      </dsp:nvSpPr>
      <dsp:spPr>
        <a:xfrm>
          <a:off x="6157360" y="1155112"/>
          <a:ext cx="1649618" cy="989770"/>
        </a:xfrm>
        <a:prstGeom prst="rect">
          <a:avLst/>
        </a:prstGeom>
        <a:solidFill>
          <a:schemeClr val="accent2">
            <a:hueOff val="5683301"/>
            <a:satOff val="10203"/>
            <a:lumOff val="-60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Time to hire</a:t>
          </a:r>
        </a:p>
      </dsp:txBody>
      <dsp:txXfrm>
        <a:off x="6157360" y="1155112"/>
        <a:ext cx="1649618" cy="989770"/>
      </dsp:txXfrm>
    </dsp:sp>
    <dsp:sp modelId="{8D5B1458-6729-3F47-BE01-96EC96640940}">
      <dsp:nvSpPr>
        <dsp:cNvPr id="0" name=""/>
        <dsp:cNvSpPr/>
      </dsp:nvSpPr>
      <dsp:spPr>
        <a:xfrm>
          <a:off x="3435490" y="2309844"/>
          <a:ext cx="1649618" cy="989770"/>
        </a:xfrm>
        <a:prstGeom prst="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Absenteeism</a:t>
          </a:r>
        </a:p>
      </dsp:txBody>
      <dsp:txXfrm>
        <a:off x="3435490" y="2309844"/>
        <a:ext cx="1649618" cy="9897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6C35F6-07B2-4786-9BCE-0918D98AB6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AF6F9930-C20A-4FBF-AFA7-EB9C957674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6A135-D504-4D42-B894-C18A4A001A30}" type="datetimeFigureOut">
              <a:rPr lang="en-CA" smtClean="0"/>
              <a:t>2023-12-01</a:t>
            </a:fld>
            <a:endParaRPr lang="en-CA" dirty="0"/>
          </a:p>
        </p:txBody>
      </p:sp>
      <p:sp>
        <p:nvSpPr>
          <p:cNvPr id="4" name="Footer Placeholder 3">
            <a:extLst>
              <a:ext uri="{FF2B5EF4-FFF2-40B4-BE49-F238E27FC236}">
                <a16:creationId xmlns:a16="http://schemas.microsoft.com/office/drawing/2014/main" id="{F1181EF6-D81E-4A92-AF00-BE08E15BD8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24CE2FB0-5C92-43F6-80A7-BE7F6266E4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E7C48-A5A9-4A70-8C64-668C230C16E6}" type="slidenum">
              <a:rPr lang="en-CA" smtClean="0"/>
              <a:t>‹#›</a:t>
            </a:fld>
            <a:endParaRPr lang="en-CA" dirty="0"/>
          </a:p>
        </p:txBody>
      </p:sp>
    </p:spTree>
    <p:extLst>
      <p:ext uri="{BB962C8B-B14F-4D97-AF65-F5344CB8AC3E}">
        <p14:creationId xmlns:p14="http://schemas.microsoft.com/office/powerpoint/2010/main" val="3602135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oolbox.com/hr/talent-management/articles/what-is-employee-experienc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latin typeface="+mn-lt"/>
            </a:endParaRPr>
          </a:p>
        </p:txBody>
      </p:sp>
    </p:spTree>
    <p:extLst>
      <p:ext uri="{BB962C8B-B14F-4D97-AF65-F5344CB8AC3E}">
        <p14:creationId xmlns:p14="http://schemas.microsoft.com/office/powerpoint/2010/main" val="2872530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CA" dirty="0"/>
              <a:t>Nominal Group Method: a focus group of experts work face-to-face or virtually. They are presented with a problem such as “What will change our demand for employees?” They write down all their ideas and share them with each other. All the ideas are recorded. They rank the ideas by priority and vote for the top 3-5 ideas.</a:t>
            </a:r>
          </a:p>
          <a:p>
            <a:pPr marL="457200" indent="-298450"/>
            <a:r>
              <a:rPr lang="en-CA" dirty="0"/>
              <a:t>Delphi Method: a group of experts predict specific future events through surveys and opinions (Ramachandran, 2023). Usually, HR summarizes the results and creates a report. The experts continue to use surveys  until they start to see where there is agreement on the responses. The process continues until there is agreement on future trends.</a:t>
            </a:r>
          </a:p>
          <a:p>
            <a:pPr marL="457200" indent="-298450"/>
            <a:r>
              <a:rPr lang="en-CA" dirty="0"/>
              <a:t>Trend Projections: Two methods are used with trend projections. Extrapolation uses past information related to change. Example: We hired 10 carpenters last year, so we likely will need 10 more carpenters this year with the growth of the company. Indexation matches employment growth with specific indices (such as the ratio of sales to the number of pieces of production). Example: With 30 sales people, the company earned $1 million in sales. If the company’s profit margin increases by 20% next year, the company will need 36 sales people.</a:t>
            </a:r>
          </a:p>
        </p:txBody>
      </p:sp>
    </p:spTree>
    <p:extLst>
      <p:ext uri="{BB962C8B-B14F-4D97-AF65-F5344CB8AC3E}">
        <p14:creationId xmlns:p14="http://schemas.microsoft.com/office/powerpoint/2010/main" val="610832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6347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0844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1809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1081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93215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85293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None/>
            </a:pPr>
            <a:r>
              <a:rPr lang="en-CA" b="0" i="0" noProof="0" dirty="0">
                <a:solidFill>
                  <a:srgbClr val="373D3F"/>
                </a:solidFill>
                <a:effectLst/>
                <a:latin typeface="+mn-lt"/>
              </a:rPr>
              <a:t>Often, a great plan is written, taking lots of time, but isn’t put into practice for a variety of reasons, such as the following:</a:t>
            </a:r>
          </a:p>
          <a:p>
            <a:pPr algn="l">
              <a:buFont typeface="+mj-lt"/>
              <a:buAutoNum type="arabicPeriod"/>
            </a:pPr>
            <a:r>
              <a:rPr lang="en-CA" b="0" i="0" noProof="0" dirty="0">
                <a:solidFill>
                  <a:srgbClr val="373D3F"/>
                </a:solidFill>
                <a:effectLst/>
                <a:latin typeface="+mn-lt"/>
              </a:rPr>
              <a:t>The plan wasn’t developed so that it could be helpful.</a:t>
            </a:r>
          </a:p>
          <a:p>
            <a:pPr algn="l">
              <a:buFont typeface="+mj-lt"/>
              <a:buAutoNum type="arabicPeriod"/>
            </a:pPr>
            <a:r>
              <a:rPr lang="en-CA" b="0" i="0" noProof="0" dirty="0">
                <a:solidFill>
                  <a:srgbClr val="373D3F"/>
                </a:solidFill>
                <a:effectLst/>
                <a:latin typeface="+mn-lt"/>
              </a:rPr>
              <a:t>The plan wasn’t communicated with management and others in the HRM department.</a:t>
            </a:r>
          </a:p>
          <a:p>
            <a:pPr algn="l">
              <a:buFont typeface="+mj-lt"/>
              <a:buAutoNum type="arabicPeriod"/>
            </a:pPr>
            <a:r>
              <a:rPr lang="en-CA" b="0" i="0" noProof="0" dirty="0">
                <a:solidFill>
                  <a:srgbClr val="373D3F"/>
                </a:solidFill>
                <a:effectLst/>
                <a:latin typeface="+mn-lt"/>
              </a:rPr>
              <a:t>The plan did not meet the budget guidelines of the organization.</a:t>
            </a:r>
          </a:p>
          <a:p>
            <a:pPr algn="l">
              <a:buFont typeface="+mj-lt"/>
              <a:buAutoNum type="arabicPeriod"/>
            </a:pPr>
            <a:r>
              <a:rPr lang="en-CA" b="0" i="0" noProof="0" dirty="0">
                <a:solidFill>
                  <a:srgbClr val="373D3F"/>
                </a:solidFill>
                <a:effectLst/>
                <a:latin typeface="+mn-lt"/>
              </a:rPr>
              <a:t>The plan did not match the strategic outcomes of the organization.</a:t>
            </a:r>
          </a:p>
          <a:p>
            <a:pPr algn="l">
              <a:buFont typeface="+mj-lt"/>
              <a:buAutoNum type="arabicPeriod"/>
            </a:pPr>
            <a:r>
              <a:rPr lang="en-CA" b="0" i="0" noProof="0" dirty="0">
                <a:solidFill>
                  <a:srgbClr val="373D3F"/>
                </a:solidFill>
                <a:effectLst/>
                <a:latin typeface="+mn-lt"/>
              </a:rPr>
              <a:t>There was a lack of knowledge on how to implement it.</a:t>
            </a:r>
          </a:p>
          <a:p>
            <a:pPr algn="l">
              <a:buFont typeface="+mj-lt"/>
              <a:buAutoNum type="arabicPeriod"/>
            </a:pPr>
            <a:r>
              <a:rPr lang="en-CA" b="0" i="0" noProof="0" dirty="0">
                <a:solidFill>
                  <a:srgbClr val="373D3F"/>
                </a:solidFill>
                <a:effectLst/>
                <a:latin typeface="+mn-lt"/>
              </a:rPr>
              <a:t>There is no point in developing a plan that can’t be used. Developing the plan and making necessary changes are important to making it a valuable asset for the organization. A strategic plan should be a living document that changes as organizational or external factors change. People can get too attached to a specific plan or way of doing things and then find it hard to change. The plan needs to change constantly, or it won’t be of value.</a:t>
            </a:r>
            <a:br>
              <a:rPr lang="en-CA" noProof="0" dirty="0"/>
            </a:br>
            <a:endParaRPr lang="en-CA" noProof="0" dirty="0"/>
          </a:p>
        </p:txBody>
      </p:sp>
    </p:spTree>
    <p:extLst>
      <p:ext uri="{BB962C8B-B14F-4D97-AF65-F5344CB8AC3E}">
        <p14:creationId xmlns:p14="http://schemas.microsoft.com/office/powerpoint/2010/main" val="939396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endParaRPr lang="en-CA" dirty="0">
              <a:latin typeface="+mn-lt"/>
            </a:endParaRPr>
          </a:p>
        </p:txBody>
      </p:sp>
    </p:spTree>
    <p:extLst>
      <p:ext uri="{BB962C8B-B14F-4D97-AF65-F5344CB8AC3E}">
        <p14:creationId xmlns:p14="http://schemas.microsoft.com/office/powerpoint/2010/main" val="189534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3578954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0" noProof="0" dirty="0">
                <a:solidFill>
                  <a:srgbClr val="003180"/>
                </a:solidFill>
                <a:effectLst/>
                <a:latin typeface="+mn-lt"/>
              </a:rPr>
              <a:t>Benefits of HRIS</a:t>
            </a:r>
            <a:endParaRPr lang="en-CA" b="0" i="0" noProof="0" dirty="0">
              <a:solidFill>
                <a:srgbClr val="003180"/>
              </a:solidFill>
              <a:effectLst/>
              <a:latin typeface="+mn-lt"/>
            </a:endParaRPr>
          </a:p>
          <a:p>
            <a:pPr marL="457200" indent="-298450"/>
            <a:endParaRPr lang="en-CA" b="1" noProof="0" dirty="0">
              <a:latin typeface="+mn-lt"/>
            </a:endParaRPr>
          </a:p>
          <a:p>
            <a:pPr marL="457200" indent="-298450"/>
            <a:r>
              <a:rPr lang="en-CA" b="1" noProof="0" dirty="0">
                <a:latin typeface="+mn-lt"/>
              </a:rPr>
              <a:t>Organization - </a:t>
            </a:r>
            <a:r>
              <a:rPr lang="en-CA" noProof="0" dirty="0">
                <a:latin typeface="+mn-lt"/>
              </a:rPr>
              <a:t>An HRIS allows for information to be easily collected, tracked, updated, and searched.</a:t>
            </a:r>
          </a:p>
          <a:p>
            <a:pPr marL="457200" indent="-298450"/>
            <a:r>
              <a:rPr lang="en-CA" b="1" noProof="0" dirty="0">
                <a:latin typeface="+mn-lt"/>
              </a:rPr>
              <a:t>Compliance - </a:t>
            </a:r>
            <a:r>
              <a:rPr lang="en-CA" noProof="0" dirty="0">
                <a:latin typeface="+mn-lt"/>
              </a:rPr>
              <a:t>An HRIS will stay current on regulations impacting HR and adapt the software to make it easy for organizations to meet compliance requirements, if, for example, the government were to change.</a:t>
            </a:r>
          </a:p>
          <a:p>
            <a:pPr marL="457200" indent="-298450"/>
            <a:r>
              <a:rPr lang="en-CA" b="1" noProof="0" dirty="0">
                <a:latin typeface="+mn-lt"/>
              </a:rPr>
              <a:t>Time Savings - </a:t>
            </a:r>
            <a:r>
              <a:rPr lang="en-CA" noProof="0" dirty="0">
                <a:latin typeface="+mn-lt"/>
              </a:rPr>
              <a:t>Many HR processes are made quick and simple with an HRIS. For instance, employees can ask for time off using the mobile application, and the manager can approve it in seconds the same way.</a:t>
            </a:r>
          </a:p>
          <a:p>
            <a:pPr marL="457200" indent="-298450"/>
            <a:r>
              <a:rPr lang="en-CA" b="1" noProof="0" dirty="0">
                <a:latin typeface="+mn-lt"/>
              </a:rPr>
              <a:t>Employee Experience - </a:t>
            </a:r>
            <a:r>
              <a:rPr lang="en-CA" noProof="0" dirty="0">
                <a:latin typeface="+mn-lt"/>
              </a:rPr>
              <a:t>A HRIS can help improve employees’ perceptions of their organizations. Whether through a smooth and quick onboarding process, an app that allows employees to look up a </a:t>
            </a:r>
            <a:r>
              <a:rPr lang="en-CA" noProof="0" dirty="0" err="1">
                <a:latin typeface="+mn-lt"/>
              </a:rPr>
              <a:t>coworker’s</a:t>
            </a:r>
            <a:r>
              <a:rPr lang="en-CA" noProof="0" dirty="0">
                <a:latin typeface="+mn-lt"/>
              </a:rPr>
              <a:t> contact information, or the ability to update and request time off, a good HRIS can help employees have a better experience.</a:t>
            </a:r>
          </a:p>
          <a:p>
            <a:pPr marL="457200" indent="-298450"/>
            <a:r>
              <a:rPr lang="en-CA" b="1" noProof="0" dirty="0">
                <a:latin typeface="+mn-lt"/>
              </a:rPr>
              <a:t>Convenience - </a:t>
            </a:r>
            <a:r>
              <a:rPr lang="en-CA" noProof="0" dirty="0">
                <a:latin typeface="+mn-lt"/>
              </a:rPr>
              <a:t>Most HRIS now are multi-platform, and managers have the ability to pull together a report in only a few clicks on their phone.</a:t>
            </a:r>
          </a:p>
          <a:p>
            <a:pPr marL="457200" indent="-298450"/>
            <a:r>
              <a:rPr lang="en-CA" b="1" noProof="0" dirty="0">
                <a:latin typeface="+mn-lt"/>
              </a:rPr>
              <a:t>HR Strategy - </a:t>
            </a:r>
            <a:r>
              <a:rPr lang="en-CA" noProof="0" dirty="0">
                <a:latin typeface="+mn-lt"/>
              </a:rPr>
              <a:t>With fewer operational tasks to manage, HR Managers can spend their valuable skills and time on strategic HR initiatives that improve business outcomes. Improving retention, increasing productivity, and monitoring the company culture are just a few ways HR can better inform their HR strategy when they have an HRIS.</a:t>
            </a:r>
          </a:p>
          <a:p>
            <a:pPr marL="457200" indent="-298450"/>
            <a:endParaRPr lang="en-CA" noProof="0" dirty="0">
              <a:latin typeface="+mn-lt"/>
            </a:endParaRPr>
          </a:p>
          <a:p>
            <a:pPr marL="158750" indent="0" algn="l">
              <a:buNone/>
            </a:pPr>
            <a:r>
              <a:rPr lang="en-CA" b="1" i="0" noProof="0" dirty="0">
                <a:solidFill>
                  <a:srgbClr val="003180"/>
                </a:solidFill>
                <a:effectLst/>
                <a:latin typeface="+mn-lt"/>
              </a:rPr>
              <a:t>Other HR Technology</a:t>
            </a:r>
            <a:endParaRPr lang="en-CA" b="0" i="0" noProof="0" dirty="0">
              <a:solidFill>
                <a:srgbClr val="003180"/>
              </a:solidFill>
              <a:effectLst/>
              <a:latin typeface="+mn-lt"/>
            </a:endParaRPr>
          </a:p>
          <a:p>
            <a:pPr algn="l"/>
            <a:r>
              <a:rPr lang="en-CA" b="0" i="0" noProof="0" dirty="0">
                <a:solidFill>
                  <a:srgbClr val="373D3F"/>
                </a:solidFill>
                <a:effectLst/>
                <a:latin typeface="+mn-lt"/>
              </a:rPr>
              <a:t>Although HRIS is most associated with HR technology in automating human resources functions, there are other types of technology that HR rely on to create productive and engaging work environments.</a:t>
            </a:r>
          </a:p>
          <a:p>
            <a:pPr algn="l"/>
            <a:r>
              <a:rPr lang="en-CA" b="1" i="0" noProof="0" dirty="0">
                <a:solidFill>
                  <a:srgbClr val="373D3F"/>
                </a:solidFill>
                <a:effectLst/>
                <a:latin typeface="+mn-lt"/>
              </a:rPr>
              <a:t>Cloud technology: </a:t>
            </a:r>
            <a:r>
              <a:rPr lang="en-CA" b="0" i="0" noProof="0" dirty="0">
                <a:solidFill>
                  <a:srgbClr val="373D3F"/>
                </a:solidFill>
                <a:effectLst/>
                <a:latin typeface="+mn-lt"/>
              </a:rPr>
              <a:t> Allows HR to use data hosted externally on third-party platforms; and software and maintenance can be managed by outside vendors. It is easy to scale a business size quickly and update software with new functions.</a:t>
            </a:r>
          </a:p>
          <a:p>
            <a:pPr algn="l"/>
            <a:r>
              <a:rPr lang="en-CA" b="1" i="0" noProof="0" dirty="0">
                <a:solidFill>
                  <a:srgbClr val="373D3F"/>
                </a:solidFill>
                <a:effectLst/>
                <a:latin typeface="+mn-lt"/>
              </a:rPr>
              <a:t>Human Capital Management (HCM): </a:t>
            </a:r>
            <a:r>
              <a:rPr lang="en-CA" b="0" i="0" noProof="0" dirty="0">
                <a:solidFill>
                  <a:srgbClr val="373D3F"/>
                </a:solidFill>
                <a:effectLst/>
                <a:latin typeface="+mn-lt"/>
              </a:rPr>
              <a:t> Include “one-stop shopping” technology with a suite of functions that include records, payroll/benefits, training and development, onboarding and performance management. These systems operate under one system.</a:t>
            </a:r>
          </a:p>
          <a:p>
            <a:pPr algn="l"/>
            <a:r>
              <a:rPr lang="en-CA" b="1" i="0" noProof="0" dirty="0">
                <a:solidFill>
                  <a:srgbClr val="373D3F"/>
                </a:solidFill>
                <a:effectLst/>
                <a:latin typeface="+mn-lt"/>
              </a:rPr>
              <a:t>Self-Service Tools: </a:t>
            </a:r>
            <a:r>
              <a:rPr lang="en-CA" b="0" i="0" noProof="0" dirty="0">
                <a:solidFill>
                  <a:srgbClr val="373D3F"/>
                </a:solidFill>
                <a:effectLst/>
                <a:latin typeface="+mn-lt"/>
              </a:rPr>
              <a:t> Information and data is readily stored and retrieved by employees. It is a convenient and practical system for all employees.</a:t>
            </a:r>
          </a:p>
          <a:p>
            <a:pPr algn="l"/>
            <a:r>
              <a:rPr lang="en-CA" b="1" i="0" noProof="0" dirty="0">
                <a:solidFill>
                  <a:srgbClr val="373D3F"/>
                </a:solidFill>
                <a:effectLst/>
                <a:latin typeface="+mn-lt"/>
              </a:rPr>
              <a:t>Applicant Tracking Systems: (ATS):</a:t>
            </a:r>
            <a:r>
              <a:rPr lang="en-CA" b="0" i="0" noProof="0" dirty="0">
                <a:solidFill>
                  <a:srgbClr val="373D3F"/>
                </a:solidFill>
                <a:effectLst/>
                <a:latin typeface="+mn-lt"/>
              </a:rPr>
              <a:t> Assists with recruiting and selecting potential employees. They track resumes, post open positions to job boards and social media, and can communicate with candidates by chat. Artificial Intelligence (AI) tools have changed how applicants are screened and interviewed.</a:t>
            </a:r>
          </a:p>
          <a:p>
            <a:pPr algn="l"/>
            <a:r>
              <a:rPr lang="en-CA" b="1" i="0" noProof="0" dirty="0">
                <a:solidFill>
                  <a:srgbClr val="373D3F"/>
                </a:solidFill>
                <a:effectLst/>
                <a:latin typeface="+mn-lt"/>
              </a:rPr>
              <a:t>Learning Management Systems (LMS): </a:t>
            </a:r>
            <a:r>
              <a:rPr lang="en-CA" b="0" i="0" noProof="0" dirty="0">
                <a:solidFill>
                  <a:srgbClr val="373D3F"/>
                </a:solidFill>
                <a:effectLst/>
                <a:latin typeface="+mn-lt"/>
              </a:rPr>
              <a:t> Deliver personalized learning to employees. They have access to broad selections of learning content; and often employees are able to control their own learning and career development.</a:t>
            </a:r>
          </a:p>
          <a:p>
            <a:pPr algn="l"/>
            <a:r>
              <a:rPr lang="en-CA" b="1" i="0" noProof="0" dirty="0">
                <a:solidFill>
                  <a:srgbClr val="373D3F"/>
                </a:solidFill>
                <a:effectLst/>
                <a:latin typeface="+mn-lt"/>
              </a:rPr>
              <a:t>Artificial Intelligence (AI): </a:t>
            </a:r>
            <a:r>
              <a:rPr lang="en-CA" b="0" i="0" noProof="0" dirty="0">
                <a:solidFill>
                  <a:srgbClr val="373D3F"/>
                </a:solidFill>
                <a:effectLst/>
                <a:latin typeface="+mn-lt"/>
              </a:rPr>
              <a:t> Used in many capacities to create efficiencies, increase productivity, and reduce issues with other technology. Algorithms are used to assist in hiring and promoting employees, match employees to jobs, and to reduce Human Resources’ workload by answering employee questions through chatbots. Another important function  is the “use of AI today is occurring in people analytics software. HR is using increasingly sophisticated algorithms to understand better and uncover what’s happening with the workforce, particularly from an engagement and employee experience perspective…” (Zielinski, 2023).   AI is not without its issues. HR needs to maintain AI use in ethical ways, follow legislation and ensure transparency in how decisions are made through AI.</a:t>
            </a:r>
          </a:p>
          <a:p>
            <a:pPr marL="457200" indent="-298450"/>
            <a:endParaRPr lang="en-CA" dirty="0">
              <a:latin typeface="+mn-lt"/>
            </a:endParaRPr>
          </a:p>
        </p:txBody>
      </p:sp>
    </p:spTree>
    <p:extLst>
      <p:ext uri="{BB962C8B-B14F-4D97-AF65-F5344CB8AC3E}">
        <p14:creationId xmlns:p14="http://schemas.microsoft.com/office/powerpoint/2010/main" val="2594563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0614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lgn="l"/>
            <a:r>
              <a:rPr lang="en-CA" b="1" i="0" dirty="0">
                <a:solidFill>
                  <a:srgbClr val="373D3F"/>
                </a:solidFill>
                <a:effectLst/>
                <a:latin typeface="+mn-lt"/>
              </a:rPr>
              <a:t>Revenue per employee:</a:t>
            </a:r>
            <a:r>
              <a:rPr lang="en-CA" b="0" i="0" dirty="0">
                <a:solidFill>
                  <a:srgbClr val="373D3F"/>
                </a:solidFill>
                <a:effectLst/>
                <a:latin typeface="+mn-lt"/>
              </a:rPr>
              <a:t> Obtained by dividing a company’s revenue by the total number of employees in the company. This indicates the average revenue each employee generates. It is a measure of how efficient an organization is at enabling revenue generation through employees.</a:t>
            </a:r>
          </a:p>
          <a:p>
            <a:pPr marL="457200" indent="-298450" algn="l"/>
            <a:r>
              <a:rPr lang="en-CA" b="1" i="0" dirty="0">
                <a:solidFill>
                  <a:srgbClr val="373D3F"/>
                </a:solidFill>
                <a:effectLst/>
                <a:latin typeface="+mn-lt"/>
              </a:rPr>
              <a:t>Offer acceptance rate:</a:t>
            </a:r>
            <a:r>
              <a:rPr lang="en-CA" b="0" i="0" dirty="0">
                <a:solidFill>
                  <a:srgbClr val="373D3F"/>
                </a:solidFill>
                <a:effectLst/>
                <a:latin typeface="+mn-lt"/>
              </a:rPr>
              <a:t> The number of accepted formal job offers (not verbal) divided by the total number of job offers given in a certain period. A higher rate (above 85%) indicates a good ratio. If it is lower, this data can be used to redefine the company’s talent acquisition strategy.</a:t>
            </a:r>
          </a:p>
          <a:p>
            <a:pPr marL="457200" indent="-298450" algn="l"/>
            <a:r>
              <a:rPr lang="en-CA" b="1" i="0" dirty="0">
                <a:solidFill>
                  <a:srgbClr val="373D3F"/>
                </a:solidFill>
                <a:effectLst/>
                <a:latin typeface="+mn-lt"/>
              </a:rPr>
              <a:t>Training expenses per employee:</a:t>
            </a:r>
            <a:r>
              <a:rPr lang="en-CA" b="0" i="0" dirty="0">
                <a:solidFill>
                  <a:srgbClr val="373D3F"/>
                </a:solidFill>
                <a:effectLst/>
                <a:latin typeface="+mn-lt"/>
              </a:rPr>
              <a:t> Obtained by dividing the total training expense by the total number of employees who received training. The value of this expense can be determined by measuring the training efficiency. Poor efficiency may lead you to re-evaluate the training expense per employee.</a:t>
            </a:r>
          </a:p>
          <a:p>
            <a:pPr marL="457200" indent="-298450" algn="l"/>
            <a:r>
              <a:rPr lang="en-CA" b="1" i="0" dirty="0">
                <a:solidFill>
                  <a:srgbClr val="373D3F"/>
                </a:solidFill>
                <a:effectLst/>
                <a:latin typeface="+mn-lt"/>
              </a:rPr>
              <a:t>Training efficiency:</a:t>
            </a:r>
            <a:r>
              <a:rPr lang="en-CA" b="0" i="0" dirty="0">
                <a:solidFill>
                  <a:srgbClr val="373D3F"/>
                </a:solidFill>
                <a:effectLst/>
                <a:latin typeface="+mn-lt"/>
              </a:rPr>
              <a:t> Obtained from the analysis of multiple data points, such as performance improvement, test scores, and upward transition in employees’ roles in the organization after training. Measuring training efficiency can be crucial to evaluating the effectiveness of a training program.</a:t>
            </a:r>
          </a:p>
          <a:p>
            <a:pPr marL="457200" indent="-298450" algn="l"/>
            <a:r>
              <a:rPr lang="en-CA" b="1" i="0" dirty="0">
                <a:solidFill>
                  <a:srgbClr val="373D3F"/>
                </a:solidFill>
                <a:effectLst/>
                <a:latin typeface="+mn-lt"/>
              </a:rPr>
              <a:t>Voluntary turnover rate:</a:t>
            </a:r>
            <a:r>
              <a:rPr lang="en-CA" b="0" i="0" dirty="0">
                <a:solidFill>
                  <a:srgbClr val="373D3F"/>
                </a:solidFill>
                <a:effectLst/>
                <a:latin typeface="+mn-lt"/>
              </a:rPr>
              <a:t> Voluntary turnover occurs when employees voluntarily choose to leave their jobs. It is calculated by dividing the number of employees who left voluntarily by the total number of employees in the organization. This metric can lead to the identifying gaps in the </a:t>
            </a:r>
            <a:r>
              <a:rPr lang="en-CA" b="0" i="0" u="sng" dirty="0">
                <a:solidFill>
                  <a:srgbClr val="373D3F"/>
                </a:solidFill>
                <a:effectLst/>
                <a:latin typeface="+mn-lt"/>
                <a:hlinkClick r:id="rId3"/>
              </a:rPr>
              <a:t>employee experience</a:t>
            </a:r>
            <a:r>
              <a:rPr lang="en-CA" b="0" i="0" dirty="0">
                <a:solidFill>
                  <a:srgbClr val="373D3F"/>
                </a:solidFill>
                <a:effectLst/>
                <a:latin typeface="+mn-lt"/>
              </a:rPr>
              <a:t> that are contributing to voluntary attrition.</a:t>
            </a:r>
          </a:p>
          <a:p>
            <a:pPr marL="457200" indent="-298450" algn="l"/>
            <a:r>
              <a:rPr lang="en-CA" b="1" i="0" dirty="0">
                <a:solidFill>
                  <a:srgbClr val="373D3F"/>
                </a:solidFill>
                <a:effectLst/>
                <a:latin typeface="+mn-lt"/>
              </a:rPr>
              <a:t>Involuntary turnover rate:</a:t>
            </a:r>
            <a:r>
              <a:rPr lang="en-CA" b="0" i="0" dirty="0">
                <a:solidFill>
                  <a:srgbClr val="373D3F"/>
                </a:solidFill>
                <a:effectLst/>
                <a:latin typeface="+mn-lt"/>
              </a:rPr>
              <a:t> When an employee is terminated from their position, it is termed “involuntary.” The rate of involuntary turnover is calculated by dividing the number of employees who left involuntarily by the total number of employees in the organization. This metric can be tied back to the recruitment strategy and used to develop a plan to improve the quality of hires to avoid involuntary turnover.</a:t>
            </a:r>
          </a:p>
          <a:p>
            <a:pPr marL="457200" indent="-298450" algn="l"/>
            <a:r>
              <a:rPr lang="en-CA" b="1" i="0" dirty="0">
                <a:solidFill>
                  <a:srgbClr val="373D3F"/>
                </a:solidFill>
                <a:effectLst/>
                <a:latin typeface="+mn-lt"/>
              </a:rPr>
              <a:t>Time to fill: </a:t>
            </a:r>
            <a:r>
              <a:rPr lang="en-CA" b="0" i="0" dirty="0">
                <a:solidFill>
                  <a:srgbClr val="373D3F"/>
                </a:solidFill>
                <a:effectLst/>
                <a:latin typeface="+mn-lt"/>
              </a:rPr>
              <a:t>The number of days between advertising a job opening and hiring someone to fill that position. By measuring the time to fill, recruiters can alter their recruitment strategy to identify areas where the most time is being spent.</a:t>
            </a:r>
          </a:p>
          <a:p>
            <a:pPr marL="457200" indent="-298450" algn="l"/>
            <a:r>
              <a:rPr lang="en-CA" b="1" i="0" dirty="0">
                <a:solidFill>
                  <a:srgbClr val="373D3F"/>
                </a:solidFill>
                <a:effectLst/>
                <a:latin typeface="+mn-lt"/>
              </a:rPr>
              <a:t>Time to hire:</a:t>
            </a:r>
            <a:r>
              <a:rPr lang="en-CA" b="0" i="0" dirty="0">
                <a:solidFill>
                  <a:srgbClr val="373D3F"/>
                </a:solidFill>
                <a:effectLst/>
                <a:latin typeface="+mn-lt"/>
              </a:rPr>
              <a:t> The number of days between approaching a candidate and the candidate’s acceptance of the job offer. Just like time to fill, data-driven analysis of time to hire can benefit recruiters and help them improve the candidate experience to reduce this time.</a:t>
            </a:r>
          </a:p>
          <a:p>
            <a:pPr marL="457200" indent="-298450" algn="l"/>
            <a:r>
              <a:rPr lang="en-CA" b="1" i="0" dirty="0">
                <a:solidFill>
                  <a:srgbClr val="373D3F"/>
                </a:solidFill>
                <a:effectLst/>
                <a:latin typeface="+mn-lt"/>
              </a:rPr>
              <a:t>Absenteeism: </a:t>
            </a:r>
            <a:r>
              <a:rPr lang="en-CA" b="0" i="0" dirty="0">
                <a:solidFill>
                  <a:srgbClr val="373D3F"/>
                </a:solidFill>
                <a:effectLst/>
                <a:latin typeface="+mn-lt"/>
              </a:rPr>
              <a:t>Absenteeism is a productivity metric, which is measured by dividing the number of days missed by the total number of scheduled workdays. Absenteeism can offer insights into overall employee health and can also serve as an indicator of employee happiness.</a:t>
            </a:r>
          </a:p>
        </p:txBody>
      </p:sp>
    </p:spTree>
    <p:extLst>
      <p:ext uri="{BB962C8B-B14F-4D97-AF65-F5344CB8AC3E}">
        <p14:creationId xmlns:p14="http://schemas.microsoft.com/office/powerpoint/2010/main" val="2463531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lgn="l"/>
            <a:endParaRPr lang="en-CA" b="0" i="0" dirty="0">
              <a:solidFill>
                <a:srgbClr val="373D3F"/>
              </a:solidFill>
              <a:effectLst/>
              <a:latin typeface="+mn-lt"/>
            </a:endParaRPr>
          </a:p>
        </p:txBody>
      </p:sp>
    </p:spTree>
    <p:extLst>
      <p:ext uri="{BB962C8B-B14F-4D97-AF65-F5344CB8AC3E}">
        <p14:creationId xmlns:p14="http://schemas.microsoft.com/office/powerpoint/2010/main" val="102814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lgn="l"/>
            <a:endParaRPr lang="en-CA" b="0" i="0" dirty="0">
              <a:solidFill>
                <a:srgbClr val="373D3F"/>
              </a:solidFill>
              <a:effectLst/>
              <a:latin typeface="+mn-lt"/>
            </a:endParaRPr>
          </a:p>
        </p:txBody>
      </p:sp>
    </p:spTree>
    <p:extLst>
      <p:ext uri="{BB962C8B-B14F-4D97-AF65-F5344CB8AC3E}">
        <p14:creationId xmlns:p14="http://schemas.microsoft.com/office/powerpoint/2010/main" val="1909398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663681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918474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12931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858426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470721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789163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838240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031476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817356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6464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0813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81448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66600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895651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latin typeface="+mn-lt"/>
            </a:endParaRPr>
          </a:p>
        </p:txBody>
      </p:sp>
    </p:spTree>
    <p:extLst>
      <p:ext uri="{BB962C8B-B14F-4D97-AF65-F5344CB8AC3E}">
        <p14:creationId xmlns:p14="http://schemas.microsoft.com/office/powerpoint/2010/main" val="2331489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5702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456834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88976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731797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500362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71123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658178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2563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3801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00050" lvl="0" indent="-285750" rtl="0">
              <a:spcBef>
                <a:spcPts val="0"/>
              </a:spcBef>
              <a:spcAft>
                <a:spcPts val="0"/>
              </a:spcAft>
              <a:buClr>
                <a:schemeClr val="tx1"/>
              </a:buClr>
              <a:buSzPts val="1800"/>
              <a:buFont typeface="Arial" panose="020B0604020202020204" pitchFamily="34" charset="0"/>
              <a:buChar char="•"/>
              <a:defRPr sz="1800">
                <a:solidFill>
                  <a:srgbClr val="080808"/>
                </a:solidFill>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035572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15314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6" r:id="rId6"/>
    <p:sldLayoutId id="2147483658"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dirty="0"/>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in/article/life-at-work/new-trends-in-managing-human-resources-15976"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pxhere.com/en/photo/1554811"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tscpl.org/uncategorized/research/build-a-solid-foundation-for-your-small-busines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researchleap.com/accurate-forecast-improvement-approach-short-term-load-forecasting-using-hybrid-filter-wrap-feature-sele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prstGeom prst="rect">
            <a:avLst/>
          </a:prstGeom>
        </p:spPr>
        <p:txBody>
          <a:bodyPr spcFirstLastPara="1" wrap="square" lIns="91425" tIns="91425" rIns="91425" bIns="91425" anchor="b" anchorCtr="0">
            <a:noAutofit/>
          </a:bodyPr>
          <a:lstStyle/>
          <a:p>
            <a:r>
              <a:rPr lang="en-CA" sz="3000" b="1" dirty="0">
                <a:cs typeface="Arial"/>
              </a:rPr>
              <a:t>Human Resources Management: Competencies for HR Professionals</a:t>
            </a:r>
            <a:endParaRPr lang="es-ES" dirty="0">
              <a:cs typeface="Arial"/>
            </a:endParaRPr>
          </a:p>
        </p:txBody>
      </p:sp>
      <p:sp>
        <p:nvSpPr>
          <p:cNvPr id="81" name="Google Shape;81;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indent="0">
              <a:lnSpc>
                <a:spcPct val="80000"/>
              </a:lnSpc>
              <a:buSzPts val="1018"/>
            </a:pPr>
            <a:r>
              <a:rPr lang="en-CA" sz="2500" dirty="0">
                <a:latin typeface="Arial"/>
                <a:cs typeface="Arial"/>
              </a:rPr>
              <a:t>Chapter 2: HR Planning, Analytics, Finance/Accounting</a:t>
            </a:r>
          </a:p>
          <a:p>
            <a:pPr marL="0" indent="0">
              <a:lnSpc>
                <a:spcPct val="80000"/>
              </a:lnSpc>
              <a:buSzPts val="1018"/>
            </a:pPr>
            <a:endParaRPr lang="en-CA" sz="2500" dirty="0">
              <a:latin typeface="Arial" panose="020B0604020202020204" pitchFamily="34" charset="0"/>
              <a:cs typeface="Arial" panose="020B0604020202020204" pitchFamily="34" charset="0"/>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424775"/>
            <a:ext cx="7947824" cy="444502"/>
            <a:chOff x="598088" y="4348575"/>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449742"/>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348575"/>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84DC-FCE2-46BD-9539-33A1E54358FC}"/>
              </a:ext>
            </a:extLst>
          </p:cNvPr>
          <p:cNvSpPr>
            <a:spLocks noGrp="1"/>
          </p:cNvSpPr>
          <p:nvPr>
            <p:ph type="title"/>
          </p:nvPr>
        </p:nvSpPr>
        <p:spPr/>
        <p:txBody>
          <a:bodyPr>
            <a:normAutofit fontScale="90000"/>
          </a:bodyPr>
          <a:lstStyle/>
          <a:p>
            <a:r>
              <a:rPr lang="en-CA" dirty="0"/>
              <a:t>2.3 External Trends Competencies</a:t>
            </a:r>
            <a:br>
              <a:rPr lang="en-CA" dirty="0"/>
            </a:br>
            <a:endParaRPr lang="en-CA" dirty="0"/>
          </a:p>
        </p:txBody>
      </p:sp>
      <p:sp>
        <p:nvSpPr>
          <p:cNvPr id="3" name="Text Placeholder 2">
            <a:extLst>
              <a:ext uri="{FF2B5EF4-FFF2-40B4-BE49-F238E27FC236}">
                <a16:creationId xmlns:a16="http://schemas.microsoft.com/office/drawing/2014/main" id="{62B933B3-AAB1-4DF2-8892-EEE8EB6E46C3}"/>
              </a:ext>
            </a:extLst>
          </p:cNvPr>
          <p:cNvSpPr>
            <a:spLocks noGrp="1"/>
          </p:cNvSpPr>
          <p:nvPr>
            <p:ph type="body" idx="1"/>
          </p:nvPr>
        </p:nvSpPr>
        <p:spPr>
          <a:xfrm>
            <a:off x="311700" y="1017801"/>
            <a:ext cx="8520600" cy="3715700"/>
          </a:xfrm>
        </p:spPr>
        <p:txBody>
          <a:bodyPr>
            <a:normAutofit/>
          </a:bodyPr>
          <a:lstStyle/>
          <a:p>
            <a:r>
              <a:rPr lang="en-CA" sz="2000" dirty="0"/>
              <a:t>Evaluate the credibility of sources of information.</a:t>
            </a:r>
          </a:p>
          <a:p>
            <a:r>
              <a:rPr lang="en-CA" sz="2000" dirty="0"/>
              <a:t>Keep current on business information and trends.</a:t>
            </a:r>
          </a:p>
          <a:p>
            <a:r>
              <a:rPr lang="en-CA" sz="2000" dirty="0"/>
              <a:t>Maintain awareness of broad economic, societal, technological, political, global, and demographic trends</a:t>
            </a:r>
          </a:p>
          <a:p>
            <a:r>
              <a:rPr lang="en-CA" sz="2000" dirty="0"/>
              <a:t>Identify HR opportunities and risks inherent in changes in economic, societal, technological, political, and demographic forces.</a:t>
            </a:r>
          </a:p>
          <a:p>
            <a:r>
              <a:rPr lang="en-CA" sz="2000" dirty="0"/>
              <a:t>Evaluate the applicability of new concepts and technology to the practice of HR within the organization.</a:t>
            </a:r>
          </a:p>
          <a:p>
            <a:endParaRPr lang="en-CA" sz="2000" dirty="0"/>
          </a:p>
        </p:txBody>
      </p:sp>
    </p:spTree>
    <p:extLst>
      <p:ext uri="{BB962C8B-B14F-4D97-AF65-F5344CB8AC3E}">
        <p14:creationId xmlns:p14="http://schemas.microsoft.com/office/powerpoint/2010/main" val="2978378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EEAA-B81F-463F-8C63-A94BFD0BBF76}"/>
              </a:ext>
            </a:extLst>
          </p:cNvPr>
          <p:cNvSpPr>
            <a:spLocks noGrp="1"/>
          </p:cNvSpPr>
          <p:nvPr>
            <p:ph type="title"/>
          </p:nvPr>
        </p:nvSpPr>
        <p:spPr/>
        <p:txBody>
          <a:bodyPr>
            <a:normAutofit fontScale="90000"/>
          </a:bodyPr>
          <a:lstStyle/>
          <a:p>
            <a:r>
              <a:rPr lang="en-CA" dirty="0"/>
              <a:t>2.4 HR Demand Forecasting Methods</a:t>
            </a:r>
            <a:br>
              <a:rPr lang="en-CA" dirty="0"/>
            </a:br>
            <a:endParaRPr lang="en-CA" dirty="0"/>
          </a:p>
        </p:txBody>
      </p:sp>
      <p:sp>
        <p:nvSpPr>
          <p:cNvPr id="3" name="Text Placeholder 2">
            <a:extLst>
              <a:ext uri="{FF2B5EF4-FFF2-40B4-BE49-F238E27FC236}">
                <a16:creationId xmlns:a16="http://schemas.microsoft.com/office/drawing/2014/main" id="{29679D5E-6273-43EE-B402-960068D2F827}"/>
              </a:ext>
            </a:extLst>
          </p:cNvPr>
          <p:cNvSpPr>
            <a:spLocks noGrp="1"/>
          </p:cNvSpPr>
          <p:nvPr>
            <p:ph type="body" idx="1"/>
          </p:nvPr>
        </p:nvSpPr>
        <p:spPr>
          <a:xfrm>
            <a:off x="311700" y="1080655"/>
            <a:ext cx="5733920" cy="3652845"/>
          </a:xfrm>
        </p:spPr>
        <p:txBody>
          <a:bodyPr>
            <a:normAutofit fontScale="92500" lnSpcReduction="10000"/>
          </a:bodyPr>
          <a:lstStyle/>
          <a:p>
            <a:r>
              <a:rPr lang="en-CA" sz="2000" b="1" dirty="0">
                <a:solidFill>
                  <a:schemeClr val="tx1"/>
                </a:solidFill>
              </a:rPr>
              <a:t>Nominal Group Method: </a:t>
            </a:r>
            <a:r>
              <a:rPr lang="en-CA" sz="2000" dirty="0"/>
              <a:t>a focus group of experts work face-to-face or virtually. </a:t>
            </a:r>
          </a:p>
          <a:p>
            <a:r>
              <a:rPr lang="en-CA" sz="2000" b="1" dirty="0">
                <a:solidFill>
                  <a:schemeClr val="tx1"/>
                </a:solidFill>
              </a:rPr>
              <a:t>Delphi Method: </a:t>
            </a:r>
            <a:r>
              <a:rPr lang="en-CA" sz="2000" dirty="0"/>
              <a:t>a group of experts predict specific future events through surveys and opinions.</a:t>
            </a:r>
          </a:p>
          <a:p>
            <a:r>
              <a:rPr lang="en-CA" sz="2000" b="1" dirty="0">
                <a:solidFill>
                  <a:schemeClr val="tx1"/>
                </a:solidFill>
              </a:rPr>
              <a:t>Trend Projections: </a:t>
            </a:r>
            <a:r>
              <a:rPr lang="en-CA" sz="2000" dirty="0"/>
              <a:t>Two methods are used with trend projections. Extrapolation uses past information related to change</a:t>
            </a:r>
          </a:p>
          <a:p>
            <a:pPr marL="114300" indent="0">
              <a:buNone/>
            </a:pPr>
            <a:endParaRPr lang="en-CA" sz="2000" dirty="0"/>
          </a:p>
          <a:p>
            <a:pPr marL="114300" indent="0">
              <a:buNone/>
            </a:pPr>
            <a:r>
              <a:rPr lang="en-CA" sz="2000" dirty="0"/>
              <a:t>Once the information is gathered, the results need to be converted to </a:t>
            </a:r>
            <a:r>
              <a:rPr lang="en-CA" sz="2000" b="1" dirty="0">
                <a:solidFill>
                  <a:schemeClr val="tx1"/>
                </a:solidFill>
              </a:rPr>
              <a:t>staffing tables</a:t>
            </a:r>
            <a:r>
              <a:rPr lang="en-CA" sz="2000" b="1" dirty="0"/>
              <a:t>.</a:t>
            </a:r>
          </a:p>
        </p:txBody>
      </p:sp>
      <p:sp>
        <p:nvSpPr>
          <p:cNvPr id="4" name="TextBox 3">
            <a:extLst>
              <a:ext uri="{FF2B5EF4-FFF2-40B4-BE49-F238E27FC236}">
                <a16:creationId xmlns:a16="http://schemas.microsoft.com/office/drawing/2014/main" id="{27B55E77-B589-D81D-8DCF-464E5D8CE548}"/>
              </a:ext>
            </a:extLst>
          </p:cNvPr>
          <p:cNvSpPr txBox="1"/>
          <p:nvPr/>
        </p:nvSpPr>
        <p:spPr>
          <a:xfrm>
            <a:off x="6128747" y="1556087"/>
            <a:ext cx="2703553" cy="2308324"/>
          </a:xfrm>
          <a:prstGeom prst="rect">
            <a:avLst/>
          </a:prstGeom>
          <a:solidFill>
            <a:schemeClr val="tx1"/>
          </a:solidFill>
          <a:ln>
            <a:solidFill>
              <a:schemeClr val="tx1"/>
            </a:solidFill>
          </a:ln>
        </p:spPr>
        <p:txBody>
          <a:bodyPr wrap="square" rtlCol="0">
            <a:spAutoFit/>
          </a:bodyPr>
          <a:lstStyle/>
          <a:p>
            <a:endParaRPr lang="en-CA" sz="1800" dirty="0">
              <a:solidFill>
                <a:schemeClr val="bg1"/>
              </a:solidFill>
            </a:endParaRPr>
          </a:p>
          <a:p>
            <a:r>
              <a:rPr lang="en-CA" sz="1800" dirty="0">
                <a:solidFill>
                  <a:schemeClr val="bg1"/>
                </a:solidFill>
              </a:rPr>
              <a:t>HR departments are responsible for ensuring the right and most appropriate methods are used for reliability and validity. </a:t>
            </a:r>
          </a:p>
          <a:p>
            <a:endParaRPr lang="en-US" sz="1800" dirty="0">
              <a:solidFill>
                <a:schemeClr val="bg1"/>
              </a:solidFill>
            </a:endParaRPr>
          </a:p>
        </p:txBody>
      </p:sp>
    </p:spTree>
    <p:extLst>
      <p:ext uri="{BB962C8B-B14F-4D97-AF65-F5344CB8AC3E}">
        <p14:creationId xmlns:p14="http://schemas.microsoft.com/office/powerpoint/2010/main" val="3905106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2523-EE4F-48DF-87E7-35BC878C6D71}"/>
              </a:ext>
            </a:extLst>
          </p:cNvPr>
          <p:cNvSpPr>
            <a:spLocks noGrp="1"/>
          </p:cNvSpPr>
          <p:nvPr>
            <p:ph type="title"/>
          </p:nvPr>
        </p:nvSpPr>
        <p:spPr/>
        <p:txBody>
          <a:bodyPr>
            <a:normAutofit fontScale="90000"/>
          </a:bodyPr>
          <a:lstStyle/>
          <a:p>
            <a:r>
              <a:rPr lang="en-US" dirty="0"/>
              <a:t>2.5 Human Resources Supply</a:t>
            </a:r>
            <a:endParaRPr lang="en-CA" dirty="0"/>
          </a:p>
        </p:txBody>
      </p:sp>
      <p:sp>
        <p:nvSpPr>
          <p:cNvPr id="3" name="Text Placeholder 2">
            <a:extLst>
              <a:ext uri="{FF2B5EF4-FFF2-40B4-BE49-F238E27FC236}">
                <a16:creationId xmlns:a16="http://schemas.microsoft.com/office/drawing/2014/main" id="{CB8EF627-C55B-4348-B874-91F64FBACB95}"/>
              </a:ext>
            </a:extLst>
          </p:cNvPr>
          <p:cNvSpPr>
            <a:spLocks noGrp="1"/>
          </p:cNvSpPr>
          <p:nvPr>
            <p:ph type="body" idx="1"/>
          </p:nvPr>
        </p:nvSpPr>
        <p:spPr>
          <a:xfrm>
            <a:off x="311701" y="1017800"/>
            <a:ext cx="5052779" cy="3715700"/>
          </a:xfrm>
        </p:spPr>
        <p:txBody>
          <a:bodyPr>
            <a:normAutofit/>
          </a:bodyPr>
          <a:lstStyle/>
          <a:p>
            <a:pPr marL="114300" indent="0">
              <a:buNone/>
            </a:pPr>
            <a:r>
              <a:rPr lang="en-CA" sz="2000" dirty="0">
                <a:latin typeface="+mn-lt"/>
              </a:rPr>
              <a:t>There are two ways to solve staffing table needs:</a:t>
            </a:r>
          </a:p>
          <a:p>
            <a:r>
              <a:rPr lang="en-CA" sz="2000" b="1" dirty="0">
                <a:latin typeface="+mn-lt"/>
              </a:rPr>
              <a:t>Internal supply </a:t>
            </a:r>
            <a:r>
              <a:rPr lang="en-CA" sz="2000" dirty="0">
                <a:latin typeface="+mn-lt"/>
              </a:rPr>
              <a:t>are the existing employees who can be promoted to new positions, transferred to other departments or satellite offices, and could be demoted.</a:t>
            </a:r>
          </a:p>
          <a:p>
            <a:r>
              <a:rPr lang="en-CA" sz="2000" b="1" dirty="0">
                <a:latin typeface="+mn-lt"/>
              </a:rPr>
              <a:t>External supply </a:t>
            </a:r>
            <a:r>
              <a:rPr lang="en-CA" sz="2000" dirty="0">
                <a:latin typeface="+mn-lt"/>
              </a:rPr>
              <a:t>is hiring from outside the company.</a:t>
            </a:r>
          </a:p>
          <a:p>
            <a:endParaRPr lang="en-CA" sz="2000" dirty="0">
              <a:latin typeface="+mn-lt"/>
            </a:endParaRPr>
          </a:p>
        </p:txBody>
      </p:sp>
      <p:pic>
        <p:nvPicPr>
          <p:cNvPr id="5" name="Picture 4">
            <a:extLst>
              <a:ext uri="{FF2B5EF4-FFF2-40B4-BE49-F238E27FC236}">
                <a16:creationId xmlns:a16="http://schemas.microsoft.com/office/drawing/2014/main" id="{97A57470-8770-806F-DB01-52E417FF3A86}"/>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21102" y="1341120"/>
            <a:ext cx="3624685" cy="2038885"/>
          </a:xfrm>
          <a:prstGeom prst="rect">
            <a:avLst/>
          </a:prstGeom>
        </p:spPr>
      </p:pic>
      <p:sp>
        <p:nvSpPr>
          <p:cNvPr id="6" name="TextBox 5">
            <a:extLst>
              <a:ext uri="{FF2B5EF4-FFF2-40B4-BE49-F238E27FC236}">
                <a16:creationId xmlns:a16="http://schemas.microsoft.com/office/drawing/2014/main" id="{BB880FC3-A38C-F9C0-47C7-307AF6BF829A}"/>
              </a:ext>
            </a:extLst>
          </p:cNvPr>
          <p:cNvSpPr txBox="1"/>
          <p:nvPr/>
        </p:nvSpPr>
        <p:spPr>
          <a:xfrm>
            <a:off x="5421102" y="3380005"/>
            <a:ext cx="3624685" cy="230832"/>
          </a:xfrm>
          <a:prstGeom prst="rect">
            <a:avLst/>
          </a:prstGeom>
          <a:noFill/>
        </p:spPr>
        <p:txBody>
          <a:bodyPr wrap="square" rtlCol="0">
            <a:spAutoFit/>
          </a:bodyPr>
          <a:lstStyle/>
          <a:p>
            <a:r>
              <a:rPr lang="en-CA" sz="900" dirty="0">
                <a:hlinkClick r:id="rId4" tooltip="https://www.peoplematters.in/article/life-at-work/new-trends-in-managing-human-resources-15976"/>
              </a:rPr>
              <a:t>This Photo</a:t>
            </a:r>
            <a:r>
              <a:rPr lang="en-CA" sz="900" dirty="0"/>
              <a:t> by PeopleMatters is licensed under </a:t>
            </a:r>
            <a:r>
              <a:rPr lang="en-CA" sz="900" dirty="0">
                <a:hlinkClick r:id="rId5" tooltip="https://creativecommons.org/licenses/by-nc-sa/3.0/"/>
              </a:rPr>
              <a:t>CC BY-SA-NC</a:t>
            </a:r>
            <a:endParaRPr lang="en-CA" sz="900" dirty="0"/>
          </a:p>
        </p:txBody>
      </p:sp>
    </p:spTree>
    <p:extLst>
      <p:ext uri="{BB962C8B-B14F-4D97-AF65-F5344CB8AC3E}">
        <p14:creationId xmlns:p14="http://schemas.microsoft.com/office/powerpoint/2010/main" val="3804494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2523-EE4F-48DF-87E7-35BC878C6D71}"/>
              </a:ext>
            </a:extLst>
          </p:cNvPr>
          <p:cNvSpPr>
            <a:spLocks noGrp="1"/>
          </p:cNvSpPr>
          <p:nvPr>
            <p:ph type="title"/>
          </p:nvPr>
        </p:nvSpPr>
        <p:spPr/>
        <p:txBody>
          <a:bodyPr>
            <a:normAutofit fontScale="90000"/>
          </a:bodyPr>
          <a:lstStyle/>
          <a:p>
            <a:r>
              <a:rPr lang="en-US" dirty="0"/>
              <a:t>2.5 Estimating Internal Supply</a:t>
            </a:r>
            <a:endParaRPr lang="en-CA" dirty="0"/>
          </a:p>
        </p:txBody>
      </p:sp>
      <p:sp>
        <p:nvSpPr>
          <p:cNvPr id="3" name="Text Placeholder 2">
            <a:extLst>
              <a:ext uri="{FF2B5EF4-FFF2-40B4-BE49-F238E27FC236}">
                <a16:creationId xmlns:a16="http://schemas.microsoft.com/office/drawing/2014/main" id="{CB8EF627-C55B-4348-B874-91F64FBACB95}"/>
              </a:ext>
            </a:extLst>
          </p:cNvPr>
          <p:cNvSpPr>
            <a:spLocks noGrp="1"/>
          </p:cNvSpPr>
          <p:nvPr>
            <p:ph type="body" idx="1"/>
          </p:nvPr>
        </p:nvSpPr>
        <p:spPr>
          <a:xfrm>
            <a:off x="311700" y="1017800"/>
            <a:ext cx="8375099" cy="3836140"/>
          </a:xfrm>
        </p:spPr>
        <p:txBody>
          <a:bodyPr>
            <a:normAutofit fontScale="85000" lnSpcReduction="10000"/>
          </a:bodyPr>
          <a:lstStyle/>
          <a:p>
            <a:pPr marL="114300" indent="0">
              <a:buNone/>
            </a:pPr>
            <a:r>
              <a:rPr lang="en-CA" sz="2400" dirty="0">
                <a:latin typeface="+mn-lt"/>
              </a:rPr>
              <a:t>There are several methods HR departments use to track the supply of employees:</a:t>
            </a:r>
          </a:p>
          <a:p>
            <a:r>
              <a:rPr lang="en-CA" sz="2400" b="1" dirty="0">
                <a:solidFill>
                  <a:schemeClr val="tx1"/>
                </a:solidFill>
                <a:latin typeface="+mn-lt"/>
              </a:rPr>
              <a:t>Markov Analysis: </a:t>
            </a:r>
            <a:r>
              <a:rPr lang="en-CA" sz="2400" dirty="0">
                <a:latin typeface="+mn-lt"/>
              </a:rPr>
              <a:t>future human resources needs that uses transitional probability matrices based on past data</a:t>
            </a:r>
          </a:p>
          <a:p>
            <a:r>
              <a:rPr lang="en-CA" sz="2400" b="1" dirty="0">
                <a:solidFill>
                  <a:schemeClr val="tx1"/>
                </a:solidFill>
                <a:latin typeface="+mn-lt"/>
              </a:rPr>
              <a:t>Human Resources Inventories: </a:t>
            </a:r>
            <a:r>
              <a:rPr lang="en-CA" sz="2400" dirty="0">
                <a:latin typeface="+mn-lt"/>
              </a:rPr>
              <a:t>completed through HR audits of summaries of employees’ knowledge, skills and abilities (KSAs).</a:t>
            </a:r>
          </a:p>
          <a:p>
            <a:r>
              <a:rPr lang="en-CA" sz="2400" b="1" dirty="0">
                <a:solidFill>
                  <a:schemeClr val="tx1"/>
                </a:solidFill>
                <a:latin typeface="+mn-lt"/>
              </a:rPr>
              <a:t>Leadership and Management Inventories:</a:t>
            </a:r>
            <a:r>
              <a:rPr lang="en-CA" sz="2400" dirty="0">
                <a:latin typeface="+mn-lt"/>
              </a:rPr>
              <a:t> similar to employee Human Resources Inventories. The KSAs are recorded. </a:t>
            </a:r>
          </a:p>
          <a:p>
            <a:r>
              <a:rPr lang="en-CA" sz="2400" b="1" dirty="0">
                <a:solidFill>
                  <a:schemeClr val="tx1"/>
                </a:solidFill>
                <a:latin typeface="+mn-lt"/>
              </a:rPr>
              <a:t>Replacement Charts: </a:t>
            </a:r>
            <a:r>
              <a:rPr lang="en-CA" sz="2400" dirty="0">
                <a:latin typeface="+mn-lt"/>
              </a:rPr>
              <a:t>are like a “picture” that help to determine who can replace who when the need arises through a job opening. </a:t>
            </a:r>
          </a:p>
        </p:txBody>
      </p:sp>
    </p:spTree>
    <p:extLst>
      <p:ext uri="{BB962C8B-B14F-4D97-AF65-F5344CB8AC3E}">
        <p14:creationId xmlns:p14="http://schemas.microsoft.com/office/powerpoint/2010/main" val="2382390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2523-EE4F-48DF-87E7-35BC878C6D71}"/>
              </a:ext>
            </a:extLst>
          </p:cNvPr>
          <p:cNvSpPr>
            <a:spLocks noGrp="1"/>
          </p:cNvSpPr>
          <p:nvPr>
            <p:ph type="title"/>
          </p:nvPr>
        </p:nvSpPr>
        <p:spPr/>
        <p:txBody>
          <a:bodyPr>
            <a:normAutofit fontScale="90000"/>
          </a:bodyPr>
          <a:lstStyle/>
          <a:p>
            <a:r>
              <a:rPr lang="en-US" dirty="0"/>
              <a:t>2.5 </a:t>
            </a:r>
            <a:r>
              <a:rPr lang="en-CA" dirty="0"/>
              <a:t>Estimating External Supply: Labour Market</a:t>
            </a:r>
          </a:p>
        </p:txBody>
      </p:sp>
      <p:sp>
        <p:nvSpPr>
          <p:cNvPr id="3" name="Text Placeholder 2">
            <a:extLst>
              <a:ext uri="{FF2B5EF4-FFF2-40B4-BE49-F238E27FC236}">
                <a16:creationId xmlns:a16="http://schemas.microsoft.com/office/drawing/2014/main" id="{CB8EF627-C55B-4348-B874-91F64FBACB95}"/>
              </a:ext>
            </a:extLst>
          </p:cNvPr>
          <p:cNvSpPr>
            <a:spLocks noGrp="1"/>
          </p:cNvSpPr>
          <p:nvPr>
            <p:ph type="body" idx="1"/>
          </p:nvPr>
        </p:nvSpPr>
        <p:spPr>
          <a:xfrm>
            <a:off x="311700" y="1017800"/>
            <a:ext cx="8375099" cy="3715700"/>
          </a:xfrm>
        </p:spPr>
        <p:txBody>
          <a:bodyPr>
            <a:normAutofit/>
          </a:bodyPr>
          <a:lstStyle/>
          <a:p>
            <a:r>
              <a:rPr lang="en-CA" sz="2400" b="1" dirty="0">
                <a:solidFill>
                  <a:schemeClr val="tx1"/>
                </a:solidFill>
                <a:latin typeface="+mn-lt"/>
              </a:rPr>
              <a:t>Labour market analysis </a:t>
            </a:r>
            <a:r>
              <a:rPr lang="en-CA" sz="2400" dirty="0">
                <a:latin typeface="+mn-lt"/>
              </a:rPr>
              <a:t>studies the companies labour market to assess the present and future availability of employees. </a:t>
            </a:r>
          </a:p>
          <a:p>
            <a:r>
              <a:rPr lang="en-CA" sz="2400" b="1" dirty="0">
                <a:solidFill>
                  <a:schemeClr val="tx1"/>
                </a:solidFill>
                <a:latin typeface="+mn-lt"/>
              </a:rPr>
              <a:t>Community Attitudes:</a:t>
            </a:r>
            <a:r>
              <a:rPr lang="en-CA" sz="2400" b="1" dirty="0">
                <a:latin typeface="+mn-lt"/>
              </a:rPr>
              <a:t> </a:t>
            </a:r>
            <a:r>
              <a:rPr lang="en-CA" sz="2400" dirty="0">
                <a:latin typeface="+mn-lt"/>
              </a:rPr>
              <a:t>The attitude of the local, national and international community affects the labour market. </a:t>
            </a:r>
          </a:p>
          <a:p>
            <a:r>
              <a:rPr lang="en-CA" sz="2400" b="1" dirty="0">
                <a:solidFill>
                  <a:schemeClr val="tx1"/>
                </a:solidFill>
                <a:latin typeface="+mn-lt"/>
              </a:rPr>
              <a:t>Demographics: </a:t>
            </a:r>
            <a:r>
              <a:rPr lang="en-CA" sz="2400" dirty="0">
                <a:latin typeface="+mn-lt"/>
              </a:rPr>
              <a:t>Demographics affect the labour market in planning and trends for the future.</a:t>
            </a:r>
          </a:p>
        </p:txBody>
      </p:sp>
    </p:spTree>
    <p:extLst>
      <p:ext uri="{BB962C8B-B14F-4D97-AF65-F5344CB8AC3E}">
        <p14:creationId xmlns:p14="http://schemas.microsoft.com/office/powerpoint/2010/main" val="2831063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2523-EE4F-48DF-87E7-35BC878C6D71}"/>
              </a:ext>
            </a:extLst>
          </p:cNvPr>
          <p:cNvSpPr>
            <a:spLocks noGrp="1"/>
          </p:cNvSpPr>
          <p:nvPr>
            <p:ph type="title"/>
          </p:nvPr>
        </p:nvSpPr>
        <p:spPr>
          <a:xfrm>
            <a:off x="311700" y="410000"/>
            <a:ext cx="8646770" cy="607800"/>
          </a:xfrm>
        </p:spPr>
        <p:txBody>
          <a:bodyPr>
            <a:noAutofit/>
          </a:bodyPr>
          <a:lstStyle/>
          <a:p>
            <a:r>
              <a:rPr lang="en-US" sz="2400" dirty="0"/>
              <a:t>2.6 HR Response and Plan For Supply and Demand I</a:t>
            </a:r>
            <a:endParaRPr lang="en-CA" sz="2400" dirty="0"/>
          </a:p>
        </p:txBody>
      </p:sp>
      <p:sp>
        <p:nvSpPr>
          <p:cNvPr id="3" name="Text Placeholder 2">
            <a:extLst>
              <a:ext uri="{FF2B5EF4-FFF2-40B4-BE49-F238E27FC236}">
                <a16:creationId xmlns:a16="http://schemas.microsoft.com/office/drawing/2014/main" id="{CB8EF627-C55B-4348-B874-91F64FBACB95}"/>
              </a:ext>
            </a:extLst>
          </p:cNvPr>
          <p:cNvSpPr>
            <a:spLocks noGrp="1"/>
          </p:cNvSpPr>
          <p:nvPr>
            <p:ph type="body" idx="1"/>
          </p:nvPr>
        </p:nvSpPr>
        <p:spPr>
          <a:xfrm>
            <a:off x="311700" y="1017799"/>
            <a:ext cx="8375099" cy="3715701"/>
          </a:xfrm>
        </p:spPr>
        <p:txBody>
          <a:bodyPr>
            <a:normAutofit fontScale="70000" lnSpcReduction="20000"/>
          </a:bodyPr>
          <a:lstStyle/>
          <a:p>
            <a:pPr marL="114300" indent="0">
              <a:buNone/>
            </a:pPr>
            <a:r>
              <a:rPr lang="en-CA" sz="2400" dirty="0">
                <a:latin typeface="+mn-lt"/>
              </a:rPr>
              <a:t>HR departments should be prepared and have strategies in place to meet workforce supply and demand needs. The Response Plan needs to align with change within the organization, both short and long term.</a:t>
            </a:r>
          </a:p>
          <a:p>
            <a:endParaRPr lang="en-CA" sz="2400" dirty="0"/>
          </a:p>
          <a:p>
            <a:pPr marL="114300" indent="0">
              <a:buNone/>
            </a:pPr>
            <a:r>
              <a:rPr lang="en-CA" sz="2400" b="1" dirty="0">
                <a:solidFill>
                  <a:schemeClr val="tx1"/>
                </a:solidFill>
                <a:latin typeface="+mn-lt"/>
              </a:rPr>
              <a:t>Change Management Competencies</a:t>
            </a:r>
          </a:p>
          <a:p>
            <a:r>
              <a:rPr lang="en-CA" sz="2400" dirty="0">
                <a:latin typeface="+mn-lt"/>
              </a:rPr>
              <a:t>Establish understanding of the short- and long-term goals of planned organizational changes.</a:t>
            </a:r>
          </a:p>
          <a:p>
            <a:r>
              <a:rPr lang="en-CA" sz="2400" dirty="0">
                <a:latin typeface="+mn-lt"/>
              </a:rPr>
              <a:t>Assess the HR implications of planned organizational changes.</a:t>
            </a:r>
          </a:p>
          <a:p>
            <a:r>
              <a:rPr lang="en-CA" sz="2400" dirty="0">
                <a:latin typeface="+mn-lt"/>
              </a:rPr>
              <a:t>Evaluate the risks to success of an organizational change management strategy.</a:t>
            </a:r>
          </a:p>
          <a:p>
            <a:r>
              <a:rPr lang="en-CA" sz="2400" dirty="0">
                <a:latin typeface="+mn-lt"/>
              </a:rPr>
              <a:t>Contribute to the development of an organizational change management strategy.</a:t>
            </a:r>
          </a:p>
          <a:p>
            <a:r>
              <a:rPr lang="en-CA" sz="2400" dirty="0">
                <a:latin typeface="+mn-lt"/>
              </a:rPr>
              <a:t>Build an HR work plan to guide the necessary changes in concert with the organization’s change management strategy.</a:t>
            </a:r>
          </a:p>
        </p:txBody>
      </p:sp>
    </p:spTree>
    <p:extLst>
      <p:ext uri="{BB962C8B-B14F-4D97-AF65-F5344CB8AC3E}">
        <p14:creationId xmlns:p14="http://schemas.microsoft.com/office/powerpoint/2010/main" val="3599812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lan For Supply and Demand Chart">
            <a:extLst>
              <a:ext uri="{FF2B5EF4-FFF2-40B4-BE49-F238E27FC236}">
                <a16:creationId xmlns:a16="http://schemas.microsoft.com/office/drawing/2014/main" id="{A7007692-0FBD-4632-8CB7-57D86322089A}"/>
              </a:ext>
            </a:extLst>
          </p:cNvPr>
          <p:cNvSpPr>
            <a:spLocks noGrp="1"/>
          </p:cNvSpPr>
          <p:nvPr>
            <p:ph type="title"/>
          </p:nvPr>
        </p:nvSpPr>
        <p:spPr>
          <a:xfrm>
            <a:off x="311700" y="410000"/>
            <a:ext cx="8659872" cy="607800"/>
          </a:xfrm>
        </p:spPr>
        <p:txBody>
          <a:bodyPr>
            <a:noAutofit/>
          </a:bodyPr>
          <a:lstStyle/>
          <a:p>
            <a:r>
              <a:rPr lang="en-CA" sz="2400" dirty="0"/>
              <a:t>2.6 HR Response and Plan For Supply and Demand II</a:t>
            </a:r>
          </a:p>
        </p:txBody>
      </p:sp>
      <p:graphicFrame>
        <p:nvGraphicFramePr>
          <p:cNvPr id="14" name="Diagram 13" descr="Leaves without pay; Incentives to leave; Termination; Layoffs; Attrition;">
            <a:extLst>
              <a:ext uri="{FF2B5EF4-FFF2-40B4-BE49-F238E27FC236}">
                <a16:creationId xmlns:a16="http://schemas.microsoft.com/office/drawing/2014/main" id="{9C18C3E1-C1F9-51A0-268C-2CB8BEB694F6}"/>
              </a:ext>
            </a:extLst>
          </p:cNvPr>
          <p:cNvGraphicFramePr/>
          <p:nvPr>
            <p:extLst>
              <p:ext uri="{D42A27DB-BD31-4B8C-83A1-F6EECF244321}">
                <p14:modId xmlns:p14="http://schemas.microsoft.com/office/powerpoint/2010/main" val="3204647974"/>
              </p:ext>
            </p:extLst>
          </p:nvPr>
        </p:nvGraphicFramePr>
        <p:xfrm>
          <a:off x="174540" y="1295400"/>
          <a:ext cx="4260300" cy="3172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descr="Hiring Freeze; Job Sharing; Early Retirement; Part-time Employment">
            <a:extLst>
              <a:ext uri="{FF2B5EF4-FFF2-40B4-BE49-F238E27FC236}">
                <a16:creationId xmlns:a16="http://schemas.microsoft.com/office/drawing/2014/main" id="{4D2EBD5B-BCFC-A244-5945-0CF85F29883B}"/>
              </a:ext>
            </a:extLst>
          </p:cNvPr>
          <p:cNvGraphicFramePr/>
          <p:nvPr>
            <p:extLst>
              <p:ext uri="{D42A27DB-BD31-4B8C-83A1-F6EECF244321}">
                <p14:modId xmlns:p14="http://schemas.microsoft.com/office/powerpoint/2010/main" val="422066334"/>
              </p:ext>
            </p:extLst>
          </p:nvPr>
        </p:nvGraphicFramePr>
        <p:xfrm>
          <a:off x="4602482" y="1295400"/>
          <a:ext cx="4541518" cy="33771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41380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7692-0FBD-4632-8CB7-57D86322089A}"/>
              </a:ext>
            </a:extLst>
          </p:cNvPr>
          <p:cNvSpPr>
            <a:spLocks noGrp="1"/>
          </p:cNvSpPr>
          <p:nvPr>
            <p:ph type="title"/>
          </p:nvPr>
        </p:nvSpPr>
        <p:spPr/>
        <p:txBody>
          <a:bodyPr>
            <a:normAutofit fontScale="90000"/>
          </a:bodyPr>
          <a:lstStyle/>
          <a:p>
            <a:r>
              <a:rPr lang="en-CA" dirty="0"/>
              <a:t>2.6 Plan for Labour Shortages</a:t>
            </a:r>
          </a:p>
        </p:txBody>
      </p:sp>
      <p:sp>
        <p:nvSpPr>
          <p:cNvPr id="3" name="Text Placeholder 2">
            <a:extLst>
              <a:ext uri="{FF2B5EF4-FFF2-40B4-BE49-F238E27FC236}">
                <a16:creationId xmlns:a16="http://schemas.microsoft.com/office/drawing/2014/main" id="{1C11CA31-D70F-F60E-CD58-E7B36943D792}"/>
              </a:ext>
            </a:extLst>
          </p:cNvPr>
          <p:cNvSpPr>
            <a:spLocks noGrp="1"/>
          </p:cNvSpPr>
          <p:nvPr>
            <p:ph type="body" idx="1"/>
          </p:nvPr>
        </p:nvSpPr>
        <p:spPr>
          <a:xfrm>
            <a:off x="311700" y="1229875"/>
            <a:ext cx="5316590" cy="3339000"/>
          </a:xfrm>
        </p:spPr>
        <p:txBody>
          <a:bodyPr>
            <a:normAutofit/>
          </a:bodyPr>
          <a:lstStyle/>
          <a:p>
            <a:pPr marL="114300" indent="0">
              <a:buNone/>
            </a:pPr>
            <a:r>
              <a:rPr lang="en-CA" sz="2000" b="1" dirty="0"/>
              <a:t>A labour shortage </a:t>
            </a:r>
            <a:r>
              <a:rPr lang="en-CA" sz="2000" dirty="0"/>
              <a:t>is not enough supply of employees to meet the demand for the company, and/or people do not have specific skills that company needs to operate the business. </a:t>
            </a:r>
          </a:p>
          <a:p>
            <a:r>
              <a:rPr lang="en-CA" sz="2000" dirty="0"/>
              <a:t>Good HR Planning through methods of tracking employees can avoid these situations.</a:t>
            </a:r>
          </a:p>
        </p:txBody>
      </p:sp>
      <p:graphicFrame>
        <p:nvGraphicFramePr>
          <p:cNvPr id="14" name="Diagram 13" descr="Hiring New Employees; Contract Work; Outsourcing; Crowdsourcing; Overtime; ">
            <a:extLst>
              <a:ext uri="{FF2B5EF4-FFF2-40B4-BE49-F238E27FC236}">
                <a16:creationId xmlns:a16="http://schemas.microsoft.com/office/drawing/2014/main" id="{9C18C3E1-C1F9-51A0-268C-2CB8BEB694F6}"/>
              </a:ext>
            </a:extLst>
          </p:cNvPr>
          <p:cNvGraphicFramePr/>
          <p:nvPr>
            <p:extLst>
              <p:ext uri="{D42A27DB-BD31-4B8C-83A1-F6EECF244321}">
                <p14:modId xmlns:p14="http://schemas.microsoft.com/office/powerpoint/2010/main" val="3658214189"/>
              </p:ext>
            </p:extLst>
          </p:nvPr>
        </p:nvGraphicFramePr>
        <p:xfrm>
          <a:off x="5628290" y="1229874"/>
          <a:ext cx="3104892" cy="2997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3490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7692-0FBD-4632-8CB7-57D86322089A}"/>
              </a:ext>
            </a:extLst>
          </p:cNvPr>
          <p:cNvSpPr>
            <a:spLocks noGrp="1"/>
          </p:cNvSpPr>
          <p:nvPr>
            <p:ph type="title"/>
          </p:nvPr>
        </p:nvSpPr>
        <p:spPr/>
        <p:txBody>
          <a:bodyPr>
            <a:normAutofit fontScale="90000"/>
          </a:bodyPr>
          <a:lstStyle/>
          <a:p>
            <a:r>
              <a:rPr lang="en-CA" dirty="0"/>
              <a:t>2.7 Monitoring Performance</a:t>
            </a:r>
          </a:p>
        </p:txBody>
      </p:sp>
      <p:sp>
        <p:nvSpPr>
          <p:cNvPr id="3" name="Text Placeholder 2">
            <a:extLst>
              <a:ext uri="{FF2B5EF4-FFF2-40B4-BE49-F238E27FC236}">
                <a16:creationId xmlns:a16="http://schemas.microsoft.com/office/drawing/2014/main" id="{1C11CA31-D70F-F60E-CD58-E7B36943D792}"/>
              </a:ext>
            </a:extLst>
          </p:cNvPr>
          <p:cNvSpPr>
            <a:spLocks noGrp="1"/>
          </p:cNvSpPr>
          <p:nvPr>
            <p:ph type="body" idx="1"/>
          </p:nvPr>
        </p:nvSpPr>
        <p:spPr>
          <a:xfrm>
            <a:off x="311699" y="1017800"/>
            <a:ext cx="8520599" cy="3855142"/>
          </a:xfrm>
        </p:spPr>
        <p:txBody>
          <a:bodyPr>
            <a:normAutofit fontScale="85000" lnSpcReduction="20000"/>
          </a:bodyPr>
          <a:lstStyle/>
          <a:p>
            <a:r>
              <a:rPr lang="en-CA" sz="2000" dirty="0"/>
              <a:t>Often, a great plan is written, taking lots of time, but isn’t put into practice for a variety of reasons.</a:t>
            </a:r>
          </a:p>
          <a:p>
            <a:r>
              <a:rPr lang="en-CA" sz="2000" dirty="0"/>
              <a:t>An excellent strategic and HR plan should discuss how “success” will be measured.</a:t>
            </a:r>
          </a:p>
          <a:p>
            <a:r>
              <a:rPr lang="en-CA" sz="2000" dirty="0"/>
              <a:t>It can be difficult to base an entire plan on forecasted numbers. As a result, an HRM department willing to change quickly to meet the organization’s needs proves its worthiness.</a:t>
            </a:r>
          </a:p>
          <a:p>
            <a:r>
              <a:rPr lang="en-CA" sz="2000" dirty="0"/>
              <a:t>By monitoring the changes constantly, you can be sure you can change your strategic plan as they come.</a:t>
            </a:r>
          </a:p>
          <a:p>
            <a:endParaRPr lang="en-CA" sz="2000" dirty="0"/>
          </a:p>
          <a:p>
            <a:pPr marL="114300" indent="0">
              <a:buNone/>
            </a:pPr>
            <a:r>
              <a:rPr lang="en-CA" sz="2000" b="1" dirty="0">
                <a:solidFill>
                  <a:schemeClr val="tx1"/>
                </a:solidFill>
              </a:rPr>
              <a:t>Informed Business Decisions Competencies</a:t>
            </a:r>
          </a:p>
          <a:p>
            <a:r>
              <a:rPr lang="en-CA" sz="2000" dirty="0"/>
              <a:t>Align HR decisions with organizational strategy.</a:t>
            </a:r>
          </a:p>
          <a:p>
            <a:r>
              <a:rPr lang="en-CA" sz="2000" dirty="0"/>
              <a:t>Assess the organization’s financial and operating information for impact on HR strategy.</a:t>
            </a:r>
          </a:p>
          <a:p>
            <a:pPr marL="114300" indent="0">
              <a:buNone/>
            </a:pPr>
            <a:endParaRPr lang="en-CA" sz="2000" b="1" dirty="0">
              <a:solidFill>
                <a:schemeClr val="tx1"/>
              </a:solidFill>
            </a:endParaRPr>
          </a:p>
          <a:p>
            <a:endParaRPr lang="en-CA" sz="2000" dirty="0"/>
          </a:p>
        </p:txBody>
      </p:sp>
    </p:spTree>
    <p:extLst>
      <p:ext uri="{BB962C8B-B14F-4D97-AF65-F5344CB8AC3E}">
        <p14:creationId xmlns:p14="http://schemas.microsoft.com/office/powerpoint/2010/main" val="531892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7692-0FBD-4632-8CB7-57D86322089A}"/>
              </a:ext>
            </a:extLst>
          </p:cNvPr>
          <p:cNvSpPr>
            <a:spLocks noGrp="1"/>
          </p:cNvSpPr>
          <p:nvPr>
            <p:ph type="title"/>
          </p:nvPr>
        </p:nvSpPr>
        <p:spPr>
          <a:xfrm>
            <a:off x="311700" y="176733"/>
            <a:ext cx="8520600" cy="813867"/>
          </a:xfrm>
        </p:spPr>
        <p:txBody>
          <a:bodyPr>
            <a:normAutofit/>
          </a:bodyPr>
          <a:lstStyle/>
          <a:p>
            <a:r>
              <a:rPr lang="en-CA" sz="2700" dirty="0"/>
              <a:t>2.8 Human Resources and Technology, HRIS</a:t>
            </a:r>
          </a:p>
        </p:txBody>
      </p:sp>
      <p:sp>
        <p:nvSpPr>
          <p:cNvPr id="3" name="Text Placeholder 2">
            <a:extLst>
              <a:ext uri="{FF2B5EF4-FFF2-40B4-BE49-F238E27FC236}">
                <a16:creationId xmlns:a16="http://schemas.microsoft.com/office/drawing/2014/main" id="{5B0033E6-B07D-46E9-B8E6-DBE140723300}"/>
              </a:ext>
            </a:extLst>
          </p:cNvPr>
          <p:cNvSpPr>
            <a:spLocks noGrp="1"/>
          </p:cNvSpPr>
          <p:nvPr>
            <p:ph type="body" idx="1"/>
          </p:nvPr>
        </p:nvSpPr>
        <p:spPr>
          <a:xfrm>
            <a:off x="311699" y="990600"/>
            <a:ext cx="8520599" cy="3817619"/>
          </a:xfrm>
        </p:spPr>
        <p:txBody>
          <a:bodyPr>
            <a:normAutofit fontScale="92500" lnSpcReduction="20000"/>
          </a:bodyPr>
          <a:lstStyle/>
          <a:p>
            <a:r>
              <a:rPr lang="en-CA" dirty="0"/>
              <a:t>Today, every HR process has a technological element that enables it. </a:t>
            </a:r>
          </a:p>
          <a:p>
            <a:r>
              <a:rPr lang="en-CA" dirty="0"/>
              <a:t>A </a:t>
            </a:r>
            <a:r>
              <a:rPr lang="en-CA" b="1" dirty="0"/>
              <a:t>Human Resources Information System  (HRIS) </a:t>
            </a:r>
            <a:r>
              <a:rPr lang="en-CA" dirty="0"/>
              <a:t>helps companies organize and manage people-related data. </a:t>
            </a:r>
          </a:p>
          <a:p>
            <a:r>
              <a:rPr lang="en-CA" dirty="0"/>
              <a:t>An HRIS system is an expensive and time-intensive commitment for any organization.</a:t>
            </a:r>
          </a:p>
          <a:p>
            <a:r>
              <a:rPr lang="en-CA" dirty="0"/>
              <a:t>The package selected should meet its current needs and have the flexibility to grow and expand with the organization into the foreseeable future.</a:t>
            </a:r>
          </a:p>
          <a:p>
            <a:endParaRPr lang="en-CA" dirty="0"/>
          </a:p>
          <a:p>
            <a:pPr marL="114300" indent="0">
              <a:buNone/>
            </a:pPr>
            <a:r>
              <a:rPr lang="en-CA" b="1" dirty="0">
                <a:solidFill>
                  <a:schemeClr val="tx1"/>
                </a:solidFill>
              </a:rPr>
              <a:t>Human Resources Information Systems Competencies</a:t>
            </a:r>
          </a:p>
          <a:p>
            <a:r>
              <a:rPr lang="en-CA" dirty="0"/>
              <a:t>Maintain knowledge of developments in HR information systems.</a:t>
            </a:r>
          </a:p>
          <a:p>
            <a:r>
              <a:rPr lang="en-CA" dirty="0"/>
              <a:t>Create a list of specifications and requirements for the inputs and outputs of an HR information system.</a:t>
            </a:r>
          </a:p>
          <a:p>
            <a:r>
              <a:rPr lang="en-CA" dirty="0"/>
              <a:t>Use report templates to provide leaders with the necessary HR trend information to help achieve organizational objectives.</a:t>
            </a:r>
          </a:p>
          <a:p>
            <a:pPr marL="114300" indent="0">
              <a:buNone/>
            </a:pPr>
            <a:endParaRPr lang="en-CA" dirty="0"/>
          </a:p>
        </p:txBody>
      </p:sp>
    </p:spTree>
    <p:extLst>
      <p:ext uri="{BB962C8B-B14F-4D97-AF65-F5344CB8AC3E}">
        <p14:creationId xmlns:p14="http://schemas.microsoft.com/office/powerpoint/2010/main" val="3900631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Learning Outcomes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684816" cy="3570726"/>
          </a:xfrm>
        </p:spPr>
        <p:txBody>
          <a:bodyPr>
            <a:normAutofit lnSpcReduction="10000"/>
          </a:bodyPr>
          <a:lstStyle/>
          <a:p>
            <a:pPr marL="571500" indent="-457200">
              <a:buSzPct val="100000"/>
              <a:buFont typeface="+mj-lt"/>
              <a:buAutoNum type="arabicPeriod"/>
            </a:pPr>
            <a:r>
              <a:rPr lang="en-CA" dirty="0">
                <a:latin typeface="+mn-lt"/>
              </a:rPr>
              <a:t>Discuss the importance of HR planning as it relates to strategy and the planning process..</a:t>
            </a:r>
          </a:p>
          <a:p>
            <a:pPr marL="571500" indent="-457200">
              <a:buSzPct val="100000"/>
              <a:buFont typeface="+mj-lt"/>
              <a:buAutoNum type="arabicPeriod"/>
            </a:pPr>
            <a:r>
              <a:rPr lang="en-CA" dirty="0">
                <a:latin typeface="+mn-lt"/>
              </a:rPr>
              <a:t>Describe the purpose of budgets.</a:t>
            </a:r>
          </a:p>
          <a:p>
            <a:pPr marL="571500" indent="-457200">
              <a:buSzPct val="100000"/>
              <a:buFont typeface="+mj-lt"/>
              <a:buAutoNum type="arabicPeriod"/>
            </a:pPr>
            <a:r>
              <a:rPr lang="en-CA" dirty="0">
                <a:latin typeface="+mn-lt"/>
              </a:rPr>
              <a:t>Discuss the methods companies use to estimate the supply and demand of human capital.</a:t>
            </a:r>
          </a:p>
          <a:p>
            <a:pPr marL="571500" indent="-457200">
              <a:buSzPct val="100000"/>
              <a:buFont typeface="+mj-lt"/>
              <a:buAutoNum type="arabicPeriod"/>
            </a:pPr>
            <a:r>
              <a:rPr lang="en-CA" dirty="0">
                <a:latin typeface="+mn-lt"/>
              </a:rPr>
              <a:t>Explain the components of a human resources information system (HRIS) and the impacts of technology.</a:t>
            </a:r>
          </a:p>
          <a:p>
            <a:pPr marL="571500" indent="-457200">
              <a:buSzPct val="100000"/>
              <a:buFont typeface="+mj-lt"/>
              <a:buAutoNum type="arabicPeriod"/>
            </a:pPr>
            <a:r>
              <a:rPr lang="en-CA" dirty="0">
                <a:latin typeface="+mn-lt"/>
              </a:rPr>
              <a:t>Describe how HRIS data, HR analytics and technology have increased the effectiveness of delivering HR services to employees.</a:t>
            </a:r>
          </a:p>
          <a:p>
            <a:pPr marL="571500" indent="-457200">
              <a:buSzPct val="100000"/>
              <a:buFont typeface="+mj-lt"/>
              <a:buAutoNum type="arabicPeriod"/>
            </a:pPr>
            <a:r>
              <a:rPr lang="en-CA" dirty="0">
                <a:latin typeface="+mn-lt"/>
              </a:rPr>
              <a:t>Explain how analytics can support decision-making in HR.</a:t>
            </a:r>
          </a:p>
          <a:p>
            <a:pPr marL="571500" indent="-457200">
              <a:buSzPct val="100000"/>
              <a:buFont typeface="+mj-lt"/>
              <a:buAutoNum type="arabicPeriod"/>
            </a:pPr>
            <a:r>
              <a:rPr lang="en-CA" dirty="0">
                <a:latin typeface="+mn-lt"/>
              </a:rPr>
              <a:t>Examine the importance of HR audits.</a:t>
            </a:r>
          </a:p>
          <a:p>
            <a:pPr marL="571500" indent="-457200">
              <a:buSzPct val="100000"/>
              <a:buFont typeface="+mj-lt"/>
              <a:buAutoNum type="arabicPeriod"/>
            </a:pPr>
            <a:endParaRPr lang="en-CA" dirty="0">
              <a:latin typeface="+mn-lt"/>
            </a:endParaRPr>
          </a:p>
        </p:txBody>
      </p:sp>
    </p:spTree>
    <p:extLst>
      <p:ext uri="{BB962C8B-B14F-4D97-AF65-F5344CB8AC3E}">
        <p14:creationId xmlns:p14="http://schemas.microsoft.com/office/powerpoint/2010/main" val="236802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7692-0FBD-4632-8CB7-57D86322089A}"/>
              </a:ext>
            </a:extLst>
          </p:cNvPr>
          <p:cNvSpPr>
            <a:spLocks noGrp="1"/>
          </p:cNvSpPr>
          <p:nvPr>
            <p:ph type="title"/>
          </p:nvPr>
        </p:nvSpPr>
        <p:spPr>
          <a:xfrm>
            <a:off x="311700" y="176733"/>
            <a:ext cx="8520600" cy="813867"/>
          </a:xfrm>
        </p:spPr>
        <p:txBody>
          <a:bodyPr>
            <a:normAutofit/>
          </a:bodyPr>
          <a:lstStyle/>
          <a:p>
            <a:r>
              <a:rPr lang="en-CA" sz="2700" dirty="0"/>
              <a:t>2.8 Benefits of HRIS and Other HR Technology</a:t>
            </a:r>
          </a:p>
        </p:txBody>
      </p:sp>
      <p:graphicFrame>
        <p:nvGraphicFramePr>
          <p:cNvPr id="7" name="Diagrama 6" descr="Benefits&#10;- Organization&#10;- Compliance&#10;- Time Savings&#10;- Employee Experience&#10;- Convenience&#10;- HR Strategy&#10;Other HR Technology&#10;- Cloud technology&#10;- Human Capital Management (HCM)&#10;- Self-Service Tools&#10;- Applicant Tracking Systems: (ATS)&#10;- Learning Management Systems (LMS)&#10;- Artificial Intelligence (AI)&#10;">
            <a:extLst>
              <a:ext uri="{FF2B5EF4-FFF2-40B4-BE49-F238E27FC236}">
                <a16:creationId xmlns:a16="http://schemas.microsoft.com/office/drawing/2014/main" id="{C81043A8-29EB-1B79-8B07-CBB8A1592B5A}"/>
              </a:ext>
            </a:extLst>
          </p:cNvPr>
          <p:cNvGraphicFramePr/>
          <p:nvPr>
            <p:extLst>
              <p:ext uri="{D42A27DB-BD31-4B8C-83A1-F6EECF244321}">
                <p14:modId xmlns:p14="http://schemas.microsoft.com/office/powerpoint/2010/main" val="3476377422"/>
              </p:ext>
            </p:extLst>
          </p:nvPr>
        </p:nvGraphicFramePr>
        <p:xfrm>
          <a:off x="311699" y="990600"/>
          <a:ext cx="8520599" cy="361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5349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A154-8167-4E37-B15A-3B439A2F1AF1}"/>
              </a:ext>
            </a:extLst>
          </p:cNvPr>
          <p:cNvSpPr>
            <a:spLocks noGrp="1"/>
          </p:cNvSpPr>
          <p:nvPr>
            <p:ph type="title"/>
          </p:nvPr>
        </p:nvSpPr>
        <p:spPr>
          <a:xfrm>
            <a:off x="311700" y="348504"/>
            <a:ext cx="8520600" cy="607800"/>
          </a:xfrm>
        </p:spPr>
        <p:txBody>
          <a:bodyPr>
            <a:normAutofit fontScale="90000"/>
          </a:bodyPr>
          <a:lstStyle/>
          <a:p>
            <a:r>
              <a:rPr lang="en-CA" dirty="0"/>
              <a:t>2.9 HR Analytics</a:t>
            </a:r>
          </a:p>
        </p:txBody>
      </p:sp>
      <p:sp>
        <p:nvSpPr>
          <p:cNvPr id="3" name="Text Placeholder 2">
            <a:extLst>
              <a:ext uri="{FF2B5EF4-FFF2-40B4-BE49-F238E27FC236}">
                <a16:creationId xmlns:a16="http://schemas.microsoft.com/office/drawing/2014/main" id="{6193A450-D414-4069-8C0C-EA8CBFBED046}"/>
              </a:ext>
            </a:extLst>
          </p:cNvPr>
          <p:cNvSpPr>
            <a:spLocks noGrp="1"/>
          </p:cNvSpPr>
          <p:nvPr>
            <p:ph type="body" idx="1"/>
          </p:nvPr>
        </p:nvSpPr>
        <p:spPr>
          <a:xfrm>
            <a:off x="311700" y="921753"/>
            <a:ext cx="8520600" cy="3842958"/>
          </a:xfrm>
        </p:spPr>
        <p:txBody>
          <a:bodyPr>
            <a:normAutofit/>
          </a:bodyPr>
          <a:lstStyle/>
          <a:p>
            <a:pPr marL="114300" indent="0">
              <a:buNone/>
            </a:pPr>
            <a:r>
              <a:rPr lang="en-CA" sz="2000" dirty="0"/>
              <a:t>HR analytics is the process of analyzing this data in order to improve an organization’s workforce performance. The process can also be referred to as talent analytics, people analytics, or even workforce analytics.</a:t>
            </a:r>
          </a:p>
          <a:p>
            <a:r>
              <a:rPr lang="en-CA" sz="2000" b="1" dirty="0">
                <a:solidFill>
                  <a:schemeClr val="tx1"/>
                </a:solidFill>
              </a:rPr>
              <a:t>HR analytics: </a:t>
            </a:r>
            <a:r>
              <a:rPr lang="en-CA" sz="2000" dirty="0"/>
              <a:t>HR analytics specifically deals with the metrics of the HR function, such as time to hire, training expense per employee, and time until promotion..</a:t>
            </a:r>
          </a:p>
          <a:p>
            <a:r>
              <a:rPr lang="en-CA" sz="2000" b="1" dirty="0">
                <a:solidFill>
                  <a:schemeClr val="tx1"/>
                </a:solidFill>
              </a:rPr>
              <a:t>People analytics: </a:t>
            </a:r>
            <a:r>
              <a:rPr lang="en-CA" sz="2000" dirty="0"/>
              <a:t>People analytics, though often used as a synonym for HR analytics, is technically applicable to “people” in general. It can encompass any group of individuals even outside the organization.</a:t>
            </a:r>
            <a:endParaRPr lang="en-US" sz="2000" dirty="0"/>
          </a:p>
        </p:txBody>
      </p:sp>
    </p:spTree>
    <p:extLst>
      <p:ext uri="{BB962C8B-B14F-4D97-AF65-F5344CB8AC3E}">
        <p14:creationId xmlns:p14="http://schemas.microsoft.com/office/powerpoint/2010/main" val="436950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A154-8167-4E37-B15A-3B439A2F1AF1}"/>
              </a:ext>
            </a:extLst>
          </p:cNvPr>
          <p:cNvSpPr>
            <a:spLocks noGrp="1"/>
          </p:cNvSpPr>
          <p:nvPr>
            <p:ph type="title"/>
          </p:nvPr>
        </p:nvSpPr>
        <p:spPr>
          <a:xfrm>
            <a:off x="369300" y="313953"/>
            <a:ext cx="8520600" cy="607800"/>
          </a:xfrm>
        </p:spPr>
        <p:txBody>
          <a:bodyPr>
            <a:normAutofit fontScale="90000"/>
          </a:bodyPr>
          <a:lstStyle/>
          <a:p>
            <a:r>
              <a:rPr lang="en-CA" dirty="0"/>
              <a:t>2.9 Data</a:t>
            </a:r>
          </a:p>
        </p:txBody>
      </p:sp>
      <p:sp>
        <p:nvSpPr>
          <p:cNvPr id="3" name="Text Placeholder 2">
            <a:extLst>
              <a:ext uri="{FF2B5EF4-FFF2-40B4-BE49-F238E27FC236}">
                <a16:creationId xmlns:a16="http://schemas.microsoft.com/office/drawing/2014/main" id="{6193A450-D414-4069-8C0C-EA8CBFBED046}"/>
              </a:ext>
            </a:extLst>
          </p:cNvPr>
          <p:cNvSpPr>
            <a:spLocks noGrp="1"/>
          </p:cNvSpPr>
          <p:nvPr>
            <p:ph type="body" idx="1"/>
          </p:nvPr>
        </p:nvSpPr>
        <p:spPr>
          <a:xfrm>
            <a:off x="311699" y="921753"/>
            <a:ext cx="8463001" cy="733427"/>
          </a:xfrm>
        </p:spPr>
        <p:txBody>
          <a:bodyPr>
            <a:normAutofit/>
          </a:bodyPr>
          <a:lstStyle/>
          <a:p>
            <a:pPr marL="114300" indent="0">
              <a:buNone/>
            </a:pPr>
            <a:r>
              <a:rPr lang="en-CA" sz="2000" dirty="0"/>
              <a:t>The type of data that is commonly collected in organizations:</a:t>
            </a:r>
          </a:p>
        </p:txBody>
      </p:sp>
      <p:graphicFrame>
        <p:nvGraphicFramePr>
          <p:cNvPr id="5" name="Diagrama 4" descr="- Revenue per employee&#10;- Offer acceptance rate&#10;- Training expenses per employee&#10;- Training efficiency&#10;- Voluntary turnover rate&#10;- Involuntary turnover rate&#10;- Time to fill&#10;- Time to hire&#10;- Absenteeism&#10;">
            <a:extLst>
              <a:ext uri="{FF2B5EF4-FFF2-40B4-BE49-F238E27FC236}">
                <a16:creationId xmlns:a16="http://schemas.microsoft.com/office/drawing/2014/main" id="{3B6CF498-43A3-F74E-282A-5662B7486873}"/>
              </a:ext>
            </a:extLst>
          </p:cNvPr>
          <p:cNvGraphicFramePr/>
          <p:nvPr>
            <p:extLst>
              <p:ext uri="{D42A27DB-BD31-4B8C-83A1-F6EECF244321}">
                <p14:modId xmlns:p14="http://schemas.microsoft.com/office/powerpoint/2010/main" val="3021579115"/>
              </p:ext>
            </p:extLst>
          </p:nvPr>
        </p:nvGraphicFramePr>
        <p:xfrm>
          <a:off x="369301" y="1529552"/>
          <a:ext cx="8520600" cy="3299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8688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A154-8167-4E37-B15A-3B439A2F1AF1}"/>
              </a:ext>
            </a:extLst>
          </p:cNvPr>
          <p:cNvSpPr>
            <a:spLocks noGrp="1"/>
          </p:cNvSpPr>
          <p:nvPr>
            <p:ph type="title"/>
          </p:nvPr>
        </p:nvSpPr>
        <p:spPr>
          <a:xfrm>
            <a:off x="369300" y="313953"/>
            <a:ext cx="8520600" cy="607800"/>
          </a:xfrm>
        </p:spPr>
        <p:txBody>
          <a:bodyPr>
            <a:normAutofit fontScale="90000"/>
          </a:bodyPr>
          <a:lstStyle/>
          <a:p>
            <a:r>
              <a:rPr lang="en-CA" dirty="0"/>
              <a:t>2.9 Human Resources Information Competencies</a:t>
            </a:r>
            <a:br>
              <a:rPr lang="en-CA" dirty="0"/>
            </a:br>
            <a:endParaRPr lang="en-CA" dirty="0"/>
          </a:p>
        </p:txBody>
      </p:sp>
      <p:sp>
        <p:nvSpPr>
          <p:cNvPr id="3" name="Text Placeholder 2">
            <a:extLst>
              <a:ext uri="{FF2B5EF4-FFF2-40B4-BE49-F238E27FC236}">
                <a16:creationId xmlns:a16="http://schemas.microsoft.com/office/drawing/2014/main" id="{6193A450-D414-4069-8C0C-EA8CBFBED046}"/>
              </a:ext>
            </a:extLst>
          </p:cNvPr>
          <p:cNvSpPr>
            <a:spLocks noGrp="1"/>
          </p:cNvSpPr>
          <p:nvPr>
            <p:ph type="body" idx="1"/>
          </p:nvPr>
        </p:nvSpPr>
        <p:spPr>
          <a:xfrm>
            <a:off x="311699" y="921753"/>
            <a:ext cx="8520600" cy="3842958"/>
          </a:xfrm>
        </p:spPr>
        <p:txBody>
          <a:bodyPr>
            <a:normAutofit/>
          </a:bodyPr>
          <a:lstStyle/>
          <a:p>
            <a:r>
              <a:rPr lang="en-CA" sz="2000" dirty="0"/>
              <a:t>Maintain knowledge of the legal requirements regarding retention of HR information.</a:t>
            </a:r>
          </a:p>
          <a:p>
            <a:r>
              <a:rPr lang="en-CA" sz="2000" dirty="0"/>
              <a:t>Ensure that HR information is maintained in accordance with legal requirements.</a:t>
            </a:r>
          </a:p>
          <a:p>
            <a:r>
              <a:rPr lang="en-CA" sz="2000" dirty="0"/>
              <a:t>Identify the HR information that must be maintained to support organizational decision-making.</a:t>
            </a:r>
          </a:p>
          <a:p>
            <a:r>
              <a:rPr lang="en-CA" sz="2000" dirty="0"/>
              <a:t>Collect HR information that can be used to track progress towards meeting organizational objectives.</a:t>
            </a:r>
          </a:p>
          <a:p>
            <a:r>
              <a:rPr lang="en-CA" sz="2000" dirty="0"/>
              <a:t>Evaluate alternative tools for the maintenance of HR information.</a:t>
            </a:r>
          </a:p>
          <a:p>
            <a:r>
              <a:rPr lang="en-CA" sz="2000" dirty="0"/>
              <a:t>Use effective and efficient HR information retention tools.</a:t>
            </a:r>
          </a:p>
          <a:p>
            <a:pPr marL="114300" indent="0">
              <a:buNone/>
            </a:pPr>
            <a:endParaRPr lang="en-CA" sz="2000" dirty="0"/>
          </a:p>
        </p:txBody>
      </p:sp>
    </p:spTree>
    <p:extLst>
      <p:ext uri="{BB962C8B-B14F-4D97-AF65-F5344CB8AC3E}">
        <p14:creationId xmlns:p14="http://schemas.microsoft.com/office/powerpoint/2010/main" val="3420258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A154-8167-4E37-B15A-3B439A2F1AF1}"/>
              </a:ext>
            </a:extLst>
          </p:cNvPr>
          <p:cNvSpPr>
            <a:spLocks noGrp="1"/>
          </p:cNvSpPr>
          <p:nvPr>
            <p:ph type="title"/>
          </p:nvPr>
        </p:nvSpPr>
        <p:spPr>
          <a:xfrm>
            <a:off x="369300" y="313953"/>
            <a:ext cx="8520600" cy="607800"/>
          </a:xfrm>
        </p:spPr>
        <p:txBody>
          <a:bodyPr>
            <a:normAutofit fontScale="90000"/>
          </a:bodyPr>
          <a:lstStyle/>
          <a:p>
            <a:r>
              <a:rPr lang="en-CA" dirty="0"/>
              <a:t>2.9 Analytics and the Law</a:t>
            </a:r>
          </a:p>
        </p:txBody>
      </p:sp>
      <p:sp>
        <p:nvSpPr>
          <p:cNvPr id="3" name="Text Placeholder 2">
            <a:extLst>
              <a:ext uri="{FF2B5EF4-FFF2-40B4-BE49-F238E27FC236}">
                <a16:creationId xmlns:a16="http://schemas.microsoft.com/office/drawing/2014/main" id="{6193A450-D414-4069-8C0C-EA8CBFBED046}"/>
              </a:ext>
            </a:extLst>
          </p:cNvPr>
          <p:cNvSpPr>
            <a:spLocks noGrp="1"/>
          </p:cNvSpPr>
          <p:nvPr>
            <p:ph type="body" idx="1"/>
          </p:nvPr>
        </p:nvSpPr>
        <p:spPr>
          <a:xfrm>
            <a:off x="311699" y="921753"/>
            <a:ext cx="8520600" cy="3842958"/>
          </a:xfrm>
        </p:spPr>
        <p:txBody>
          <a:bodyPr>
            <a:normAutofit/>
          </a:bodyPr>
          <a:lstStyle/>
          <a:p>
            <a:pPr marL="114300" indent="0">
              <a:buNone/>
            </a:pPr>
            <a:r>
              <a:rPr lang="en-CA" sz="2000" dirty="0"/>
              <a:t>Some legal considerations to keep in mind when implementing an HR analytics solution are:</a:t>
            </a:r>
          </a:p>
          <a:p>
            <a:r>
              <a:rPr lang="en-CA" sz="2000" dirty="0"/>
              <a:t>Employee privacy and anonymity</a:t>
            </a:r>
          </a:p>
          <a:p>
            <a:r>
              <a:rPr lang="en-CA" sz="2000" dirty="0"/>
              <a:t>Consent from employees about the amount and type of data collected</a:t>
            </a:r>
          </a:p>
          <a:p>
            <a:r>
              <a:rPr lang="en-CA" sz="2000" dirty="0"/>
              <a:t>Establishing the goal of data collection and informing employees accordingly</a:t>
            </a:r>
          </a:p>
          <a:p>
            <a:r>
              <a:rPr lang="en-CA" sz="2000" dirty="0"/>
              <a:t>IT security when using third-party software to run HR analytics</a:t>
            </a:r>
          </a:p>
          <a:p>
            <a:r>
              <a:rPr lang="en-CA" sz="2000" dirty="0"/>
              <a:t>Location of the HR analytics vendor – with whom the data will be stored – and their compliance with local laws</a:t>
            </a:r>
          </a:p>
          <a:p>
            <a:pPr marL="114300" indent="0">
              <a:buNone/>
            </a:pPr>
            <a:endParaRPr lang="en-CA" sz="2000" dirty="0"/>
          </a:p>
        </p:txBody>
      </p:sp>
    </p:spTree>
    <p:extLst>
      <p:ext uri="{BB962C8B-B14F-4D97-AF65-F5344CB8AC3E}">
        <p14:creationId xmlns:p14="http://schemas.microsoft.com/office/powerpoint/2010/main" val="1093947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2CC7-A1ED-423F-996D-074B8B988D17}"/>
              </a:ext>
            </a:extLst>
          </p:cNvPr>
          <p:cNvSpPr>
            <a:spLocks noGrp="1"/>
          </p:cNvSpPr>
          <p:nvPr>
            <p:ph type="title"/>
          </p:nvPr>
        </p:nvSpPr>
        <p:spPr/>
        <p:txBody>
          <a:bodyPr>
            <a:normAutofit fontScale="90000"/>
          </a:bodyPr>
          <a:lstStyle/>
          <a:p>
            <a:r>
              <a:rPr lang="en-CA" dirty="0"/>
              <a:t>2.10 HR Analytics Application</a:t>
            </a:r>
          </a:p>
        </p:txBody>
      </p:sp>
      <p:sp>
        <p:nvSpPr>
          <p:cNvPr id="3" name="Text Placeholder 2">
            <a:extLst>
              <a:ext uri="{FF2B5EF4-FFF2-40B4-BE49-F238E27FC236}">
                <a16:creationId xmlns:a16="http://schemas.microsoft.com/office/drawing/2014/main" id="{4008DEF2-BEB6-4B15-93D8-4CC34FB766C6}"/>
              </a:ext>
            </a:extLst>
          </p:cNvPr>
          <p:cNvSpPr>
            <a:spLocks noGrp="1"/>
          </p:cNvSpPr>
          <p:nvPr>
            <p:ph type="body" idx="1"/>
          </p:nvPr>
        </p:nvSpPr>
        <p:spPr>
          <a:xfrm>
            <a:off x="311700" y="1017800"/>
            <a:ext cx="5421198" cy="3715700"/>
          </a:xfrm>
        </p:spPr>
        <p:txBody>
          <a:bodyPr>
            <a:normAutofit/>
          </a:bodyPr>
          <a:lstStyle/>
          <a:p>
            <a:pPr marL="114300" indent="0">
              <a:buNone/>
            </a:pPr>
            <a:r>
              <a:rPr lang="en-CA" sz="2000" b="1" dirty="0">
                <a:solidFill>
                  <a:schemeClr val="tx1"/>
                </a:solidFill>
              </a:rPr>
              <a:t>HR analytics </a:t>
            </a:r>
            <a:r>
              <a:rPr lang="en-CA" sz="2000" dirty="0"/>
              <a:t>is the process of analyzing and using data to make informed business decisions on the following:</a:t>
            </a:r>
          </a:p>
          <a:p>
            <a:r>
              <a:rPr lang="en-CA" sz="2000" dirty="0"/>
              <a:t>Job design</a:t>
            </a:r>
          </a:p>
          <a:p>
            <a:r>
              <a:rPr lang="en-CA" sz="2000" dirty="0"/>
              <a:t>Recruitment</a:t>
            </a:r>
          </a:p>
          <a:p>
            <a:r>
              <a:rPr lang="en-CA" sz="2000" dirty="0"/>
              <a:t>Talent Acquisition</a:t>
            </a:r>
          </a:p>
          <a:p>
            <a:r>
              <a:rPr lang="en-CA" sz="2000" dirty="0"/>
              <a:t>Training</a:t>
            </a:r>
          </a:p>
          <a:p>
            <a:r>
              <a:rPr lang="en-CA" sz="2000" dirty="0"/>
              <a:t>Compensation</a:t>
            </a:r>
          </a:p>
          <a:p>
            <a:r>
              <a:rPr lang="en-CA" sz="2000" dirty="0"/>
              <a:t>Performance Management</a:t>
            </a:r>
          </a:p>
          <a:p>
            <a:r>
              <a:rPr lang="en-CA" sz="2000" dirty="0"/>
              <a:t>Health and Safety</a:t>
            </a:r>
          </a:p>
          <a:p>
            <a:endParaRPr lang="en-US" sz="2000" dirty="0"/>
          </a:p>
        </p:txBody>
      </p:sp>
      <p:pic>
        <p:nvPicPr>
          <p:cNvPr id="5" name="Picture 4">
            <a:extLst>
              <a:ext uri="{FF2B5EF4-FFF2-40B4-BE49-F238E27FC236}">
                <a16:creationId xmlns:a16="http://schemas.microsoft.com/office/drawing/2014/main" id="{D811F916-BFAB-24B9-E9EC-E680F829D91C}"/>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128060" y="1625600"/>
            <a:ext cx="3521445" cy="2332385"/>
          </a:xfrm>
          <a:prstGeom prst="rect">
            <a:avLst/>
          </a:prstGeom>
        </p:spPr>
      </p:pic>
      <p:sp>
        <p:nvSpPr>
          <p:cNvPr id="6" name="TextBox 5">
            <a:extLst>
              <a:ext uri="{FF2B5EF4-FFF2-40B4-BE49-F238E27FC236}">
                <a16:creationId xmlns:a16="http://schemas.microsoft.com/office/drawing/2014/main" id="{966D783A-680E-2A82-1BBB-53B2EF4D0702}"/>
              </a:ext>
            </a:extLst>
          </p:cNvPr>
          <p:cNvSpPr txBox="1"/>
          <p:nvPr/>
        </p:nvSpPr>
        <p:spPr>
          <a:xfrm>
            <a:off x="5128060" y="4010284"/>
            <a:ext cx="3624685" cy="230832"/>
          </a:xfrm>
          <a:prstGeom prst="rect">
            <a:avLst/>
          </a:prstGeom>
          <a:noFill/>
        </p:spPr>
        <p:txBody>
          <a:bodyPr wrap="square" rtlCol="0">
            <a:spAutoFit/>
          </a:bodyPr>
          <a:lstStyle/>
          <a:p>
            <a:r>
              <a:rPr lang="en-CA" sz="900" dirty="0">
                <a:hlinkClick r:id="rId4" tooltip="https://www.peoplematters.in/article/life-at-work/new-trends-in-managing-human-resources-15976"/>
              </a:rPr>
              <a:t>This Photo</a:t>
            </a:r>
            <a:r>
              <a:rPr lang="en-CA" sz="900" dirty="0"/>
              <a:t> by Lukas is CC0 Public Domain</a:t>
            </a:r>
          </a:p>
        </p:txBody>
      </p:sp>
    </p:spTree>
    <p:extLst>
      <p:ext uri="{BB962C8B-B14F-4D97-AF65-F5344CB8AC3E}">
        <p14:creationId xmlns:p14="http://schemas.microsoft.com/office/powerpoint/2010/main" val="2292086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2CC7-A1ED-423F-996D-074B8B988D17}"/>
              </a:ext>
            </a:extLst>
          </p:cNvPr>
          <p:cNvSpPr>
            <a:spLocks noGrp="1"/>
          </p:cNvSpPr>
          <p:nvPr>
            <p:ph type="title"/>
          </p:nvPr>
        </p:nvSpPr>
        <p:spPr/>
        <p:txBody>
          <a:bodyPr>
            <a:normAutofit fontScale="90000"/>
          </a:bodyPr>
          <a:lstStyle/>
          <a:p>
            <a:r>
              <a:rPr lang="en-CA" dirty="0"/>
              <a:t>2.11 HR Audits: An Interview</a:t>
            </a:r>
            <a:br>
              <a:rPr lang="en-CA" dirty="0"/>
            </a:br>
            <a:endParaRPr lang="en-CA" dirty="0"/>
          </a:p>
        </p:txBody>
      </p:sp>
      <p:sp>
        <p:nvSpPr>
          <p:cNvPr id="3" name="Text Placeholder 2">
            <a:extLst>
              <a:ext uri="{FF2B5EF4-FFF2-40B4-BE49-F238E27FC236}">
                <a16:creationId xmlns:a16="http://schemas.microsoft.com/office/drawing/2014/main" id="{4008DEF2-BEB6-4B15-93D8-4CC34FB766C6}"/>
              </a:ext>
            </a:extLst>
          </p:cNvPr>
          <p:cNvSpPr>
            <a:spLocks noGrp="1"/>
          </p:cNvSpPr>
          <p:nvPr>
            <p:ph type="body" idx="1"/>
          </p:nvPr>
        </p:nvSpPr>
        <p:spPr>
          <a:xfrm>
            <a:off x="311699" y="1017800"/>
            <a:ext cx="8520599" cy="3715700"/>
          </a:xfrm>
        </p:spPr>
        <p:txBody>
          <a:bodyPr>
            <a:normAutofit fontScale="85000" lnSpcReduction="20000"/>
          </a:bodyPr>
          <a:lstStyle/>
          <a:p>
            <a:pPr marL="114300" indent="0">
              <a:buNone/>
            </a:pPr>
            <a:r>
              <a:rPr lang="en-US" sz="2000" dirty="0"/>
              <a:t>Key insights about HR audits from the interview with Mike Haberman, SHRM-SCP, co-founder of Omega HR Solutions:</a:t>
            </a:r>
          </a:p>
          <a:p>
            <a:pPr marL="114300" indent="0">
              <a:buNone/>
            </a:pPr>
            <a:endParaRPr lang="en-US" sz="2000" dirty="0"/>
          </a:p>
          <a:p>
            <a:r>
              <a:rPr lang="en-US" sz="2000" dirty="0"/>
              <a:t>An HR audit is a tool to help a company determine that the HR department is functioning as intended and covering all its designated areas.</a:t>
            </a:r>
          </a:p>
          <a:p>
            <a:r>
              <a:rPr lang="en-US" sz="2000" dirty="0"/>
              <a:t>Types of HR audits include Organizational, Compliance, Functional, and Strategic.</a:t>
            </a:r>
          </a:p>
          <a:p>
            <a:r>
              <a:rPr lang="en-US" sz="2000" dirty="0"/>
              <a:t>The choice between internal or external audits will depend on the audit's purpose. Legal sensitivity and efficient execution of time-consuming process requires external consultant.</a:t>
            </a:r>
          </a:p>
          <a:p>
            <a:r>
              <a:rPr lang="en-US" sz="2000" dirty="0"/>
              <a:t>After completing an audit, correct identified problems. Additionally, collaborate with consultants for issue resolution and develop worklists for actionable findings.</a:t>
            </a:r>
          </a:p>
          <a:p>
            <a:r>
              <a:rPr lang="en-US" sz="2000" dirty="0"/>
              <a:t>Organizational audits could be done periodically, while others should align with changes in the business world.</a:t>
            </a:r>
          </a:p>
          <a:p>
            <a:endParaRPr lang="en-US" sz="2000" dirty="0"/>
          </a:p>
          <a:p>
            <a:endParaRPr lang="en-US" sz="2000" dirty="0"/>
          </a:p>
        </p:txBody>
      </p:sp>
    </p:spTree>
    <p:extLst>
      <p:ext uri="{BB962C8B-B14F-4D97-AF65-F5344CB8AC3E}">
        <p14:creationId xmlns:p14="http://schemas.microsoft.com/office/powerpoint/2010/main" val="2309902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E333-C724-429F-A236-B329EF5B916B}"/>
              </a:ext>
            </a:extLst>
          </p:cNvPr>
          <p:cNvSpPr>
            <a:spLocks noGrp="1"/>
          </p:cNvSpPr>
          <p:nvPr>
            <p:ph type="title"/>
          </p:nvPr>
        </p:nvSpPr>
        <p:spPr/>
        <p:txBody>
          <a:bodyPr>
            <a:normAutofit fontScale="90000"/>
          </a:bodyPr>
          <a:lstStyle/>
          <a:p>
            <a:r>
              <a:rPr lang="en-CA" dirty="0"/>
              <a:t>Summary</a:t>
            </a:r>
          </a:p>
        </p:txBody>
      </p:sp>
      <p:sp>
        <p:nvSpPr>
          <p:cNvPr id="3" name="Text Placeholder 2">
            <a:extLst>
              <a:ext uri="{FF2B5EF4-FFF2-40B4-BE49-F238E27FC236}">
                <a16:creationId xmlns:a16="http://schemas.microsoft.com/office/drawing/2014/main" id="{DA12EA40-313A-4D6A-8248-9C0A112FF225}"/>
              </a:ext>
            </a:extLst>
          </p:cNvPr>
          <p:cNvSpPr>
            <a:spLocks noGrp="1"/>
          </p:cNvSpPr>
          <p:nvPr>
            <p:ph type="body" idx="1"/>
          </p:nvPr>
        </p:nvSpPr>
        <p:spPr>
          <a:xfrm>
            <a:off x="311700" y="1017800"/>
            <a:ext cx="8520600" cy="3715700"/>
          </a:xfrm>
        </p:spPr>
        <p:txBody>
          <a:bodyPr>
            <a:normAutofit/>
          </a:bodyPr>
          <a:lstStyle/>
          <a:p>
            <a:r>
              <a:rPr lang="en-CA" dirty="0">
                <a:cs typeface="Arial"/>
              </a:rPr>
              <a:t>Discuss the importance of HR planning as it relates to strategy.</a:t>
            </a:r>
            <a:endParaRPr lang="en-US" dirty="0">
              <a:cs typeface="Arial"/>
            </a:endParaRPr>
          </a:p>
          <a:p>
            <a:pPr>
              <a:lnSpc>
                <a:spcPct val="114999"/>
              </a:lnSpc>
            </a:pPr>
            <a:r>
              <a:rPr lang="en-CA" dirty="0">
                <a:cs typeface="Arial"/>
              </a:rPr>
              <a:t>Describe the HR planning process.</a:t>
            </a:r>
          </a:p>
          <a:p>
            <a:pPr>
              <a:lnSpc>
                <a:spcPct val="114999"/>
              </a:lnSpc>
            </a:pPr>
            <a:r>
              <a:rPr lang="en-CA" dirty="0">
                <a:cs typeface="Arial"/>
              </a:rPr>
              <a:t>Explain the use of budgets to plan financial resources.</a:t>
            </a:r>
            <a:endParaRPr lang="en-US" dirty="0">
              <a:cs typeface="Arial"/>
            </a:endParaRPr>
          </a:p>
          <a:p>
            <a:pPr>
              <a:lnSpc>
                <a:spcPct val="114999"/>
              </a:lnSpc>
            </a:pPr>
            <a:r>
              <a:rPr lang="en-CA" dirty="0">
                <a:cs typeface="Arial"/>
              </a:rPr>
              <a:t>Discuss the methods companies use to estimate supply and demand of human </a:t>
            </a:r>
            <a:r>
              <a:rPr lang="en-CA">
                <a:cs typeface="Arial"/>
              </a:rPr>
              <a:t>capital.</a:t>
            </a:r>
            <a:endParaRPr lang="en-CA" dirty="0">
              <a:cs typeface="Arial"/>
            </a:endParaRPr>
          </a:p>
          <a:p>
            <a:pPr>
              <a:lnSpc>
                <a:spcPct val="114999"/>
              </a:lnSpc>
            </a:pPr>
            <a:r>
              <a:rPr lang="en-CA" dirty="0">
                <a:cs typeface="Arial"/>
              </a:rPr>
              <a:t>Explain the components of a human resources information system (HRIS)</a:t>
            </a:r>
            <a:endParaRPr lang="en-US" dirty="0">
              <a:cs typeface="Arial"/>
            </a:endParaRPr>
          </a:p>
          <a:p>
            <a:pPr>
              <a:lnSpc>
                <a:spcPct val="114999"/>
              </a:lnSpc>
            </a:pPr>
            <a:r>
              <a:rPr lang="en-CA" dirty="0">
                <a:cs typeface="Arial"/>
              </a:rPr>
              <a:t>Describe how HRIS data and HR analytics has increased effectiveness </a:t>
            </a:r>
            <a:r>
              <a:rPr lang="en-CA">
                <a:cs typeface="Arial"/>
              </a:rPr>
              <a:t>of delivering HR services to employees.</a:t>
            </a:r>
            <a:endParaRPr lang="en-US" dirty="0">
              <a:cs typeface="Arial"/>
            </a:endParaRPr>
          </a:p>
          <a:p>
            <a:pPr>
              <a:lnSpc>
                <a:spcPct val="114999"/>
              </a:lnSpc>
            </a:pPr>
            <a:r>
              <a:rPr lang="en-CA" dirty="0">
                <a:cs typeface="Arial"/>
              </a:rPr>
              <a:t>Explain how analytics can support </a:t>
            </a:r>
            <a:r>
              <a:rPr lang="en-CA">
                <a:cs typeface="Arial"/>
              </a:rPr>
              <a:t>decision-making in HR.</a:t>
            </a:r>
            <a:endParaRPr lang="en-CA"/>
          </a:p>
          <a:p>
            <a:pPr>
              <a:lnSpc>
                <a:spcPct val="114999"/>
              </a:lnSpc>
            </a:pPr>
            <a:r>
              <a:rPr lang="en-CA">
                <a:cs typeface="Arial"/>
              </a:rPr>
              <a:t>Examine the importance of HR audits.</a:t>
            </a:r>
            <a:endParaRPr lang="en-CA"/>
          </a:p>
          <a:p>
            <a:pPr>
              <a:lnSpc>
                <a:spcPct val="114999"/>
              </a:lnSpc>
            </a:pPr>
            <a:endParaRPr lang="en-CA" dirty="0"/>
          </a:p>
        </p:txBody>
      </p:sp>
    </p:spTree>
    <p:extLst>
      <p:ext uri="{BB962C8B-B14F-4D97-AF65-F5344CB8AC3E}">
        <p14:creationId xmlns:p14="http://schemas.microsoft.com/office/powerpoint/2010/main" val="1577014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 I</a:t>
            </a:r>
            <a:endParaRPr lang="en-US" sz="3000" dirty="0">
              <a:solidFill>
                <a:schemeClr val="bg1"/>
              </a:solidFill>
              <a:cs typeface="Aria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22218"/>
            <a:ext cx="7966994" cy="3956858"/>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00000"/>
              <a:buFont typeface="+mj-lt"/>
              <a:buAutoNum type="arabicPeriod"/>
            </a:pPr>
            <a:r>
              <a:rPr lang="en-CA" sz="1800" dirty="0"/>
              <a:t>Review the HR Planning Process and the steps, individually. Discuss how you would create an HR plan for a company with 100 employees. Discuss how you would create an HR plan for a company of 2000 employees. What are the similarities? What are the differences? Discuss in a small group.</a:t>
            </a:r>
          </a:p>
          <a:p>
            <a:pPr marL="342900" indent="-342900">
              <a:buSzPct val="100000"/>
              <a:buFont typeface="+mj-lt"/>
              <a:buAutoNum type="arabicPeriod"/>
            </a:pPr>
            <a:r>
              <a:rPr lang="en-CA" sz="1800" dirty="0"/>
              <a:t>You are the HR Manager of a large company that is expanding. Presenting there are 5000 employees. The strategic plan mission is to expand to 8000 people over the next 3 years into difference markets, provide new products, and diversify into another country. It is your responsibility to create the HR Plan. Who do you speak to? Who do you get involved, and why? What is the first step you would take to create the HR Plan? Discuss in a small group.</a:t>
            </a:r>
          </a:p>
          <a:p>
            <a:pPr>
              <a:buSzPct val="100000"/>
            </a:pPr>
            <a:endParaRPr lang="en-CA" sz="1800" dirty="0"/>
          </a:p>
        </p:txBody>
      </p:sp>
    </p:spTree>
    <p:extLst>
      <p:ext uri="{BB962C8B-B14F-4D97-AF65-F5344CB8AC3E}">
        <p14:creationId xmlns:p14="http://schemas.microsoft.com/office/powerpoint/2010/main" val="1115321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 II</a:t>
            </a:r>
            <a:endParaRPr lang="en-US" sz="3000" dirty="0">
              <a:solidFill>
                <a:schemeClr val="bg1"/>
              </a:solidFill>
              <a:cs typeface="Aria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22218"/>
            <a:ext cx="7966994" cy="3956858"/>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00000"/>
              <a:buFont typeface="+mj-lt"/>
              <a:buAutoNum type="arabicPeriod" startAt="3"/>
            </a:pPr>
            <a:r>
              <a:rPr lang="en-CA" sz="1800" dirty="0"/>
              <a:t>Why do companies align the HR Plan with the Strategic Plan? Discuss with a partner.</a:t>
            </a:r>
          </a:p>
          <a:p>
            <a:pPr marL="342900" indent="-342900">
              <a:buSzPct val="100000"/>
              <a:buFont typeface="+mj-lt"/>
              <a:buAutoNum type="arabicPeriod" startAt="3"/>
            </a:pPr>
            <a:r>
              <a:rPr lang="en-CA" sz="1800" dirty="0"/>
              <a:t>You work for a Canadian retail chain that has stores in Western Canada. The company wants to expand to Ontario and Nova Scotia. The goals is to open 10 new stores in each province within a year. The CEO asks you to complete an external and internal review. What factors would you consider and include in your review? Discuss in a small group.</a:t>
            </a:r>
          </a:p>
          <a:p>
            <a:pPr marL="342900" indent="-342900">
              <a:buSzPct val="100000"/>
              <a:buFont typeface="+mj-lt"/>
              <a:buAutoNum type="arabicPeriod" startAt="3"/>
            </a:pPr>
            <a:r>
              <a:rPr lang="en-CA" sz="1800" dirty="0"/>
              <a:t>You work for a digital music and 3-D company that sells it’s services to the movie industry. The job descriptions and the move customer’s needs are in constant flux, upgrading technology and developing new digital software. You need to complete some forecasting. Which ones would you consider? Why? Discuss with a partner.</a:t>
            </a:r>
          </a:p>
        </p:txBody>
      </p:sp>
    </p:spTree>
    <p:extLst>
      <p:ext uri="{BB962C8B-B14F-4D97-AF65-F5344CB8AC3E}">
        <p14:creationId xmlns:p14="http://schemas.microsoft.com/office/powerpoint/2010/main" val="86266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A462-9C9E-4685-902A-DFA601079CDE}"/>
              </a:ext>
            </a:extLst>
          </p:cNvPr>
          <p:cNvSpPr>
            <a:spLocks noGrp="1"/>
          </p:cNvSpPr>
          <p:nvPr>
            <p:ph type="title"/>
          </p:nvPr>
        </p:nvSpPr>
        <p:spPr/>
        <p:txBody>
          <a:bodyPr>
            <a:normAutofit fontScale="90000"/>
          </a:bodyPr>
          <a:lstStyle/>
          <a:p>
            <a:r>
              <a:rPr lang="en-CA" dirty="0"/>
              <a:t>2.1 Human Resources Planning and Processes</a:t>
            </a:r>
          </a:p>
        </p:txBody>
      </p:sp>
      <p:sp>
        <p:nvSpPr>
          <p:cNvPr id="3" name="Text Placeholder 2">
            <a:extLst>
              <a:ext uri="{FF2B5EF4-FFF2-40B4-BE49-F238E27FC236}">
                <a16:creationId xmlns:a16="http://schemas.microsoft.com/office/drawing/2014/main" id="{7EAFB5AB-007D-48CE-BE46-D08A7AA0EBF4}"/>
              </a:ext>
            </a:extLst>
          </p:cNvPr>
          <p:cNvSpPr>
            <a:spLocks noGrp="1"/>
          </p:cNvSpPr>
          <p:nvPr>
            <p:ph type="body" idx="1"/>
          </p:nvPr>
        </p:nvSpPr>
        <p:spPr>
          <a:xfrm>
            <a:off x="311700" y="1017800"/>
            <a:ext cx="8520600" cy="3715700"/>
          </a:xfrm>
        </p:spPr>
        <p:txBody>
          <a:bodyPr>
            <a:normAutofit/>
          </a:bodyPr>
          <a:lstStyle/>
          <a:p>
            <a:pPr marL="114300" indent="0">
              <a:buNone/>
            </a:pPr>
            <a:r>
              <a:rPr lang="en-CA" sz="2000" b="1" dirty="0">
                <a:solidFill>
                  <a:schemeClr val="tx1"/>
                </a:solidFill>
              </a:rPr>
              <a:t>HR Planning </a:t>
            </a:r>
            <a:r>
              <a:rPr lang="en-CA" sz="2000" b="1" dirty="0"/>
              <a:t>is a strategic process that helps companies plan for future human resources that are needed to support the growth, or downsizing of production demands. </a:t>
            </a:r>
          </a:p>
          <a:p>
            <a:r>
              <a:rPr lang="en-CA" sz="2000" dirty="0"/>
              <a:t>It allows companies to predict the future, analyze the needs of the company, decide the market availability of candidates for specific jobs, and make decisions when and how to adapt and use human resources (people).</a:t>
            </a:r>
          </a:p>
          <a:p>
            <a:r>
              <a:rPr lang="en-CA" sz="2000" dirty="0"/>
              <a:t>HR departments begin an HR Plan by predicting or anticipating the number of employees they will need with the expansion, and what skills the new employees will need to possess.</a:t>
            </a:r>
          </a:p>
          <a:p>
            <a:pPr marL="114300" indent="0">
              <a:buNone/>
            </a:pPr>
            <a:endParaRPr lang="en-CA" sz="2000" dirty="0"/>
          </a:p>
        </p:txBody>
      </p:sp>
    </p:spTree>
    <p:extLst>
      <p:ext uri="{BB962C8B-B14F-4D97-AF65-F5344CB8AC3E}">
        <p14:creationId xmlns:p14="http://schemas.microsoft.com/office/powerpoint/2010/main" val="2558788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 III</a:t>
            </a:r>
            <a:endParaRPr lang="en-US" sz="3000" dirty="0">
              <a:solidFill>
                <a:schemeClr val="bg1"/>
              </a:solidFill>
              <a:cs typeface="Aria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22218"/>
            <a:ext cx="7966994" cy="3956858"/>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00000"/>
              <a:buFont typeface="+mj-lt"/>
              <a:buAutoNum type="arabicPeriod" startAt="6"/>
            </a:pPr>
            <a:r>
              <a:rPr lang="en-CA" sz="1800" dirty="0"/>
              <a:t>Review nominal group method and </a:t>
            </a:r>
            <a:r>
              <a:rPr lang="en-CA" sz="1800" dirty="0" err="1"/>
              <a:t>delphi</a:t>
            </a:r>
            <a:r>
              <a:rPr lang="en-CA" sz="1800" dirty="0"/>
              <a:t> method of forecasting, individually. What are the similarities? What are the differences? Do you have a preference you would use for a large electrical company that has 300 employees across Ontario? (The company is downsizing due to the slump in housing construction and sales). They expect to lay off about 100 employees. Discuss in a small group.</a:t>
            </a:r>
          </a:p>
          <a:p>
            <a:pPr marL="342900" indent="-342900">
              <a:buSzPct val="100000"/>
              <a:buFont typeface="+mj-lt"/>
              <a:buAutoNum type="arabicPeriod" startAt="6"/>
            </a:pPr>
            <a:r>
              <a:rPr lang="en-CA" sz="1800" dirty="0"/>
              <a:t>Why are staffing tables important to Human Resources? President? Brainstorm in large group.</a:t>
            </a:r>
          </a:p>
          <a:p>
            <a:pPr marL="342900" indent="-342900">
              <a:buSzPct val="100000"/>
              <a:buFont typeface="+mj-lt"/>
              <a:buAutoNum type="arabicPeriod" startAt="6"/>
            </a:pPr>
            <a:r>
              <a:rPr lang="en-CA" sz="1800" dirty="0"/>
              <a:t>Discuss an approach you would use if your company had “too many employees” and needed to cut back on staff by 30%? Why is this approach the most beneficial? Discussion in small group.</a:t>
            </a:r>
            <a:br>
              <a:rPr lang="en-CA" sz="1800" dirty="0"/>
            </a:br>
            <a:endParaRPr lang="en-CA" sz="1800" dirty="0"/>
          </a:p>
          <a:p>
            <a:pPr marL="342900" indent="-342900">
              <a:buSzPct val="100000"/>
              <a:buFont typeface="+mj-lt"/>
              <a:buAutoNum type="arabicPeriod" startAt="3"/>
            </a:pPr>
            <a:endParaRPr lang="en-CA" sz="1800" dirty="0"/>
          </a:p>
        </p:txBody>
      </p:sp>
    </p:spTree>
    <p:extLst>
      <p:ext uri="{BB962C8B-B14F-4D97-AF65-F5344CB8AC3E}">
        <p14:creationId xmlns:p14="http://schemas.microsoft.com/office/powerpoint/2010/main" val="3442396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 IV</a:t>
            </a:r>
            <a:endParaRPr lang="en-US" sz="3000" dirty="0">
              <a:solidFill>
                <a:schemeClr val="bg1"/>
              </a:solidFill>
              <a:cs typeface="Aria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22218"/>
            <a:ext cx="7966994" cy="3956858"/>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00000"/>
              <a:buFont typeface="+mj-lt"/>
              <a:buAutoNum type="arabicPeriod" startAt="9"/>
            </a:pPr>
            <a:r>
              <a:rPr lang="en-CA" sz="1800" dirty="0"/>
              <a:t>Discuss an approach you would use if your company was expanding by 40% over the next year. You now have 1000 employees and it is expected you will have 1400 employees within a year. Why is this approach the most beneficial? Discuss in small group.</a:t>
            </a:r>
          </a:p>
          <a:p>
            <a:pPr marL="342900" indent="-342900">
              <a:buSzPct val="100000"/>
              <a:buFont typeface="+mj-lt"/>
              <a:buAutoNum type="arabicPeriod" startAt="9"/>
            </a:pPr>
            <a:r>
              <a:rPr lang="en-CA" sz="1800" dirty="0"/>
              <a:t>What is the purpose of replacement charts? And, who would use them in the company? What would they use them for? Discuss with a partner.</a:t>
            </a:r>
          </a:p>
          <a:p>
            <a:pPr marL="342900" indent="-342900">
              <a:buSzPct val="100000"/>
              <a:buFont typeface="+mj-lt"/>
              <a:buAutoNum type="arabicPeriod" startAt="9"/>
            </a:pPr>
            <a:r>
              <a:rPr lang="en-CA" sz="1800" dirty="0"/>
              <a:t>Review the Conference Board of Canada website, individually. Share with a partner something that you learned that could b useful to an HR Manager.</a:t>
            </a:r>
          </a:p>
          <a:p>
            <a:pPr marL="342900" indent="-342900">
              <a:buSzPct val="100000"/>
              <a:buFont typeface="+mj-lt"/>
              <a:buAutoNum type="arabicPeriod" startAt="9"/>
            </a:pPr>
            <a:r>
              <a:rPr lang="en-CA" sz="1800" dirty="0"/>
              <a:t>Do you believe crowdsourcing is a good idea? Why? Why not? Brainstorm with the large group.</a:t>
            </a:r>
          </a:p>
          <a:p>
            <a:pPr>
              <a:buSzPct val="100000"/>
            </a:pPr>
            <a:br>
              <a:rPr lang="en-CA" sz="1800" dirty="0"/>
            </a:br>
            <a:endParaRPr lang="en-CA" sz="1800" dirty="0"/>
          </a:p>
          <a:p>
            <a:pPr marL="342900" indent="-342900">
              <a:buSzPct val="100000"/>
              <a:buFont typeface="+mj-lt"/>
              <a:buAutoNum type="arabicPeriod" startAt="3"/>
            </a:pPr>
            <a:endParaRPr lang="en-CA" sz="1800" dirty="0"/>
          </a:p>
        </p:txBody>
      </p:sp>
    </p:spTree>
    <p:extLst>
      <p:ext uri="{BB962C8B-B14F-4D97-AF65-F5344CB8AC3E}">
        <p14:creationId xmlns:p14="http://schemas.microsoft.com/office/powerpoint/2010/main" val="2274166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 V</a:t>
            </a:r>
            <a:endParaRPr lang="en-US" sz="3000" dirty="0">
              <a:solidFill>
                <a:schemeClr val="bg1"/>
              </a:solidFill>
              <a:cs typeface="Aria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22218"/>
            <a:ext cx="7966994" cy="3956858"/>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00000"/>
              <a:buFont typeface="+mj-lt"/>
              <a:buAutoNum type="arabicPeriod" startAt="13"/>
            </a:pPr>
            <a:r>
              <a:rPr lang="en-CA" sz="1800" dirty="0"/>
              <a:t>Have you ever had to complete an application online through a database? What are the advantages for HR? Did you think the process was a good experience, as an applicant? A bad experience, as an applicant? Discuss with a partner.</a:t>
            </a:r>
          </a:p>
          <a:p>
            <a:pPr marL="342900" indent="-342900">
              <a:buSzPct val="100000"/>
              <a:buFont typeface="+mj-lt"/>
              <a:buAutoNum type="arabicPeriod" startAt="13"/>
            </a:pPr>
            <a:r>
              <a:rPr lang="en-CA" sz="1800" dirty="0"/>
              <a:t>Think about security as it relates to HR analytics. Do so research on security online, individually. What are the risks? Discuss with a partner.</a:t>
            </a:r>
          </a:p>
          <a:p>
            <a:pPr marL="342900" indent="-342900">
              <a:buSzPct val="100000"/>
              <a:buFont typeface="+mj-lt"/>
              <a:buAutoNum type="arabicPeriod" startAt="13"/>
            </a:pPr>
            <a:r>
              <a:rPr lang="en-CA" sz="1800" dirty="0"/>
              <a:t>What are the challenges facing companies that want to invest in an HRIS? Brainstorm in large group.</a:t>
            </a:r>
          </a:p>
          <a:p>
            <a:pPr marL="342900" indent="-342900">
              <a:buSzPct val="100000"/>
              <a:buFont typeface="+mj-lt"/>
              <a:buAutoNum type="arabicPeriod" startAt="13"/>
            </a:pPr>
            <a:r>
              <a:rPr lang="en-CA" sz="1800" dirty="0"/>
              <a:t>In your own words, describe HR analytics. Write a one-minute paper. Share with a partner.</a:t>
            </a:r>
          </a:p>
          <a:p>
            <a:pPr marL="342900" indent="-342900">
              <a:buSzPct val="100000"/>
              <a:buFont typeface="+mj-lt"/>
              <a:buAutoNum type="arabicPeriod" startAt="13"/>
            </a:pPr>
            <a:r>
              <a:rPr lang="en-CA" sz="1800" dirty="0"/>
              <a:t>Research “analytics and the law”, individually. Find something interesting about the search. Share with a partner.</a:t>
            </a:r>
          </a:p>
          <a:p>
            <a:pPr>
              <a:buSzPct val="100000"/>
            </a:pPr>
            <a:br>
              <a:rPr lang="en-CA" sz="1800" dirty="0"/>
            </a:br>
            <a:endParaRPr lang="en-CA" sz="1800" dirty="0"/>
          </a:p>
          <a:p>
            <a:pPr marL="342900" indent="-342900">
              <a:buSzPct val="100000"/>
              <a:buFont typeface="+mj-lt"/>
              <a:buAutoNum type="arabicPeriod" startAt="3"/>
            </a:pPr>
            <a:endParaRPr lang="en-CA" sz="1800" dirty="0"/>
          </a:p>
        </p:txBody>
      </p:sp>
    </p:spTree>
    <p:extLst>
      <p:ext uri="{BB962C8B-B14F-4D97-AF65-F5344CB8AC3E}">
        <p14:creationId xmlns:p14="http://schemas.microsoft.com/office/powerpoint/2010/main" val="281217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 VI</a:t>
            </a:r>
            <a:endParaRPr lang="en-US" sz="3000" dirty="0">
              <a:solidFill>
                <a:schemeClr val="bg1"/>
              </a:solidFill>
              <a:cs typeface="Aria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22218"/>
            <a:ext cx="7966994" cy="3956858"/>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00000"/>
              <a:buFont typeface="+mj-lt"/>
              <a:buAutoNum type="arabicPeriod" startAt="18"/>
            </a:pPr>
            <a:r>
              <a:rPr lang="en-CA" sz="1800"/>
              <a:t>How </a:t>
            </a:r>
            <a:r>
              <a:rPr lang="en-CA" sz="1800" dirty="0"/>
              <a:t>do HR analytics impact job design? Recruitment? Training? Compensation? Discuss in a small group.</a:t>
            </a:r>
          </a:p>
          <a:p>
            <a:pPr marL="342900" indent="-342900">
              <a:buSzPct val="100000"/>
              <a:buFont typeface="+mj-lt"/>
              <a:buAutoNum type="arabicPeriod" startAt="18"/>
            </a:pPr>
            <a:r>
              <a:rPr lang="en-CA" sz="1800" dirty="0"/>
              <a:t>Teacher will research a budget for a small company.  Teacher will direct students to the weblink.  Students will find and review the budget (annual) in a small group; and discuss variable costs, fixed costs, and mixed costs.</a:t>
            </a:r>
          </a:p>
          <a:p>
            <a:pPr marL="342900" indent="-342900">
              <a:buSzPct val="100000"/>
              <a:buFont typeface="+mj-lt"/>
              <a:buAutoNum type="arabicPeriod" startAt="18"/>
            </a:pPr>
            <a:r>
              <a:rPr lang="en-CA" sz="1800" dirty="0"/>
              <a:t>In a small group, each group will decide on research for one company.  The group will locate an income statement, balance sheet and statement of cash flow for the company.  The group will share what they learned in the larger group.</a:t>
            </a:r>
          </a:p>
          <a:p>
            <a:pPr marL="342900" indent="-342900">
              <a:buSzPct val="100000"/>
              <a:buFont typeface="+mj-lt"/>
              <a:buAutoNum type="arabicPeriod" startAt="18"/>
            </a:pPr>
            <a:r>
              <a:rPr lang="en-CA" sz="1800" dirty="0"/>
              <a:t>In pairs, students will review horizontal analysis and vertical analysis.  Each student chooses one topic.  Explain to the fellow student, in your own words, what the topic means and its importance to businesses.</a:t>
            </a:r>
          </a:p>
          <a:p>
            <a:pPr marL="342900" indent="-342900">
              <a:buSzPct val="100000"/>
              <a:buFont typeface="+mj-lt"/>
              <a:buAutoNum type="arabicPeriod" startAt="18"/>
            </a:pPr>
            <a:endParaRPr lang="en-CA" sz="1800" dirty="0"/>
          </a:p>
          <a:p>
            <a:pPr>
              <a:buSzPct val="100000"/>
            </a:pPr>
            <a:br>
              <a:rPr lang="en-CA" sz="1800" dirty="0"/>
            </a:br>
            <a:endParaRPr lang="en-CA" sz="1800" dirty="0"/>
          </a:p>
          <a:p>
            <a:pPr marL="342900" indent="-342900">
              <a:buSzPct val="100000"/>
              <a:buFont typeface="+mj-lt"/>
              <a:buAutoNum type="arabicPeriod" startAt="3"/>
            </a:pPr>
            <a:endParaRPr lang="en-CA" sz="1800" dirty="0"/>
          </a:p>
        </p:txBody>
      </p:sp>
    </p:spTree>
    <p:extLst>
      <p:ext uri="{BB962C8B-B14F-4D97-AF65-F5344CB8AC3E}">
        <p14:creationId xmlns:p14="http://schemas.microsoft.com/office/powerpoint/2010/main" val="3456633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A462-9C9E-4685-902A-DFA601079CDE}"/>
              </a:ext>
            </a:extLst>
          </p:cNvPr>
          <p:cNvSpPr>
            <a:spLocks noGrp="1"/>
          </p:cNvSpPr>
          <p:nvPr>
            <p:ph type="title"/>
          </p:nvPr>
        </p:nvSpPr>
        <p:spPr/>
        <p:txBody>
          <a:bodyPr>
            <a:normAutofit fontScale="90000"/>
          </a:bodyPr>
          <a:lstStyle/>
          <a:p>
            <a:r>
              <a:rPr lang="en-CA" dirty="0"/>
              <a:t>2.1 Workforce Plan Development Competencies</a:t>
            </a:r>
          </a:p>
        </p:txBody>
      </p:sp>
      <p:graphicFrame>
        <p:nvGraphicFramePr>
          <p:cNvPr id="4" name="Diagrama 3" descr="•Maintain an understanding of the organization’s vision, mission, values, and goals.&#10;•Create a future-focused workforce plan.&#10;•Measure gaps in current talent needs.&#10;•Assess future talent needs.">
            <a:extLst>
              <a:ext uri="{FF2B5EF4-FFF2-40B4-BE49-F238E27FC236}">
                <a16:creationId xmlns:a16="http://schemas.microsoft.com/office/drawing/2014/main" id="{63B7DE68-B052-190D-D0F7-FBEA3E9B70D0}"/>
              </a:ext>
            </a:extLst>
          </p:cNvPr>
          <p:cNvGraphicFramePr/>
          <p:nvPr>
            <p:extLst>
              <p:ext uri="{D42A27DB-BD31-4B8C-83A1-F6EECF244321}">
                <p14:modId xmlns:p14="http://schemas.microsoft.com/office/powerpoint/2010/main" val="3269398314"/>
              </p:ext>
            </p:extLst>
          </p:nvPr>
        </p:nvGraphicFramePr>
        <p:xfrm>
          <a:off x="311700" y="1209368"/>
          <a:ext cx="8520600" cy="3195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3507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A462-9C9E-4685-902A-DFA601079CDE}"/>
              </a:ext>
            </a:extLst>
          </p:cNvPr>
          <p:cNvSpPr>
            <a:spLocks noGrp="1"/>
          </p:cNvSpPr>
          <p:nvPr>
            <p:ph type="title"/>
          </p:nvPr>
        </p:nvSpPr>
        <p:spPr/>
        <p:txBody>
          <a:bodyPr>
            <a:normAutofit fontScale="90000"/>
          </a:bodyPr>
          <a:lstStyle/>
          <a:p>
            <a:r>
              <a:rPr lang="en-CA" dirty="0"/>
              <a:t>2.1 The Five Steps of the HR Planning Process</a:t>
            </a:r>
          </a:p>
        </p:txBody>
      </p:sp>
      <p:graphicFrame>
        <p:nvGraphicFramePr>
          <p:cNvPr id="4" name="Diagrama 3" descr="Review your business goals&#10;Scan the environment&#10;Identify the gaps&#10;Develop your plan&#10;Measure your progress&#10;">
            <a:extLst>
              <a:ext uri="{FF2B5EF4-FFF2-40B4-BE49-F238E27FC236}">
                <a16:creationId xmlns:a16="http://schemas.microsoft.com/office/drawing/2014/main" id="{5AB94BE5-8D7F-0AAB-B983-55185EC6604D}"/>
              </a:ext>
            </a:extLst>
          </p:cNvPr>
          <p:cNvGraphicFramePr/>
          <p:nvPr>
            <p:extLst>
              <p:ext uri="{D42A27DB-BD31-4B8C-83A1-F6EECF244321}">
                <p14:modId xmlns:p14="http://schemas.microsoft.com/office/powerpoint/2010/main" val="4071269655"/>
              </p:ext>
            </p:extLst>
          </p:nvPr>
        </p:nvGraphicFramePr>
        <p:xfrm>
          <a:off x="311700" y="1243087"/>
          <a:ext cx="8520599" cy="3116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143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A462-9C9E-4685-902A-DFA601079CDE}"/>
              </a:ext>
            </a:extLst>
          </p:cNvPr>
          <p:cNvSpPr>
            <a:spLocks noGrp="1"/>
          </p:cNvSpPr>
          <p:nvPr>
            <p:ph type="title"/>
          </p:nvPr>
        </p:nvSpPr>
        <p:spPr/>
        <p:txBody>
          <a:bodyPr>
            <a:normAutofit fontScale="90000"/>
          </a:bodyPr>
          <a:lstStyle/>
          <a:p>
            <a:r>
              <a:rPr lang="en-CA" dirty="0"/>
              <a:t>2.1 Workforce Plan Execution Competencies</a:t>
            </a:r>
            <a:br>
              <a:rPr lang="en-CA" dirty="0"/>
            </a:br>
            <a:br>
              <a:rPr lang="en-CA" dirty="0"/>
            </a:br>
            <a:endParaRPr lang="en-CA" dirty="0"/>
          </a:p>
        </p:txBody>
      </p:sp>
      <p:sp>
        <p:nvSpPr>
          <p:cNvPr id="3" name="Text Placeholder 2">
            <a:extLst>
              <a:ext uri="{FF2B5EF4-FFF2-40B4-BE49-F238E27FC236}">
                <a16:creationId xmlns:a16="http://schemas.microsoft.com/office/drawing/2014/main" id="{7EAFB5AB-007D-48CE-BE46-D08A7AA0EBF4}"/>
              </a:ext>
            </a:extLst>
          </p:cNvPr>
          <p:cNvSpPr>
            <a:spLocks noGrp="1"/>
          </p:cNvSpPr>
          <p:nvPr>
            <p:ph type="body" idx="1"/>
          </p:nvPr>
        </p:nvSpPr>
        <p:spPr>
          <a:xfrm>
            <a:off x="311700" y="1017800"/>
            <a:ext cx="8520600" cy="3715700"/>
          </a:xfrm>
        </p:spPr>
        <p:txBody>
          <a:bodyPr>
            <a:noAutofit/>
          </a:bodyPr>
          <a:lstStyle/>
          <a:p>
            <a:pPr>
              <a:lnSpc>
                <a:spcPct val="100000"/>
              </a:lnSpc>
            </a:pPr>
            <a:r>
              <a:rPr lang="en-CA" sz="1400" dirty="0"/>
              <a:t>Measure the impact of attraction initiatives.</a:t>
            </a:r>
          </a:p>
          <a:p>
            <a:pPr>
              <a:lnSpc>
                <a:spcPct val="100000"/>
              </a:lnSpc>
            </a:pPr>
            <a:r>
              <a:rPr lang="en-CA" sz="1400" dirty="0"/>
              <a:t>Measure employee retention.</a:t>
            </a:r>
          </a:p>
          <a:p>
            <a:pPr>
              <a:lnSpc>
                <a:spcPct val="100000"/>
              </a:lnSpc>
            </a:pPr>
            <a:r>
              <a:rPr lang="en-CA" sz="1400" dirty="0"/>
              <a:t>Measure gaps in current talent needs.</a:t>
            </a:r>
          </a:p>
          <a:p>
            <a:pPr>
              <a:lnSpc>
                <a:spcPct val="100000"/>
              </a:lnSpc>
            </a:pPr>
            <a:r>
              <a:rPr lang="en-CA" sz="1400" dirty="0"/>
              <a:t>Assess future talent needs.</a:t>
            </a:r>
          </a:p>
          <a:p>
            <a:pPr>
              <a:lnSpc>
                <a:spcPct val="100000"/>
              </a:lnSpc>
            </a:pPr>
            <a:r>
              <a:rPr lang="en-CA" sz="1400" dirty="0"/>
              <a:t>Identify the characteristics of desirable potential employees.</a:t>
            </a:r>
          </a:p>
          <a:p>
            <a:pPr>
              <a:lnSpc>
                <a:spcPct val="100000"/>
              </a:lnSpc>
            </a:pPr>
            <a:r>
              <a:rPr lang="en-CA" sz="1400" dirty="0"/>
              <a:t>Execute a workforce plan in accordance with sound project management principles.</a:t>
            </a:r>
          </a:p>
          <a:p>
            <a:pPr>
              <a:lnSpc>
                <a:spcPct val="100000"/>
              </a:lnSpc>
            </a:pPr>
            <a:r>
              <a:rPr lang="en-CA" sz="1400" dirty="0"/>
              <a:t>Determine the optimal methods for sourcing desirable potential employees.</a:t>
            </a:r>
          </a:p>
          <a:p>
            <a:pPr>
              <a:lnSpc>
                <a:spcPct val="100000"/>
              </a:lnSpc>
            </a:pPr>
            <a:r>
              <a:rPr lang="en-CA" sz="1400" dirty="0"/>
              <a:t>Identify potential employees using an appropriate mix of interviews, assessments, and reference checks.</a:t>
            </a:r>
          </a:p>
          <a:p>
            <a:pPr>
              <a:lnSpc>
                <a:spcPct val="100000"/>
              </a:lnSpc>
            </a:pPr>
            <a:r>
              <a:rPr lang="en-CA" sz="1400" dirty="0"/>
              <a:t>Select potential employees based on available evidence of fit with organizational strategic objectives.</a:t>
            </a:r>
          </a:p>
          <a:p>
            <a:pPr>
              <a:lnSpc>
                <a:spcPct val="100000"/>
              </a:lnSpc>
            </a:pPr>
            <a:r>
              <a:rPr lang="en-CA" sz="1400" dirty="0"/>
              <a:t>Orient new employees to the culture of the organization and the organization’s strategic objectives.</a:t>
            </a:r>
          </a:p>
          <a:p>
            <a:pPr>
              <a:lnSpc>
                <a:spcPct val="100000"/>
              </a:lnSpc>
            </a:pPr>
            <a:r>
              <a:rPr lang="en-CA" sz="1400" dirty="0"/>
              <a:t>Train new employees in a manner consistent with their competencies and the needs of the position.</a:t>
            </a:r>
          </a:p>
          <a:p>
            <a:pPr>
              <a:lnSpc>
                <a:spcPct val="100000"/>
              </a:lnSpc>
            </a:pPr>
            <a:r>
              <a:rPr lang="en-CA" sz="1400" dirty="0"/>
              <a:t>Create development plans for employees that are designed to fill gaps between current and future organizational skills needs.</a:t>
            </a:r>
          </a:p>
          <a:p>
            <a:pPr>
              <a:lnSpc>
                <a:spcPct val="100000"/>
              </a:lnSpc>
            </a:pPr>
            <a:r>
              <a:rPr lang="en-CA" sz="1400" dirty="0"/>
              <a:t>Implement measures to retain top talent.</a:t>
            </a:r>
          </a:p>
        </p:txBody>
      </p:sp>
    </p:spTree>
    <p:extLst>
      <p:ext uri="{BB962C8B-B14F-4D97-AF65-F5344CB8AC3E}">
        <p14:creationId xmlns:p14="http://schemas.microsoft.com/office/powerpoint/2010/main" val="3040190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A462-9C9E-4685-902A-DFA601079CDE}"/>
              </a:ext>
            </a:extLst>
          </p:cNvPr>
          <p:cNvSpPr>
            <a:spLocks noGrp="1"/>
          </p:cNvSpPr>
          <p:nvPr>
            <p:ph type="title"/>
          </p:nvPr>
        </p:nvSpPr>
        <p:spPr/>
        <p:txBody>
          <a:bodyPr>
            <a:normAutofit fontScale="90000"/>
          </a:bodyPr>
          <a:lstStyle/>
          <a:p>
            <a:r>
              <a:rPr lang="en-CA" dirty="0"/>
              <a:t>2.2 HR Budgets</a:t>
            </a:r>
            <a:br>
              <a:rPr lang="en-CA" dirty="0"/>
            </a:br>
            <a:br>
              <a:rPr lang="en-CA" dirty="0"/>
            </a:br>
            <a:endParaRPr lang="en-CA" dirty="0"/>
          </a:p>
        </p:txBody>
      </p:sp>
      <p:sp>
        <p:nvSpPr>
          <p:cNvPr id="12" name="Text Placeholder 2">
            <a:extLst>
              <a:ext uri="{FF2B5EF4-FFF2-40B4-BE49-F238E27FC236}">
                <a16:creationId xmlns:a16="http://schemas.microsoft.com/office/drawing/2014/main" id="{577BEEA2-D5C6-0F34-47C7-4B224B529C11}"/>
              </a:ext>
            </a:extLst>
          </p:cNvPr>
          <p:cNvSpPr txBox="1">
            <a:spLocks/>
          </p:cNvSpPr>
          <p:nvPr/>
        </p:nvSpPr>
        <p:spPr>
          <a:xfrm>
            <a:off x="311700" y="1017801"/>
            <a:ext cx="8520600" cy="371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00050" marR="0" lvl="0" indent="-285750" algn="l" rtl="0" eaLnBrk="1" hangingPunct="1">
              <a:lnSpc>
                <a:spcPct val="115000"/>
              </a:lnSpc>
              <a:spcBef>
                <a:spcPts val="0"/>
              </a:spcBef>
              <a:spcAft>
                <a:spcPts val="0"/>
              </a:spcAft>
              <a:buClr>
                <a:schemeClr val="tx1"/>
              </a:buClr>
              <a:buSzPts val="1800"/>
              <a:buFont typeface="Arial" panose="020B0604020202020204" pitchFamily="34" charset="0"/>
              <a:buChar char="•"/>
              <a:defRPr sz="1800" b="0" i="0" u="none" strike="noStrike" cap="none">
                <a:solidFill>
                  <a:srgbClr val="080808"/>
                </a:solidFill>
                <a:latin typeface="+mn-lt"/>
                <a:ea typeface="Roboto"/>
                <a:cs typeface="Roboto"/>
                <a:sym typeface="Roboto"/>
              </a:defRPr>
            </a:lvl1pPr>
            <a:lvl2pPr marL="914400" marR="0" lvl="1"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buFont typeface="Arial" panose="020B0604020202020204" pitchFamily="34" charset="0"/>
              <a:buNone/>
            </a:pPr>
            <a:r>
              <a:rPr lang="en-CA" sz="1600" dirty="0"/>
              <a:t>An </a:t>
            </a:r>
            <a:r>
              <a:rPr lang="en-CA" sz="1600" b="1" dirty="0">
                <a:solidFill>
                  <a:schemeClr val="tx1"/>
                </a:solidFill>
              </a:rPr>
              <a:t>HR budget </a:t>
            </a:r>
            <a:r>
              <a:rPr lang="en-CA" sz="1600" dirty="0"/>
              <a:t>refers to the funds that HR allocates to all HR activities and processes across the organization.</a:t>
            </a:r>
          </a:p>
          <a:p>
            <a:pPr marL="114300" indent="0">
              <a:buFont typeface="Arial" panose="020B0604020202020204" pitchFamily="34" charset="0"/>
              <a:buNone/>
            </a:pPr>
            <a:endParaRPr lang="en-CA" sz="1600" dirty="0"/>
          </a:p>
          <a:p>
            <a:r>
              <a:rPr lang="en-CA" sz="1600" dirty="0"/>
              <a:t>Before building a budget, managers need to </a:t>
            </a:r>
            <a:r>
              <a:rPr lang="en-CA" sz="1600" b="1" dirty="0"/>
              <a:t>understand costs</a:t>
            </a:r>
            <a:r>
              <a:rPr lang="en-CA" sz="1600" dirty="0"/>
              <a:t>. Costs can be classified in three ways: variable costs, fixed costs, and mixed costs.</a:t>
            </a:r>
          </a:p>
          <a:p>
            <a:r>
              <a:rPr lang="en-CA" sz="1600" dirty="0"/>
              <a:t>There are many </a:t>
            </a:r>
            <a:r>
              <a:rPr lang="en-CA" sz="1600" b="1" dirty="0"/>
              <a:t>advantages</a:t>
            </a:r>
            <a:r>
              <a:rPr lang="en-CA" sz="1600" dirty="0"/>
              <a:t> to budgeting, including: communication, planning, collaboration, and evolution.</a:t>
            </a:r>
          </a:p>
          <a:p>
            <a:r>
              <a:rPr lang="en-CA" sz="1600" dirty="0"/>
              <a:t>Some of the </a:t>
            </a:r>
            <a:r>
              <a:rPr lang="en-CA" sz="1600" b="1" dirty="0"/>
              <a:t>disadvantages</a:t>
            </a:r>
            <a:r>
              <a:rPr lang="en-CA" sz="1600" dirty="0"/>
              <a:t> are that budgets can be inflexible, they are based on assumptions, and they can take a long time to create.</a:t>
            </a:r>
          </a:p>
          <a:p>
            <a:r>
              <a:rPr lang="en-CA" sz="1600" dirty="0"/>
              <a:t>The </a:t>
            </a:r>
            <a:r>
              <a:rPr lang="en-CA" sz="1600" b="1" dirty="0"/>
              <a:t>HR budget process </a:t>
            </a:r>
            <a:r>
              <a:rPr lang="en-CA" sz="1600" dirty="0"/>
              <a:t>include the following steps: </a:t>
            </a:r>
          </a:p>
          <a:p>
            <a:pPr lvl="1"/>
            <a:r>
              <a:rPr lang="en-CA" sz="1600" dirty="0">
                <a:solidFill>
                  <a:srgbClr val="080808"/>
                </a:solidFill>
                <a:latin typeface="+mn-lt"/>
              </a:rPr>
              <a:t>Review past financial performance</a:t>
            </a:r>
          </a:p>
          <a:p>
            <a:pPr lvl="1"/>
            <a:r>
              <a:rPr lang="en-CA" sz="1600" dirty="0">
                <a:solidFill>
                  <a:srgbClr val="080808"/>
                </a:solidFill>
                <a:latin typeface="+mn-lt"/>
              </a:rPr>
              <a:t>Choose a budgeting approach</a:t>
            </a:r>
          </a:p>
          <a:p>
            <a:pPr lvl="1"/>
            <a:r>
              <a:rPr lang="en-CA" sz="1600" dirty="0">
                <a:solidFill>
                  <a:srgbClr val="080808"/>
                </a:solidFill>
                <a:latin typeface="+mn-lt"/>
              </a:rPr>
              <a:t>Analyze current data</a:t>
            </a:r>
          </a:p>
        </p:txBody>
      </p:sp>
    </p:spTree>
    <p:extLst>
      <p:ext uri="{BB962C8B-B14F-4D97-AF65-F5344CB8AC3E}">
        <p14:creationId xmlns:p14="http://schemas.microsoft.com/office/powerpoint/2010/main" val="1355589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A462-9C9E-4685-902A-DFA601079CDE}"/>
              </a:ext>
            </a:extLst>
          </p:cNvPr>
          <p:cNvSpPr>
            <a:spLocks noGrp="1"/>
          </p:cNvSpPr>
          <p:nvPr>
            <p:ph type="title"/>
          </p:nvPr>
        </p:nvSpPr>
        <p:spPr/>
        <p:txBody>
          <a:bodyPr>
            <a:normAutofit fontScale="90000"/>
          </a:bodyPr>
          <a:lstStyle/>
          <a:p>
            <a:r>
              <a:rPr lang="en-CA" dirty="0"/>
              <a:t>2.2 Informed Business Decisions Competencies</a:t>
            </a:r>
            <a:br>
              <a:rPr lang="en-CA" dirty="0"/>
            </a:br>
            <a:br>
              <a:rPr lang="en-CA" dirty="0"/>
            </a:br>
            <a:endParaRPr lang="en-CA" dirty="0"/>
          </a:p>
        </p:txBody>
      </p:sp>
      <p:sp>
        <p:nvSpPr>
          <p:cNvPr id="12" name="Text Placeholder 2">
            <a:extLst>
              <a:ext uri="{FF2B5EF4-FFF2-40B4-BE49-F238E27FC236}">
                <a16:creationId xmlns:a16="http://schemas.microsoft.com/office/drawing/2014/main" id="{577BEEA2-D5C6-0F34-47C7-4B224B529C11}"/>
              </a:ext>
            </a:extLst>
          </p:cNvPr>
          <p:cNvSpPr txBox="1">
            <a:spLocks/>
          </p:cNvSpPr>
          <p:nvPr/>
        </p:nvSpPr>
        <p:spPr>
          <a:xfrm>
            <a:off x="311700" y="1017801"/>
            <a:ext cx="5312352" cy="371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00050" marR="0" lvl="0" indent="-285750" algn="l" rtl="0" eaLnBrk="1" hangingPunct="1">
              <a:lnSpc>
                <a:spcPct val="115000"/>
              </a:lnSpc>
              <a:spcBef>
                <a:spcPts val="0"/>
              </a:spcBef>
              <a:spcAft>
                <a:spcPts val="0"/>
              </a:spcAft>
              <a:buClr>
                <a:schemeClr val="tx1"/>
              </a:buClr>
              <a:buSzPts val="1800"/>
              <a:buFont typeface="Arial" panose="020B0604020202020204" pitchFamily="34" charset="0"/>
              <a:buChar char="•"/>
              <a:defRPr sz="1800" b="0" i="0" u="none" strike="noStrike" cap="none">
                <a:solidFill>
                  <a:srgbClr val="080808"/>
                </a:solidFill>
                <a:latin typeface="+mn-lt"/>
                <a:ea typeface="Roboto"/>
                <a:cs typeface="Roboto"/>
                <a:sym typeface="Roboto"/>
              </a:defRPr>
            </a:lvl1pPr>
            <a:lvl2pPr marL="914400" marR="0" lvl="1"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r>
              <a:rPr lang="en-CA" sz="2000" dirty="0"/>
              <a:t>Align HR decisions with organizational strategy.</a:t>
            </a:r>
          </a:p>
          <a:p>
            <a:endParaRPr lang="en-CA" sz="2000" dirty="0"/>
          </a:p>
          <a:p>
            <a:r>
              <a:rPr lang="en-CA" sz="2000" dirty="0"/>
              <a:t>Assess the organization’s financial and operating information for impact on HR strategy.</a:t>
            </a:r>
          </a:p>
          <a:p>
            <a:endParaRPr lang="en-CA" sz="2000" dirty="0"/>
          </a:p>
        </p:txBody>
      </p:sp>
      <p:pic>
        <p:nvPicPr>
          <p:cNvPr id="3" name="Picture 4">
            <a:extLst>
              <a:ext uri="{FF2B5EF4-FFF2-40B4-BE49-F238E27FC236}">
                <a16:creationId xmlns:a16="http://schemas.microsoft.com/office/drawing/2014/main" id="{05B6B05A-9EC2-D869-3567-E7B82A08BC4A}"/>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17364" y="1286973"/>
            <a:ext cx="2721646" cy="2721646"/>
          </a:xfrm>
          <a:prstGeom prst="rect">
            <a:avLst/>
          </a:prstGeom>
        </p:spPr>
      </p:pic>
      <p:sp>
        <p:nvSpPr>
          <p:cNvPr id="4" name="TextBox 5">
            <a:extLst>
              <a:ext uri="{FF2B5EF4-FFF2-40B4-BE49-F238E27FC236}">
                <a16:creationId xmlns:a16="http://schemas.microsoft.com/office/drawing/2014/main" id="{A72A0DE8-25BA-5D0C-C521-054D4F147366}"/>
              </a:ext>
            </a:extLst>
          </p:cNvPr>
          <p:cNvSpPr txBox="1"/>
          <p:nvPr/>
        </p:nvSpPr>
        <p:spPr>
          <a:xfrm>
            <a:off x="5717364" y="4176713"/>
            <a:ext cx="2721646" cy="369332"/>
          </a:xfrm>
          <a:prstGeom prst="rect">
            <a:avLst/>
          </a:prstGeom>
          <a:noFill/>
        </p:spPr>
        <p:txBody>
          <a:bodyPr wrap="square" rtlCol="0">
            <a:spAutoFit/>
          </a:bodyPr>
          <a:lstStyle/>
          <a:p>
            <a:r>
              <a:rPr lang="en-CA" sz="900" dirty="0">
                <a:hlinkClick r:id="rId4" tooltip="https://tscpl.org/uncategorized/research/build-a-solid-foundation-for-your-small-business"/>
              </a:rPr>
              <a:t>This Photo</a:t>
            </a:r>
            <a:r>
              <a:rPr lang="en-CA" sz="900" dirty="0"/>
              <a:t> by Meredith </a:t>
            </a:r>
            <a:r>
              <a:rPr lang="en-CA" sz="900" dirty="0" err="1"/>
              <a:t>Snepp</a:t>
            </a:r>
            <a:r>
              <a:rPr lang="en-CA" sz="900" dirty="0"/>
              <a:t> is licensed under </a:t>
            </a:r>
            <a:r>
              <a:rPr lang="en-CA" sz="900" dirty="0">
                <a:hlinkClick r:id="rId5" tooltip="https://creativecommons.org/licenses/by-nc-sa/3.0/"/>
              </a:rPr>
              <a:t>CC BY-SA-NC</a:t>
            </a:r>
            <a:endParaRPr lang="en-CA" sz="900" dirty="0"/>
          </a:p>
        </p:txBody>
      </p:sp>
    </p:spTree>
    <p:extLst>
      <p:ext uri="{BB962C8B-B14F-4D97-AF65-F5344CB8AC3E}">
        <p14:creationId xmlns:p14="http://schemas.microsoft.com/office/powerpoint/2010/main" val="2764090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84DC-FCE2-46BD-9539-33A1E54358FC}"/>
              </a:ext>
            </a:extLst>
          </p:cNvPr>
          <p:cNvSpPr>
            <a:spLocks noGrp="1"/>
          </p:cNvSpPr>
          <p:nvPr>
            <p:ph type="title"/>
          </p:nvPr>
        </p:nvSpPr>
        <p:spPr/>
        <p:txBody>
          <a:bodyPr>
            <a:normAutofit fontScale="90000"/>
          </a:bodyPr>
          <a:lstStyle/>
          <a:p>
            <a:r>
              <a:rPr lang="en-CA" dirty="0"/>
              <a:t>2.3 Forecasting Demand For Labour</a:t>
            </a:r>
          </a:p>
        </p:txBody>
      </p:sp>
      <p:sp>
        <p:nvSpPr>
          <p:cNvPr id="3" name="Text Placeholder 2">
            <a:extLst>
              <a:ext uri="{FF2B5EF4-FFF2-40B4-BE49-F238E27FC236}">
                <a16:creationId xmlns:a16="http://schemas.microsoft.com/office/drawing/2014/main" id="{62B933B3-AAB1-4DF2-8892-EEE8EB6E46C3}"/>
              </a:ext>
            </a:extLst>
          </p:cNvPr>
          <p:cNvSpPr>
            <a:spLocks noGrp="1"/>
          </p:cNvSpPr>
          <p:nvPr>
            <p:ph type="body" idx="1"/>
          </p:nvPr>
        </p:nvSpPr>
        <p:spPr>
          <a:xfrm>
            <a:off x="311700" y="1017801"/>
            <a:ext cx="8520600" cy="3715700"/>
          </a:xfrm>
        </p:spPr>
        <p:txBody>
          <a:bodyPr>
            <a:normAutofit/>
          </a:bodyPr>
          <a:lstStyle/>
          <a:p>
            <a:pPr marL="114300" indent="0">
              <a:buNone/>
            </a:pPr>
            <a:r>
              <a:rPr lang="en-CA" sz="2000" b="1" dirty="0">
                <a:solidFill>
                  <a:schemeClr val="tx1"/>
                </a:solidFill>
              </a:rPr>
              <a:t>Forecast </a:t>
            </a:r>
            <a:r>
              <a:rPr lang="en-CA" sz="2000" dirty="0"/>
              <a:t>is an estimate of future human resources that a company needs to be successful. How companies forecast is weighted on several factors.</a:t>
            </a:r>
          </a:p>
          <a:p>
            <a:r>
              <a:rPr lang="en-CA" sz="2000" dirty="0"/>
              <a:t>Strategic Plan</a:t>
            </a:r>
          </a:p>
          <a:p>
            <a:r>
              <a:rPr lang="en-CA" sz="2000" dirty="0"/>
              <a:t>Legal Issues</a:t>
            </a:r>
          </a:p>
          <a:p>
            <a:r>
              <a:rPr lang="en-CA" sz="2000" dirty="0"/>
              <a:t>Competition</a:t>
            </a:r>
          </a:p>
          <a:p>
            <a:r>
              <a:rPr lang="en-CA" sz="2000" dirty="0"/>
              <a:t>Technology</a:t>
            </a:r>
          </a:p>
          <a:p>
            <a:r>
              <a:rPr lang="en-CA" sz="2000" dirty="0"/>
              <a:t>Turnover of employees</a:t>
            </a:r>
          </a:p>
          <a:p>
            <a:r>
              <a:rPr lang="en-CA" sz="2000" dirty="0"/>
              <a:t>Demographics</a:t>
            </a:r>
          </a:p>
          <a:p>
            <a:r>
              <a:rPr lang="en-CA" sz="2000" dirty="0"/>
              <a:t>Budgets</a:t>
            </a:r>
          </a:p>
        </p:txBody>
      </p:sp>
      <p:pic>
        <p:nvPicPr>
          <p:cNvPr id="5" name="Picture 4">
            <a:extLst>
              <a:ext uri="{FF2B5EF4-FFF2-40B4-BE49-F238E27FC236}">
                <a16:creationId xmlns:a16="http://schemas.microsoft.com/office/drawing/2014/main" id="{9ECE9692-1925-ACFB-53E7-76661545B3E0}"/>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48061" y="2006741"/>
            <a:ext cx="3708177" cy="2118958"/>
          </a:xfrm>
          <a:prstGeom prst="rect">
            <a:avLst/>
          </a:prstGeom>
        </p:spPr>
      </p:pic>
      <p:sp>
        <p:nvSpPr>
          <p:cNvPr id="6" name="TextBox 5">
            <a:extLst>
              <a:ext uri="{FF2B5EF4-FFF2-40B4-BE49-F238E27FC236}">
                <a16:creationId xmlns:a16="http://schemas.microsoft.com/office/drawing/2014/main" id="{52A4C643-101B-C409-E5E2-19CD29767F11}"/>
              </a:ext>
            </a:extLst>
          </p:cNvPr>
          <p:cNvSpPr txBox="1"/>
          <p:nvPr/>
        </p:nvSpPr>
        <p:spPr>
          <a:xfrm>
            <a:off x="4848061" y="4125699"/>
            <a:ext cx="3708177" cy="230832"/>
          </a:xfrm>
          <a:prstGeom prst="rect">
            <a:avLst/>
          </a:prstGeom>
          <a:noFill/>
        </p:spPr>
        <p:txBody>
          <a:bodyPr wrap="square" rtlCol="0">
            <a:spAutoFit/>
          </a:bodyPr>
          <a:lstStyle/>
          <a:p>
            <a:r>
              <a:rPr lang="en-CA" sz="900" dirty="0">
                <a:hlinkClick r:id="rId4" tooltip="https://researchleap.com/accurate-forecast-improvement-approach-short-term-load-forecasting-using-hybrid-filter-wrap-feature-selection/"/>
              </a:rPr>
              <a:t>This Photo</a:t>
            </a:r>
            <a:r>
              <a:rPr lang="en-CA" sz="900" dirty="0"/>
              <a:t> by </a:t>
            </a:r>
            <a:r>
              <a:rPr lang="en-CA" sz="900" dirty="0" err="1"/>
              <a:t>ResearchLeap</a:t>
            </a:r>
            <a:r>
              <a:rPr lang="en-CA" sz="900" dirty="0"/>
              <a:t> is licensed under </a:t>
            </a:r>
            <a:r>
              <a:rPr lang="en-CA" sz="900" dirty="0">
                <a:hlinkClick r:id="rId5" tooltip="https://creativecommons.org/licenses/by/3.0/"/>
              </a:rPr>
              <a:t>CC BY</a:t>
            </a:r>
            <a:endParaRPr lang="en-CA" sz="900" dirty="0"/>
          </a:p>
        </p:txBody>
      </p:sp>
    </p:spTree>
    <p:extLst>
      <p:ext uri="{BB962C8B-B14F-4D97-AF65-F5344CB8AC3E}">
        <p14:creationId xmlns:p14="http://schemas.microsoft.com/office/powerpoint/2010/main" val="4129665470"/>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S Slide Template" id="{A3AF7384-4BEA-8D4F-85FD-C73873323693}" vid="{41CF6901-EEFB-C344-BEEB-DD076147F21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2.xml><?xml version="1.0" encoding="utf-8"?>
<ds:datastoreItem xmlns:ds="http://schemas.openxmlformats.org/officeDocument/2006/customXml" ds:itemID="{5F15BBAD-F7F2-401E-AF05-5688830EE446}">
  <ds:schemaRefs>
    <ds:schemaRef ds:uri="2a2e7db6-e305-423f-94e6-8efd5e6fa176"/>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994b5876-6cd9-4c79-8e46-d4c16b01c114"/>
    <ds:schemaRef ds:uri="http://purl.org/dc/terms/"/>
  </ds:schemaRefs>
</ds:datastoreItem>
</file>

<file path=customXml/itemProps3.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Geometric</Template>
  <TotalTime>4190</TotalTime>
  <Words>4447</Words>
  <PresentationFormat>On-screen Show (16:9)</PresentationFormat>
  <Paragraphs>278</Paragraphs>
  <Slides>33</Slides>
  <Notes>32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Calibri Light</vt:lpstr>
      <vt:lpstr>Arial</vt:lpstr>
      <vt:lpstr>Calibri</vt:lpstr>
      <vt:lpstr>Roboto</vt:lpstr>
      <vt:lpstr>Geometric</vt:lpstr>
      <vt:lpstr>Custom Design</vt:lpstr>
      <vt:lpstr>Human Resources Management: Competencies for HR Professionals</vt:lpstr>
      <vt:lpstr>Learning Outcomes</vt:lpstr>
      <vt:lpstr>2.1 Human Resources Planning and Processes</vt:lpstr>
      <vt:lpstr>2.1 Workforce Plan Development Competencies</vt:lpstr>
      <vt:lpstr>2.1 The Five Steps of the HR Planning Process</vt:lpstr>
      <vt:lpstr>2.1 Workforce Plan Execution Competencies  </vt:lpstr>
      <vt:lpstr>2.2 HR Budgets  </vt:lpstr>
      <vt:lpstr>2.2 Informed Business Decisions Competencies  </vt:lpstr>
      <vt:lpstr>2.3 Forecasting Demand For Labour</vt:lpstr>
      <vt:lpstr>2.3 External Trends Competencies </vt:lpstr>
      <vt:lpstr>2.4 HR Demand Forecasting Methods </vt:lpstr>
      <vt:lpstr>2.5 Human Resources Supply</vt:lpstr>
      <vt:lpstr>2.5 Estimating Internal Supply</vt:lpstr>
      <vt:lpstr>2.5 Estimating External Supply: Labour Market</vt:lpstr>
      <vt:lpstr>2.6 HR Response and Plan For Supply and Demand I</vt:lpstr>
      <vt:lpstr>2.6 HR Response and Plan For Supply and Demand II</vt:lpstr>
      <vt:lpstr>2.6 Plan for Labour Shortages</vt:lpstr>
      <vt:lpstr>2.7 Monitoring Performance</vt:lpstr>
      <vt:lpstr>2.8 Human Resources and Technology, HRIS</vt:lpstr>
      <vt:lpstr>2.8 Benefits of HRIS and Other HR Technology</vt:lpstr>
      <vt:lpstr>2.9 HR Analytics</vt:lpstr>
      <vt:lpstr>2.9 Data</vt:lpstr>
      <vt:lpstr>2.9 Human Resources Information Competencies </vt:lpstr>
      <vt:lpstr>2.9 Analytics and the Law</vt:lpstr>
      <vt:lpstr>2.10 HR Analytics Application</vt:lpstr>
      <vt:lpstr>2.11 HR Audits: An Interview </vt:lpstr>
      <vt:lpstr>Summary</vt:lpstr>
      <vt:lpstr>End Chapter Review I</vt:lpstr>
      <vt:lpstr>End Chapter Review II</vt:lpstr>
      <vt:lpstr>End Chapter Review III</vt:lpstr>
      <vt:lpstr>End Chapter Review IV</vt:lpstr>
      <vt:lpstr>End Chapter Review V</vt:lpstr>
      <vt:lpstr>End Chapter Review VI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 Human Resources Planning and Analytics</dc:title>
  <dc:subject>HRM</dc:subject>
  <cp:lastPrinted>2021-10-24T15:39:03Z</cp:lastPrinted>
  <dcterms:created xsi:type="dcterms:W3CDTF">2023-03-17T18:33:04Z</dcterms:created>
  <dcterms:modified xsi:type="dcterms:W3CDTF">2023-12-01T18:24:47Z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