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4"/>
  </p:notesMasterIdLst>
  <p:sldIdLst>
    <p:sldId id="306" r:id="rId2"/>
    <p:sldId id="2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5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86C0E7A-A49B-B3D3-F26C-6A4B0C68FCBB}" name="Meagan Troop" initials="MT" userId="S::troopm@shernet.sheridancollege.ca::e6f385d8-f6d2-4c22-8391-b728469f07b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pos="3840"/>
        <p:guide orient="horz" pos="22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Cheng" userId="423ab554-9ef5-412d-b166-cd026d46ca87" providerId="ADAL" clId="{2CC80127-BFB1-4D88-8557-4C22D9306588}"/>
    <pc:docChg chg="custSel delSld modSld sldOrd delSection modSection">
      <pc:chgData name="Sam Cheng" userId="423ab554-9ef5-412d-b166-cd026d46ca87" providerId="ADAL" clId="{2CC80127-BFB1-4D88-8557-4C22D9306588}" dt="2023-11-07T20:51:31.811" v="14" actId="478"/>
      <pc:docMkLst>
        <pc:docMk/>
      </pc:docMkLst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2695790468" sldId="256"/>
        </pc:sldMkLst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2853582252" sldId="272"/>
        </pc:sldMkLst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791227398" sldId="273"/>
        </pc:sldMkLst>
      </pc:sldChg>
      <pc:sldChg chg="delSp modSp mod ord">
        <pc:chgData name="Sam Cheng" userId="423ab554-9ef5-412d-b166-cd026d46ca87" providerId="ADAL" clId="{2CC80127-BFB1-4D88-8557-4C22D9306588}" dt="2023-11-07T20:51:31.811" v="14" actId="478"/>
        <pc:sldMkLst>
          <pc:docMk/>
          <pc:sldMk cId="367343062" sldId="276"/>
        </pc:sldMkLst>
        <pc:spChg chg="del mod">
          <ac:chgData name="Sam Cheng" userId="423ab554-9ef5-412d-b166-cd026d46ca87" providerId="ADAL" clId="{2CC80127-BFB1-4D88-8557-4C22D9306588}" dt="2023-11-07T20:51:31.811" v="14" actId="478"/>
          <ac:spMkLst>
            <pc:docMk/>
            <pc:sldMk cId="367343062" sldId="276"/>
            <ac:spMk id="8" creationId="{A4FE8698-02CE-72E3-B4A1-13C5BF8488E7}"/>
          </ac:spMkLst>
        </pc:spChg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109671078" sldId="277"/>
        </pc:sldMkLst>
      </pc:sldChg>
      <pc:sldChg chg="del">
        <pc:chgData name="Sam Cheng" userId="423ab554-9ef5-412d-b166-cd026d46ca87" providerId="ADAL" clId="{2CC80127-BFB1-4D88-8557-4C22D9306588}" dt="2023-11-07T20:50:16.928" v="1" actId="47"/>
        <pc:sldMkLst>
          <pc:docMk/>
          <pc:sldMk cId="2695308632" sldId="281"/>
        </pc:sldMkLst>
      </pc:sldChg>
      <pc:sldChg chg="del">
        <pc:chgData name="Sam Cheng" userId="423ab554-9ef5-412d-b166-cd026d46ca87" providerId="ADAL" clId="{2CC80127-BFB1-4D88-8557-4C22D9306588}" dt="2023-11-07T20:50:19.087" v="3" actId="47"/>
        <pc:sldMkLst>
          <pc:docMk/>
          <pc:sldMk cId="3035431542" sldId="289"/>
        </pc:sldMkLst>
      </pc:sldChg>
      <pc:sldChg chg="del">
        <pc:chgData name="Sam Cheng" userId="423ab554-9ef5-412d-b166-cd026d46ca87" providerId="ADAL" clId="{2CC80127-BFB1-4D88-8557-4C22D9306588}" dt="2023-11-07T20:50:20.169" v="5" actId="47"/>
        <pc:sldMkLst>
          <pc:docMk/>
          <pc:sldMk cId="2490880337" sldId="302"/>
        </pc:sldMkLst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1426998274" sldId="1148"/>
        </pc:sldMkLst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3006679117" sldId="1151"/>
        </pc:sldMkLst>
      </pc:sldChg>
      <pc:sldChg chg="del">
        <pc:chgData name="Sam Cheng" userId="423ab554-9ef5-412d-b166-cd026d46ca87" providerId="ADAL" clId="{2CC80127-BFB1-4D88-8557-4C22D9306588}" dt="2023-11-07T20:50:13.630" v="0" actId="47"/>
        <pc:sldMkLst>
          <pc:docMk/>
          <pc:sldMk cId="155132241" sldId="1152"/>
        </pc:sldMkLst>
      </pc:sldChg>
      <pc:sldChg chg="del">
        <pc:chgData name="Sam Cheng" userId="423ab554-9ef5-412d-b166-cd026d46ca87" providerId="ADAL" clId="{2CC80127-BFB1-4D88-8557-4C22D9306588}" dt="2023-11-07T20:51:02.143" v="9" actId="47"/>
        <pc:sldMkLst>
          <pc:docMk/>
          <pc:sldMk cId="3090273560" sldId="1156"/>
        </pc:sldMkLst>
      </pc:sldChg>
      <pc:sldChg chg="del">
        <pc:chgData name="Sam Cheng" userId="423ab554-9ef5-412d-b166-cd026d46ca87" providerId="ADAL" clId="{2CC80127-BFB1-4D88-8557-4C22D9306588}" dt="2023-11-07T20:50:17.452" v="2" actId="47"/>
        <pc:sldMkLst>
          <pc:docMk/>
          <pc:sldMk cId="2855233017" sldId="1157"/>
        </pc:sldMkLst>
      </pc:sldChg>
      <pc:sldChg chg="del">
        <pc:chgData name="Sam Cheng" userId="423ab554-9ef5-412d-b166-cd026d46ca87" providerId="ADAL" clId="{2CC80127-BFB1-4D88-8557-4C22D9306588}" dt="2023-11-07T20:50:34.559" v="6" actId="47"/>
        <pc:sldMkLst>
          <pc:docMk/>
          <pc:sldMk cId="3956817781" sldId="1158"/>
        </pc:sldMkLst>
      </pc:sldChg>
      <pc:sldChg chg="del">
        <pc:chgData name="Sam Cheng" userId="423ab554-9ef5-412d-b166-cd026d46ca87" providerId="ADAL" clId="{2CC80127-BFB1-4D88-8557-4C22D9306588}" dt="2023-11-07T20:50:19.550" v="4" actId="47"/>
        <pc:sldMkLst>
          <pc:docMk/>
          <pc:sldMk cId="942703440" sldId="1159"/>
        </pc:sldMkLst>
      </pc:sldChg>
      <pc:sldChg chg="del">
        <pc:chgData name="Sam Cheng" userId="423ab554-9ef5-412d-b166-cd026d46ca87" providerId="ADAL" clId="{2CC80127-BFB1-4D88-8557-4C22D9306588}" dt="2023-11-07T20:50:34.559" v="6" actId="47"/>
        <pc:sldMkLst>
          <pc:docMk/>
          <pc:sldMk cId="3686779994" sldId="1160"/>
        </pc:sldMkLst>
      </pc:sldChg>
      <pc:sldChg chg="del">
        <pc:chgData name="Sam Cheng" userId="423ab554-9ef5-412d-b166-cd026d46ca87" providerId="ADAL" clId="{2CC80127-BFB1-4D88-8557-4C22D9306588}" dt="2023-11-07T20:50:34.559" v="6" actId="47"/>
        <pc:sldMkLst>
          <pc:docMk/>
          <pc:sldMk cId="4269151336" sldId="1163"/>
        </pc:sldMkLst>
      </pc:sldChg>
      <pc:sldChg chg="del">
        <pc:chgData name="Sam Cheng" userId="423ab554-9ef5-412d-b166-cd026d46ca87" providerId="ADAL" clId="{2CC80127-BFB1-4D88-8557-4C22D9306588}" dt="2023-11-07T20:50:34.559" v="6" actId="47"/>
        <pc:sldMkLst>
          <pc:docMk/>
          <pc:sldMk cId="2624728041" sldId="11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1F04F-48E7-4618-AA98-4AF081E8810B}" type="datetimeFigureOut">
              <a:rPr lang="en-CA" smtClean="0"/>
              <a:t>2023-11-07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5E92C-76E9-4D49-9345-2C98E4E353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815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b="1"/>
              <a:t>INSTRUCTIONS: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/>
              <a:t>Please copy and complete this slide for each </a:t>
            </a:r>
            <a:r>
              <a:rPr lang="en-US" altLang="en-US" sz="1200" b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module/unit in your course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/>
              <a:t>Add your course name and course code at the top of the slide</a:t>
            </a:r>
          </a:p>
          <a:p>
            <a:endParaRPr lang="en-CA"/>
          </a:p>
          <a:p>
            <a:r>
              <a:rPr lang="en-CA"/>
              <a:t>See the Example section at the end of this PPT for guidance</a:t>
            </a:r>
          </a:p>
          <a:p>
            <a:endParaRPr lang="en-CA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5E92C-76E9-4D49-9345-2C98E4E3537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129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Use this slide as a reference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5E92C-76E9-4D49-9345-2C98E4E35370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588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73050"/>
            <a:ext cx="4201585" cy="2365376"/>
          </a:xfrm>
          <a:prstGeom prst="rect">
            <a:avLst/>
          </a:prstGeom>
          <a:ln>
            <a:noFill/>
          </a:ln>
        </p:spPr>
        <p:txBody>
          <a:bodyPr anchor="t" anchorCtr="0">
            <a:noAutofit/>
          </a:bodyPr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2865" y="273050"/>
            <a:ext cx="7249584" cy="63960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1" y="2781300"/>
            <a:ext cx="4201584" cy="3887788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0EF2B72-1D6B-4BCB-A7AC-BE33FE1D3D18}"/>
              </a:ext>
            </a:extLst>
          </p:cNvPr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0F6B36-AC65-494A-A231-B298B32A2C23}"/>
              </a:ext>
            </a:extLst>
          </p:cNvPr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1BAEAB4D-B7F2-47A4-9523-3E1E7C407A40}"/>
              </a:ext>
            </a:extLst>
          </p:cNvPr>
          <p:cNvSpPr txBox="1">
            <a:spLocks/>
          </p:cNvSpPr>
          <p:nvPr/>
        </p:nvSpPr>
        <p:spPr>
          <a:xfrm>
            <a:off x="185208" y="273050"/>
            <a:ext cx="4201585" cy="2365376"/>
          </a:xfrm>
          <a:prstGeom prst="rect">
            <a:avLst/>
          </a:prstGeom>
          <a:solidFill>
            <a:schemeClr val="tx2"/>
          </a:solidFill>
          <a:ln w="28575"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757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Cou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786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7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28600"/>
            <a:ext cx="11963400" cy="5295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563880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764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01600" y="1341438"/>
            <a:ext cx="11990388" cy="532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343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466975" y="114300"/>
            <a:ext cx="9601200" cy="6554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2333625" cy="6858000"/>
          </a:xfrm>
          <a:prstGeom prst="rect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119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352800"/>
            <a:ext cx="8940800" cy="2286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089B59D-8E50-48F2-B0D5-BF67D7476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7194"/>
            <a:ext cx="12192000" cy="1200149"/>
          </a:xfrm>
          <a:solidFill>
            <a:schemeClr val="tx2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303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04775" y="1295400"/>
            <a:ext cx="5896800" cy="537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191250" y="1295400"/>
            <a:ext cx="5895974" cy="5373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344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6" y="1314449"/>
            <a:ext cx="5896800" cy="466725"/>
          </a:xfrm>
          <a:solidFill>
            <a:schemeClr val="tx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250" y="1314449"/>
            <a:ext cx="5895974" cy="466725"/>
          </a:xfrm>
          <a:solidFill>
            <a:schemeClr val="tx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1" name="Content Placeholder 2"/>
          <p:cNvSpPr>
            <a:spLocks noGrp="1"/>
          </p:cNvSpPr>
          <p:nvPr>
            <p:ph sz="half" idx="10"/>
          </p:nvPr>
        </p:nvSpPr>
        <p:spPr>
          <a:xfrm>
            <a:off x="104775" y="1828800"/>
            <a:ext cx="5896800" cy="484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191250" y="1828800"/>
            <a:ext cx="5895974" cy="484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980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04776" y="1295400"/>
            <a:ext cx="3920944" cy="536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135528" y="1295400"/>
            <a:ext cx="3920944" cy="536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D957444-1824-4113-AEEC-6D933046D43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189653" y="1295400"/>
            <a:ext cx="3920944" cy="536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890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04776" y="1864659"/>
            <a:ext cx="3920944" cy="47947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135528" y="1864658"/>
            <a:ext cx="3920944" cy="47947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D957444-1824-4113-AEEC-6D933046D43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189653" y="1864658"/>
            <a:ext cx="3920944" cy="47947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EA4DD50-5577-46CA-9018-A9535721A0C2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04776" y="1314449"/>
            <a:ext cx="3920944" cy="466725"/>
          </a:xfrm>
          <a:solidFill>
            <a:schemeClr val="tx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6E467FC-99DB-45FB-A14C-4195BEC0F240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135528" y="1299041"/>
            <a:ext cx="3920944" cy="466725"/>
          </a:xfrm>
          <a:solidFill>
            <a:schemeClr val="tx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8547C0F-4CBC-4A2B-909A-7B3150DD9C4B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189653" y="1299040"/>
            <a:ext cx="3920944" cy="466725"/>
          </a:xfrm>
          <a:solidFill>
            <a:schemeClr val="tx2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15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ln w="38100"/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03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1" y="1341439"/>
            <a:ext cx="11990388" cy="532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0149"/>
          </a:xfrm>
          <a:prstGeom prst="rect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F0E70-2BA5-476E-875B-32F9D58769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D5C63A-3FD9-4D1E-8176-886BB9CC65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932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1" r:id="rId6"/>
    <p:sldLayoutId id="2147483700" r:id="rId7"/>
    <p:sldLayoutId id="2147483706" r:id="rId8"/>
    <p:sldLayoutId id="2147483702" r:id="rId9"/>
    <p:sldLayoutId id="2147483710" r:id="rId10"/>
    <p:sldLayoutId id="2147483703" r:id="rId11"/>
    <p:sldLayoutId id="21474837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01">
          <p15:clr>
            <a:srgbClr val="F26B43"/>
          </p15:clr>
        </p15:guide>
        <p15:guide id="2" pos="52">
          <p15:clr>
            <a:srgbClr val="F26B43"/>
          </p15:clr>
        </p15:guide>
        <p15:guide id="3" orient="horz" pos="845">
          <p15:clr>
            <a:srgbClr val="F26B43"/>
          </p15:clr>
        </p15:guide>
        <p15:guide id="4" pos="76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76B70D-2AAC-4921-B972-E6E43A35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Competency Development Summary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AD9575-F298-36B1-F057-38D47BDDE870}"/>
              </a:ext>
            </a:extLst>
          </p:cNvPr>
          <p:cNvSpPr/>
          <p:nvPr/>
        </p:nvSpPr>
        <p:spPr>
          <a:xfrm>
            <a:off x="10445262" y="158262"/>
            <a:ext cx="1641962" cy="896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highlight>
                  <a:srgbClr val="00FF00"/>
                </a:highlight>
              </a:rPr>
              <a:t>COURSE NAME</a:t>
            </a:r>
          </a:p>
          <a:p>
            <a:pPr algn="ctr"/>
            <a:r>
              <a:rPr lang="en-CA" dirty="0">
                <a:highlight>
                  <a:srgbClr val="00FF00"/>
                </a:highlight>
              </a:rPr>
              <a:t>COURSE CODE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C4DCBDF-4B5F-0D2E-6885-1A368C74D57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11963186"/>
              </p:ext>
            </p:extLst>
          </p:nvPr>
        </p:nvGraphicFramePr>
        <p:xfrm>
          <a:off x="104502" y="1341438"/>
          <a:ext cx="11975714" cy="4771656"/>
        </p:xfrm>
        <a:graphic>
          <a:graphicData uri="http://schemas.openxmlformats.org/drawingml/2006/table">
            <a:tbl>
              <a:tblPr firstCol="1" bandRow="1">
                <a:tableStyleId>{69CF1AB2-1976-4502-BF36-3FF5EA218861}</a:tableStyleId>
              </a:tblPr>
              <a:tblGrid>
                <a:gridCol w="2322814">
                  <a:extLst>
                    <a:ext uri="{9D8B030D-6E8A-4147-A177-3AD203B41FA5}">
                      <a16:colId xmlns:a16="http://schemas.microsoft.com/office/drawing/2014/main" val="2246413189"/>
                    </a:ext>
                  </a:extLst>
                </a:gridCol>
                <a:gridCol w="9652900">
                  <a:extLst>
                    <a:ext uri="{9D8B030D-6E8A-4147-A177-3AD203B41FA5}">
                      <a16:colId xmlns:a16="http://schemas.microsoft.com/office/drawing/2014/main" val="314749372"/>
                    </a:ext>
                  </a:extLst>
                </a:gridCol>
              </a:tblGrid>
              <a:tr h="290566">
                <a:tc>
                  <a:txBody>
                    <a:bodyPr/>
                    <a:lstStyle/>
                    <a:p>
                      <a:r>
                        <a:rPr lang="en-CA" sz="2000"/>
                        <a:t>Module #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934739"/>
                  </a:ext>
                </a:extLst>
              </a:tr>
              <a:tr h="396496">
                <a:tc>
                  <a:txBody>
                    <a:bodyPr/>
                    <a:lstStyle/>
                    <a:p>
                      <a:r>
                        <a:rPr lang="en-CA" sz="2000"/>
                        <a:t>Module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36383"/>
                  </a:ext>
                </a:extLst>
              </a:tr>
              <a:tr h="177101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CA" sz="2000"/>
                        <a:t>Pedagogical Actions</a:t>
                      </a:r>
                    </a:p>
                    <a:p>
                      <a:pPr marL="266700" indent="0"/>
                      <a:r>
                        <a:rPr lang="en-CA" sz="1700" b="0"/>
                        <a:t>Indicate which competency/</a:t>
                      </a:r>
                      <a:r>
                        <a:rPr lang="en-CA" sz="1700" b="0" err="1"/>
                        <a:t>ies</a:t>
                      </a:r>
                      <a:r>
                        <a:rPr lang="en-CA" sz="1700" b="0"/>
                        <a:t> are:</a:t>
                      </a:r>
                    </a:p>
                    <a:p>
                      <a:pPr marL="266700" indent="0"/>
                      <a:r>
                        <a:rPr lang="en-CA" sz="1700" b="0"/>
                        <a:t>1: taught, </a:t>
                      </a:r>
                      <a:br>
                        <a:rPr lang="en-CA" sz="1700" b="0"/>
                      </a:br>
                      <a:r>
                        <a:rPr lang="en-CA" sz="1700" b="0"/>
                        <a:t>2: practiced, and/or </a:t>
                      </a:r>
                      <a:br>
                        <a:rPr lang="en-CA" sz="1700" b="0"/>
                      </a:br>
                      <a:r>
                        <a:rPr lang="en-CA" sz="1700" b="0"/>
                        <a:t>3: assessed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  <a:p>
                      <a:endParaRPr lang="en-CA" sz="2000"/>
                    </a:p>
                    <a:p>
                      <a:endParaRPr lang="en-CA" sz="2000"/>
                    </a:p>
                    <a:p>
                      <a:endParaRPr lang="en-CA" sz="2000"/>
                    </a:p>
                    <a:p>
                      <a:endParaRPr lang="en-CA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00824"/>
                  </a:ext>
                </a:extLst>
              </a:tr>
              <a:tr h="1982480"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AutoNum type="arabicPeriod" startAt="2"/>
                      </a:pPr>
                      <a:r>
                        <a:rPr lang="en-CA" sz="2000"/>
                        <a:t>Level Developed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700" b="0"/>
                        <a:t>Indicate which competency/</a:t>
                      </a:r>
                      <a:r>
                        <a:rPr lang="en-CA" sz="1700" b="0" err="1"/>
                        <a:t>ies</a:t>
                      </a:r>
                      <a:r>
                        <a:rPr lang="en-CA" sz="1700" b="0"/>
                        <a:t> are: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700" b="0"/>
                        <a:t>A: introduced </a:t>
                      </a:r>
                      <a:br>
                        <a:rPr lang="en-CA" sz="1700" b="0"/>
                      </a:br>
                      <a:r>
                        <a:rPr lang="en-CA" sz="1700" b="0"/>
                        <a:t>B: strengthened</a:t>
                      </a:r>
                      <a:br>
                        <a:rPr lang="en-CA" sz="1700" b="0"/>
                      </a:br>
                      <a:r>
                        <a:rPr lang="en-CA" sz="1700" b="0"/>
                        <a:t>C: internalized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87153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96A0A40-86F7-3F8D-B3ED-1CAFA5A32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26077"/>
              </p:ext>
            </p:extLst>
          </p:nvPr>
        </p:nvGraphicFramePr>
        <p:xfrm>
          <a:off x="2478382" y="2434356"/>
          <a:ext cx="9540000" cy="14040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4793420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5449351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70974334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6879318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16423849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1068012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9361410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3193880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66846305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08635006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Adaptability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Agility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Collaboration</a:t>
                      </a:r>
                      <a:endParaRPr lang="en-CA" sz="1400" b="0" kern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 kern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Critical Thinking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CA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Creativity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761151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Curiosity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Digital Literacy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Entrepreneurship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Initiative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Leadership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98644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Multi-Modal Communication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Problem Solving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effectLst/>
                        </a:rPr>
                        <a:t>Business Acumen</a:t>
                      </a:r>
                      <a:endParaRPr lang="en-CA" sz="14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Research Capacity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Social Responsibility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9484634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C12A5D7-D742-26CB-81F1-0F789B378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028783"/>
              </p:ext>
            </p:extLst>
          </p:nvPr>
        </p:nvGraphicFramePr>
        <p:xfrm>
          <a:off x="2495506" y="4437973"/>
          <a:ext cx="9540000" cy="14040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47934204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54493519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70974334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66879318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164238493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1068012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9361410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23193880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66846305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08635006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Adaptability</a:t>
                      </a:r>
                      <a:endParaRPr lang="en-CA" sz="1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Agility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 kern="1200">
                          <a:solidFill>
                            <a:sysClr val="windowText" lastClr="000000"/>
                          </a:solidFill>
                          <a:effectLst/>
                        </a:rPr>
                        <a:t>Collaboration</a:t>
                      </a:r>
                      <a:endParaRPr lang="en-CA" sz="1400" b="0" kern="1200">
                        <a:solidFill>
                          <a:sysClr val="windowText" lastClr="00000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 kern="12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Critical Thinking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CA" sz="14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Creativity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761151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Curiosity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Digital Literacy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Entrepreneurship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Initiative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Leadership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986445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Multi-Modal Communication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Problem Solving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effectLst/>
                        </a:rPr>
                        <a:t>Business Acumen</a:t>
                      </a:r>
                      <a:endParaRPr lang="en-CA" sz="14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Research Capacity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>
                          <a:solidFill>
                            <a:sysClr val="windowText" lastClr="000000"/>
                          </a:solidFill>
                          <a:effectLst/>
                        </a:rPr>
                        <a:t>Social Responsibility</a:t>
                      </a:r>
                      <a:endParaRPr lang="en-CA" sz="1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CA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9484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38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1E852B0-987E-804F-4C91-09E0AC4B5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Intentional Competency Development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6DDF6E8-80D4-8E00-9DB3-C4303A859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/>
              <a:t>Course Learning Outcomes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1D5834-57E7-3F71-13A4-1392432B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/>
              <a:t>Course Outline – Learning Outcomes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5EB9E7-F52D-131B-9EEF-127909B86D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Discuss the BBA philosophy (flipped classroom, activity-based learning, development of undergrad competencies, reflective practice), and how it will impact on their learning journey through the BBA.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Develop strategies that will help them to operate successfully in the flipped classroom environment.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Identify opportunities for learning growth and development based on self-assessments on mindset and grit.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Discuss their preferred behaviour patterns based on a self-assessment and how that impacts on their learning experiences.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Explore ways to expand the number of learning techniques they use in their studies based on data that identifies their current preferred learning style.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Create strategies for overcoming typical time management challenges such as procrastination and lack of planning to support their success as a learner at Sheridan College.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Apply a variety of strategies to improve their study skills in the transition towards becoming a self-directed learner.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Create a learning development plan that will ease the transition to higher education and support ongoing success as a learner at Sheridan College.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Discuss Sheridan's Academic Integrity Policy and how it will impact on their learning experiences.</a:t>
            </a:r>
          </a:p>
          <a:p>
            <a:pPr marL="263525" indent="-263525">
              <a:spcBef>
                <a:spcPts val="0"/>
              </a:spcBef>
              <a:buFont typeface="+mj-lt"/>
              <a:buAutoNum type="arabicPeriod"/>
            </a:pPr>
            <a:r>
              <a:rPr lang="en-CA" sz="1350"/>
              <a:t>Demonstrate professional behaviours, including: a. work effectively in a team environment b. meet due dates c. produce professional quality assignments d. use reference materials responsibly</a:t>
            </a:r>
          </a:p>
        </p:txBody>
      </p:sp>
      <p:graphicFrame>
        <p:nvGraphicFramePr>
          <p:cNvPr id="14" name="Table 15">
            <a:extLst>
              <a:ext uri="{FF2B5EF4-FFF2-40B4-BE49-F238E27FC236}">
                <a16:creationId xmlns:a16="http://schemas.microsoft.com/office/drawing/2014/main" id="{9CF15141-FE3D-B045-8CDF-9D0D37488380}"/>
              </a:ext>
            </a:extLst>
          </p:cNvPr>
          <p:cNvGraphicFramePr>
            <a:graphicFrameLocks noGrp="1"/>
          </p:cNvGraphicFramePr>
          <p:nvPr>
            <p:ph sz="half" idx="10"/>
            <p:extLst>
              <p:ext uri="{D42A27DB-BD31-4B8C-83A1-F6EECF244321}">
                <p14:modId xmlns:p14="http://schemas.microsoft.com/office/powerpoint/2010/main" val="2255736863"/>
              </p:ext>
            </p:extLst>
          </p:nvPr>
        </p:nvGraphicFramePr>
        <p:xfrm>
          <a:off x="104775" y="1828800"/>
          <a:ext cx="5897562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305">
                  <a:extLst>
                    <a:ext uri="{9D8B030D-6E8A-4147-A177-3AD203B41FA5}">
                      <a16:colId xmlns:a16="http://schemas.microsoft.com/office/drawing/2014/main" val="1690173078"/>
                    </a:ext>
                  </a:extLst>
                </a:gridCol>
                <a:gridCol w="3330257">
                  <a:extLst>
                    <a:ext uri="{9D8B030D-6E8A-4147-A177-3AD203B41FA5}">
                      <a16:colId xmlns:a16="http://schemas.microsoft.com/office/drawing/2014/main" val="4206878529"/>
                    </a:ext>
                  </a:extLst>
                </a:gridCol>
              </a:tblGrid>
              <a:tr h="329925">
                <a:tc>
                  <a:txBody>
                    <a:bodyPr/>
                    <a:lstStyle/>
                    <a:p>
                      <a:r>
                        <a:rPr lang="en-CA" sz="1600"/>
                        <a:t>Competency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/>
                        <a:t>Learning Outcomes (#)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992279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Adaptability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65965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Agility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734077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fontAlgn="base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None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2, 3, 4, 6, 10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220216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Critical Thinking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2, 3, 5, 6, 7, 8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446748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Creativity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7, 8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306850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Curiosity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3, 6,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26896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Literacy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2, 3, 4, 5, 6, 7, 8, 9, 10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270872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fontAlgn="base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None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Entrepreneurship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529394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fontAlgn="base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None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Initiative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2, 3, 6, 7, 8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497635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Leadership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16591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Multi-modal Communication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1, 3, 4, 6, 8, 9, 10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651313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fontAlgn="base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None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solving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/>
                        <a:t>2, 3, 5, 6, 7, 8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66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Acumen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029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Capacity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CA" sz="140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162969"/>
                  </a:ext>
                </a:extLst>
              </a:tr>
              <a:tr h="280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CA" sz="1400" b="0" u="none" strike="noStrike" kern="0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Responsibility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929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43062"/>
      </p:ext>
    </p:extLst>
  </p:cSld>
  <p:clrMapOvr>
    <a:masterClrMapping/>
  </p:clrMapOvr>
</p:sld>
</file>

<file path=ppt/theme/theme1.xml><?xml version="1.0" encoding="utf-8"?>
<a:theme xmlns:a="http://schemas.openxmlformats.org/drawingml/2006/main" name="Sheridan20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eridan2022" id="{4F8B154C-E9E5-4626-9C16-6197777F576E}" vid="{D6B4EFC6-F69D-4D03-B357-048DAFAFF0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488</Words>
  <Application>Microsoft Office PowerPoint</Application>
  <PresentationFormat>Widescreen</PresentationFormat>
  <Paragraphs>95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Sheridan2022</vt:lpstr>
      <vt:lpstr>Competency Development Summary </vt:lpstr>
      <vt:lpstr>Course Outline – Learning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Audit</dc:title>
  <dc:creator>Marcie Theoret</dc:creator>
  <cp:lastModifiedBy>Sam Cheng</cp:lastModifiedBy>
  <cp:revision>4</cp:revision>
  <dcterms:created xsi:type="dcterms:W3CDTF">2022-05-27T16:42:03Z</dcterms:created>
  <dcterms:modified xsi:type="dcterms:W3CDTF">2023-11-07T20:51:35Z</dcterms:modified>
</cp:coreProperties>
</file>