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2"/>
  </p:notesMasterIdLst>
  <p:sldIdLst>
    <p:sldId id="259" r:id="rId6"/>
    <p:sldId id="258" r:id="rId7"/>
    <p:sldId id="282" r:id="rId8"/>
    <p:sldId id="283" r:id="rId9"/>
    <p:sldId id="284" r:id="rId10"/>
    <p:sldId id="285" r:id="rId11"/>
    <p:sldId id="294" r:id="rId12"/>
    <p:sldId id="286" r:id="rId13"/>
    <p:sldId id="295" r:id="rId14"/>
    <p:sldId id="296" r:id="rId15"/>
    <p:sldId id="288" r:id="rId16"/>
    <p:sldId id="297" r:id="rId17"/>
    <p:sldId id="289" r:id="rId18"/>
    <p:sldId id="298" r:id="rId19"/>
    <p:sldId id="299"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5A507-A6E5-DA99-3549-19EFB3F16C2D}" v="50" dt="2023-08-22T18:50:14.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7" autoAdjust="0"/>
    <p:restoredTop sz="92526" autoAdjust="0"/>
  </p:normalViewPr>
  <p:slideViewPr>
    <p:cSldViewPr snapToGrid="0">
      <p:cViewPr varScale="1">
        <p:scale>
          <a:sx n="68" d="100"/>
          <a:sy n="68" d="100"/>
        </p:scale>
        <p:origin x="60" y="57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370677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243273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84027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323192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160834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128904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16</a:t>
            </a:fld>
            <a:endParaRPr lang="en-CA"/>
          </a:p>
        </p:txBody>
      </p:sp>
    </p:spTree>
    <p:extLst>
      <p:ext uri="{BB962C8B-B14F-4D97-AF65-F5344CB8AC3E}">
        <p14:creationId xmlns:p14="http://schemas.microsoft.com/office/powerpoint/2010/main" val="254151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81017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360327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40938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300207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242185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129158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untodesign_" TargetMode="External"/><Relationship Id="rId4" Type="http://schemas.openxmlformats.org/officeDocument/2006/relationships/hyperlink" Target="https://unsplash.com/photos/ju1yFZkrxV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photos/GEJxI_QRPwM"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hyperlink" Target="https://unsplash.com/license" TargetMode="External"/><Relationship Id="rId4" Type="http://schemas.openxmlformats.org/officeDocument/2006/relationships/hyperlink" Target="https://unsplash.com/@kfr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usdagov/6239108883/"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hyperlink" Target="https://creativecommons.org/licenses/by/2.0/" TargetMode="External"/><Relationship Id="rId4" Type="http://schemas.openxmlformats.org/officeDocument/2006/relationships/hyperlink" Target="https://www.flickr.com/photos/usda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exels.com/photo/photo-of-a-child-eating-between-his-parents-7078753/"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hyperlink" Target="https://www.pexels.com/license/" TargetMode="External"/><Relationship Id="rId4" Type="http://schemas.openxmlformats.org/officeDocument/2006/relationships/hyperlink" Target="https://www.pexels.com/@kamp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happy-grandmother-with-cute-granddaughters-7698669/"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hyperlink" Target="https://www.pexels.com/license/" TargetMode="External"/><Relationship Id="rId4" Type="http://schemas.openxmlformats.org/officeDocument/2006/relationships/hyperlink" Target="https://www.pexels.com/@meruyert-gonull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timmossholder" TargetMode="External"/><Relationship Id="rId4" Type="http://schemas.openxmlformats.org/officeDocument/2006/relationships/hyperlink" Target="https://unsplash.com/photos/ZFXZ_xMYTZ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www.pexels.com/license/" TargetMode="External"/><Relationship Id="rId5" Type="http://schemas.openxmlformats.org/officeDocument/2006/relationships/hyperlink" Target="https://www.pexels.com/@pavel-danilyuk/" TargetMode="External"/><Relationship Id="rId4" Type="http://schemas.openxmlformats.org/officeDocument/2006/relationships/hyperlink" Target="https://www.pexels.com/photo/2-girls-sitting-at-the-table-and-sculpt-from-plasticine-842217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photos/disability-rehabilitation-224133/"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hyperlink" Target="https://pixabay.com/service/license-summary/" TargetMode="External"/><Relationship Id="rId4" Type="http://schemas.openxmlformats.org/officeDocument/2006/relationships/hyperlink" Target="https://pixabay.com/users/falco-814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r>
              <a:rPr lang="en" dirty="0"/>
              <a:t>Holistic Care and Wellness in Early Years Settings</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nSpc>
                <a:spcPct val="80000"/>
              </a:lnSpc>
              <a:buSzPts val="1018"/>
            </a:pPr>
            <a:r>
              <a:rPr lang="en" sz="3600" dirty="0"/>
              <a:t>Chapter 7: </a:t>
            </a:r>
            <a:r>
              <a:rPr lang="en-CA" sz="3600" dirty="0"/>
              <a:t>Equity, Diversity, and Inclusion (EDI)</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7.6 Inclusion in Early Years Settings II</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11360796" cy="4671501"/>
          </a:xfrm>
        </p:spPr>
        <p:txBody>
          <a:bodyPr>
            <a:noAutofit/>
          </a:bodyPr>
          <a:lstStyle/>
          <a:p>
            <a:pPr marL="152396" indent="0">
              <a:buNone/>
            </a:pPr>
            <a:r>
              <a:rPr lang="en-US" b="1" dirty="0"/>
              <a:t>Individualized Family Service Plan (IFSP):</a:t>
            </a:r>
          </a:p>
          <a:p>
            <a:r>
              <a:rPr lang="en-US" dirty="0"/>
              <a:t>IFSPs involve collaboration among early years setting, family, resource consultant, and professionals.</a:t>
            </a:r>
          </a:p>
          <a:p>
            <a:r>
              <a:rPr lang="en-US" dirty="0"/>
              <a:t>IFSP addresses child and family needs, including goals and service updates.</a:t>
            </a:r>
          </a:p>
          <a:p>
            <a:r>
              <a:rPr lang="en-US" dirty="0"/>
              <a:t>Educators attend IFSP meetings to share insights, fostering relationships and ensuring child's care aligns with plan.</a:t>
            </a:r>
          </a:p>
          <a:p>
            <a:r>
              <a:rPr lang="en-US" dirty="0"/>
              <a:t>Educators implement assistive devices and work with an interprofessional team for inclusive early years care.</a:t>
            </a:r>
          </a:p>
          <a:p>
            <a:endParaRPr lang="en-US" dirty="0"/>
          </a:p>
          <a:p>
            <a:pPr marL="152396" indent="0">
              <a:buNone/>
            </a:pPr>
            <a:r>
              <a:rPr lang="en-US" b="1" dirty="0"/>
              <a:t>Individualized Support Plan (ISP):</a:t>
            </a:r>
          </a:p>
          <a:p>
            <a:pPr marL="152396" indent="0">
              <a:buNone/>
            </a:pPr>
            <a:r>
              <a:rPr lang="en-US" dirty="0"/>
              <a:t>Families who do not want to be involved in the development of an Individualized Family Service Plan can aid in the development of an Individualized Support Plan (ISP) with an early years setting. Licensees can develop an ISP jointly with the family in order to better understand how to prepare the setting for the child to ensure they are fully included in the program.</a:t>
            </a:r>
          </a:p>
        </p:txBody>
      </p:sp>
    </p:spTree>
    <p:extLst>
      <p:ext uri="{BB962C8B-B14F-4D97-AF65-F5344CB8AC3E}">
        <p14:creationId xmlns:p14="http://schemas.microsoft.com/office/powerpoint/2010/main" val="36304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7.7 Accountable Spaces</a:t>
            </a:r>
          </a:p>
        </p:txBody>
      </p:sp>
      <p:sp>
        <p:nvSpPr>
          <p:cNvPr id="7" name="Text Placeholder 6">
            <a:extLst>
              <a:ext uri="{FF2B5EF4-FFF2-40B4-BE49-F238E27FC236}">
                <a16:creationId xmlns:a16="http://schemas.microsoft.com/office/drawing/2014/main" id="{49836831-16B3-82C0-95CF-5AC9C3E62095}"/>
              </a:ext>
            </a:extLst>
          </p:cNvPr>
          <p:cNvSpPr>
            <a:spLocks noGrp="1"/>
          </p:cNvSpPr>
          <p:nvPr>
            <p:ph type="body" idx="1"/>
          </p:nvPr>
        </p:nvSpPr>
        <p:spPr/>
        <p:txBody>
          <a:bodyPr/>
          <a:lstStyle/>
          <a:p>
            <a:pPr marL="152396" indent="0">
              <a:buNone/>
            </a:pPr>
            <a:r>
              <a:rPr lang="en-US" dirty="0"/>
              <a:t>Educators are tasked with creating safe spaces for children, families, and colleagues to share their diverse perspectives. As discussed earlier in this text, creating safe physical spaces is important for children, while allowing for manageable risk-taking to increase confidence and positive self-esteem. Creating spaces that embrace differences in a manner that supports a sense of belonging and well-being has been mentioned multiple times. As noted in the important work by Elise </a:t>
            </a:r>
            <a:r>
              <a:rPr lang="en-US" dirty="0" err="1"/>
              <a:t>Ahenkorah</a:t>
            </a:r>
            <a:r>
              <a:rPr lang="en-US" dirty="0"/>
              <a:t> we cannot guarantee that we will provide a safe space for everyone.</a:t>
            </a:r>
          </a:p>
          <a:p>
            <a:pPr marL="152396" indent="0">
              <a:buNone/>
            </a:pPr>
            <a:endParaRPr lang="en-US" dirty="0"/>
          </a:p>
          <a:p>
            <a:pPr marL="152396" indent="0">
              <a:buNone/>
            </a:pPr>
            <a:r>
              <a:rPr lang="en-US" dirty="0"/>
              <a:t>As educators we continue to learn more about our accountabilities to those entrusted to our care. While we often think of our roles as focused primarily on accountabilities to children we also need to consider their families, our colleagues, and the communities in which we work. Ongoing learning and communities of practice help guide our practice and continued growth in such an important role. Many resources are available locally to support knowledge building through Strive, All Kids Belong, AECEO, OCBCC, PEACE, CYN, LCCN, CCCF, and many more. These resources will be shared in chapter eight.</a:t>
            </a:r>
            <a:endParaRPr lang="en-CA" dirty="0"/>
          </a:p>
        </p:txBody>
      </p:sp>
    </p:spTree>
    <p:extLst>
      <p:ext uri="{BB962C8B-B14F-4D97-AF65-F5344CB8AC3E}">
        <p14:creationId xmlns:p14="http://schemas.microsoft.com/office/powerpoint/2010/main" val="205120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7.8 Barriers to Access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7257816" cy="4671501"/>
          </a:xfrm>
        </p:spPr>
        <p:txBody>
          <a:bodyPr>
            <a:noAutofit/>
          </a:bodyPr>
          <a:lstStyle/>
          <a:p>
            <a:r>
              <a:rPr lang="en-US" sz="2000" dirty="0"/>
              <a:t>Many families in Canada face barriers accessing early years settings due to remote locations and transportation issues.</a:t>
            </a:r>
          </a:p>
          <a:p>
            <a:r>
              <a:rPr lang="en-US" sz="2000" dirty="0"/>
              <a:t>London, Ontario has been ranked low in providing licensed childcare and faces accessibility challenges.</a:t>
            </a:r>
          </a:p>
          <a:p>
            <a:r>
              <a:rPr lang="en-US" sz="2000" dirty="0"/>
              <a:t>The Canada Wide Early Learning and Child Care (CWELCC) plan reduces childcare fees, increasing demand and causing waiting lists in early years settings.</a:t>
            </a:r>
          </a:p>
          <a:p>
            <a:r>
              <a:rPr lang="en-US" sz="2000" dirty="0"/>
              <a:t>Shortage of qualified educators and infrastructure issues hinder the growth of licensed childcare agencies.</a:t>
            </a:r>
          </a:p>
          <a:p>
            <a:r>
              <a:rPr lang="en-US" sz="2000" dirty="0"/>
              <a:t>Collaboration between government levels aims to improve workforce conditions and address infrastructure challenges to expand the early years system.</a:t>
            </a:r>
          </a:p>
          <a:p>
            <a:pPr marL="152396" indent="0">
              <a:buNone/>
            </a:pPr>
            <a:endParaRPr lang="en-US" sz="2000" dirty="0"/>
          </a:p>
          <a:p>
            <a:pPr marL="152396" indent="0">
              <a:buNone/>
            </a:pPr>
            <a:endParaRPr lang="en-US" sz="2000" dirty="0"/>
          </a:p>
          <a:p>
            <a:pPr marL="152396" indent="0">
              <a:buNone/>
            </a:pPr>
            <a:endParaRPr lang="en-US" sz="2000" dirty="0"/>
          </a:p>
          <a:p>
            <a:pPr marL="152396" indent="0">
              <a:buNone/>
            </a:pPr>
            <a:endParaRPr lang="en-US" sz="2000" dirty="0"/>
          </a:p>
        </p:txBody>
      </p:sp>
      <p:pic>
        <p:nvPicPr>
          <p:cNvPr id="5" name="Picture 4" descr="A worn out sign on a brick wall that says, &quot;Accessible Entry&quot;.">
            <a:extLst>
              <a:ext uri="{FF2B5EF4-FFF2-40B4-BE49-F238E27FC236}">
                <a16:creationId xmlns:a16="http://schemas.microsoft.com/office/drawing/2014/main" id="{B93B52E0-0746-FFED-1E37-9E24A1BA4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419" y="1819373"/>
            <a:ext cx="3738393" cy="2498103"/>
          </a:xfrm>
          <a:prstGeom prst="rect">
            <a:avLst/>
          </a:prstGeom>
        </p:spPr>
      </p:pic>
      <p:sp>
        <p:nvSpPr>
          <p:cNvPr id="6" name="TextBox 5">
            <a:extLst>
              <a:ext uri="{FF2B5EF4-FFF2-40B4-BE49-F238E27FC236}">
                <a16:creationId xmlns:a16="http://schemas.microsoft.com/office/drawing/2014/main" id="{F71DD904-6145-830A-D133-E12638AA04B4}"/>
              </a:ext>
            </a:extLst>
          </p:cNvPr>
          <p:cNvSpPr txBox="1"/>
          <p:nvPr/>
        </p:nvSpPr>
        <p:spPr>
          <a:xfrm>
            <a:off x="7960420" y="4442409"/>
            <a:ext cx="3738392"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Daniel Ali</a:t>
            </a:r>
            <a:r>
              <a:rPr lang="en-CA" sz="1600" dirty="0"/>
              <a:t>, </a:t>
            </a:r>
            <a:r>
              <a:rPr lang="en-CA" sz="1600" dirty="0">
                <a:hlinkClick r:id="rId6"/>
              </a:rPr>
              <a:t>Unsplash License</a:t>
            </a:r>
            <a:r>
              <a:rPr lang="en-CA" sz="1600" dirty="0"/>
              <a:t>.</a:t>
            </a:r>
          </a:p>
        </p:txBody>
      </p:sp>
    </p:spTree>
    <p:extLst>
      <p:ext uri="{BB962C8B-B14F-4D97-AF65-F5344CB8AC3E}">
        <p14:creationId xmlns:p14="http://schemas.microsoft.com/office/powerpoint/2010/main" val="212359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7.8 Barriers Impacting Wellness in the Early Years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11360797" cy="4671501"/>
          </a:xfrm>
        </p:spPr>
        <p:txBody>
          <a:bodyPr>
            <a:noAutofit/>
          </a:bodyPr>
          <a:lstStyle/>
          <a:p>
            <a:pPr marL="152396" indent="0">
              <a:buNone/>
            </a:pPr>
            <a:r>
              <a:rPr lang="en-US" sz="2000" dirty="0"/>
              <a:t>Many families face barriers in accessing early years settings that meet their needs and the needs of their children. These barriers are extensive and varied, including accessibility, inclusivity, affordability, and responsiveness. When a family cannot access the support of an early years setting of their choosing they are forced to remain out of the workforce, to access programs that are not culturally relevant, or to use alternative arrangements that are not their preferred choice.</a:t>
            </a:r>
            <a:endParaRPr lang="en-CA" sz="2000" dirty="0"/>
          </a:p>
        </p:txBody>
      </p:sp>
    </p:spTree>
    <p:extLst>
      <p:ext uri="{BB962C8B-B14F-4D97-AF65-F5344CB8AC3E}">
        <p14:creationId xmlns:p14="http://schemas.microsoft.com/office/powerpoint/2010/main" val="3475483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7.8 Barriers to Inclusion</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7257816" cy="4671501"/>
          </a:xfrm>
        </p:spPr>
        <p:txBody>
          <a:bodyPr>
            <a:noAutofit/>
          </a:bodyPr>
          <a:lstStyle/>
          <a:p>
            <a:pPr marL="437515"/>
            <a:r>
              <a:rPr lang="en-US" dirty="0"/>
              <a:t>Limited resources in early years settings, including funding and human resources, impact equitable and inclusive care.</a:t>
            </a:r>
            <a:endParaRPr lang="en-US"/>
          </a:p>
          <a:p>
            <a:pPr marL="437515"/>
            <a:r>
              <a:rPr lang="en-US" dirty="0"/>
              <a:t>Partnerships between settings and agencies supporting inclusive services are hindered by insufficient funding, affecting support availability.</a:t>
            </a:r>
          </a:p>
          <a:p>
            <a:pPr marL="437515"/>
            <a:r>
              <a:rPr lang="en-US" dirty="0"/>
              <a:t>Inadequate funding and training can hinder programs from providing services for children with special needs.</a:t>
            </a:r>
          </a:p>
          <a:p>
            <a:pPr marL="437515"/>
            <a:r>
              <a:rPr lang="en-US" dirty="0"/>
              <a:t>"How Does Learning Happen?" outlines program expectations; ongoing professional development helps educators meet these expectations.</a:t>
            </a:r>
          </a:p>
          <a:p>
            <a:pPr marL="437515"/>
            <a:r>
              <a:rPr lang="en-US" dirty="0"/>
              <a:t>Accessibility standards and policies are mandatory for all Ontario organizations; funding can be sought to make spaces accessible.</a:t>
            </a:r>
          </a:p>
          <a:p>
            <a:pPr marL="437515"/>
            <a:r>
              <a:rPr lang="en-US" dirty="0"/>
              <a:t>Ministry of Education and agency consultants collaborate to ensure accessible services through assessment and universal design for learning.</a:t>
            </a:r>
          </a:p>
          <a:p>
            <a:pPr marL="437515"/>
            <a:endParaRPr lang="en-US" sz="2000" dirty="0"/>
          </a:p>
          <a:p>
            <a:pPr marL="437515"/>
            <a:endParaRPr lang="en-US" sz="2000" dirty="0"/>
          </a:p>
          <a:p>
            <a:pPr marL="437515"/>
            <a:endParaRPr lang="en-US" sz="2000" dirty="0"/>
          </a:p>
          <a:p>
            <a:pPr marL="437515"/>
            <a:endParaRPr lang="en-US" sz="2000" dirty="0"/>
          </a:p>
          <a:p>
            <a:pPr marL="151765" indent="0">
              <a:buNone/>
            </a:pPr>
            <a:endParaRPr lang="en-US" sz="2000" dirty="0"/>
          </a:p>
          <a:p>
            <a:pPr marL="151765" indent="0">
              <a:buNone/>
            </a:pPr>
            <a:endParaRPr lang="en-US" sz="2000" dirty="0"/>
          </a:p>
          <a:p>
            <a:pPr marL="151765" indent="0">
              <a:buNone/>
            </a:pPr>
            <a:endParaRPr lang="en-US" sz="2000" dirty="0"/>
          </a:p>
          <a:p>
            <a:pPr marL="151765" indent="0">
              <a:buNone/>
            </a:pPr>
            <a:endParaRPr lang="en-US" sz="2000" dirty="0"/>
          </a:p>
        </p:txBody>
      </p:sp>
      <p:sp>
        <p:nvSpPr>
          <p:cNvPr id="6" name="TextBox 5">
            <a:extLst>
              <a:ext uri="{FF2B5EF4-FFF2-40B4-BE49-F238E27FC236}">
                <a16:creationId xmlns:a16="http://schemas.microsoft.com/office/drawing/2014/main" id="{F71DD904-6145-830A-D133-E12638AA04B4}"/>
              </a:ext>
            </a:extLst>
          </p:cNvPr>
          <p:cNvSpPr txBox="1"/>
          <p:nvPr/>
        </p:nvSpPr>
        <p:spPr>
          <a:xfrm>
            <a:off x="7960418" y="5202442"/>
            <a:ext cx="3738392" cy="584775"/>
          </a:xfrm>
          <a:prstGeom prst="rect">
            <a:avLst/>
          </a:prstGeom>
          <a:noFill/>
        </p:spPr>
        <p:txBody>
          <a:bodyPr wrap="square">
            <a:spAutoFit/>
          </a:bodyPr>
          <a:lstStyle/>
          <a:p>
            <a:pPr algn="ctr"/>
            <a:r>
              <a:rPr lang="en-CA" sz="1600" dirty="0">
                <a:hlinkClick r:id="rId3"/>
              </a:rPr>
              <a:t>Photo</a:t>
            </a:r>
            <a:r>
              <a:rPr lang="en-CA" sz="1600" dirty="0"/>
              <a:t> by </a:t>
            </a:r>
            <a:r>
              <a:rPr lang="en-CA" sz="1600" dirty="0">
                <a:hlinkClick r:id="rId4"/>
              </a:rPr>
              <a:t>Karl Fredrickson</a:t>
            </a:r>
            <a:r>
              <a:rPr lang="en-CA" sz="1600" dirty="0"/>
              <a:t>, </a:t>
            </a:r>
            <a:br>
              <a:rPr lang="en-CA" sz="1600" dirty="0"/>
            </a:br>
            <a:r>
              <a:rPr lang="en-CA" sz="1600" dirty="0">
                <a:hlinkClick r:id="rId5"/>
              </a:rPr>
              <a:t>Unsplash License</a:t>
            </a:r>
            <a:r>
              <a:rPr lang="en-CA" sz="1600" dirty="0"/>
              <a:t>.</a:t>
            </a:r>
          </a:p>
        </p:txBody>
      </p:sp>
      <p:pic>
        <p:nvPicPr>
          <p:cNvPr id="7" name="Picture 6" descr="Child reaching up to a tree with pink and white flower petals.">
            <a:extLst>
              <a:ext uri="{FF2B5EF4-FFF2-40B4-BE49-F238E27FC236}">
                <a16:creationId xmlns:a16="http://schemas.microsoft.com/office/drawing/2014/main" id="{F7FDCABD-6057-5132-20CA-8AD2E0BDCD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9821" y="1779309"/>
            <a:ext cx="2199587" cy="3299381"/>
          </a:xfrm>
          <a:prstGeom prst="rect">
            <a:avLst/>
          </a:prstGeom>
        </p:spPr>
      </p:pic>
    </p:spTree>
    <p:extLst>
      <p:ext uri="{BB962C8B-B14F-4D97-AF65-F5344CB8AC3E}">
        <p14:creationId xmlns:p14="http://schemas.microsoft.com/office/powerpoint/2010/main" val="399190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7.8 Barriers to Affordability</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7257816" cy="4671501"/>
          </a:xfrm>
        </p:spPr>
        <p:txBody>
          <a:bodyPr>
            <a:noAutofit/>
          </a:bodyPr>
          <a:lstStyle/>
          <a:p>
            <a:pPr marL="437515"/>
            <a:r>
              <a:rPr lang="en-US" dirty="0"/>
              <a:t>Despite affordable childcare under CWELCC, many families can't afford the reduced fees and rely on food banks due to financial struggles.</a:t>
            </a:r>
            <a:endParaRPr lang="en-US"/>
          </a:p>
          <a:p>
            <a:pPr marL="437515"/>
            <a:r>
              <a:rPr lang="en-US" dirty="0"/>
              <a:t>Childcare fee subsidies are limited, leaving families without income support struggling to find childcare between training programs or during job searches.</a:t>
            </a:r>
          </a:p>
          <a:p>
            <a:pPr marL="437515"/>
            <a:r>
              <a:rPr lang="en-US" dirty="0"/>
              <a:t>Newcomers to Canada may lack awareness of available financial support services, making early years settings crucial for sharing resources.</a:t>
            </a:r>
          </a:p>
          <a:p>
            <a:pPr marL="437515"/>
            <a:r>
              <a:rPr lang="en-US" dirty="0"/>
              <a:t>Family </a:t>
            </a:r>
            <a:r>
              <a:rPr lang="en-US" dirty="0" err="1"/>
              <a:t>Centres</a:t>
            </a:r>
            <a:r>
              <a:rPr lang="en-US" dirty="0"/>
              <a:t> and Early ON programs partner with public health units to provide additional support and resources to families.</a:t>
            </a:r>
          </a:p>
          <a:p>
            <a:pPr marL="437515"/>
            <a:r>
              <a:rPr lang="en-US" dirty="0"/>
              <a:t>Educators play a crucial role in establishing trust and awareness, being the first point of contact for families facing housing challenges.</a:t>
            </a:r>
          </a:p>
          <a:p>
            <a:pPr marL="151765" indent="0">
              <a:buNone/>
            </a:pPr>
            <a:endParaRPr lang="en-US" sz="2000" dirty="0"/>
          </a:p>
          <a:p>
            <a:pPr marL="151765" indent="0">
              <a:buNone/>
            </a:pPr>
            <a:endParaRPr lang="en-US" sz="2000" dirty="0"/>
          </a:p>
          <a:p>
            <a:pPr marL="151765" indent="0">
              <a:buNone/>
            </a:pPr>
            <a:endParaRPr lang="en-US" sz="2000" dirty="0"/>
          </a:p>
        </p:txBody>
      </p:sp>
      <p:sp>
        <p:nvSpPr>
          <p:cNvPr id="6" name="TextBox 5">
            <a:extLst>
              <a:ext uri="{FF2B5EF4-FFF2-40B4-BE49-F238E27FC236}">
                <a16:creationId xmlns:a16="http://schemas.microsoft.com/office/drawing/2014/main" id="{F71DD904-6145-830A-D133-E12638AA04B4}"/>
              </a:ext>
            </a:extLst>
          </p:cNvPr>
          <p:cNvSpPr txBox="1"/>
          <p:nvPr/>
        </p:nvSpPr>
        <p:spPr>
          <a:xfrm>
            <a:off x="7960420" y="4442409"/>
            <a:ext cx="3738392" cy="830997"/>
          </a:xfrm>
          <a:prstGeom prst="rect">
            <a:avLst/>
          </a:prstGeom>
          <a:noFill/>
        </p:spPr>
        <p:txBody>
          <a:bodyPr wrap="square">
            <a:spAutoFit/>
          </a:bodyPr>
          <a:lstStyle/>
          <a:p>
            <a:pPr algn="ctr"/>
            <a:r>
              <a:rPr lang="en-CA" sz="1600" dirty="0">
                <a:hlinkClick r:id="rId3"/>
              </a:rPr>
              <a:t>Photo</a:t>
            </a:r>
            <a:r>
              <a:rPr lang="en-CA" sz="1600" dirty="0"/>
              <a:t> by </a:t>
            </a:r>
            <a:br>
              <a:rPr lang="en-CA" sz="1600" dirty="0"/>
            </a:br>
            <a:r>
              <a:rPr lang="en-US" sz="1600" dirty="0">
                <a:hlinkClick r:id="rId4"/>
              </a:rPr>
              <a:t>U.S. Department of Agriculture</a:t>
            </a:r>
            <a:r>
              <a:rPr lang="en-CA" sz="1600" dirty="0"/>
              <a:t>, </a:t>
            </a:r>
            <a:br>
              <a:rPr lang="en-CA" sz="1600" dirty="0"/>
            </a:br>
            <a:r>
              <a:rPr lang="en-CA" sz="1600" dirty="0">
                <a:hlinkClick r:id="rId5"/>
              </a:rPr>
              <a:t>CC BY 2.0</a:t>
            </a:r>
            <a:r>
              <a:rPr lang="en-CA" sz="1600" dirty="0"/>
              <a:t>.</a:t>
            </a:r>
          </a:p>
        </p:txBody>
      </p:sp>
      <p:pic>
        <p:nvPicPr>
          <p:cNvPr id="7" name="Picture 6" descr="A group of children around fresh produce">
            <a:extLst>
              <a:ext uri="{FF2B5EF4-FFF2-40B4-BE49-F238E27FC236}">
                <a16:creationId xmlns:a16="http://schemas.microsoft.com/office/drawing/2014/main" id="{5F5A4AB0-AAA2-090C-FB1E-237CEA11C6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0419" y="1729677"/>
            <a:ext cx="3738393" cy="2606653"/>
          </a:xfrm>
          <a:prstGeom prst="rect">
            <a:avLst/>
          </a:prstGeom>
        </p:spPr>
      </p:pic>
    </p:spTree>
    <p:extLst>
      <p:ext uri="{BB962C8B-B14F-4D97-AF65-F5344CB8AC3E}">
        <p14:creationId xmlns:p14="http://schemas.microsoft.com/office/powerpoint/2010/main" val="40498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7.8 Barriers to Access </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7257816" cy="4671501"/>
          </a:xfrm>
        </p:spPr>
        <p:txBody>
          <a:bodyPr>
            <a:noAutofit/>
          </a:bodyPr>
          <a:lstStyle/>
          <a:p>
            <a:r>
              <a:rPr lang="en-US" dirty="0"/>
              <a:t>Lack of awareness of culturally responsive teaching creates barriers for children and families in early years settings.</a:t>
            </a:r>
          </a:p>
          <a:p>
            <a:r>
              <a:rPr lang="en-US" dirty="0"/>
              <a:t>Early years settings play a vital role in fostering a sense of belonging and well-being, especially for newcomers and those seeking cultural connections.</a:t>
            </a:r>
          </a:p>
          <a:p>
            <a:r>
              <a:rPr lang="en-US" dirty="0"/>
              <a:t>Educators' participation in co-constructing knowledge is hindered by time constraints, affecting collaborative efforts.</a:t>
            </a:r>
          </a:p>
          <a:p>
            <a:r>
              <a:rPr lang="en-US" dirty="0"/>
              <a:t>Resources within early years settings facilitate employee engagement and learning.</a:t>
            </a:r>
          </a:p>
          <a:p>
            <a:r>
              <a:rPr lang="en-US" dirty="0"/>
              <a:t>Open communication with families fosters trust and responsive relationships, promoting a strong sense of belonging and well-being.</a:t>
            </a:r>
          </a:p>
          <a:p>
            <a:r>
              <a:rPr lang="en-US" dirty="0"/>
              <a:t>Responsive education and care in early years contribute to the development of future citizens with a sense of belonging.</a:t>
            </a:r>
          </a:p>
          <a:p>
            <a:pPr marL="152396" indent="0">
              <a:buNone/>
            </a:pPr>
            <a:endParaRPr lang="en-US" sz="2000" dirty="0"/>
          </a:p>
          <a:p>
            <a:pPr marL="152396" indent="0">
              <a:buNone/>
            </a:pPr>
            <a:endParaRPr lang="en-US" sz="2000" dirty="0"/>
          </a:p>
          <a:p>
            <a:pPr marL="152396" indent="0">
              <a:buNone/>
            </a:pPr>
            <a:endParaRPr lang="en-US" sz="2000" dirty="0"/>
          </a:p>
        </p:txBody>
      </p:sp>
      <p:sp>
        <p:nvSpPr>
          <p:cNvPr id="6" name="TextBox 5">
            <a:extLst>
              <a:ext uri="{FF2B5EF4-FFF2-40B4-BE49-F238E27FC236}">
                <a16:creationId xmlns:a16="http://schemas.microsoft.com/office/drawing/2014/main" id="{F71DD904-6145-830A-D133-E12638AA04B4}"/>
              </a:ext>
            </a:extLst>
          </p:cNvPr>
          <p:cNvSpPr txBox="1"/>
          <p:nvPr/>
        </p:nvSpPr>
        <p:spPr>
          <a:xfrm>
            <a:off x="7960420" y="4442409"/>
            <a:ext cx="3738392" cy="584775"/>
          </a:xfrm>
          <a:prstGeom prst="rect">
            <a:avLst/>
          </a:prstGeom>
          <a:noFill/>
        </p:spPr>
        <p:txBody>
          <a:bodyPr wrap="square">
            <a:spAutoFit/>
          </a:bodyPr>
          <a:lstStyle/>
          <a:p>
            <a:pPr algn="ctr"/>
            <a:r>
              <a:rPr lang="en-CA" sz="1600" dirty="0">
                <a:hlinkClick r:id="rId3"/>
              </a:rPr>
              <a:t>Photo</a:t>
            </a:r>
            <a:r>
              <a:rPr lang="en-CA" sz="1600" dirty="0"/>
              <a:t> by </a:t>
            </a:r>
            <a:r>
              <a:rPr lang="en-CA" sz="1600" dirty="0" err="1">
                <a:hlinkClick r:id="rId4"/>
              </a:rPr>
              <a:t>Kampus</a:t>
            </a:r>
            <a:r>
              <a:rPr lang="en-CA" sz="1600" dirty="0">
                <a:hlinkClick r:id="rId4"/>
              </a:rPr>
              <a:t> Productions</a:t>
            </a:r>
            <a:r>
              <a:rPr lang="en-CA" sz="1600" dirty="0"/>
              <a:t>, </a:t>
            </a:r>
            <a:br>
              <a:rPr lang="en-CA" sz="1600" dirty="0"/>
            </a:br>
            <a:r>
              <a:rPr lang="en-CA" sz="1600" dirty="0" err="1">
                <a:hlinkClick r:id="rId5"/>
              </a:rPr>
              <a:t>Pexels</a:t>
            </a:r>
            <a:r>
              <a:rPr lang="en-CA" sz="1600" dirty="0">
                <a:hlinkClick r:id="rId5"/>
              </a:rPr>
              <a:t> License</a:t>
            </a:r>
            <a:r>
              <a:rPr lang="en-CA" sz="1600" dirty="0"/>
              <a:t>.</a:t>
            </a:r>
          </a:p>
        </p:txBody>
      </p:sp>
      <p:pic>
        <p:nvPicPr>
          <p:cNvPr id="7" name="Picture 6" descr="Two women sitting on a bed with a child">
            <a:extLst>
              <a:ext uri="{FF2B5EF4-FFF2-40B4-BE49-F238E27FC236}">
                <a16:creationId xmlns:a16="http://schemas.microsoft.com/office/drawing/2014/main" id="{69FDF24E-CF6F-C78F-A859-F4A43B2150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8698" y="1813094"/>
            <a:ext cx="3760114" cy="2510660"/>
          </a:xfrm>
          <a:prstGeom prst="rect">
            <a:avLst/>
          </a:prstGeom>
        </p:spPr>
      </p:pic>
    </p:spTree>
    <p:extLst>
      <p:ext uri="{BB962C8B-B14F-4D97-AF65-F5344CB8AC3E}">
        <p14:creationId xmlns:p14="http://schemas.microsoft.com/office/powerpoint/2010/main" val="325756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Establish and maintain inclusive early years environments that support diverse, equitable and accessible learning opportunities for children and their families.</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Develop an understanding of accountable spaces for an equitable, diverse, and inclusive practice for educators working in the early years.</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Develop an understanding of barriers children, families, and communities encounter when accessing early years supports.</a:t>
            </a:r>
          </a:p>
          <a:p>
            <a:endParaRPr lang="en-US" sz="2000" dirty="0">
              <a:solidFill>
                <a:schemeClr val="bg2"/>
              </a:solidFill>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lstStyle/>
          <a:p>
            <a:r>
              <a:rPr lang="en-US" dirty="0"/>
              <a:t>7.1 Equity, Diversity, and Inclusion (EDI)</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998659" cy="4332946"/>
          </a:xfrm>
        </p:spPr>
        <p:txBody>
          <a:bodyPr>
            <a:noAutofit/>
          </a:bodyPr>
          <a:lstStyle/>
          <a:p>
            <a:pPr>
              <a:buFont typeface="Arial" panose="020B0604020202020204" pitchFamily="34" charset="0"/>
              <a:buChar char="•"/>
            </a:pPr>
            <a:r>
              <a:rPr lang="en-US" sz="2000" dirty="0"/>
              <a:t>Equity, diversity, and inclusion (EDI) are vital in early years settings due to diverse children and families.</a:t>
            </a:r>
          </a:p>
          <a:p>
            <a:pPr>
              <a:buFont typeface="Arial" panose="020B0604020202020204" pitchFamily="34" charset="0"/>
              <a:buChar char="•"/>
            </a:pPr>
            <a:r>
              <a:rPr lang="en-US" sz="2000" dirty="0"/>
              <a:t>Families seek community, growth, or practical support from early learning services.</a:t>
            </a:r>
          </a:p>
          <a:p>
            <a:pPr>
              <a:buFont typeface="Arial" panose="020B0604020202020204" pitchFamily="34" charset="0"/>
              <a:buChar char="•"/>
            </a:pPr>
            <a:r>
              <a:rPr lang="en-US" sz="2000" dirty="0"/>
              <a:t>Educators cultivate EDI by learning, reflecting, and respecting diverse worldviews.</a:t>
            </a:r>
          </a:p>
          <a:p>
            <a:pPr>
              <a:buFont typeface="Arial" panose="020B0604020202020204" pitchFamily="34" charset="0"/>
              <a:buChar char="•"/>
            </a:pPr>
            <a:r>
              <a:rPr lang="en-US" sz="2000" dirty="0"/>
              <a:t>Building relationships with families and co-workers fosters an inclusive learning environment.</a:t>
            </a:r>
            <a:endParaRPr lang="en-CA" sz="2000" dirty="0"/>
          </a:p>
        </p:txBody>
      </p:sp>
      <p:sp>
        <p:nvSpPr>
          <p:cNvPr id="11" name="TextBox 10">
            <a:extLst>
              <a:ext uri="{FF2B5EF4-FFF2-40B4-BE49-F238E27FC236}">
                <a16:creationId xmlns:a16="http://schemas.microsoft.com/office/drawing/2014/main" id="{6EDF6B60-65B1-5F37-733E-AE5C46A353F8}"/>
              </a:ext>
            </a:extLst>
          </p:cNvPr>
          <p:cNvSpPr txBox="1"/>
          <p:nvPr/>
        </p:nvSpPr>
        <p:spPr>
          <a:xfrm>
            <a:off x="7140017" y="5950698"/>
            <a:ext cx="4434840" cy="338554"/>
          </a:xfrm>
          <a:prstGeom prst="rect">
            <a:avLst/>
          </a:prstGeom>
          <a:noFill/>
        </p:spPr>
        <p:txBody>
          <a:bodyPr wrap="square">
            <a:spAutoFit/>
          </a:bodyPr>
          <a:lstStyle/>
          <a:p>
            <a:pPr algn="ctr"/>
            <a:r>
              <a:rPr lang="en-CA" sz="1600" dirty="0">
                <a:hlinkClick r:id="rId3"/>
              </a:rPr>
              <a:t>Photo</a:t>
            </a:r>
            <a:r>
              <a:rPr lang="en-CA" sz="1600" dirty="0"/>
              <a:t> by </a:t>
            </a:r>
            <a:r>
              <a:rPr lang="en-CA" sz="1600" dirty="0">
                <a:hlinkClick r:id="rId4"/>
              </a:rPr>
              <a:t>Meruyert </a:t>
            </a:r>
            <a:r>
              <a:rPr lang="en-CA" sz="1600" dirty="0" err="1">
                <a:hlinkClick r:id="rId4"/>
              </a:rPr>
              <a:t>Gonullu</a:t>
            </a:r>
            <a:r>
              <a:rPr lang="en-CA" sz="1600" dirty="0"/>
              <a:t>, </a:t>
            </a:r>
            <a:r>
              <a:rPr lang="en-CA" sz="1600" dirty="0">
                <a:hlinkClick r:id="rId5"/>
              </a:rPr>
              <a:t>Pexels License</a:t>
            </a:r>
            <a:r>
              <a:rPr lang="en-CA" sz="1600" dirty="0"/>
              <a:t>.</a:t>
            </a:r>
          </a:p>
        </p:txBody>
      </p:sp>
      <p:pic>
        <p:nvPicPr>
          <p:cNvPr id="5" name="Picture 4" descr="2 women and 2 children posing for a group photo with a wheel chair nearby">
            <a:extLst>
              <a:ext uri="{FF2B5EF4-FFF2-40B4-BE49-F238E27FC236}">
                <a16:creationId xmlns:a16="http://schemas.microsoft.com/office/drawing/2014/main" id="{E505A362-A99E-8608-D7E3-DA299BF049F8}"/>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486" y="1428384"/>
            <a:ext cx="3425902" cy="4450996"/>
          </a:xfrm>
          <a:prstGeom prst="rect">
            <a:avLst/>
          </a:prstGeom>
        </p:spPr>
      </p:pic>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7.2 Worldviews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1" y="1639832"/>
            <a:ext cx="11531072" cy="4227567"/>
          </a:xfrm>
        </p:spPr>
        <p:txBody>
          <a:bodyPr>
            <a:noAutofit/>
          </a:bodyPr>
          <a:lstStyle/>
          <a:p>
            <a:r>
              <a:rPr lang="en-US" sz="2000" dirty="0"/>
              <a:t>Social location shapes our worldviews, including factors like age, culture, gender, etc.</a:t>
            </a:r>
          </a:p>
          <a:p>
            <a:r>
              <a:rPr lang="en-US" sz="2000" dirty="0"/>
              <a:t>Educators reflect on their social location's impact on their worldview and learning space engagement.</a:t>
            </a:r>
          </a:p>
          <a:p>
            <a:r>
              <a:rPr lang="en-US" sz="2000" dirty="0"/>
              <a:t>Ongoing professional learning fosters self-awareness and openness to new ideas.</a:t>
            </a:r>
          </a:p>
          <a:p>
            <a:r>
              <a:rPr lang="en-US" sz="2000" dirty="0"/>
              <a:t>Knowledge of history and systemic issues informs work with children and families, addressing racism and biases in Canada.</a:t>
            </a:r>
          </a:p>
          <a:p>
            <a:pPr marL="152396" indent="0">
              <a:buNone/>
            </a:pPr>
            <a:endParaRPr lang="en-US" sz="2000" dirty="0"/>
          </a:p>
          <a:p>
            <a:pPr marL="152396" indent="0">
              <a:buNone/>
            </a:pPr>
            <a:endParaRPr lang="en-US" sz="2000" dirty="0"/>
          </a:p>
          <a:p>
            <a:pPr marL="152396" indent="0" algn="ctr">
              <a:buNone/>
            </a:pPr>
            <a:r>
              <a:rPr lang="en-US" sz="2000" dirty="0"/>
              <a:t>“Social location is important because it strongly influences our identity, or our sense of self, and how we see the world” (SVTDT, 2019).</a:t>
            </a:r>
            <a:endParaRPr lang="en-CA" sz="2000" dirty="0"/>
          </a:p>
        </p:txBody>
      </p:sp>
    </p:spTree>
    <p:extLst>
      <p:ext uri="{BB962C8B-B14F-4D97-AF65-F5344CB8AC3E}">
        <p14:creationId xmlns:p14="http://schemas.microsoft.com/office/powerpoint/2010/main" val="191677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7.3 Understanding Bias in Professional Practice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11360797" cy="4459309"/>
          </a:xfrm>
        </p:spPr>
        <p:txBody>
          <a:bodyPr>
            <a:noAutofit/>
          </a:bodyPr>
          <a:lstStyle/>
          <a:p>
            <a:pPr marL="151765" indent="0">
              <a:buNone/>
            </a:pPr>
            <a:r>
              <a:rPr lang="en-US" sz="2000" dirty="0"/>
              <a:t>As educators become more familiar with their social location and worldviews through self-reflection, they begin to understand their biases as individuals. Everyone has biases based on their lens or worldview. Educators work to acknowledge and disrupt these biases in their work with children, families, and each other. This ongoing practice supports educators in building trusting, respectful and professional relationships with others.</a:t>
            </a:r>
            <a:endParaRPr lang="en-US"/>
          </a:p>
          <a:p>
            <a:pPr marL="151765" indent="0">
              <a:buNone/>
            </a:pPr>
            <a:endParaRPr lang="en-US" sz="2000" dirty="0"/>
          </a:p>
          <a:p>
            <a:pPr marL="151765" indent="0">
              <a:buNone/>
            </a:pPr>
            <a:r>
              <a:rPr lang="en-US" sz="2000" dirty="0"/>
              <a:t>All children have the right to a holistic sense of well-being, to express themselves, to feel a sense of belonging, and to be included in an equitable and diverse early years setting. Educators set the stage for this environment in partnership with families through support from the community where they are located.</a:t>
            </a:r>
            <a:endParaRPr lang="en-CA" sz="2000" dirty="0"/>
          </a:p>
        </p:txBody>
      </p:sp>
    </p:spTree>
    <p:extLst>
      <p:ext uri="{BB962C8B-B14F-4D97-AF65-F5344CB8AC3E}">
        <p14:creationId xmlns:p14="http://schemas.microsoft.com/office/powerpoint/2010/main" val="308899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 </a:t>
            </a:r>
            <a:r>
              <a:rPr lang="en-US" b="1" dirty="0"/>
              <a:t>7.4 Equity in Early Years Settings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6877294" cy="4671501"/>
          </a:xfrm>
        </p:spPr>
        <p:txBody>
          <a:bodyPr>
            <a:noAutofit/>
          </a:bodyPr>
          <a:lstStyle/>
          <a:p>
            <a:pPr marL="152396" indent="0">
              <a:buNone/>
            </a:pPr>
            <a:r>
              <a:rPr lang="en-US" sz="2000" dirty="0"/>
              <a:t>As discussed in chapter one, How Does Learning Happen: Ontario’s Pedagogy for the Early Years and The Kindergarten Program provide educators in the early years with excellent resources to support building the foundation for a sense of belonging and well-being for all children in their care.</a:t>
            </a:r>
          </a:p>
          <a:p>
            <a:pPr marL="152396" indent="0">
              <a:buNone/>
            </a:pPr>
            <a:endParaRPr lang="en-US" sz="2000" dirty="0"/>
          </a:p>
          <a:p>
            <a:pPr marL="152396" indent="0">
              <a:buNone/>
            </a:pPr>
            <a:r>
              <a:rPr lang="en-US" sz="2000" dirty="0"/>
              <a:t>The six ELECT principles can be found on page 10 in How Does Learning Happen? to enhance the four foundations necessary for equitable learning spaces in the early years.</a:t>
            </a:r>
          </a:p>
        </p:txBody>
      </p:sp>
      <p:pic>
        <p:nvPicPr>
          <p:cNvPr id="5" name="Picture 4" descr="A colorful sign that says &quot;You Belong&quot;.">
            <a:extLst>
              <a:ext uri="{FF2B5EF4-FFF2-40B4-BE49-F238E27FC236}">
                <a16:creationId xmlns:a16="http://schemas.microsoft.com/office/drawing/2014/main" id="{C6557DFC-DE23-D6E0-1348-45243DF8C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087" y="1761892"/>
            <a:ext cx="4114800" cy="2743200"/>
          </a:xfrm>
          <a:prstGeom prst="rect">
            <a:avLst/>
          </a:prstGeom>
        </p:spPr>
      </p:pic>
      <p:sp>
        <p:nvSpPr>
          <p:cNvPr id="7" name="TextBox 6">
            <a:extLst>
              <a:ext uri="{FF2B5EF4-FFF2-40B4-BE49-F238E27FC236}">
                <a16:creationId xmlns:a16="http://schemas.microsoft.com/office/drawing/2014/main" id="{5D9BB4BA-6B93-569B-EA81-FC4C9F79F965}"/>
              </a:ext>
            </a:extLst>
          </p:cNvPr>
          <p:cNvSpPr txBox="1"/>
          <p:nvPr/>
        </p:nvSpPr>
        <p:spPr>
          <a:xfrm>
            <a:off x="7603087" y="4649799"/>
            <a:ext cx="4114800" cy="584775"/>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Tim </a:t>
            </a:r>
            <a:r>
              <a:rPr lang="en-CA" sz="1600" dirty="0" err="1">
                <a:hlinkClick r:id="rId5"/>
              </a:rPr>
              <a:t>Mossholder</a:t>
            </a:r>
            <a:r>
              <a:rPr lang="en-CA" sz="1600" dirty="0"/>
              <a:t>, </a:t>
            </a:r>
            <a:br>
              <a:rPr lang="en-CA" sz="1600" dirty="0"/>
            </a:br>
            <a:r>
              <a:rPr lang="en-CA" sz="1600" dirty="0">
                <a:hlinkClick r:id="rId6"/>
              </a:rPr>
              <a:t>Unsplash License</a:t>
            </a:r>
            <a:r>
              <a:rPr lang="en-CA" sz="1600" dirty="0"/>
              <a:t>.</a:t>
            </a:r>
          </a:p>
        </p:txBody>
      </p:sp>
    </p:spTree>
    <p:extLst>
      <p:ext uri="{BB962C8B-B14F-4D97-AF65-F5344CB8AC3E}">
        <p14:creationId xmlns:p14="http://schemas.microsoft.com/office/powerpoint/2010/main" val="265286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 </a:t>
            </a:r>
            <a:r>
              <a:rPr lang="en-US" b="1" dirty="0"/>
              <a:t>7.4 ELECT Principles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11360796" cy="4671501"/>
          </a:xfrm>
        </p:spPr>
        <p:txBody>
          <a:bodyPr>
            <a:noAutofit/>
          </a:bodyPr>
          <a:lstStyle/>
          <a:p>
            <a:pPr marL="152396" indent="0">
              <a:buNone/>
            </a:pPr>
            <a:r>
              <a:rPr lang="en-US" dirty="0"/>
              <a:t>Principle 1: Positive experiences in early childhood set the foundation for lifelong learning, </a:t>
            </a:r>
            <a:r>
              <a:rPr lang="en-US" dirty="0" err="1"/>
              <a:t>behaviour</a:t>
            </a:r>
            <a:r>
              <a:rPr lang="en-US" dirty="0"/>
              <a:t>, health, and well-being.</a:t>
            </a:r>
          </a:p>
          <a:p>
            <a:pPr marL="152396" indent="0">
              <a:buNone/>
            </a:pPr>
            <a:endParaRPr lang="en-US" dirty="0"/>
          </a:p>
          <a:p>
            <a:pPr marL="152396" indent="0">
              <a:buNone/>
            </a:pPr>
            <a:r>
              <a:rPr lang="en-US" dirty="0"/>
              <a:t>Principle 2: Partnerships with families and communities are essential.</a:t>
            </a:r>
          </a:p>
          <a:p>
            <a:pPr marL="152396" indent="0">
              <a:buNone/>
            </a:pPr>
            <a:endParaRPr lang="en-US" dirty="0"/>
          </a:p>
          <a:p>
            <a:pPr marL="152396" indent="0">
              <a:buNone/>
            </a:pPr>
            <a:r>
              <a:rPr lang="en-US" dirty="0"/>
              <a:t>Principle 3: Respect for diversity, equity, and inclusion is vital.</a:t>
            </a:r>
          </a:p>
          <a:p>
            <a:pPr marL="152396" indent="0">
              <a:buNone/>
            </a:pPr>
            <a:endParaRPr lang="en-US" dirty="0"/>
          </a:p>
          <a:p>
            <a:pPr marL="152396" indent="0">
              <a:buNone/>
            </a:pPr>
            <a:r>
              <a:rPr lang="en-US" dirty="0"/>
              <a:t>Principle 4: An intentional, planned program supports learning.</a:t>
            </a:r>
          </a:p>
          <a:p>
            <a:pPr marL="152396" indent="0">
              <a:buNone/>
            </a:pPr>
            <a:endParaRPr lang="en-US" dirty="0"/>
          </a:p>
          <a:p>
            <a:pPr marL="152396" indent="0">
              <a:buNone/>
            </a:pPr>
            <a:r>
              <a:rPr lang="en-US" dirty="0"/>
              <a:t>Principle 5: Play and inquiry are learning approaches that capitalize on children’s natural curiosity and exuberance.</a:t>
            </a:r>
          </a:p>
          <a:p>
            <a:pPr marL="152396" indent="0">
              <a:buNone/>
            </a:pPr>
            <a:endParaRPr lang="en-US" dirty="0"/>
          </a:p>
          <a:p>
            <a:pPr marL="152396" indent="0">
              <a:buNone/>
            </a:pPr>
            <a:r>
              <a:rPr lang="en-US" dirty="0"/>
              <a:t>Principle 6: Knowledgeable, responsive, and reflective educators are essential.</a:t>
            </a:r>
          </a:p>
        </p:txBody>
      </p:sp>
    </p:spTree>
    <p:extLst>
      <p:ext uri="{BB962C8B-B14F-4D97-AF65-F5344CB8AC3E}">
        <p14:creationId xmlns:p14="http://schemas.microsoft.com/office/powerpoint/2010/main" val="299567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7.5 Diversity in Early Years Settings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7172973" cy="4671501"/>
          </a:xfrm>
        </p:spPr>
        <p:txBody>
          <a:bodyPr>
            <a:noAutofit/>
          </a:bodyPr>
          <a:lstStyle/>
          <a:p>
            <a:r>
              <a:rPr lang="en-US" sz="2000" dirty="0">
                <a:latin typeface="+mn-lt"/>
              </a:rPr>
              <a:t>Educators embrace diverse worldviews for enriching the early years learning space.</a:t>
            </a:r>
          </a:p>
          <a:p>
            <a:r>
              <a:rPr lang="en-US" sz="2000" dirty="0">
                <a:latin typeface="+mn-lt"/>
              </a:rPr>
              <a:t>Inclusion and belonging are fostered when everyone can see themselves represented in the space.</a:t>
            </a:r>
          </a:p>
          <a:p>
            <a:r>
              <a:rPr lang="en-US" sz="2000" dirty="0">
                <a:latin typeface="+mn-lt"/>
              </a:rPr>
              <a:t>Culturally responsive teaching (CRT) respects and includes cultural traditions and knowledge.</a:t>
            </a:r>
          </a:p>
          <a:p>
            <a:r>
              <a:rPr lang="en-US" sz="2000" dirty="0">
                <a:latin typeface="+mn-lt"/>
              </a:rPr>
              <a:t>Educators have a role in guiding children's respect and care for diverse perspectives.</a:t>
            </a:r>
          </a:p>
          <a:p>
            <a:r>
              <a:rPr lang="en-US" sz="2000" dirty="0">
                <a:latin typeface="+mn-lt"/>
              </a:rPr>
              <a:t>Early years settings embed anti-bias principles in policies and procedures.</a:t>
            </a:r>
          </a:p>
          <a:p>
            <a:r>
              <a:rPr lang="en-US" sz="2000" dirty="0">
                <a:latin typeface="+mn-lt"/>
              </a:rPr>
              <a:t>Ongoing communities of practice support educators' professional growth in anti-biased approaches.</a:t>
            </a:r>
            <a:endParaRPr lang="en-CA" sz="2000" dirty="0">
              <a:latin typeface="+mn-lt"/>
            </a:endParaRPr>
          </a:p>
        </p:txBody>
      </p:sp>
      <p:pic>
        <p:nvPicPr>
          <p:cNvPr id="5" name="Picture 4" descr="A group of kids playing with clay">
            <a:extLst>
              <a:ext uri="{FF2B5EF4-FFF2-40B4-BE49-F238E27FC236}">
                <a16:creationId xmlns:a16="http://schemas.microsoft.com/office/drawing/2014/main" id="{F76F3BF7-2836-7DB5-5FE1-B452382CC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670" y="1727279"/>
            <a:ext cx="3850725" cy="2571161"/>
          </a:xfrm>
          <a:prstGeom prst="rect">
            <a:avLst/>
          </a:prstGeom>
        </p:spPr>
      </p:pic>
      <p:sp>
        <p:nvSpPr>
          <p:cNvPr id="6" name="TextBox 5">
            <a:extLst>
              <a:ext uri="{FF2B5EF4-FFF2-40B4-BE49-F238E27FC236}">
                <a16:creationId xmlns:a16="http://schemas.microsoft.com/office/drawing/2014/main" id="{BACB3903-6362-7003-EB11-4A9F425DEFE0}"/>
              </a:ext>
            </a:extLst>
          </p:cNvPr>
          <p:cNvSpPr txBox="1"/>
          <p:nvPr/>
        </p:nvSpPr>
        <p:spPr>
          <a:xfrm>
            <a:off x="7925669" y="4442409"/>
            <a:ext cx="3850725" cy="584775"/>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Pavel </a:t>
            </a:r>
            <a:r>
              <a:rPr lang="en-CA" sz="1600" dirty="0" err="1">
                <a:hlinkClick r:id="rId5"/>
              </a:rPr>
              <a:t>Danilyuk</a:t>
            </a:r>
            <a:r>
              <a:rPr lang="en-CA" sz="1600" dirty="0"/>
              <a:t>, </a:t>
            </a:r>
            <a:br>
              <a:rPr lang="en-CA" sz="1600" dirty="0"/>
            </a:br>
            <a:r>
              <a:rPr lang="en-CA" sz="1600" dirty="0" err="1">
                <a:hlinkClick r:id="rId6"/>
              </a:rPr>
              <a:t>Pexels</a:t>
            </a:r>
            <a:r>
              <a:rPr lang="en-CA" sz="1600" dirty="0">
                <a:hlinkClick r:id="rId6"/>
              </a:rPr>
              <a:t> License</a:t>
            </a:r>
            <a:r>
              <a:rPr lang="en-CA" sz="1600" dirty="0"/>
              <a:t>.</a:t>
            </a:r>
          </a:p>
        </p:txBody>
      </p:sp>
    </p:spTree>
    <p:extLst>
      <p:ext uri="{BB962C8B-B14F-4D97-AF65-F5344CB8AC3E}">
        <p14:creationId xmlns:p14="http://schemas.microsoft.com/office/powerpoint/2010/main" val="410434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7.6 Inclusion in Early Years Settings I</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7172973" cy="4671501"/>
          </a:xfrm>
        </p:spPr>
        <p:txBody>
          <a:bodyPr>
            <a:noAutofit/>
          </a:bodyPr>
          <a:lstStyle/>
          <a:p>
            <a:pPr marL="152396" indent="0">
              <a:buNone/>
            </a:pPr>
            <a:r>
              <a:rPr lang="en-CA" b="1" dirty="0">
                <a:latin typeface="+mn-lt"/>
              </a:rPr>
              <a:t>What is inclusion?</a:t>
            </a:r>
          </a:p>
          <a:p>
            <a:pPr marL="152396" indent="0">
              <a:buNone/>
            </a:pPr>
            <a:r>
              <a:rPr lang="en-US" dirty="0">
                <a:latin typeface="+mn-lt"/>
              </a:rPr>
              <a:t>“Inclusion is a universal human right and its objective is to accept, welcome and embrace all people irrespective of race, gender, disability, medical or other need. Inclusion consists of the efforts and practices to ensure groups or individuals with different backgrounds are culturally and socially accepted, and treated equally” (Inclusion Action in Ontario, 2022, para.1).</a:t>
            </a:r>
          </a:p>
          <a:p>
            <a:pPr marL="152396" indent="0">
              <a:buNone/>
            </a:pPr>
            <a:endParaRPr lang="en-US" dirty="0"/>
          </a:p>
          <a:p>
            <a:r>
              <a:rPr lang="en-US" dirty="0"/>
              <a:t>Ontario's early years settings collaborate with professionals for inclusive education and care.</a:t>
            </a:r>
          </a:p>
          <a:p>
            <a:r>
              <a:rPr lang="en-US" dirty="0"/>
              <a:t>Resource consultants connect families and educators with additional support services.</a:t>
            </a:r>
          </a:p>
          <a:p>
            <a:r>
              <a:rPr lang="en-US" dirty="0"/>
              <a:t>Individualized Support Plans are developed to ensure inclusive practices.</a:t>
            </a:r>
          </a:p>
        </p:txBody>
      </p:sp>
      <p:sp>
        <p:nvSpPr>
          <p:cNvPr id="6" name="TextBox 5">
            <a:extLst>
              <a:ext uri="{FF2B5EF4-FFF2-40B4-BE49-F238E27FC236}">
                <a16:creationId xmlns:a16="http://schemas.microsoft.com/office/drawing/2014/main" id="{BACB3903-6362-7003-EB11-4A9F425DEFE0}"/>
              </a:ext>
            </a:extLst>
          </p:cNvPr>
          <p:cNvSpPr txBox="1"/>
          <p:nvPr/>
        </p:nvSpPr>
        <p:spPr>
          <a:xfrm>
            <a:off x="8129502" y="4442409"/>
            <a:ext cx="3443057" cy="338554"/>
          </a:xfrm>
          <a:prstGeom prst="rect">
            <a:avLst/>
          </a:prstGeom>
          <a:noFill/>
        </p:spPr>
        <p:txBody>
          <a:bodyPr wrap="square">
            <a:spAutoFit/>
          </a:bodyPr>
          <a:lstStyle/>
          <a:p>
            <a:pPr algn="ctr"/>
            <a:r>
              <a:rPr lang="en-CA" sz="1600" dirty="0">
                <a:hlinkClick r:id="rId3"/>
              </a:rPr>
              <a:t>Photo</a:t>
            </a:r>
            <a:r>
              <a:rPr lang="en-CA" sz="1600" dirty="0"/>
              <a:t> by </a:t>
            </a:r>
            <a:r>
              <a:rPr lang="en-CA" sz="1600" dirty="0">
                <a:hlinkClick r:id="rId4"/>
              </a:rPr>
              <a:t>falco</a:t>
            </a:r>
            <a:r>
              <a:rPr lang="en-CA" sz="1600" dirty="0"/>
              <a:t>, </a:t>
            </a:r>
            <a:r>
              <a:rPr lang="en-CA" sz="1600" dirty="0">
                <a:hlinkClick r:id="rId5"/>
              </a:rPr>
              <a:t>Pixabay License</a:t>
            </a:r>
            <a:r>
              <a:rPr lang="en-CA" sz="1600" dirty="0"/>
              <a:t>.</a:t>
            </a:r>
          </a:p>
        </p:txBody>
      </p:sp>
      <p:pic>
        <p:nvPicPr>
          <p:cNvPr id="7" name="Picture 6" descr="A person sitting on a stone bench with walking assists nearby">
            <a:extLst>
              <a:ext uri="{FF2B5EF4-FFF2-40B4-BE49-F238E27FC236}">
                <a16:creationId xmlns:a16="http://schemas.microsoft.com/office/drawing/2014/main" id="{2D203507-8B14-2709-163A-3BA10C21C3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9502" y="1791563"/>
            <a:ext cx="3443057" cy="2582292"/>
          </a:xfrm>
          <a:prstGeom prst="rect">
            <a:avLst/>
          </a:prstGeom>
        </p:spPr>
      </p:pic>
    </p:spTree>
    <p:extLst>
      <p:ext uri="{BB962C8B-B14F-4D97-AF65-F5344CB8AC3E}">
        <p14:creationId xmlns:p14="http://schemas.microsoft.com/office/powerpoint/2010/main" val="328474817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Props1.xml><?xml version="1.0" encoding="utf-8"?>
<ds:datastoreItem xmlns:ds="http://schemas.openxmlformats.org/officeDocument/2006/customXml" ds:itemID="{9C104581-FA0E-4EC6-ADEC-564470D68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C32821-1106-4019-9092-86322A1C34F5}">
  <ds:schemaRefs>
    <ds:schemaRef ds:uri="http://schemas.microsoft.com/sharepoint/v3/contenttype/forms"/>
  </ds:schemaRefs>
</ds:datastoreItem>
</file>

<file path=customXml/itemProps3.xml><?xml version="1.0" encoding="utf-8"?>
<ds:datastoreItem xmlns:ds="http://schemas.openxmlformats.org/officeDocument/2006/customXml" ds:itemID="{BDF2FF44-EC4A-474C-8B18-D16703DF7441}">
  <ds:schemaRefs>
    <ds:schemaRef ds:uri="3bcca7c6-e078-4369-806b-4ead88abfa08"/>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8d9f5a15-a802-46f3-973e-7937d604f1b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1302</TotalTime>
  <Words>1785</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Frutiger LT Std 55 Roman</vt:lpstr>
      <vt:lpstr>Roboto</vt:lpstr>
      <vt:lpstr>Geometric</vt:lpstr>
      <vt:lpstr>Geometric</vt:lpstr>
      <vt:lpstr>Holistic Care and Wellness in Early Years Settings</vt:lpstr>
      <vt:lpstr>Learning Outcomes</vt:lpstr>
      <vt:lpstr>7.1 Equity, Diversity, and Inclusion (EDI)</vt:lpstr>
      <vt:lpstr>7.2 Worldviews</vt:lpstr>
      <vt:lpstr>7.3 Understanding Bias in Professional Practice</vt:lpstr>
      <vt:lpstr> 7.4 Equity in Early Years Settings</vt:lpstr>
      <vt:lpstr> 7.4 ELECT Principles</vt:lpstr>
      <vt:lpstr>7.5 Diversity in Early Years Settings</vt:lpstr>
      <vt:lpstr>7.6 Inclusion in Early Years Settings I</vt:lpstr>
      <vt:lpstr>7.6 Inclusion in Early Years Settings II</vt:lpstr>
      <vt:lpstr>7.7 Accountable Spaces</vt:lpstr>
      <vt:lpstr>7.8 Barriers to Access</vt:lpstr>
      <vt:lpstr>7.8 Barriers Impacting Wellness in the Early Years</vt:lpstr>
      <vt:lpstr>7.8 Barriers to Inclusion</vt:lpstr>
      <vt:lpstr>7.8 Barriers to Affordability</vt:lpstr>
      <vt:lpstr>7.8 Barriers to Access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226</cp:revision>
  <dcterms:created xsi:type="dcterms:W3CDTF">2023-05-25T13:46:06Z</dcterms:created>
  <dcterms:modified xsi:type="dcterms:W3CDTF">2023-08-25T13:52:05Z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