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6"/>
  </p:notesMasterIdLst>
  <p:sldIdLst>
    <p:sldId id="259" r:id="rId6"/>
    <p:sldId id="258" r:id="rId7"/>
    <p:sldId id="282" r:id="rId8"/>
    <p:sldId id="283" r:id="rId9"/>
    <p:sldId id="284" r:id="rId10"/>
    <p:sldId id="294" r:id="rId11"/>
    <p:sldId id="285" r:id="rId12"/>
    <p:sldId id="286" r:id="rId13"/>
    <p:sldId id="295" r:id="rId14"/>
    <p:sldId id="287" r:id="rId15"/>
    <p:sldId id="296" r:id="rId16"/>
    <p:sldId id="288" r:id="rId17"/>
    <p:sldId id="297" r:id="rId18"/>
    <p:sldId id="298" r:id="rId19"/>
    <p:sldId id="289" r:id="rId20"/>
    <p:sldId id="290" r:id="rId21"/>
    <p:sldId id="299" r:id="rId22"/>
    <p:sldId id="291" r:id="rId23"/>
    <p:sldId id="292"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273D7-DA6F-0BCE-6AAD-13BDAC4DB0FD}" v="11" dt="2023-08-24T16:12:06.611"/>
    <p1510:client id="{39C6EEDF-E477-DE9B-EC03-77CA17DC9FC4}" v="2" dt="2023-08-23T19:46:18.669"/>
    <p1510:client id="{F2E992FA-5ABC-25E9-99FF-30400D3A7A7C}" v="17" dt="2023-08-24T12:19:1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7" autoAdjust="0"/>
    <p:restoredTop sz="92526" autoAdjust="0"/>
  </p:normalViewPr>
  <p:slideViewPr>
    <p:cSldViewPr snapToGrid="0">
      <p:cViewPr varScale="1">
        <p:scale>
          <a:sx n="68" d="100"/>
          <a:sy n="68" d="100"/>
        </p:scale>
        <p:origin x="60" y="57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169574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54107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43273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206513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225938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323192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303839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52550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18</a:t>
            </a:fld>
            <a:endParaRPr lang="en-CA"/>
          </a:p>
        </p:txBody>
      </p:sp>
    </p:spTree>
    <p:extLst>
      <p:ext uri="{BB962C8B-B14F-4D97-AF65-F5344CB8AC3E}">
        <p14:creationId xmlns:p14="http://schemas.microsoft.com/office/powerpoint/2010/main" val="205039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19</a:t>
            </a:fld>
            <a:endParaRPr lang="en-CA"/>
          </a:p>
        </p:txBody>
      </p:sp>
    </p:spTree>
    <p:extLst>
      <p:ext uri="{BB962C8B-B14F-4D97-AF65-F5344CB8AC3E}">
        <p14:creationId xmlns:p14="http://schemas.microsoft.com/office/powerpoint/2010/main" val="51023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20</a:t>
            </a:fld>
            <a:endParaRPr lang="en-CA"/>
          </a:p>
        </p:txBody>
      </p:sp>
    </p:spTree>
    <p:extLst>
      <p:ext uri="{BB962C8B-B14F-4D97-AF65-F5344CB8AC3E}">
        <p14:creationId xmlns:p14="http://schemas.microsoft.com/office/powerpoint/2010/main" val="163688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81017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60327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73065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40938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42185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Director/Designate verifies attendance and completes a fire drill report after each drill.</a:t>
            </a:r>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49378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nate_dumlao" TargetMode="External"/><Relationship Id="rId4" Type="http://schemas.openxmlformats.org/officeDocument/2006/relationships/hyperlink" Target="https://unsplash.com/photos/ALzOa_AtV7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nate_dumlao" TargetMode="External"/><Relationship Id="rId4" Type="http://schemas.openxmlformats.org/officeDocument/2006/relationships/hyperlink" Target="https://unsplash.com/photos/ALzOa_AtV7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photos/JUPKydbR6q0"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hyperlink" Target="https://unsplash.com/license" TargetMode="External"/><Relationship Id="rId4" Type="http://schemas.openxmlformats.org/officeDocument/2006/relationships/hyperlink" Target="https://unsplash.com/@rash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bh476ojZw2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hyperlink" Target="https://unsplash.com/license" TargetMode="External"/><Relationship Id="rId4" Type="http://schemas.openxmlformats.org/officeDocument/2006/relationships/hyperlink" Target="https://unsplash.com/@freestockpr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fn3puWB0pHY"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hyperlink" Target="https://unsplash.com/license" TargetMode="External"/><Relationship Id="rId4" Type="http://schemas.openxmlformats.org/officeDocument/2006/relationships/hyperlink" Target="https://unsplash.com/@bambicorr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gC_3wOhnEfw"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hyperlink" Target="https://unsplash.com/license" TargetMode="External"/><Relationship Id="rId4" Type="http://schemas.openxmlformats.org/officeDocument/2006/relationships/hyperlink" Target="https://unsplash.com/@wildlittlethingsphot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photos/vpl1J43zRWk"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hyperlink" Target="https://unsplash.com/license" TargetMode="External"/><Relationship Id="rId4" Type="http://schemas.openxmlformats.org/officeDocument/2006/relationships/hyperlink" Target="https://unsplash.com/@dantakesphoto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kids-painting-cardboard-box-with-their-teacher-8540376/"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hyperlink" Target="https://www.pexels.com/license/" TargetMode="External"/><Relationship Id="rId4" Type="http://schemas.openxmlformats.org/officeDocument/2006/relationships/hyperlink" Target="https://www.pexels.com/@ron-la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seattlemunicipalarchives/3662558333/"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hyperlink" Target="https://creativecommons.org/licenses/by/2.0/" TargetMode="External"/><Relationship Id="rId4" Type="http://schemas.openxmlformats.org/officeDocument/2006/relationships/hyperlink" Target="https://www.flickr.com/photos/seattlemunicipalarchiv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unsplash.com/license" TargetMode="External"/><Relationship Id="rId5" Type="http://schemas.openxmlformats.org/officeDocument/2006/relationships/hyperlink" Target="https://unsplash.com/@chrumo" TargetMode="External"/><Relationship Id="rId4" Type="http://schemas.openxmlformats.org/officeDocument/2006/relationships/hyperlink" Target="https://unsplash.com/photos/M0WbGFRTXq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r>
              <a:rPr lang="en" dirty="0"/>
              <a:t>Holistic Care and Wellness in Early Years Settings</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nSpc>
                <a:spcPct val="80000"/>
              </a:lnSpc>
              <a:buSzPts val="1018"/>
            </a:pPr>
            <a:r>
              <a:rPr lang="en" sz="3600" dirty="0"/>
              <a:t>Chapter 6: </a:t>
            </a:r>
            <a:r>
              <a:rPr lang="en-CA" sz="3600" dirty="0"/>
              <a:t>Safety Promotion in Early Years Setting</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6.6 Incident Reports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898838" cy="4671501"/>
          </a:xfrm>
        </p:spPr>
        <p:txBody>
          <a:bodyPr>
            <a:noAutofit/>
          </a:bodyPr>
          <a:lstStyle/>
          <a:p>
            <a:pPr marL="437515"/>
            <a:r>
              <a:rPr lang="en-US" sz="2000" dirty="0">
                <a:latin typeface="+mn-lt"/>
              </a:rPr>
              <a:t>RECEs understand accidents are normal in child development and help children learn from manageable risks while providing first aid when necessary.</a:t>
            </a:r>
            <a:endParaRPr lang="en-US"/>
          </a:p>
          <a:p>
            <a:pPr marL="437515"/>
            <a:r>
              <a:rPr lang="en-US" sz="2000" dirty="0">
                <a:latin typeface="+mn-lt"/>
              </a:rPr>
              <a:t>Educators complete incident reports, and share them with families after accidents, including minor scrapes to more serious injuries</a:t>
            </a:r>
            <a:r>
              <a:rPr lang="en-US" sz="2000" dirty="0"/>
              <a:t>. </a:t>
            </a:r>
            <a:endParaRPr lang="en-US" sz="2000" dirty="0">
              <a:latin typeface="+mn-lt"/>
            </a:endParaRPr>
          </a:p>
          <a:p>
            <a:pPr marL="437515"/>
            <a:r>
              <a:rPr lang="en-US" sz="2000" dirty="0">
                <a:latin typeface="+mn-lt"/>
              </a:rPr>
              <a:t>Incident reports are kept in children's files for tracking patterns or future references, ensuring families are informed about distressing situations or injuries.</a:t>
            </a:r>
          </a:p>
          <a:p>
            <a:pPr marL="437515"/>
            <a:r>
              <a:rPr lang="en-US" sz="2000" dirty="0"/>
              <a:t>Incident</a:t>
            </a:r>
            <a:r>
              <a:rPr lang="en-US" sz="2000" dirty="0">
                <a:latin typeface="+mn-lt"/>
              </a:rPr>
              <a:t> reports are also used for other situations like </a:t>
            </a:r>
            <a:r>
              <a:rPr lang="en-US" sz="2000" b="1" dirty="0">
                <a:latin typeface="+mn-lt"/>
              </a:rPr>
              <a:t>biting</a:t>
            </a:r>
            <a:r>
              <a:rPr lang="en-US" sz="2000" dirty="0">
                <a:latin typeface="+mn-lt"/>
              </a:rPr>
              <a:t> or peer conflicts.</a:t>
            </a:r>
          </a:p>
        </p:txBody>
      </p:sp>
      <p:pic>
        <p:nvPicPr>
          <p:cNvPr id="5" name="Picture 4" descr="A leg with bandages on it">
            <a:extLst>
              <a:ext uri="{FF2B5EF4-FFF2-40B4-BE49-F238E27FC236}">
                <a16:creationId xmlns:a16="http://schemas.microsoft.com/office/drawing/2014/main" id="{ABFE797D-8972-CC31-6ACD-931E02C38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022" y="1635746"/>
            <a:ext cx="2391005" cy="3586507"/>
          </a:xfrm>
          <a:prstGeom prst="rect">
            <a:avLst/>
          </a:prstGeom>
        </p:spPr>
      </p:pic>
      <p:sp>
        <p:nvSpPr>
          <p:cNvPr id="6" name="TextBox 5">
            <a:extLst>
              <a:ext uri="{FF2B5EF4-FFF2-40B4-BE49-F238E27FC236}">
                <a16:creationId xmlns:a16="http://schemas.microsoft.com/office/drawing/2014/main" id="{113BF6F4-EE80-9581-E820-858A9E5910FD}"/>
              </a:ext>
            </a:extLst>
          </p:cNvPr>
          <p:cNvSpPr txBox="1"/>
          <p:nvPr/>
        </p:nvSpPr>
        <p:spPr>
          <a:xfrm>
            <a:off x="9023022" y="5429369"/>
            <a:ext cx="2391006" cy="523220"/>
          </a:xfrm>
          <a:prstGeom prst="rect">
            <a:avLst/>
          </a:prstGeom>
          <a:noFill/>
        </p:spPr>
        <p:txBody>
          <a:bodyPr wrap="square">
            <a:spAutoFit/>
          </a:bodyPr>
          <a:lstStyle/>
          <a:p>
            <a:pPr algn="ctr"/>
            <a:r>
              <a:rPr lang="en-CA" sz="1400" dirty="0">
                <a:hlinkClick r:id="rId4"/>
              </a:rPr>
              <a:t>Photo</a:t>
            </a:r>
            <a:r>
              <a:rPr lang="en-CA" sz="1400" dirty="0"/>
              <a:t> by </a:t>
            </a:r>
            <a:r>
              <a:rPr lang="en-CA" sz="1400" dirty="0">
                <a:hlinkClick r:id="rId5"/>
              </a:rPr>
              <a:t>Nathan Dumlao</a:t>
            </a:r>
            <a:r>
              <a:rPr lang="en-CA" sz="1400" dirty="0"/>
              <a:t>, </a:t>
            </a:r>
            <a:r>
              <a:rPr lang="en-CA" sz="1400" dirty="0" err="1">
                <a:hlinkClick r:id="rId6"/>
              </a:rPr>
              <a:t>Unsplash</a:t>
            </a:r>
            <a:r>
              <a:rPr lang="en-CA" sz="1400" dirty="0">
                <a:hlinkClick r:id="rId6"/>
              </a:rPr>
              <a:t> License</a:t>
            </a:r>
            <a:r>
              <a:rPr lang="en-CA" sz="1400" dirty="0"/>
              <a:t>.</a:t>
            </a:r>
          </a:p>
        </p:txBody>
      </p:sp>
    </p:spTree>
    <p:extLst>
      <p:ext uri="{BB962C8B-B14F-4D97-AF65-F5344CB8AC3E}">
        <p14:creationId xmlns:p14="http://schemas.microsoft.com/office/powerpoint/2010/main" val="100073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6.6 Biting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7898838" cy="4671501"/>
          </a:xfrm>
        </p:spPr>
        <p:txBody>
          <a:bodyPr>
            <a:noAutofit/>
          </a:bodyPr>
          <a:lstStyle/>
          <a:p>
            <a:r>
              <a:rPr lang="en-US" sz="2000" dirty="0">
                <a:latin typeface="+mn-lt"/>
              </a:rPr>
              <a:t>Biting is common among young children and can cause stress for both families involved; reasons for biting vary from expressing intense feelings to lack of language skills.</a:t>
            </a:r>
          </a:p>
          <a:p>
            <a:r>
              <a:rPr lang="en-US" sz="2000" dirty="0">
                <a:latin typeface="+mn-lt"/>
              </a:rPr>
              <a:t>Incident reports must be completed for the child who was bitten, and communication with both families is crucial to provide reassurance and information.</a:t>
            </a:r>
          </a:p>
          <a:p>
            <a:r>
              <a:rPr lang="en-US" sz="2000" dirty="0">
                <a:latin typeface="+mn-lt"/>
              </a:rPr>
              <a:t>If biting continues, temporary measures such as shadowing the child may be necessary; maintaining consistent routines and communication with families is important.</a:t>
            </a:r>
          </a:p>
          <a:p>
            <a:r>
              <a:rPr lang="en-US" sz="2000" dirty="0">
                <a:latin typeface="+mn-lt"/>
              </a:rPr>
              <a:t>Skin-breaking bites need to be reported to public health; public health will follow up with both families to ensure safety and verify immunization records.</a:t>
            </a:r>
          </a:p>
        </p:txBody>
      </p:sp>
      <p:pic>
        <p:nvPicPr>
          <p:cNvPr id="5" name="Picture 4" descr="A leg with bandages on it">
            <a:extLst>
              <a:ext uri="{FF2B5EF4-FFF2-40B4-BE49-F238E27FC236}">
                <a16:creationId xmlns:a16="http://schemas.microsoft.com/office/drawing/2014/main" id="{ABFE797D-8972-CC31-6ACD-931E02C38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022" y="1635746"/>
            <a:ext cx="2391005" cy="3586507"/>
          </a:xfrm>
          <a:prstGeom prst="rect">
            <a:avLst/>
          </a:prstGeom>
        </p:spPr>
      </p:pic>
      <p:sp>
        <p:nvSpPr>
          <p:cNvPr id="4" name="TextBox 3">
            <a:extLst>
              <a:ext uri="{FF2B5EF4-FFF2-40B4-BE49-F238E27FC236}">
                <a16:creationId xmlns:a16="http://schemas.microsoft.com/office/drawing/2014/main" id="{A8D4719B-6086-9902-9D7B-35A27B2E99F8}"/>
              </a:ext>
            </a:extLst>
          </p:cNvPr>
          <p:cNvSpPr txBox="1"/>
          <p:nvPr/>
        </p:nvSpPr>
        <p:spPr>
          <a:xfrm>
            <a:off x="9023022" y="5429369"/>
            <a:ext cx="2391006" cy="523220"/>
          </a:xfrm>
          <a:prstGeom prst="rect">
            <a:avLst/>
          </a:prstGeom>
          <a:noFill/>
        </p:spPr>
        <p:txBody>
          <a:bodyPr wrap="square">
            <a:spAutoFit/>
          </a:bodyPr>
          <a:lstStyle/>
          <a:p>
            <a:pPr algn="ctr"/>
            <a:r>
              <a:rPr lang="en-CA" sz="1400" dirty="0">
                <a:hlinkClick r:id="rId4"/>
              </a:rPr>
              <a:t>Photo</a:t>
            </a:r>
            <a:r>
              <a:rPr lang="en-CA" sz="1400" dirty="0"/>
              <a:t> by </a:t>
            </a:r>
            <a:r>
              <a:rPr lang="en-CA" sz="1400" dirty="0">
                <a:hlinkClick r:id="rId5"/>
              </a:rPr>
              <a:t>Nathan Dumlao</a:t>
            </a:r>
            <a:r>
              <a:rPr lang="en-CA" sz="1400" dirty="0"/>
              <a:t>, </a:t>
            </a:r>
            <a:r>
              <a:rPr lang="en-CA" sz="1400" dirty="0" err="1">
                <a:hlinkClick r:id="rId6"/>
              </a:rPr>
              <a:t>Unsplash</a:t>
            </a:r>
            <a:r>
              <a:rPr lang="en-CA" sz="1400" dirty="0">
                <a:hlinkClick r:id="rId6"/>
              </a:rPr>
              <a:t> License</a:t>
            </a:r>
            <a:r>
              <a:rPr lang="en-CA" sz="1400" dirty="0"/>
              <a:t>.</a:t>
            </a:r>
          </a:p>
        </p:txBody>
      </p:sp>
    </p:spTree>
    <p:extLst>
      <p:ext uri="{BB962C8B-B14F-4D97-AF65-F5344CB8AC3E}">
        <p14:creationId xmlns:p14="http://schemas.microsoft.com/office/powerpoint/2010/main" val="316928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6.7 Outdoor Play &amp; Playground Safety</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914465" cy="4671501"/>
          </a:xfrm>
        </p:spPr>
        <p:txBody>
          <a:bodyPr>
            <a:noAutofit/>
          </a:bodyPr>
          <a:lstStyle/>
          <a:p>
            <a:pPr marL="151765" indent="0">
              <a:buNone/>
            </a:pPr>
            <a:r>
              <a:rPr lang="en-US" sz="2000" dirty="0"/>
              <a:t>Licensed early years settings in Ontario are required to incorporate outdoor play into their daily schedules, with a minimum of 2 hours of outdoor play per day for programs operating over 6 hours (OME, 2014). This outdoor play time can be divided into multiple periods to accommodate routines and weather conditions. Outdoor play is not only vital for children's physical health but also their learning and well-being. Nature-based experiences engage children's senses and positively impact mental health (Tillmann et al., 2018). Educators play a crucial role in promoting outdoor engagement and sharing its benefits with families, fostering a connection with nature beyond the child care setting.</a:t>
            </a:r>
            <a:endParaRPr lang="en-CA" sz="2000" dirty="0"/>
          </a:p>
        </p:txBody>
      </p:sp>
      <p:sp>
        <p:nvSpPr>
          <p:cNvPr id="6" name="TextBox 5">
            <a:extLst>
              <a:ext uri="{FF2B5EF4-FFF2-40B4-BE49-F238E27FC236}">
                <a16:creationId xmlns:a16="http://schemas.microsoft.com/office/drawing/2014/main" id="{3D681862-B9C0-5069-E778-F54717725928}"/>
              </a:ext>
            </a:extLst>
          </p:cNvPr>
          <p:cNvSpPr txBox="1"/>
          <p:nvPr/>
        </p:nvSpPr>
        <p:spPr>
          <a:xfrm>
            <a:off x="7466029" y="4721394"/>
            <a:ext cx="4310368"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Rashid Sadykov</a:t>
            </a:r>
            <a:r>
              <a:rPr lang="en-CA" sz="1600" dirty="0"/>
              <a:t>, </a:t>
            </a:r>
            <a:r>
              <a:rPr lang="en-CA" sz="1600" dirty="0" err="1">
                <a:hlinkClick r:id="rId5"/>
              </a:rPr>
              <a:t>Unsplash</a:t>
            </a:r>
            <a:r>
              <a:rPr lang="en-CA" sz="1600" dirty="0">
                <a:hlinkClick r:id="rId5"/>
              </a:rPr>
              <a:t> License</a:t>
            </a:r>
            <a:r>
              <a:rPr lang="en-CA" sz="1600" dirty="0"/>
              <a:t>.</a:t>
            </a:r>
          </a:p>
        </p:txBody>
      </p:sp>
      <p:pic>
        <p:nvPicPr>
          <p:cNvPr id="7" name="Picture 6" descr="A child climbing on a log.">
            <a:extLst>
              <a:ext uri="{FF2B5EF4-FFF2-40B4-BE49-F238E27FC236}">
                <a16:creationId xmlns:a16="http://schemas.microsoft.com/office/drawing/2014/main" id="{8992F995-1E6A-D4AB-461D-787BEF8BD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335" y="1794487"/>
            <a:ext cx="4242062" cy="2828041"/>
          </a:xfrm>
          <a:prstGeom prst="rect">
            <a:avLst/>
          </a:prstGeom>
        </p:spPr>
      </p:pic>
    </p:spTree>
    <p:extLst>
      <p:ext uri="{BB962C8B-B14F-4D97-AF65-F5344CB8AC3E}">
        <p14:creationId xmlns:p14="http://schemas.microsoft.com/office/powerpoint/2010/main" val="205120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6.7 Playgrounds in Early Years Settings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914465" cy="4671501"/>
          </a:xfrm>
        </p:spPr>
        <p:txBody>
          <a:bodyPr>
            <a:noAutofit/>
          </a:bodyPr>
          <a:lstStyle/>
          <a:p>
            <a:r>
              <a:rPr lang="en-US" sz="2000" dirty="0"/>
              <a:t>Naturalizing outdoor play areas involves complying with playground safety standards; working with specialized companies and certified inspectors ensures safety while fostering a connection to nature.</a:t>
            </a:r>
          </a:p>
          <a:p>
            <a:r>
              <a:rPr lang="en-US" sz="2000" dirty="0"/>
              <a:t>Playground policies are developed with certified inspectors and advisors, guiding strategic educator placement for supervision, and addressing ratios, weather, inspections, and maintenance.</a:t>
            </a:r>
          </a:p>
          <a:p>
            <a:r>
              <a:rPr lang="en-US" sz="2000" dirty="0"/>
              <a:t>Outdoor play spaces have capacity limits set by program advisors.</a:t>
            </a:r>
          </a:p>
          <a:p>
            <a:r>
              <a:rPr lang="en-US" sz="2000" dirty="0"/>
              <a:t>Infant programs use strollers for nature walks, while toddlers utilize wagons; walking through neighborhoods enhances community connections.</a:t>
            </a:r>
            <a:endParaRPr lang="en-CA" sz="2000" dirty="0"/>
          </a:p>
        </p:txBody>
      </p:sp>
      <p:sp>
        <p:nvSpPr>
          <p:cNvPr id="6" name="TextBox 5">
            <a:extLst>
              <a:ext uri="{FF2B5EF4-FFF2-40B4-BE49-F238E27FC236}">
                <a16:creationId xmlns:a16="http://schemas.microsoft.com/office/drawing/2014/main" id="{3D681862-B9C0-5069-E778-F54717725928}"/>
              </a:ext>
            </a:extLst>
          </p:cNvPr>
          <p:cNvSpPr txBox="1"/>
          <p:nvPr/>
        </p:nvSpPr>
        <p:spPr>
          <a:xfrm>
            <a:off x="7466029" y="4721394"/>
            <a:ext cx="4310368" cy="584775"/>
          </a:xfrm>
          <a:prstGeom prst="rect">
            <a:avLst/>
          </a:prstGeom>
          <a:noFill/>
        </p:spPr>
        <p:txBody>
          <a:bodyPr wrap="square">
            <a:spAutoFit/>
          </a:bodyPr>
          <a:lstStyle/>
          <a:p>
            <a:pPr algn="ctr"/>
            <a:r>
              <a:rPr lang="en-CA" sz="1600" dirty="0">
                <a:hlinkClick r:id="rId3"/>
              </a:rPr>
              <a:t>Photo</a:t>
            </a:r>
            <a:r>
              <a:rPr lang="en-CA" sz="1600" dirty="0"/>
              <a:t> by </a:t>
            </a:r>
            <a:r>
              <a:rPr lang="en-CA" sz="1600" dirty="0" err="1">
                <a:hlinkClick r:id="rId4"/>
              </a:rPr>
              <a:t>Alexandr</a:t>
            </a:r>
            <a:r>
              <a:rPr lang="en-CA" sz="1600" dirty="0">
                <a:hlinkClick r:id="rId4"/>
              </a:rPr>
              <a:t> </a:t>
            </a:r>
            <a:r>
              <a:rPr lang="en-CA" sz="1600" dirty="0" err="1">
                <a:hlinkClick r:id="rId4"/>
              </a:rPr>
              <a:t>Podvalny</a:t>
            </a:r>
            <a:r>
              <a:rPr lang="en-CA" sz="1600" dirty="0"/>
              <a:t>, </a:t>
            </a:r>
            <a:br>
              <a:rPr lang="en-CA" sz="1600" dirty="0"/>
            </a:br>
            <a:r>
              <a:rPr lang="en-CA" sz="1600" dirty="0" err="1">
                <a:hlinkClick r:id="rId5"/>
              </a:rPr>
              <a:t>Unsplash</a:t>
            </a:r>
            <a:r>
              <a:rPr lang="en-CA" sz="1600" dirty="0">
                <a:hlinkClick r:id="rId5"/>
              </a:rPr>
              <a:t> License</a:t>
            </a:r>
            <a:r>
              <a:rPr lang="en-CA" sz="1600" dirty="0"/>
              <a:t>.</a:t>
            </a:r>
          </a:p>
        </p:txBody>
      </p:sp>
      <p:pic>
        <p:nvPicPr>
          <p:cNvPr id="5" name="Picture 4" descr="A group of kids playing in a hammock">
            <a:extLst>
              <a:ext uri="{FF2B5EF4-FFF2-40B4-BE49-F238E27FC236}">
                <a16:creationId xmlns:a16="http://schemas.microsoft.com/office/drawing/2014/main" id="{68C6811D-A41B-87E5-645E-5F49F60E4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6029" y="1756779"/>
            <a:ext cx="4242062" cy="2828041"/>
          </a:xfrm>
          <a:prstGeom prst="rect">
            <a:avLst/>
          </a:prstGeom>
        </p:spPr>
      </p:pic>
    </p:spTree>
    <p:extLst>
      <p:ext uri="{BB962C8B-B14F-4D97-AF65-F5344CB8AC3E}">
        <p14:creationId xmlns:p14="http://schemas.microsoft.com/office/powerpoint/2010/main" val="343308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6.7 Playground Inspections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914465" cy="4671501"/>
          </a:xfrm>
        </p:spPr>
        <p:txBody>
          <a:bodyPr>
            <a:noAutofit/>
          </a:bodyPr>
          <a:lstStyle/>
          <a:p>
            <a:r>
              <a:rPr lang="en-US" sz="2000" dirty="0"/>
              <a:t>Daily inspections by educators are essential, involving sand area maintenance, equipment checks, and closure of unsafe areas.</a:t>
            </a:r>
          </a:p>
          <a:p>
            <a:r>
              <a:rPr lang="en-US" sz="2000" dirty="0"/>
              <a:t>Monthly inspections, performed by supervisors or licensees, are more thorough, closing unsafe areas and conducting repairs, with logs of repairs maintained.</a:t>
            </a:r>
          </a:p>
          <a:p>
            <a:r>
              <a:rPr lang="en-US" sz="2000" dirty="0"/>
              <a:t>Annual inspections by certified playground inspectors test impact surfaces, generate detailed reports, and require action plans for noncompliance, reviewed by program advisors and updated as needed.</a:t>
            </a:r>
          </a:p>
          <a:p>
            <a:r>
              <a:rPr lang="en-US" sz="2000" dirty="0"/>
              <a:t>Recommendations in annual reports may contribute to action plans for ongoing playground safety improvements.</a:t>
            </a:r>
            <a:endParaRPr lang="en-CA" sz="2000" dirty="0"/>
          </a:p>
        </p:txBody>
      </p:sp>
      <p:sp>
        <p:nvSpPr>
          <p:cNvPr id="6" name="TextBox 5">
            <a:extLst>
              <a:ext uri="{FF2B5EF4-FFF2-40B4-BE49-F238E27FC236}">
                <a16:creationId xmlns:a16="http://schemas.microsoft.com/office/drawing/2014/main" id="{3D681862-B9C0-5069-E778-F54717725928}"/>
              </a:ext>
            </a:extLst>
          </p:cNvPr>
          <p:cNvSpPr txBox="1"/>
          <p:nvPr/>
        </p:nvSpPr>
        <p:spPr>
          <a:xfrm>
            <a:off x="7466029" y="4721394"/>
            <a:ext cx="4310368" cy="584775"/>
          </a:xfrm>
          <a:prstGeom prst="rect">
            <a:avLst/>
          </a:prstGeom>
          <a:noFill/>
        </p:spPr>
        <p:txBody>
          <a:bodyPr wrap="square" lIns="91440" tIns="45720" rIns="91440" bIns="45720" anchor="t">
            <a:spAutoFit/>
          </a:bodyPr>
          <a:lstStyle/>
          <a:p>
            <a:pPr algn="ctr"/>
            <a:r>
              <a:rPr lang="en-CA" sz="1600" dirty="0">
                <a:hlinkClick r:id="rId3"/>
              </a:rPr>
              <a:t>Photo</a:t>
            </a:r>
            <a:r>
              <a:rPr lang="en-CA" sz="1600" dirty="0"/>
              <a:t> by </a:t>
            </a:r>
            <a:r>
              <a:rPr lang="en-CA" sz="1600" dirty="0">
                <a:hlinkClick r:id="rId4"/>
              </a:rPr>
              <a:t>Bambi Corro</a:t>
            </a:r>
            <a:r>
              <a:rPr lang="en-CA" sz="1600" dirty="0"/>
              <a:t>, </a:t>
            </a:r>
            <a:br>
              <a:rPr lang="en-CA" sz="1600" dirty="0"/>
            </a:br>
            <a:r>
              <a:rPr lang="en-CA" sz="1600" dirty="0">
                <a:hlinkClick r:id="rId5"/>
              </a:rPr>
              <a:t>Unsplash License</a:t>
            </a:r>
            <a:r>
              <a:rPr lang="en-CA" sz="1600" dirty="0"/>
              <a:t>.</a:t>
            </a:r>
          </a:p>
        </p:txBody>
      </p:sp>
      <p:pic>
        <p:nvPicPr>
          <p:cNvPr id="5" name="Picture 4" descr="A child running on a playground">
            <a:extLst>
              <a:ext uri="{FF2B5EF4-FFF2-40B4-BE49-F238E27FC236}">
                <a16:creationId xmlns:a16="http://schemas.microsoft.com/office/drawing/2014/main" id="{68C6811D-A41B-87E5-645E-5F49F60E4903}"/>
              </a:ext>
            </a:extLst>
          </p:cNvPr>
          <p:cNvPicPr>
            <a:picLocks noChangeAspect="1"/>
          </p:cNvPicPr>
          <p:nvPr/>
        </p:nvPicPr>
        <p:blipFill>
          <a:blip r:embed="rId6"/>
          <a:stretch>
            <a:fillRect/>
          </a:stretch>
        </p:blipFill>
        <p:spPr>
          <a:xfrm>
            <a:off x="7466029" y="1756779"/>
            <a:ext cx="4242061" cy="2828041"/>
          </a:xfrm>
          <a:prstGeom prst="rect">
            <a:avLst/>
          </a:prstGeom>
        </p:spPr>
      </p:pic>
    </p:spTree>
    <p:extLst>
      <p:ext uri="{BB962C8B-B14F-4D97-AF65-F5344CB8AC3E}">
        <p14:creationId xmlns:p14="http://schemas.microsoft.com/office/powerpoint/2010/main" val="360581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6.8 Weather Safety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1360797" cy="4671501"/>
          </a:xfrm>
        </p:spPr>
        <p:txBody>
          <a:bodyPr>
            <a:noAutofit/>
          </a:bodyPr>
          <a:lstStyle/>
          <a:p>
            <a:pPr marL="152396" indent="0">
              <a:buNone/>
            </a:pPr>
            <a:r>
              <a:rPr lang="en-US" sz="2000" dirty="0"/>
              <a:t>Early years settings in Southwestern Ontario face extreme weather conditions in both summer and winter.</a:t>
            </a:r>
          </a:p>
          <a:p>
            <a:pPr marL="152396" indent="0">
              <a:buNone/>
            </a:pPr>
            <a:r>
              <a:rPr lang="en-US" sz="2000" dirty="0"/>
              <a:t>Educators use resources and guidelines provided by early years organizations to ensure safe outdoor learning experiences, including sunscreen and appropriate clothing measures.</a:t>
            </a:r>
          </a:p>
          <a:p>
            <a:pPr marL="152396" indent="0">
              <a:buNone/>
            </a:pPr>
            <a:r>
              <a:rPr lang="en-US" sz="2000" dirty="0"/>
              <a:t>Environment Canada's data on UV Index, air quality, and temperatures help educators determine outdoor play durations and implement safety measures like water breaks or additional clothing layers.</a:t>
            </a:r>
          </a:p>
          <a:p>
            <a:pPr marL="152396" indent="0">
              <a:buNone/>
            </a:pPr>
            <a:r>
              <a:rPr lang="en-US" sz="2000" dirty="0"/>
              <a:t>Collaboration among educators helps schedule outdoor play during safer times, avoiding peak UV index or extreme cold hours, with local public health units also providing extreme weather alerts and safety information.</a:t>
            </a:r>
          </a:p>
          <a:p>
            <a:pPr marL="152396" indent="0">
              <a:buNone/>
            </a:pPr>
            <a:r>
              <a:rPr lang="en-US" sz="2000" dirty="0"/>
              <a:t>Educators tailor decisions based on the age group; infants may stay indoors while older children might have shorter outdoor play sessions during alerts, and recognizing signs of distress in children is crucial.</a:t>
            </a:r>
            <a:endParaRPr lang="en-CA" sz="2000" dirty="0"/>
          </a:p>
        </p:txBody>
      </p:sp>
    </p:spTree>
    <p:extLst>
      <p:ext uri="{BB962C8B-B14F-4D97-AF65-F5344CB8AC3E}">
        <p14:creationId xmlns:p14="http://schemas.microsoft.com/office/powerpoint/2010/main" val="347548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6.9 Safe Sleep Practices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965585" cy="4671501"/>
          </a:xfrm>
        </p:spPr>
        <p:txBody>
          <a:bodyPr>
            <a:noAutofit/>
          </a:bodyPr>
          <a:lstStyle/>
          <a:p>
            <a:r>
              <a:rPr lang="en-US" sz="2000" dirty="0"/>
              <a:t>Infant programs in early years settings promote safe sleep practices by encouraging infants to sleep in cribs, resulting in reduced Sudden Infant Death Syndrome (SIDS) rates.</a:t>
            </a:r>
          </a:p>
          <a:p>
            <a:r>
              <a:rPr lang="en-US" sz="2000" dirty="0"/>
              <a:t>The transition of infants into these settings may involve adjusting sleep habits, with some infants initially needing methods like swings or rocking to sleep.</a:t>
            </a:r>
          </a:p>
          <a:p>
            <a:r>
              <a:rPr lang="en-US" sz="2000" dirty="0"/>
              <a:t>Educators must transition sleeping infants to designated cribs, even though this may take time due to potential disturbances. </a:t>
            </a:r>
          </a:p>
          <a:p>
            <a:r>
              <a:rPr lang="en-US" sz="2000" dirty="0"/>
              <a:t>Infants often adapt to crib sleeping faster in early years settings than at home.</a:t>
            </a:r>
          </a:p>
        </p:txBody>
      </p:sp>
      <p:sp>
        <p:nvSpPr>
          <p:cNvPr id="8" name="TextBox 7">
            <a:extLst>
              <a:ext uri="{FF2B5EF4-FFF2-40B4-BE49-F238E27FC236}">
                <a16:creationId xmlns:a16="http://schemas.microsoft.com/office/drawing/2014/main" id="{CD62F566-F1FD-C961-9C90-603D81514B88}"/>
              </a:ext>
            </a:extLst>
          </p:cNvPr>
          <p:cNvSpPr txBox="1"/>
          <p:nvPr/>
        </p:nvSpPr>
        <p:spPr>
          <a:xfrm>
            <a:off x="7705570" y="4665233"/>
            <a:ext cx="4070827"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Helena Lopes</a:t>
            </a:r>
            <a:r>
              <a:rPr lang="en-CA" sz="1600" dirty="0"/>
              <a:t>, </a:t>
            </a:r>
            <a:r>
              <a:rPr lang="en-CA" sz="1600" dirty="0">
                <a:hlinkClick r:id="rId5"/>
              </a:rPr>
              <a:t>Unsplash License</a:t>
            </a:r>
            <a:r>
              <a:rPr lang="en-CA" sz="1600" dirty="0"/>
              <a:t>.</a:t>
            </a:r>
          </a:p>
        </p:txBody>
      </p:sp>
      <p:pic>
        <p:nvPicPr>
          <p:cNvPr id="5" name="Picture 4" descr="An infant in a crib looking up at their parent.">
            <a:extLst>
              <a:ext uri="{FF2B5EF4-FFF2-40B4-BE49-F238E27FC236}">
                <a16:creationId xmlns:a16="http://schemas.microsoft.com/office/drawing/2014/main" id="{1F2ACA57-D101-F7F2-CE32-5033B5CB7A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5570" y="1743958"/>
            <a:ext cx="4070828" cy="2713885"/>
          </a:xfrm>
          <a:prstGeom prst="rect">
            <a:avLst/>
          </a:prstGeom>
        </p:spPr>
      </p:pic>
    </p:spTree>
    <p:extLst>
      <p:ext uri="{BB962C8B-B14F-4D97-AF65-F5344CB8AC3E}">
        <p14:creationId xmlns:p14="http://schemas.microsoft.com/office/powerpoint/2010/main" val="1184126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6.9 Sleep Supervision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11360797" cy="4671501"/>
          </a:xfrm>
        </p:spPr>
        <p:txBody>
          <a:bodyPr>
            <a:noAutofit/>
          </a:bodyPr>
          <a:lstStyle/>
          <a:p>
            <a:pPr marL="437515"/>
            <a:r>
              <a:rPr lang="en-US" sz="2000" dirty="0"/>
              <a:t>Toddler and preschool programs provide designated cots for naps and quiet time, ensuring children's rest and comfort.</a:t>
            </a:r>
            <a:endParaRPr lang="en-US"/>
          </a:p>
          <a:p>
            <a:pPr marL="437515"/>
            <a:r>
              <a:rPr lang="en-US" sz="2000" dirty="0"/>
              <a:t>Each child should have an assigned cot, with sheets changed and cots sanitized between uses.</a:t>
            </a:r>
          </a:p>
          <a:p>
            <a:pPr marL="437515"/>
            <a:r>
              <a:rPr lang="en-US" sz="2000" dirty="0"/>
              <a:t>Children find comfort in the consistency of having their cot placed in the same spot daily.</a:t>
            </a:r>
          </a:p>
          <a:p>
            <a:pPr marL="437515"/>
            <a:r>
              <a:rPr lang="en-US" sz="2000" dirty="0"/>
              <a:t>Infants older than 12 months, who don't sleep in cribs at home, may have a child-sized cot in the infant playroom, supervised for safety.</a:t>
            </a:r>
          </a:p>
          <a:p>
            <a:pPr marL="437515"/>
            <a:r>
              <a:rPr lang="en-US" sz="2000" dirty="0"/>
              <a:t>Nap and rest periods must not exceed two hours, with exceptions based on family consultation and observed child needs.</a:t>
            </a:r>
          </a:p>
          <a:p>
            <a:pPr marL="437515"/>
            <a:r>
              <a:rPr lang="en-US" sz="2000" dirty="0"/>
              <a:t>Organizational policies dictate regular educator visual checks.</a:t>
            </a:r>
          </a:p>
          <a:p>
            <a:pPr marL="437515"/>
            <a:r>
              <a:rPr lang="en-US" sz="2000" dirty="0"/>
              <a:t>As children approach kindergarten, they may transition away from daily naps, with plans discussed with parents and quiet activities introduced; cots should still be available.</a:t>
            </a:r>
          </a:p>
          <a:p>
            <a:pPr marL="437515"/>
            <a:r>
              <a:rPr lang="en-US" sz="2000" dirty="0"/>
              <a:t>Older preschool programs may offer non-nap learning spaces, which must adhere to proper staffing ratios and cannot operate with reduced ratios.</a:t>
            </a:r>
          </a:p>
        </p:txBody>
      </p:sp>
    </p:spTree>
    <p:extLst>
      <p:ext uri="{BB962C8B-B14F-4D97-AF65-F5344CB8AC3E}">
        <p14:creationId xmlns:p14="http://schemas.microsoft.com/office/powerpoint/2010/main" val="329169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6.10 Serious Occurrences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11047852" cy="4671501"/>
          </a:xfrm>
        </p:spPr>
        <p:txBody>
          <a:bodyPr>
            <a:noAutofit/>
          </a:bodyPr>
          <a:lstStyle/>
          <a:p>
            <a:r>
              <a:rPr lang="en-US" sz="2000" dirty="0"/>
              <a:t>Serious occurrences in licensed early years settings necessitate investigations, reporting, and documentation according to Ministry of Education guidelines.</a:t>
            </a:r>
          </a:p>
          <a:p>
            <a:r>
              <a:rPr lang="en-US" sz="2000" dirty="0"/>
              <a:t>Licensed settings establish serious occurrence reporting policies and train employees, students, and volunteers during orientation.</a:t>
            </a:r>
          </a:p>
          <a:p>
            <a:r>
              <a:rPr lang="en-US" sz="2000" dirty="0"/>
              <a:t>Employees must recognize and report incidents that become serious occurrences, after administering necessary safety measures.</a:t>
            </a:r>
          </a:p>
          <a:p>
            <a:r>
              <a:rPr lang="en-US" sz="2000" dirty="0"/>
              <a:t>Investigations involve supervisors or licensees, relevant authorities like Children’s Aid Society and the Ministry of Education, contacting affected families promptly, and filing reports on CCLS.</a:t>
            </a:r>
          </a:p>
          <a:p>
            <a:r>
              <a:rPr lang="en-US" sz="2000" dirty="0"/>
              <a:t>Public notification form for serious occurrences is posted by the license, updated and displayed for 10 business days.</a:t>
            </a:r>
          </a:p>
          <a:p>
            <a:r>
              <a:rPr lang="en-US" sz="2000" dirty="0"/>
              <a:t>Licensees create an annual report to identify patterns, reviewed by program advisors during licensing visits.</a:t>
            </a:r>
            <a:endParaRPr lang="en-CA" sz="2000" dirty="0"/>
          </a:p>
        </p:txBody>
      </p:sp>
    </p:spTree>
    <p:extLst>
      <p:ext uri="{BB962C8B-B14F-4D97-AF65-F5344CB8AC3E}">
        <p14:creationId xmlns:p14="http://schemas.microsoft.com/office/powerpoint/2010/main" val="146725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6.11 Choking Prevention in Young Children</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11047852" cy="4671501"/>
          </a:xfrm>
        </p:spPr>
        <p:txBody>
          <a:bodyPr>
            <a:noAutofit/>
          </a:bodyPr>
          <a:lstStyle/>
          <a:p>
            <a:pPr marL="152396" indent="0">
              <a:buNone/>
            </a:pPr>
            <a:r>
              <a:rPr lang="en-US" sz="2000" dirty="0"/>
              <a:t>Preventative measures to reduce the potential for choking in young children are present in early years settings. This may include the elimination of certain types of foods, the reduction of small pieces, and the enhanced supervision of materials that may cause choking. With the use of loose parts in early years settings it is important that educators know the children well and understand their capabilities when engaging with loose parts. Close supervision must always take place when children are exploring small items.</a:t>
            </a:r>
            <a:endParaRPr lang="en-CA" sz="2000" dirty="0"/>
          </a:p>
        </p:txBody>
      </p:sp>
    </p:spTree>
    <p:extLst>
      <p:ext uri="{BB962C8B-B14F-4D97-AF65-F5344CB8AC3E}">
        <p14:creationId xmlns:p14="http://schemas.microsoft.com/office/powerpoint/2010/main" val="38317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Understand policies and procedures related to the roles and responsibilities in the supervision of children and adults, including prohibited practices.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Identify the nature of childhood injuries, factors that increase the risk of occurrence and preventive strategies.</a:t>
            </a:r>
          </a:p>
          <a:p>
            <a:pPr marL="342900" indent="-342900">
              <a:buFont typeface="Arial"/>
              <a:buChar char="•"/>
            </a:pPr>
            <a:endParaRPr lang="en-US" sz="2000" dirty="0">
              <a:solidFill>
                <a:schemeClr val="bg2"/>
              </a:solidFill>
              <a:cs typeface="Arial"/>
            </a:endParaRPr>
          </a:p>
          <a:p>
            <a:pPr marL="342900" indent="-342900">
              <a:buFont typeface="Arial"/>
              <a:buChar char="•"/>
            </a:pPr>
            <a:r>
              <a:rPr lang="en-US" sz="2000" dirty="0">
                <a:solidFill>
                  <a:schemeClr val="bg2"/>
                </a:solidFill>
                <a:cs typeface="Arial"/>
              </a:rPr>
              <a:t>Awareness of emergency preparedness, evacuation routines, and serious occurrence reporting.</a:t>
            </a:r>
          </a:p>
        </p:txBody>
      </p:sp>
    </p:spTree>
    <p:extLst>
      <p:ext uri="{BB962C8B-B14F-4D97-AF65-F5344CB8AC3E}">
        <p14:creationId xmlns:p14="http://schemas.microsoft.com/office/powerpoint/2010/main" val="127703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6.12 Safe Drinking Water</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7031368" cy="4671501"/>
          </a:xfrm>
        </p:spPr>
        <p:txBody>
          <a:bodyPr>
            <a:noAutofit/>
          </a:bodyPr>
          <a:lstStyle/>
          <a:p>
            <a:r>
              <a:rPr lang="en-US" sz="2000" dirty="0"/>
              <a:t>Annual lead testing in early years settings' water supply ensures safe drinking water for children.</a:t>
            </a:r>
          </a:p>
          <a:p>
            <a:r>
              <a:rPr lang="en-US" sz="2000" dirty="0"/>
              <a:t>Lead's harmful effects on child development are well-known.</a:t>
            </a:r>
          </a:p>
          <a:p>
            <a:r>
              <a:rPr lang="en-US" sz="2000" dirty="0"/>
              <a:t>Early years settings minimize lead-containing products.</a:t>
            </a:r>
          </a:p>
          <a:p>
            <a:r>
              <a:rPr lang="en-US" sz="2000" dirty="0"/>
              <a:t>Lead flushing protocols are taught in orientation, ensuring regular water supply flushing by employees.</a:t>
            </a:r>
          </a:p>
          <a:p>
            <a:r>
              <a:rPr lang="en-US" sz="2000" dirty="0"/>
              <a:t>Flushing procedures must be documented and annual sampling is tested by a lab with results sent to the Ministry of Environment to ensure compliance.</a:t>
            </a:r>
          </a:p>
          <a:p>
            <a:r>
              <a:rPr lang="en-US" sz="2000" dirty="0"/>
              <a:t>Testing typically covers drinking sources like kitchen sinks and water fountains.</a:t>
            </a:r>
            <a:endParaRPr lang="en-CA" sz="2000" dirty="0"/>
          </a:p>
        </p:txBody>
      </p:sp>
      <p:sp>
        <p:nvSpPr>
          <p:cNvPr id="6" name="TextBox 5">
            <a:extLst>
              <a:ext uri="{FF2B5EF4-FFF2-40B4-BE49-F238E27FC236}">
                <a16:creationId xmlns:a16="http://schemas.microsoft.com/office/drawing/2014/main" id="{083E7045-EB38-C355-A4B3-B82E3FC126AD}"/>
              </a:ext>
            </a:extLst>
          </p:cNvPr>
          <p:cNvSpPr txBox="1"/>
          <p:nvPr/>
        </p:nvSpPr>
        <p:spPr>
          <a:xfrm>
            <a:off x="7537950" y="4724033"/>
            <a:ext cx="4252880"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Daniel Hooper</a:t>
            </a:r>
            <a:r>
              <a:rPr lang="en-CA" sz="1600" dirty="0"/>
              <a:t>, </a:t>
            </a:r>
            <a:r>
              <a:rPr lang="en-CA" sz="1600" dirty="0" err="1">
                <a:hlinkClick r:id="rId5"/>
              </a:rPr>
              <a:t>Unsplash</a:t>
            </a:r>
            <a:r>
              <a:rPr lang="en-CA" sz="1600" dirty="0">
                <a:hlinkClick r:id="rId5"/>
              </a:rPr>
              <a:t> License</a:t>
            </a:r>
            <a:r>
              <a:rPr lang="en-CA" sz="1600" dirty="0"/>
              <a:t>.</a:t>
            </a:r>
          </a:p>
        </p:txBody>
      </p:sp>
      <p:pic>
        <p:nvPicPr>
          <p:cNvPr id="7" name="Picture 6" descr="Water flowing from a drinking fountain.">
            <a:extLst>
              <a:ext uri="{FF2B5EF4-FFF2-40B4-BE49-F238E27FC236}">
                <a16:creationId xmlns:a16="http://schemas.microsoft.com/office/drawing/2014/main" id="{C482EA89-300C-88E0-E863-9E69AA5E0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7950" y="1791093"/>
            <a:ext cx="4252880" cy="2837468"/>
          </a:xfrm>
          <a:prstGeom prst="rect">
            <a:avLst/>
          </a:prstGeom>
        </p:spPr>
      </p:pic>
    </p:spTree>
    <p:extLst>
      <p:ext uri="{BB962C8B-B14F-4D97-AF65-F5344CB8AC3E}">
        <p14:creationId xmlns:p14="http://schemas.microsoft.com/office/powerpoint/2010/main" val="112229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6.1 Ratios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998659" cy="4332946"/>
          </a:xfrm>
        </p:spPr>
        <p:txBody>
          <a:bodyPr>
            <a:noAutofit/>
          </a:bodyPr>
          <a:lstStyle/>
          <a:p>
            <a:pPr marL="152396" indent="0">
              <a:buNone/>
            </a:pPr>
            <a:r>
              <a:rPr lang="en-US" sz="2000" b="1" dirty="0"/>
              <a:t>Regulation:</a:t>
            </a:r>
          </a:p>
          <a:p>
            <a:r>
              <a:rPr lang="en-US" sz="2000" dirty="0"/>
              <a:t>Educators must comply with mandated ratios when working with children. </a:t>
            </a:r>
          </a:p>
          <a:p>
            <a:r>
              <a:rPr lang="en-US" sz="2000" dirty="0"/>
              <a:t>The ratio of adults to children decreases as the age of children increases.</a:t>
            </a:r>
          </a:p>
          <a:p>
            <a:pPr marL="152396" indent="0">
              <a:buNone/>
            </a:pPr>
            <a:endParaRPr lang="en-CA" sz="2000" dirty="0"/>
          </a:p>
          <a:p>
            <a:pPr marL="152396" indent="0">
              <a:buNone/>
            </a:pPr>
            <a:r>
              <a:rPr lang="en-CA" sz="2000" b="1" dirty="0"/>
              <a:t>Reduced Ratios:</a:t>
            </a:r>
          </a:p>
          <a:p>
            <a:r>
              <a:rPr lang="en-US" sz="2000" dirty="0"/>
              <a:t>Ratios in licensed childcare settings </a:t>
            </a:r>
            <a:r>
              <a:rPr lang="en-US" sz="2000" i="1" dirty="0"/>
              <a:t>may</a:t>
            </a:r>
            <a:r>
              <a:rPr lang="en-US" sz="2000" dirty="0"/>
              <a:t> be reduced during specific times such as the first 1.5 hours, last operational hour, and rest periods.</a:t>
            </a:r>
          </a:p>
          <a:p>
            <a:r>
              <a:rPr lang="en-US" sz="2000" dirty="0"/>
              <a:t>Infant programs and outdoor play must never be reduced.</a:t>
            </a:r>
          </a:p>
        </p:txBody>
      </p:sp>
      <p:sp>
        <p:nvSpPr>
          <p:cNvPr id="11" name="TextBox 10">
            <a:extLst>
              <a:ext uri="{FF2B5EF4-FFF2-40B4-BE49-F238E27FC236}">
                <a16:creationId xmlns:a16="http://schemas.microsoft.com/office/drawing/2014/main" id="{6EDF6B60-65B1-5F37-733E-AE5C46A353F8}"/>
              </a:ext>
            </a:extLst>
          </p:cNvPr>
          <p:cNvSpPr txBox="1"/>
          <p:nvPr/>
        </p:nvSpPr>
        <p:spPr>
          <a:xfrm>
            <a:off x="7749615" y="4303483"/>
            <a:ext cx="3825241" cy="338554"/>
          </a:xfrm>
          <a:prstGeom prst="rect">
            <a:avLst/>
          </a:prstGeom>
          <a:noFill/>
        </p:spPr>
        <p:txBody>
          <a:bodyPr wrap="square">
            <a:spAutoFit/>
          </a:bodyPr>
          <a:lstStyle/>
          <a:p>
            <a:pPr algn="ctr"/>
            <a:r>
              <a:rPr lang="en-CA" sz="1600" dirty="0">
                <a:hlinkClick r:id="rId3"/>
              </a:rPr>
              <a:t>Photo</a:t>
            </a:r>
            <a:r>
              <a:rPr lang="en-CA" sz="1600" dirty="0"/>
              <a:t> by </a:t>
            </a:r>
            <a:r>
              <a:rPr lang="en-CA" sz="1600" dirty="0">
                <a:hlinkClick r:id="rId4"/>
              </a:rPr>
              <a:t>Ron </a:t>
            </a:r>
            <a:r>
              <a:rPr lang="en-CA" sz="1600" dirty="0" err="1">
                <a:hlinkClick r:id="rId4"/>
              </a:rPr>
              <a:t>Lach</a:t>
            </a:r>
            <a:r>
              <a:rPr lang="en-CA" sz="1600" dirty="0"/>
              <a:t>, </a:t>
            </a:r>
            <a:r>
              <a:rPr lang="en-CA" sz="1600" dirty="0">
                <a:hlinkClick r:id="rId5"/>
              </a:rPr>
              <a:t>Pexels License</a:t>
            </a:r>
            <a:r>
              <a:rPr lang="en-CA" sz="1600" dirty="0"/>
              <a:t>.</a:t>
            </a:r>
          </a:p>
        </p:txBody>
      </p:sp>
      <p:pic>
        <p:nvPicPr>
          <p:cNvPr id="5" name="Picture 4" descr="Teacher and children doing arts and crafts.">
            <a:extLst>
              <a:ext uri="{FF2B5EF4-FFF2-40B4-BE49-F238E27FC236}">
                <a16:creationId xmlns:a16="http://schemas.microsoft.com/office/drawing/2014/main" id="{861BCC18-EAA0-85ED-55BF-A08A63F6AE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616" y="1639833"/>
            <a:ext cx="3825241" cy="2550161"/>
          </a:xfrm>
          <a:prstGeom prst="rect">
            <a:avLst/>
          </a:prstGeom>
        </p:spPr>
      </p:pic>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b="1" dirty="0"/>
              <a:t>6.2 Mixed Age &amp; Family Age Groupings</a:t>
            </a:r>
            <a:endParaRPr lang="en-CA" b="1"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2"/>
            <a:ext cx="11531072" cy="4487591"/>
          </a:xfrm>
        </p:spPr>
        <p:txBody>
          <a:bodyPr>
            <a:noAutofit/>
          </a:bodyPr>
          <a:lstStyle/>
          <a:p>
            <a:pPr marL="152396" indent="0">
              <a:buNone/>
            </a:pPr>
            <a:r>
              <a:rPr lang="en-CA" sz="2000" b="1" dirty="0"/>
              <a:t>Mixed Age Groupings:</a:t>
            </a:r>
          </a:p>
          <a:p>
            <a:pPr>
              <a:buFont typeface="Arial" panose="020B0604020202020204" pitchFamily="34" charset="0"/>
              <a:buChar char="•"/>
            </a:pPr>
            <a:r>
              <a:rPr lang="en-US" sz="2000" dirty="0"/>
              <a:t>Some licenses allow a small percentage of children to move to the next age group before reaching the designated age, with specific capacities defined.</a:t>
            </a:r>
          </a:p>
          <a:p>
            <a:pPr>
              <a:buFont typeface="Arial" panose="020B0604020202020204" pitchFamily="34" charset="0"/>
              <a:buChar char="•"/>
            </a:pPr>
            <a:r>
              <a:rPr lang="en-US" sz="2000" dirty="0"/>
              <a:t>These mixed age groupings help with smoother transitions when a child is ready to move up; details of such groupings must be outlined in the license before implementation.</a:t>
            </a:r>
          </a:p>
          <a:p>
            <a:pPr marL="152396" indent="0">
              <a:buNone/>
            </a:pPr>
            <a:endParaRPr lang="en-CA" sz="2000" dirty="0"/>
          </a:p>
          <a:p>
            <a:pPr marL="152396" indent="0">
              <a:buNone/>
            </a:pPr>
            <a:r>
              <a:rPr lang="en-CA" sz="2000" b="1" dirty="0"/>
              <a:t>Family Age Groupings</a:t>
            </a:r>
          </a:p>
          <a:p>
            <a:pPr>
              <a:buFont typeface="Arial" panose="020B0604020202020204" pitchFamily="34" charset="0"/>
              <a:buChar char="•"/>
            </a:pPr>
            <a:r>
              <a:rPr lang="en-US" sz="2000" dirty="0"/>
              <a:t>Family age groupings may take place in areas with smaller populations such as rural and remote locations.</a:t>
            </a:r>
          </a:p>
          <a:p>
            <a:pPr>
              <a:buFont typeface="Arial" panose="020B0604020202020204" pitchFamily="34" charset="0"/>
              <a:buChar char="•"/>
            </a:pPr>
            <a:r>
              <a:rPr lang="en-US" sz="2000" dirty="0"/>
              <a:t>Family age groupings support children in learning more about one another through mixed ages learning alongside one another. </a:t>
            </a:r>
          </a:p>
          <a:p>
            <a:pPr>
              <a:buFont typeface="Arial" panose="020B0604020202020204" pitchFamily="34" charset="0"/>
              <a:buChar char="•"/>
            </a:pPr>
            <a:r>
              <a:rPr lang="en-US" sz="2000" dirty="0"/>
              <a:t>Family age groupings must not exceed a group size of 15 children.</a:t>
            </a:r>
            <a:endParaRPr lang="en-CA" sz="2000" dirty="0"/>
          </a:p>
        </p:txBody>
      </p:sp>
    </p:spTree>
    <p:extLst>
      <p:ext uri="{BB962C8B-B14F-4D97-AF65-F5344CB8AC3E}">
        <p14:creationId xmlns:p14="http://schemas.microsoft.com/office/powerpoint/2010/main" val="191677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6.3 Supervision of Children 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2" y="1639832"/>
            <a:ext cx="11360797" cy="4459309"/>
          </a:xfrm>
        </p:spPr>
        <p:txBody>
          <a:bodyPr>
            <a:noAutofit/>
          </a:bodyPr>
          <a:lstStyle/>
          <a:p>
            <a:pPr>
              <a:buFont typeface="Arial" panose="020B0604020202020204" pitchFamily="34" charset="0"/>
              <a:buChar char="•"/>
            </a:pPr>
            <a:r>
              <a:rPr lang="en-US" sz="2000" dirty="0"/>
              <a:t>Educators handle various tasks while supervising children and learn to ensure their safe supervision in busy settings.</a:t>
            </a:r>
          </a:p>
          <a:p>
            <a:pPr>
              <a:buFont typeface="Arial" panose="020B0604020202020204" pitchFamily="34" charset="0"/>
              <a:buChar char="•"/>
            </a:pPr>
            <a:r>
              <a:rPr lang="en-US" sz="2000" dirty="0"/>
              <a:t>Head counting is a crucial practice to track children's attendance and movement, preventing any child from being left behind during transitions.</a:t>
            </a:r>
          </a:p>
          <a:p>
            <a:pPr>
              <a:buFont typeface="Arial" panose="020B0604020202020204" pitchFamily="34" charset="0"/>
              <a:buChar char="•"/>
            </a:pPr>
            <a:r>
              <a:rPr lang="en-US" sz="2000" dirty="0"/>
              <a:t>Educators position themselves strategically for supervision during free play, especially in areas with larger groups or more risk-taking activities.</a:t>
            </a:r>
          </a:p>
          <a:p>
            <a:pPr>
              <a:buFont typeface="Arial" panose="020B0604020202020204" pitchFamily="34" charset="0"/>
              <a:buChar char="•"/>
            </a:pPr>
            <a:r>
              <a:rPr lang="en-US" sz="2000" dirty="0"/>
              <a:t>When working with younger children, educators closely monitor equipment usage for safety, never leaving children unattended on elevated surfaces. They develop the skill of stepping back or intervening appropriately to ensure safety, confidence, and self-esteem building.</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308899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6.3 Supervision of Children II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3" y="1639832"/>
            <a:ext cx="6817822" cy="4459309"/>
          </a:xfrm>
        </p:spPr>
        <p:txBody>
          <a:bodyPr>
            <a:noAutofit/>
          </a:bodyPr>
          <a:lstStyle/>
          <a:p>
            <a:pPr>
              <a:buFont typeface="Arial" panose="020B0604020202020204" pitchFamily="34" charset="0"/>
              <a:buChar char="•"/>
            </a:pPr>
            <a:r>
              <a:rPr lang="en-US" sz="2000" dirty="0"/>
              <a:t>Field trips require enhanced supervision due to safety hazards.</a:t>
            </a:r>
          </a:p>
          <a:p>
            <a:pPr>
              <a:buFont typeface="Arial" panose="020B0604020202020204" pitchFamily="34" charset="0"/>
              <a:buChar char="•"/>
            </a:pPr>
            <a:r>
              <a:rPr lang="en-US" sz="2000" dirty="0"/>
              <a:t>Proper planning, permission forms, insurance coverage, and vulnerable sector checks for parent volunteers are crucial before field trips.</a:t>
            </a:r>
          </a:p>
          <a:p>
            <a:pPr>
              <a:buFont typeface="Arial" panose="020B0604020202020204" pitchFamily="34" charset="0"/>
              <a:buChar char="•"/>
            </a:pPr>
            <a:r>
              <a:rPr lang="en-US" sz="2000" dirty="0"/>
              <a:t>School vehicles for transport need to meet car seat regulations. </a:t>
            </a:r>
          </a:p>
          <a:p>
            <a:pPr>
              <a:buFont typeface="Arial" panose="020B0604020202020204" pitchFamily="34" charset="0"/>
              <a:buChar char="•"/>
            </a:pPr>
            <a:r>
              <a:rPr lang="en-US" sz="2000" dirty="0"/>
              <a:t>Consider a budget for fees and possible subsidies.</a:t>
            </a:r>
          </a:p>
          <a:p>
            <a:pPr>
              <a:buFont typeface="Arial" panose="020B0604020202020204" pitchFamily="34" charset="0"/>
              <a:buChar char="•"/>
            </a:pPr>
            <a:r>
              <a:rPr lang="en-US" sz="2000" dirty="0"/>
              <a:t>A field trip bag provides educators with a tool to carry important resources such as emergency cards, attendance sheets, medical plans, medications, etc.</a:t>
            </a:r>
            <a:endParaRPr lang="en-CA" sz="2000" dirty="0"/>
          </a:p>
        </p:txBody>
      </p:sp>
      <p:sp>
        <p:nvSpPr>
          <p:cNvPr id="5" name="TextBox 4">
            <a:extLst>
              <a:ext uri="{FF2B5EF4-FFF2-40B4-BE49-F238E27FC236}">
                <a16:creationId xmlns:a16="http://schemas.microsoft.com/office/drawing/2014/main" id="{AF37664B-72FD-DE5E-BDBD-A63BEA9139B2}"/>
              </a:ext>
            </a:extLst>
          </p:cNvPr>
          <p:cNvSpPr txBox="1"/>
          <p:nvPr/>
        </p:nvSpPr>
        <p:spPr>
          <a:xfrm>
            <a:off x="7429949" y="4710336"/>
            <a:ext cx="4242744" cy="830997"/>
          </a:xfrm>
          <a:prstGeom prst="rect">
            <a:avLst/>
          </a:prstGeom>
          <a:noFill/>
        </p:spPr>
        <p:txBody>
          <a:bodyPr wrap="square">
            <a:spAutoFit/>
          </a:bodyPr>
          <a:lstStyle/>
          <a:p>
            <a:pPr algn="ctr"/>
            <a:r>
              <a:rPr lang="nn-NO" sz="1600" dirty="0">
                <a:hlinkClick r:id="rId3"/>
              </a:rPr>
              <a:t>“Kids at Kubota Garden, 2003 ”</a:t>
            </a:r>
            <a:r>
              <a:rPr lang="en-CA" sz="1600" dirty="0"/>
              <a:t> </a:t>
            </a:r>
            <a:br>
              <a:rPr lang="en-CA" sz="1600" dirty="0"/>
            </a:br>
            <a:r>
              <a:rPr lang="en-CA" sz="1600" dirty="0"/>
              <a:t>by </a:t>
            </a:r>
            <a:r>
              <a:rPr lang="en-CA" sz="1600" dirty="0">
                <a:hlinkClick r:id="rId4"/>
              </a:rPr>
              <a:t>Seattle Municipal Archives</a:t>
            </a:r>
            <a:r>
              <a:rPr lang="en-CA" sz="1600" dirty="0"/>
              <a:t>, </a:t>
            </a:r>
            <a:br>
              <a:rPr lang="en-CA" sz="1600" dirty="0"/>
            </a:br>
            <a:r>
              <a:rPr lang="en-CA" sz="1600" dirty="0"/>
              <a:t>from Flickr, </a:t>
            </a:r>
            <a:r>
              <a:rPr lang="en-CA" sz="1600" dirty="0">
                <a:hlinkClick r:id="rId5"/>
              </a:rPr>
              <a:t>CC BY 2.0</a:t>
            </a:r>
            <a:r>
              <a:rPr lang="en-CA" sz="1600" dirty="0"/>
              <a:t>.</a:t>
            </a:r>
          </a:p>
        </p:txBody>
      </p:sp>
      <p:pic>
        <p:nvPicPr>
          <p:cNvPr id="7" name="Picture 6" descr="A group of kids standing on rocks in a pond">
            <a:extLst>
              <a:ext uri="{FF2B5EF4-FFF2-40B4-BE49-F238E27FC236}">
                <a16:creationId xmlns:a16="http://schemas.microsoft.com/office/drawing/2014/main" id="{90760CF0-8209-D5A0-E78A-BEFB033B2B46}"/>
              </a:ext>
            </a:extLst>
          </p:cNvPr>
          <p:cNvPicPr>
            <a:picLocks noChangeAspect="1"/>
          </p:cNvPicPr>
          <p:nvPr/>
        </p:nvPicPr>
        <p:blipFill>
          <a:blip r:embed="rId6"/>
          <a:stretch>
            <a:fillRect/>
          </a:stretch>
        </p:blipFill>
        <p:spPr>
          <a:xfrm>
            <a:off x="7433914" y="1702324"/>
            <a:ext cx="4234814" cy="2832032"/>
          </a:xfrm>
          <a:prstGeom prst="rect">
            <a:avLst/>
          </a:prstGeom>
        </p:spPr>
      </p:pic>
    </p:spTree>
    <p:extLst>
      <p:ext uri="{BB962C8B-B14F-4D97-AF65-F5344CB8AC3E}">
        <p14:creationId xmlns:p14="http://schemas.microsoft.com/office/powerpoint/2010/main" val="147116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 6.4 Supervision of Adults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11360796" cy="4671501"/>
          </a:xfrm>
        </p:spPr>
        <p:txBody>
          <a:bodyPr>
            <a:noAutofit/>
          </a:bodyPr>
          <a:lstStyle/>
          <a:p>
            <a:pPr marL="152396" indent="0">
              <a:buNone/>
            </a:pPr>
            <a:r>
              <a:rPr lang="en-US" b="1" dirty="0"/>
              <a:t>Student &amp; Volunteers:</a:t>
            </a:r>
          </a:p>
          <a:p>
            <a:r>
              <a:rPr lang="en-US" dirty="0"/>
              <a:t>Students and volunteers must always be supervised by an employee or home childcare provider and can never be alone with children in licensed childcare centers or homes.</a:t>
            </a:r>
          </a:p>
          <a:p>
            <a:r>
              <a:rPr lang="en-US" dirty="0"/>
              <a:t>Once a student becomes an employee and completes orientation and training, they can interact with children like regular employees.</a:t>
            </a:r>
          </a:p>
          <a:p>
            <a:r>
              <a:rPr lang="en-US" dirty="0"/>
              <a:t>Supervision policies for students and volunteers are introduced during orientations to clarify interaction expectations with children in early years settings.</a:t>
            </a:r>
          </a:p>
          <a:p>
            <a:pPr marL="152396" indent="0">
              <a:buNone/>
            </a:pPr>
            <a:endParaRPr lang="en-US" dirty="0"/>
          </a:p>
          <a:p>
            <a:pPr marL="152396" indent="0">
              <a:buNone/>
            </a:pPr>
            <a:r>
              <a:rPr lang="en-US" b="1" dirty="0"/>
              <a:t>Prohibited Practices:</a:t>
            </a:r>
          </a:p>
          <a:p>
            <a:r>
              <a:rPr lang="en-US" dirty="0"/>
              <a:t>Licensed early years settings require policies to prevent prohibited practices, providing training and consequences for violations in orientations and ongoing training.</a:t>
            </a:r>
          </a:p>
          <a:p>
            <a:r>
              <a:rPr lang="en-US" dirty="0"/>
              <a:t>Prohibited practices are detailed in parent handbooks, essential for family comfort; these handbooks cover various aspects including services, fees, program statements, supervision, anaphylactic policies, concerns, and emergency preparedness.</a:t>
            </a:r>
            <a:endParaRPr lang="en-CA" dirty="0"/>
          </a:p>
        </p:txBody>
      </p:sp>
    </p:spTree>
    <p:extLst>
      <p:ext uri="{BB962C8B-B14F-4D97-AF65-F5344CB8AC3E}">
        <p14:creationId xmlns:p14="http://schemas.microsoft.com/office/powerpoint/2010/main" val="265286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6.5 Emergency Preparedness 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11360796" cy="4671501"/>
          </a:xfrm>
        </p:spPr>
        <p:txBody>
          <a:bodyPr>
            <a:noAutofit/>
          </a:bodyPr>
          <a:lstStyle/>
          <a:p>
            <a:pPr marL="152396" indent="0">
              <a:buNone/>
            </a:pPr>
            <a:r>
              <a:rPr lang="en-US" b="1" dirty="0"/>
              <a:t>Emergencies:</a:t>
            </a:r>
          </a:p>
          <a:p>
            <a:r>
              <a:rPr lang="en-US" dirty="0"/>
              <a:t>Emergency cards with guardians' info, special medical details, and emergency contacts are prepared for each child and classrooms have phone lists with key numbers like 911 and poison control.</a:t>
            </a:r>
          </a:p>
          <a:p>
            <a:r>
              <a:rPr lang="en-US" dirty="0"/>
              <a:t>Accessible phones or cell phones in classrooms, outdoor areas, and on field trips aid emergency communication, while a travel bag containing emergency medications, medical plans, first aid kits, and more ensures quick response during emergencies.</a:t>
            </a:r>
          </a:p>
          <a:p>
            <a:endParaRPr lang="en-US" dirty="0">
              <a:latin typeface="+mn-lt"/>
            </a:endParaRPr>
          </a:p>
          <a:p>
            <a:pPr marL="152396" indent="0">
              <a:buNone/>
            </a:pPr>
            <a:r>
              <a:rPr lang="en-CA" b="1" dirty="0">
                <a:latin typeface="+mn-lt"/>
              </a:rPr>
              <a:t>Medication Storage:</a:t>
            </a:r>
          </a:p>
          <a:p>
            <a:r>
              <a:rPr lang="en-US" dirty="0">
                <a:latin typeface="+mn-lt"/>
              </a:rPr>
              <a:t>Medications are stored in locked containers, both in classrooms and refrigerators, with portable access during drills and emergencies; keys are safely kept nearby.</a:t>
            </a:r>
          </a:p>
          <a:p>
            <a:r>
              <a:rPr lang="en-US" dirty="0">
                <a:latin typeface="+mn-lt"/>
              </a:rPr>
              <a:t>Life-saving emergency medications like asthma inhalers and Epi-Pens are kept out of reach for children but easily accessible for adults; school-age children may carry these medications with guardian permission and staff support.</a:t>
            </a:r>
            <a:endParaRPr lang="en-CA" dirty="0">
              <a:latin typeface="+mn-lt"/>
            </a:endParaRPr>
          </a:p>
        </p:txBody>
      </p:sp>
    </p:spTree>
    <p:extLst>
      <p:ext uri="{BB962C8B-B14F-4D97-AF65-F5344CB8AC3E}">
        <p14:creationId xmlns:p14="http://schemas.microsoft.com/office/powerpoint/2010/main" val="410434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b="1" dirty="0"/>
              <a:t>6.5 Emergency Preparedness II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4" y="1639832"/>
            <a:ext cx="6824182" cy="4671501"/>
          </a:xfrm>
        </p:spPr>
        <p:txBody>
          <a:bodyPr>
            <a:noAutofit/>
          </a:bodyPr>
          <a:lstStyle/>
          <a:p>
            <a:pPr marL="152396" indent="0">
              <a:buNone/>
            </a:pPr>
            <a:r>
              <a:rPr lang="en-CA" sz="2000" b="1" dirty="0"/>
              <a:t>Evacuation Procedures:</a:t>
            </a:r>
          </a:p>
          <a:p>
            <a:r>
              <a:rPr lang="en-US" sz="2000" dirty="0"/>
              <a:t>Evacuation plans with roles and responsibilities are created in consultation with local fire chiefs; monthly fire drills are conducted, documented, and filed for inspection.</a:t>
            </a:r>
          </a:p>
          <a:p>
            <a:r>
              <a:rPr lang="en-US" sz="2000" dirty="0"/>
              <a:t>Emergency locations are established and communicated to families, often with agreements in place; educators carry medications and medical plans during drills and evacuations.</a:t>
            </a:r>
          </a:p>
          <a:p>
            <a:r>
              <a:rPr lang="en-US" sz="2000" dirty="0"/>
              <a:t>Monthly fire drills involve children evacuating to safe outdoor spaces or emergency locations, led by a Director/Designate.</a:t>
            </a:r>
            <a:endParaRPr lang="en-CA" sz="2000" dirty="0"/>
          </a:p>
        </p:txBody>
      </p:sp>
      <p:pic>
        <p:nvPicPr>
          <p:cNvPr id="5" name="Picture 4" descr="A fire extinguisher on a wall.">
            <a:extLst>
              <a:ext uri="{FF2B5EF4-FFF2-40B4-BE49-F238E27FC236}">
                <a16:creationId xmlns:a16="http://schemas.microsoft.com/office/drawing/2014/main" id="{D4B08BAA-A039-0F4E-B0FE-9680F512F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870" y="1639832"/>
            <a:ext cx="4225526" cy="2809188"/>
          </a:xfrm>
          <a:prstGeom prst="rect">
            <a:avLst/>
          </a:prstGeom>
        </p:spPr>
      </p:pic>
      <p:sp>
        <p:nvSpPr>
          <p:cNvPr id="6" name="TextBox 5">
            <a:extLst>
              <a:ext uri="{FF2B5EF4-FFF2-40B4-BE49-F238E27FC236}">
                <a16:creationId xmlns:a16="http://schemas.microsoft.com/office/drawing/2014/main" id="{BAFF55C5-9E36-2397-3A85-17A20CB514A0}"/>
              </a:ext>
            </a:extLst>
          </p:cNvPr>
          <p:cNvSpPr txBox="1"/>
          <p:nvPr/>
        </p:nvSpPr>
        <p:spPr>
          <a:xfrm>
            <a:off x="7550870" y="4731785"/>
            <a:ext cx="4225525"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Piotr </a:t>
            </a:r>
            <a:r>
              <a:rPr lang="en-CA" sz="1600" dirty="0" err="1">
                <a:hlinkClick r:id="rId5"/>
              </a:rPr>
              <a:t>Chrobot</a:t>
            </a:r>
            <a:r>
              <a:rPr lang="en-CA" sz="1600" dirty="0"/>
              <a:t>, </a:t>
            </a:r>
            <a:r>
              <a:rPr lang="en-CA" sz="1600" dirty="0" err="1">
                <a:hlinkClick r:id="rId6"/>
              </a:rPr>
              <a:t>Unsplash</a:t>
            </a:r>
            <a:r>
              <a:rPr lang="en-CA" sz="1600" dirty="0">
                <a:hlinkClick r:id="rId6"/>
              </a:rPr>
              <a:t> License</a:t>
            </a:r>
            <a:r>
              <a:rPr lang="en-CA" sz="1600" dirty="0"/>
              <a:t>.</a:t>
            </a:r>
          </a:p>
        </p:txBody>
      </p:sp>
    </p:spTree>
    <p:extLst>
      <p:ext uri="{BB962C8B-B14F-4D97-AF65-F5344CB8AC3E}">
        <p14:creationId xmlns:p14="http://schemas.microsoft.com/office/powerpoint/2010/main" val="51063630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9C104581-FA0E-4EC6-ADEC-564470D68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C32821-1106-4019-9092-86322A1C34F5}">
  <ds:schemaRefs>
    <ds:schemaRef ds:uri="http://schemas.microsoft.com/sharepoint/v3/contenttype/forms"/>
  </ds:schemaRefs>
</ds:datastoreItem>
</file>

<file path=customXml/itemProps3.xml><?xml version="1.0" encoding="utf-8"?>
<ds:datastoreItem xmlns:ds="http://schemas.openxmlformats.org/officeDocument/2006/customXml" ds:itemID="{BDF2FF44-EC4A-474C-8B18-D16703DF7441}">
  <ds:schemaRefs>
    <ds:schemaRef ds:uri="3bcca7c6-e078-4369-806b-4ead88abfa08"/>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d9f5a15-a802-46f3-973e-7937d604f1b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1064</TotalTime>
  <Words>2212</Words>
  <Application>Microsoft Office PowerPoint</Application>
  <PresentationFormat>Widescreen</PresentationFormat>
  <Paragraphs>151</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Frutiger LT Std 55 Roman</vt:lpstr>
      <vt:lpstr>Roboto</vt:lpstr>
      <vt:lpstr>Geometric</vt:lpstr>
      <vt:lpstr>Geometric</vt:lpstr>
      <vt:lpstr>Holistic Care and Wellness in Early Years Settings</vt:lpstr>
      <vt:lpstr>Learning Outcomes</vt:lpstr>
      <vt:lpstr>6.1 Ratios</vt:lpstr>
      <vt:lpstr>6.2 Mixed Age &amp; Family Age Groupings</vt:lpstr>
      <vt:lpstr> 6.3 Supervision of Children I</vt:lpstr>
      <vt:lpstr> 6.3 Supervision of Children II</vt:lpstr>
      <vt:lpstr> 6.4 Supervision of Adults</vt:lpstr>
      <vt:lpstr>6.5 Emergency Preparedness I</vt:lpstr>
      <vt:lpstr>6.5 Emergency Preparedness II</vt:lpstr>
      <vt:lpstr>6.6 Incident Reports</vt:lpstr>
      <vt:lpstr>6.6 Biting</vt:lpstr>
      <vt:lpstr>6.7 Outdoor Play &amp; Playground Safety</vt:lpstr>
      <vt:lpstr>6.7 Playgrounds in Early Years Settings</vt:lpstr>
      <vt:lpstr>6.7 Playground Inspections</vt:lpstr>
      <vt:lpstr>6.8 Weather Safety</vt:lpstr>
      <vt:lpstr>6.9 Safe Sleep Practices</vt:lpstr>
      <vt:lpstr>6.9 Sleep Supervision</vt:lpstr>
      <vt:lpstr>6.10 Serious Occurrences</vt:lpstr>
      <vt:lpstr>6.11 Choking Prevention in Young Children</vt:lpstr>
      <vt:lpstr>6.12 Safe Drinking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229</cp:revision>
  <dcterms:created xsi:type="dcterms:W3CDTF">2023-05-25T13:46:06Z</dcterms:created>
  <dcterms:modified xsi:type="dcterms:W3CDTF">2023-08-25T13:49:34Z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