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6.jpg" ContentType="image/png"/>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74" r:id="rId5"/>
  </p:sldMasterIdLst>
  <p:notesMasterIdLst>
    <p:notesMasterId r:id="rId16"/>
  </p:notesMasterIdLst>
  <p:sldIdLst>
    <p:sldId id="259" r:id="rId6"/>
    <p:sldId id="258" r:id="rId7"/>
    <p:sldId id="282" r:id="rId8"/>
    <p:sldId id="283" r:id="rId9"/>
    <p:sldId id="284" r:id="rId10"/>
    <p:sldId id="285" r:id="rId11"/>
    <p:sldId id="286" r:id="rId12"/>
    <p:sldId id="287" r:id="rId13"/>
    <p:sldId id="294" r:id="rId14"/>
    <p:sldId id="28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40BE17-C9FB-F7DE-5E35-0843741D3DDB}" v="8" dt="2023-08-23T19:33:47.4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7" autoAdjust="0"/>
    <p:restoredTop sz="92526" autoAdjust="0"/>
  </p:normalViewPr>
  <p:slideViewPr>
    <p:cSldViewPr snapToGrid="0">
      <p:cViewPr varScale="1">
        <p:scale>
          <a:sx n="68" d="100"/>
          <a:sy n="68" d="100"/>
        </p:scale>
        <p:origin x="72" y="576"/>
      </p:cViewPr>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FC337-7195-4940-95BA-0F85D80694E4}" type="datetimeFigureOut">
              <a:t>8/25/2023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842CA-A972-471A-A068-CEF765AF2333}" type="slidenum">
              <a:t>‹#›</a:t>
            </a:fld>
            <a:endParaRPr lang="en-US"/>
          </a:p>
        </p:txBody>
      </p:sp>
    </p:spTree>
    <p:extLst>
      <p:ext uri="{BB962C8B-B14F-4D97-AF65-F5344CB8AC3E}">
        <p14:creationId xmlns:p14="http://schemas.microsoft.com/office/powerpoint/2010/main" val="257690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10</a:t>
            </a:fld>
            <a:endParaRPr lang="en-CA"/>
          </a:p>
        </p:txBody>
      </p:sp>
    </p:spTree>
    <p:extLst>
      <p:ext uri="{BB962C8B-B14F-4D97-AF65-F5344CB8AC3E}">
        <p14:creationId xmlns:p14="http://schemas.microsoft.com/office/powerpoint/2010/main" val="2432733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3</a:t>
            </a:fld>
            <a:endParaRPr lang="en-CA"/>
          </a:p>
        </p:txBody>
      </p:sp>
    </p:spTree>
    <p:extLst>
      <p:ext uri="{BB962C8B-B14F-4D97-AF65-F5344CB8AC3E}">
        <p14:creationId xmlns:p14="http://schemas.microsoft.com/office/powerpoint/2010/main" val="275257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4</a:t>
            </a:fld>
            <a:endParaRPr lang="en-CA"/>
          </a:p>
        </p:txBody>
      </p:sp>
    </p:spTree>
    <p:extLst>
      <p:ext uri="{BB962C8B-B14F-4D97-AF65-F5344CB8AC3E}">
        <p14:creationId xmlns:p14="http://schemas.microsoft.com/office/powerpoint/2010/main" val="810170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5</a:t>
            </a:fld>
            <a:endParaRPr lang="en-CA"/>
          </a:p>
        </p:txBody>
      </p:sp>
    </p:spTree>
    <p:extLst>
      <p:ext uri="{BB962C8B-B14F-4D97-AF65-F5344CB8AC3E}">
        <p14:creationId xmlns:p14="http://schemas.microsoft.com/office/powerpoint/2010/main" val="3603279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6</a:t>
            </a:fld>
            <a:endParaRPr lang="en-CA"/>
          </a:p>
        </p:txBody>
      </p:sp>
    </p:spTree>
    <p:extLst>
      <p:ext uri="{BB962C8B-B14F-4D97-AF65-F5344CB8AC3E}">
        <p14:creationId xmlns:p14="http://schemas.microsoft.com/office/powerpoint/2010/main" val="409384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A current VSC, obtained within 6 months, allows interaction; if it's 6 months to 5 years old, the original copy plus an Offence Declaration is needed; VSCs over 5 years require a new application; annual Offence Declarations are mandatory, and VSCs older than 5 years must be updated.</a:t>
            </a: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7</a:t>
            </a:fld>
            <a:endParaRPr lang="en-CA"/>
          </a:p>
        </p:txBody>
      </p:sp>
    </p:spTree>
    <p:extLst>
      <p:ext uri="{BB962C8B-B14F-4D97-AF65-F5344CB8AC3E}">
        <p14:creationId xmlns:p14="http://schemas.microsoft.com/office/powerpoint/2010/main" val="2421850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Employees in early years settings receive basic health and safety training, WHMIS training, and guidance on preventative measures for optimal health and safety.</a:t>
            </a: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8</a:t>
            </a:fld>
            <a:endParaRPr lang="en-CA"/>
          </a:p>
        </p:txBody>
      </p:sp>
    </p:spTree>
    <p:extLst>
      <p:ext uri="{BB962C8B-B14F-4D97-AF65-F5344CB8AC3E}">
        <p14:creationId xmlns:p14="http://schemas.microsoft.com/office/powerpoint/2010/main" val="1695747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9</a:t>
            </a:fld>
            <a:endParaRPr lang="en-CA"/>
          </a:p>
        </p:txBody>
      </p:sp>
    </p:spTree>
    <p:extLst>
      <p:ext uri="{BB962C8B-B14F-4D97-AF65-F5344CB8AC3E}">
        <p14:creationId xmlns:p14="http://schemas.microsoft.com/office/powerpoint/2010/main" val="4268397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8131172" y="7"/>
            <a:ext cx="4060833" cy="2707427"/>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800">
                <a:solidFill>
                  <a:schemeClr val="lt1"/>
                </a:solidFill>
                <a:latin typeface="+mj-lt"/>
              </a:defRPr>
            </a:lvl1pPr>
            <a:lvl2pPr lvl="1" rtl="0">
              <a:lnSpc>
                <a:spcPct val="100000"/>
              </a:lnSpc>
              <a:spcBef>
                <a:spcPts val="0"/>
              </a:spcBef>
              <a:spcAft>
                <a:spcPts val="0"/>
              </a:spcAft>
              <a:buClr>
                <a:schemeClr val="lt1"/>
              </a:buClr>
              <a:buSzPts val="2100"/>
              <a:buNone/>
              <a:defRPr sz="2800">
                <a:solidFill>
                  <a:schemeClr val="lt1"/>
                </a:solidFill>
              </a:defRPr>
            </a:lvl2pPr>
            <a:lvl3pPr lvl="2" rtl="0">
              <a:lnSpc>
                <a:spcPct val="100000"/>
              </a:lnSpc>
              <a:spcBef>
                <a:spcPts val="0"/>
              </a:spcBef>
              <a:spcAft>
                <a:spcPts val="0"/>
              </a:spcAft>
              <a:buClr>
                <a:schemeClr val="lt1"/>
              </a:buClr>
              <a:buSzPts val="2100"/>
              <a:buNone/>
              <a:defRPr sz="2800">
                <a:solidFill>
                  <a:schemeClr val="lt1"/>
                </a:solidFill>
              </a:defRPr>
            </a:lvl3pPr>
            <a:lvl4pPr lvl="3" rtl="0">
              <a:lnSpc>
                <a:spcPct val="100000"/>
              </a:lnSpc>
              <a:spcBef>
                <a:spcPts val="0"/>
              </a:spcBef>
              <a:spcAft>
                <a:spcPts val="0"/>
              </a:spcAft>
              <a:buClr>
                <a:schemeClr val="lt1"/>
              </a:buClr>
              <a:buSzPts val="2100"/>
              <a:buNone/>
              <a:defRPr sz="2800">
                <a:solidFill>
                  <a:schemeClr val="lt1"/>
                </a:solidFill>
              </a:defRPr>
            </a:lvl4pPr>
            <a:lvl5pPr lvl="4" rtl="0">
              <a:lnSpc>
                <a:spcPct val="100000"/>
              </a:lnSpc>
              <a:spcBef>
                <a:spcPts val="0"/>
              </a:spcBef>
              <a:spcAft>
                <a:spcPts val="0"/>
              </a:spcAft>
              <a:buClr>
                <a:schemeClr val="lt1"/>
              </a:buClr>
              <a:buSzPts val="2100"/>
              <a:buNone/>
              <a:defRPr sz="2800">
                <a:solidFill>
                  <a:schemeClr val="lt1"/>
                </a:solidFill>
              </a:defRPr>
            </a:lvl5pPr>
            <a:lvl6pPr lvl="5" rtl="0">
              <a:lnSpc>
                <a:spcPct val="100000"/>
              </a:lnSpc>
              <a:spcBef>
                <a:spcPts val="0"/>
              </a:spcBef>
              <a:spcAft>
                <a:spcPts val="0"/>
              </a:spcAft>
              <a:buClr>
                <a:schemeClr val="lt1"/>
              </a:buClr>
              <a:buSzPts val="2100"/>
              <a:buNone/>
              <a:defRPr sz="2800">
                <a:solidFill>
                  <a:schemeClr val="lt1"/>
                </a:solidFill>
              </a:defRPr>
            </a:lvl6pPr>
            <a:lvl7pPr lvl="6" rtl="0">
              <a:lnSpc>
                <a:spcPct val="100000"/>
              </a:lnSpc>
              <a:spcBef>
                <a:spcPts val="0"/>
              </a:spcBef>
              <a:spcAft>
                <a:spcPts val="0"/>
              </a:spcAft>
              <a:buClr>
                <a:schemeClr val="lt1"/>
              </a:buClr>
              <a:buSzPts val="2100"/>
              <a:buNone/>
              <a:defRPr sz="2800">
                <a:solidFill>
                  <a:schemeClr val="lt1"/>
                </a:solidFill>
              </a:defRPr>
            </a:lvl7pPr>
            <a:lvl8pPr lvl="7" rtl="0">
              <a:lnSpc>
                <a:spcPct val="100000"/>
              </a:lnSpc>
              <a:spcBef>
                <a:spcPts val="0"/>
              </a:spcBef>
              <a:spcAft>
                <a:spcPts val="0"/>
              </a:spcAft>
              <a:buClr>
                <a:schemeClr val="lt1"/>
              </a:buClr>
              <a:buSzPts val="2100"/>
              <a:buNone/>
              <a:defRPr sz="2800">
                <a:solidFill>
                  <a:schemeClr val="lt1"/>
                </a:solidFill>
              </a:defRPr>
            </a:lvl8pPr>
            <a:lvl9pPr lvl="8" rtl="0">
              <a:lnSpc>
                <a:spcPct val="100000"/>
              </a:lnSpc>
              <a:spcBef>
                <a:spcPts val="0"/>
              </a:spcBef>
              <a:spcAft>
                <a:spcPts val="0"/>
              </a:spcAft>
              <a:buClr>
                <a:schemeClr val="lt1"/>
              </a:buClr>
              <a:buSzPts val="2100"/>
              <a:buNone/>
              <a:defRPr sz="2800">
                <a:solidFill>
                  <a:schemeClr val="lt1"/>
                </a:solidFill>
              </a:defRPr>
            </a:lvl9pPr>
          </a:lstStyle>
          <a:p>
            <a:endParaRPr dirty="0"/>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E23A90-7089-DE46-9412-4B73C5A3C68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F4EBE8D-2D0E-D84A-8FDF-1AD803A1A85A}"/>
              </a:ext>
            </a:extLst>
          </p:cNvPr>
          <p:cNvSpPr/>
          <p:nvPr userDrawn="1"/>
        </p:nvSpPr>
        <p:spPr>
          <a:xfrm>
            <a:off x="0" y="4357687"/>
            <a:ext cx="12192000" cy="159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1456E64-57CB-7C49-98AC-D8B0B1DCBD13}"/>
              </a:ext>
            </a:extLst>
          </p:cNvPr>
          <p:cNvSpPr>
            <a:spLocks noGrp="1"/>
          </p:cNvSpPr>
          <p:nvPr>
            <p:ph type="ctrTitle" hasCustomPrompt="1"/>
          </p:nvPr>
        </p:nvSpPr>
        <p:spPr>
          <a:xfrm>
            <a:off x="219456" y="4498847"/>
            <a:ext cx="11716512" cy="1210299"/>
          </a:xfrm>
        </p:spPr>
        <p:txBody>
          <a:bodyPr>
            <a:normAutofit fontScale="90000"/>
          </a:bodyPr>
          <a:lstStyle>
            <a:lvl1pPr>
              <a:defRPr/>
            </a:lvl1pPr>
          </a:lstStyle>
          <a:p>
            <a:pPr algn="l"/>
            <a:r>
              <a:rPr lang="en-US" sz="4400" b="1">
                <a:solidFill>
                  <a:srgbClr val="1F1933"/>
                </a:solidFill>
                <a:latin typeface="Frutiger LT Std 55 Roman" panose="020B0602020204020204" pitchFamily="34" charset="0"/>
              </a:rPr>
              <a:t>BOOK TITLE</a:t>
            </a:r>
            <a:br>
              <a:rPr lang="en-US" sz="4400" b="1">
                <a:solidFill>
                  <a:srgbClr val="1F1933"/>
                </a:solidFill>
                <a:latin typeface="Frutiger LT Std 55 Roman" panose="020B0602020204020204" pitchFamily="34" charset="0"/>
              </a:rPr>
            </a:br>
            <a:r>
              <a:rPr lang="en-US" sz="3300" b="1">
                <a:solidFill>
                  <a:srgbClr val="1F1933"/>
                </a:solidFill>
                <a:latin typeface="Frutiger LT Std 55 Roman" panose="020B0602020204020204" pitchFamily="34" charset="0"/>
              </a:rPr>
              <a:t>Chapter # - Chapter Title</a:t>
            </a:r>
          </a:p>
        </p:txBody>
      </p:sp>
    </p:spTree>
    <p:extLst>
      <p:ext uri="{BB962C8B-B14F-4D97-AF65-F5344CB8AC3E}">
        <p14:creationId xmlns:p14="http://schemas.microsoft.com/office/powerpoint/2010/main" val="365573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7814C-58F6-43DA-AC99-1DDE8A7EC0FF}"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9ECC9-5002-4B36-ABB8-6EEBED91224A}" type="slidenum">
              <a:rPr lang="en-US" smtClean="0"/>
              <a:t>‹#›</a:t>
            </a:fld>
            <a:endParaRPr lang="en-US"/>
          </a:p>
        </p:txBody>
      </p:sp>
    </p:spTree>
    <p:extLst>
      <p:ext uri="{BB962C8B-B14F-4D97-AF65-F5344CB8AC3E}">
        <p14:creationId xmlns:p14="http://schemas.microsoft.com/office/powerpoint/2010/main" val="4229935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438146" lvl="0" indent="-285750" rtl="0">
              <a:spcBef>
                <a:spcPts val="0"/>
              </a:spcBef>
              <a:spcAft>
                <a:spcPts val="0"/>
              </a:spcAft>
              <a:buClrTx/>
              <a:buSzPts val="1800"/>
              <a:buFont typeface="Arial" panose="020B0604020202020204" pitchFamily="34" charset="0"/>
              <a:buChar char="•"/>
              <a:defRPr>
                <a:solidFill>
                  <a:srgbClr val="080808"/>
                </a:solidFill>
                <a:latin typeface="+mn-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533387" lvl="0" indent="-38099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atin typeface="+mj-lt"/>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3" name="Google Shape;43;p7"/>
          <p:cNvSpPr txBox="1">
            <a:spLocks noGrp="1"/>
          </p:cNvSpPr>
          <p:nvPr>
            <p:ph type="body" idx="1"/>
          </p:nvPr>
        </p:nvSpPr>
        <p:spPr>
          <a:xfrm>
            <a:off x="415600" y="1954405"/>
            <a:ext cx="3744000" cy="41376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Clr>
                <a:schemeClr val="bg1"/>
              </a:buClr>
              <a:buSzPts val="1200"/>
              <a:buChar char="●"/>
              <a:defRPr sz="1600">
                <a:solidFill>
                  <a:schemeClr val="bg1"/>
                </a:solidFill>
                <a:latin typeface="+mj-lt"/>
              </a:defRPr>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dirty="0"/>
          </a:p>
        </p:txBody>
      </p:sp>
      <p:sp>
        <p:nvSpPr>
          <p:cNvPr id="44" name="Google Shape;44;p7"/>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endParaRPr dirty="0"/>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8131172" y="7"/>
            <a:ext cx="4060833" cy="2707427"/>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71" name="Google Shape;71;p11"/>
          <p:cNvSpPr txBox="1">
            <a:spLocks noGrp="1"/>
          </p:cNvSpPr>
          <p:nvPr>
            <p:ph type="title" hasCustomPrompt="1"/>
          </p:nvPr>
        </p:nvSpPr>
        <p:spPr>
          <a:xfrm>
            <a:off x="415600" y="1674733"/>
            <a:ext cx="11360800" cy="2707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6000">
                <a:solidFill>
                  <a:schemeClr val="lt1"/>
                </a:solidFill>
                <a:latin typeface="+mj-lt"/>
              </a:defRPr>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rPr dirty="0"/>
              <a:t>xx%</a:t>
            </a:r>
          </a:p>
        </p:txBody>
      </p:sp>
      <p:sp>
        <p:nvSpPr>
          <p:cNvPr id="72" name="Google Shape;72;p11"/>
          <p:cNvSpPr txBox="1">
            <a:spLocks noGrp="1"/>
          </p:cNvSpPr>
          <p:nvPr>
            <p:ph type="body" idx="1"/>
          </p:nvPr>
        </p:nvSpPr>
        <p:spPr>
          <a:xfrm>
            <a:off x="415600" y="4492300"/>
            <a:ext cx="11360800" cy="17092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Clr>
                <a:schemeClr val="lt1"/>
              </a:buClr>
              <a:buSzPts val="1800"/>
              <a:buChar char="●"/>
              <a:defRPr>
                <a:solidFill>
                  <a:schemeClr val="lt1"/>
                </a:solidFill>
                <a:latin typeface="+mj-lt"/>
              </a:defRPr>
            </a:lvl1pPr>
            <a:lvl2pPr marL="1219170" lvl="1" indent="-423323" algn="ctr" rtl="0">
              <a:spcBef>
                <a:spcPts val="0"/>
              </a:spcBef>
              <a:spcAft>
                <a:spcPts val="0"/>
              </a:spcAft>
              <a:buClr>
                <a:schemeClr val="lt1"/>
              </a:buClr>
              <a:buSzPts val="1400"/>
              <a:buChar char="○"/>
              <a:defRPr>
                <a:solidFill>
                  <a:schemeClr val="lt1"/>
                </a:solidFill>
              </a:defRPr>
            </a:lvl2pPr>
            <a:lvl3pPr marL="1828754" lvl="2" indent="-423323" algn="ctr" rtl="0">
              <a:spcBef>
                <a:spcPts val="0"/>
              </a:spcBef>
              <a:spcAft>
                <a:spcPts val="0"/>
              </a:spcAft>
              <a:buClr>
                <a:schemeClr val="lt1"/>
              </a:buClr>
              <a:buSzPts val="1400"/>
              <a:buChar char="■"/>
              <a:defRPr>
                <a:solidFill>
                  <a:schemeClr val="lt1"/>
                </a:solidFill>
              </a:defRPr>
            </a:lvl3pPr>
            <a:lvl4pPr marL="2438339" lvl="3" indent="-423323" algn="ctr" rtl="0">
              <a:spcBef>
                <a:spcPts val="0"/>
              </a:spcBef>
              <a:spcAft>
                <a:spcPts val="0"/>
              </a:spcAft>
              <a:buClr>
                <a:schemeClr val="lt1"/>
              </a:buClr>
              <a:buSzPts val="1400"/>
              <a:buChar char="●"/>
              <a:defRPr>
                <a:solidFill>
                  <a:schemeClr val="lt1"/>
                </a:solidFill>
              </a:defRPr>
            </a:lvl4pPr>
            <a:lvl5pPr marL="3047924" lvl="4" indent="-423323" algn="ctr" rtl="0">
              <a:spcBef>
                <a:spcPts val="0"/>
              </a:spcBef>
              <a:spcAft>
                <a:spcPts val="0"/>
              </a:spcAft>
              <a:buClr>
                <a:schemeClr val="lt1"/>
              </a:buClr>
              <a:buSzPts val="1400"/>
              <a:buChar char="○"/>
              <a:defRPr>
                <a:solidFill>
                  <a:schemeClr val="lt1"/>
                </a:solidFill>
              </a:defRPr>
            </a:lvl5pPr>
            <a:lvl6pPr marL="3657509" lvl="5" indent="-423323" algn="ctr" rtl="0">
              <a:spcBef>
                <a:spcPts val="0"/>
              </a:spcBef>
              <a:spcAft>
                <a:spcPts val="0"/>
              </a:spcAft>
              <a:buClr>
                <a:schemeClr val="lt1"/>
              </a:buClr>
              <a:buSzPts val="1400"/>
              <a:buChar char="■"/>
              <a:defRPr>
                <a:solidFill>
                  <a:schemeClr val="lt1"/>
                </a:solidFill>
              </a:defRPr>
            </a:lvl6pPr>
            <a:lvl7pPr marL="4267093" lvl="6" indent="-423323" algn="ctr" rtl="0">
              <a:spcBef>
                <a:spcPts val="0"/>
              </a:spcBef>
              <a:spcAft>
                <a:spcPts val="0"/>
              </a:spcAft>
              <a:buClr>
                <a:schemeClr val="lt1"/>
              </a:buClr>
              <a:buSzPts val="1400"/>
              <a:buChar char="●"/>
              <a:defRPr>
                <a:solidFill>
                  <a:schemeClr val="lt1"/>
                </a:solidFill>
              </a:defRPr>
            </a:lvl7pPr>
            <a:lvl8pPr marL="4876678" lvl="7" indent="-423323" algn="ctr" rtl="0">
              <a:spcBef>
                <a:spcPts val="0"/>
              </a:spcBef>
              <a:spcAft>
                <a:spcPts val="0"/>
              </a:spcAft>
              <a:buClr>
                <a:schemeClr val="lt1"/>
              </a:buClr>
              <a:buSzPts val="1400"/>
              <a:buChar char="○"/>
              <a:defRPr>
                <a:solidFill>
                  <a:schemeClr val="lt1"/>
                </a:solidFill>
              </a:defRPr>
            </a:lvl8pPr>
            <a:lvl9pPr marL="5486263" lvl="8" indent="-423323"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s://pixabay.com/service/license-summary/" TargetMode="External"/><Relationship Id="rId5" Type="http://schemas.openxmlformats.org/officeDocument/2006/relationships/hyperlink" Target="https://pixabay.com/users/johnhain-352999/" TargetMode="External"/><Relationship Id="rId4" Type="http://schemas.openxmlformats.org/officeDocument/2006/relationships/hyperlink" Target="https://pixabay.com/illustrations/meditation-mindfulness-1000062/"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vectors/brain-heart-mind-body-mindfulness-5371476/"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hyperlink" Target="https://pixabay.com/service/license-summary/" TargetMode="External"/><Relationship Id="rId4" Type="http://schemas.openxmlformats.org/officeDocument/2006/relationships/hyperlink" Target="https://pixabay.com/users/gdj-108665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s://unsplash.com/license" TargetMode="External"/><Relationship Id="rId5" Type="http://schemas.openxmlformats.org/officeDocument/2006/relationships/hyperlink" Target="https://unsplash.com/@jasongoodman_youxventures" TargetMode="External"/><Relationship Id="rId4" Type="http://schemas.openxmlformats.org/officeDocument/2006/relationships/hyperlink" Target="https://unsplash.com/photos/wVh5grSMYa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hyperlink" Target="https://osg.ca/book-store/" TargetMode="External"/><Relationship Id="rId4" Type="http://schemas.openxmlformats.org/officeDocument/2006/relationships/hyperlink" Target="https://osg.ca/wp-content/uploads/2022/10/2023_greenbook_site_transparent.pn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797467" y="2366963"/>
            <a:ext cx="10962800" cy="1118400"/>
          </a:xfrm>
          <a:prstGeom prst="rect">
            <a:avLst/>
          </a:prstGeom>
        </p:spPr>
        <p:txBody>
          <a:bodyPr spcFirstLastPara="1" wrap="square" lIns="121900" tIns="121900" rIns="121900" bIns="121900" anchor="b" anchorCtr="0">
            <a:normAutofit fontScale="90000"/>
          </a:bodyPr>
          <a:lstStyle/>
          <a:p>
            <a:r>
              <a:rPr lang="en" dirty="0"/>
              <a:t>Holistic Care and Wellness in Early Years Settings</a:t>
            </a:r>
            <a:endParaRPr lang="en-US" dirty="0"/>
          </a:p>
        </p:txBody>
      </p:sp>
      <p:sp>
        <p:nvSpPr>
          <p:cNvPr id="81" name="Google Shape;81;p13"/>
          <p:cNvSpPr txBox="1">
            <a:spLocks noGrp="1"/>
          </p:cNvSpPr>
          <p:nvPr>
            <p:ph type="subTitle" idx="1"/>
          </p:nvPr>
        </p:nvSpPr>
        <p:spPr>
          <a:xfrm>
            <a:off x="797451" y="3621217"/>
            <a:ext cx="10962800" cy="577200"/>
          </a:xfrm>
          <a:prstGeom prst="rect">
            <a:avLst/>
          </a:prstGeom>
        </p:spPr>
        <p:txBody>
          <a:bodyPr spcFirstLastPara="1" wrap="square" lIns="121900" tIns="121900" rIns="121900" bIns="121900" anchor="t" anchorCtr="0">
            <a:noAutofit/>
          </a:bodyPr>
          <a:lstStyle/>
          <a:p>
            <a:pPr marL="0" indent="0">
              <a:lnSpc>
                <a:spcPct val="80000"/>
              </a:lnSpc>
              <a:buSzPts val="1018"/>
            </a:pPr>
            <a:r>
              <a:rPr lang="en" sz="3600" dirty="0"/>
              <a:t>Chapter 5: </a:t>
            </a:r>
            <a:r>
              <a:rPr lang="en-CA" sz="3600" dirty="0"/>
              <a:t>Health and Wellness for Educators</a:t>
            </a: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797451" y="6019030"/>
            <a:ext cx="10597099" cy="592669"/>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91433" tIns="45700" rIns="91433" bIns="45700" anchor="t" anchorCtr="0">
              <a:noAutofit/>
            </a:bodyPr>
            <a:lstStyle/>
            <a:p>
              <a:r>
                <a:rPr lang="en" sz="1467" dirty="0">
                  <a:solidFill>
                    <a:schemeClr val="bg1"/>
                  </a:solidFill>
                  <a:ea typeface="Calibri"/>
                  <a:cs typeface="Calibri"/>
                  <a:sym typeface="Calibri"/>
                </a:rPr>
                <a:t>Unless otherwise noted, this work is licensed under a </a:t>
              </a:r>
              <a:r>
                <a:rPr lang="en"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Commons </a:t>
              </a:r>
              <a:r>
                <a:rPr lang="en-US"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467" dirty="0">
                  <a:solidFill>
                    <a:schemeClr val="bg1"/>
                  </a:solidFill>
                  <a:ea typeface="Calibri"/>
                  <a:cs typeface="Calibri"/>
                  <a:sym typeface="Calibri"/>
                </a:rPr>
                <a:t> license</a:t>
              </a:r>
              <a:r>
                <a:rPr lang="en" sz="1467" dirty="0">
                  <a:solidFill>
                    <a:schemeClr val="bg1"/>
                  </a:solidFill>
                  <a:ea typeface="Calibri"/>
                  <a:cs typeface="Calibri"/>
                  <a:sym typeface="Calibri"/>
                </a:rPr>
                <a:t>. Feel free to use, modify, reuse or redistribute any portion of this presentation.</a:t>
              </a:r>
              <a:endParaRPr sz="1467" dirty="0">
                <a:solidFill>
                  <a:schemeClr val="bg1"/>
                </a:solidFill>
                <a:ea typeface="Calibri"/>
                <a:cs typeface="Calibri"/>
                <a:sym typeface="Calibri"/>
              </a:endParaRPr>
            </a:p>
          </p:txBody>
        </p:sp>
      </p:grpSp>
    </p:spTree>
    <p:extLst>
      <p:ext uri="{BB962C8B-B14F-4D97-AF65-F5344CB8AC3E}">
        <p14:creationId xmlns:p14="http://schemas.microsoft.com/office/powerpoint/2010/main" val="401356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US" b="1" dirty="0"/>
              <a:t>5.7 Workplace Health and Wellness Benefits</a:t>
            </a:r>
            <a:endParaRPr lang="en-CA" b="1"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3" y="1639832"/>
            <a:ext cx="11360797" cy="4671501"/>
          </a:xfrm>
        </p:spPr>
        <p:txBody>
          <a:bodyPr>
            <a:noAutofit/>
          </a:bodyPr>
          <a:lstStyle/>
          <a:p>
            <a:pPr marL="152396" indent="0">
              <a:buNone/>
            </a:pPr>
            <a:r>
              <a:rPr lang="en-US" sz="2000" dirty="0"/>
              <a:t>Employees in early years settings can inquire about health benefits, professional learning allowances, childcare fee discounts, and attendance policies as part of their employment package, with the potential to access various wellness benefits after a probationary period.</a:t>
            </a:r>
          </a:p>
          <a:p>
            <a:pPr marL="152396" indent="0">
              <a:buNone/>
            </a:pPr>
            <a:endParaRPr lang="en-US" sz="2000" dirty="0"/>
          </a:p>
          <a:p>
            <a:r>
              <a:rPr lang="en-US" sz="2000" dirty="0"/>
              <a:t>Professional learning allowances, funding for learning opportunities, and paid time off are often offered to support professional growth and fulfill College of Early Childhood Educators' requirements. </a:t>
            </a:r>
          </a:p>
          <a:p>
            <a:r>
              <a:rPr lang="en-US" sz="2000" dirty="0"/>
              <a:t>Discounted childcare fees for employees' children and attendance policies are common benefits.</a:t>
            </a:r>
          </a:p>
          <a:p>
            <a:r>
              <a:rPr lang="en-US" sz="2000" dirty="0"/>
              <a:t>The evolving Canada-Wide Early Learning and Child Care program also impacts certain benefits like childcare fee reductions. </a:t>
            </a:r>
          </a:p>
          <a:p>
            <a:r>
              <a:rPr lang="en-US" sz="2000" dirty="0"/>
              <a:t>Health and wellness considerations are vital for employee retention and aligning with personal philosophies in care work.</a:t>
            </a:r>
            <a:endParaRPr lang="en-CA" sz="2000" dirty="0"/>
          </a:p>
        </p:txBody>
      </p:sp>
    </p:spTree>
    <p:extLst>
      <p:ext uri="{BB962C8B-B14F-4D97-AF65-F5344CB8AC3E}">
        <p14:creationId xmlns:p14="http://schemas.microsoft.com/office/powerpoint/2010/main" val="2051205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329433" y="241267"/>
            <a:ext cx="11217600" cy="1082400"/>
          </a:xfrm>
          <a:prstGeom prst="rect">
            <a:avLst/>
          </a:prstGeom>
        </p:spPr>
        <p:txBody>
          <a:bodyPr spcFirstLastPara="1" wrap="square" lIns="121900" tIns="121900" rIns="121900" bIns="121900" anchor="t" anchorCtr="0">
            <a:noAutofit/>
          </a:bodyPr>
          <a:lstStyle/>
          <a:p>
            <a:r>
              <a:rPr lang="en-CA" b="1" dirty="0">
                <a:latin typeface="+mj-lt"/>
              </a:rPr>
              <a:t>Learning Outcomes</a:t>
            </a:r>
            <a:endParaRPr lang="en-CA" b="1" dirty="0">
              <a:latin typeface="Arial"/>
            </a:endParaRPr>
          </a:p>
        </p:txBody>
      </p:sp>
      <p:sp>
        <p:nvSpPr>
          <p:cNvPr id="3" name="TextBox 2">
            <a:extLst>
              <a:ext uri="{FF2B5EF4-FFF2-40B4-BE49-F238E27FC236}">
                <a16:creationId xmlns:a16="http://schemas.microsoft.com/office/drawing/2014/main" id="{2F601BB8-3609-72B5-46C0-77D7432FB032}"/>
              </a:ext>
            </a:extLst>
          </p:cNvPr>
          <p:cNvSpPr txBox="1"/>
          <p:nvPr/>
        </p:nvSpPr>
        <p:spPr>
          <a:xfrm>
            <a:off x="396657" y="1294356"/>
            <a:ext cx="11388246"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2"/>
                </a:solidFill>
                <a:cs typeface="Arial"/>
              </a:rPr>
              <a:t>In this chapter, we will:</a:t>
            </a:r>
          </a:p>
          <a:p>
            <a:endParaRPr lang="en-US" sz="2000" dirty="0">
              <a:solidFill>
                <a:schemeClr val="bg2"/>
              </a:solidFill>
              <a:cs typeface="Arial"/>
            </a:endParaRPr>
          </a:p>
          <a:p>
            <a:pPr marL="342900" indent="-342900">
              <a:buFont typeface="Arial"/>
              <a:buChar char="•"/>
            </a:pPr>
            <a:r>
              <a:rPr lang="en-US" sz="2000" dirty="0">
                <a:solidFill>
                  <a:schemeClr val="bg2"/>
                </a:solidFill>
                <a:cs typeface="Arial"/>
              </a:rPr>
              <a:t>Identify the factors that contribute to educators’ emotional health, positive work environment, and reflect on their own health, safety, and well-being.</a:t>
            </a:r>
          </a:p>
          <a:p>
            <a:pPr marL="342900" indent="-342900">
              <a:buFont typeface="Arial"/>
              <a:buChar char="•"/>
            </a:pPr>
            <a:endParaRPr lang="en-US" sz="2000" dirty="0">
              <a:solidFill>
                <a:schemeClr val="bg2"/>
              </a:solidFill>
              <a:cs typeface="Arial"/>
            </a:endParaRPr>
          </a:p>
          <a:p>
            <a:pPr marL="342900" indent="-342900">
              <a:buFont typeface="Arial"/>
              <a:buChar char="•"/>
            </a:pPr>
            <a:r>
              <a:rPr lang="en-US" sz="2000" dirty="0">
                <a:solidFill>
                  <a:schemeClr val="bg2"/>
                </a:solidFill>
                <a:cs typeface="Arial"/>
              </a:rPr>
              <a:t>Understanding of Occupational Health and Safety policies and applicable training.</a:t>
            </a:r>
          </a:p>
          <a:p>
            <a:pPr marL="342900" indent="-342900">
              <a:buFont typeface="Arial"/>
              <a:buChar char="•"/>
            </a:pPr>
            <a:endParaRPr lang="en-US" sz="2000" dirty="0">
              <a:solidFill>
                <a:schemeClr val="bg2"/>
              </a:solidFill>
              <a:cs typeface="Arial"/>
            </a:endParaRPr>
          </a:p>
          <a:p>
            <a:pPr marL="342900" indent="-342900">
              <a:buFont typeface="Arial"/>
              <a:buChar char="•"/>
            </a:pPr>
            <a:r>
              <a:rPr lang="en-US" sz="2000" dirty="0">
                <a:solidFill>
                  <a:schemeClr val="bg2"/>
                </a:solidFill>
                <a:cs typeface="Arial"/>
              </a:rPr>
              <a:t>Identify employee and employer rights and responsibilities in a safe and healthy workplace.</a:t>
            </a:r>
          </a:p>
        </p:txBody>
      </p:sp>
    </p:spTree>
    <p:extLst>
      <p:ext uri="{BB962C8B-B14F-4D97-AF65-F5344CB8AC3E}">
        <p14:creationId xmlns:p14="http://schemas.microsoft.com/office/powerpoint/2010/main" val="127703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lstStyle/>
          <a:p>
            <a:r>
              <a:rPr lang="en-US" dirty="0"/>
              <a:t>5.1 Health and Well-Being for Educators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1" y="1639833"/>
            <a:ext cx="11360800" cy="4332946"/>
          </a:xfrm>
        </p:spPr>
        <p:txBody>
          <a:bodyPr>
            <a:noAutofit/>
          </a:bodyPr>
          <a:lstStyle/>
          <a:p>
            <a:pPr>
              <a:buFont typeface="Arial" panose="020B0604020202020204" pitchFamily="34" charset="0"/>
              <a:buChar char="•"/>
            </a:pPr>
            <a:r>
              <a:rPr lang="en-US" sz="2000" dirty="0"/>
              <a:t>Educator wellness parallels children and family wellness, requiring adequate sleep, nutrition, and physical activity. Emotional wellness and regulation are essential for managing demanding work and emotions</a:t>
            </a:r>
            <a:r>
              <a:rPr lang="en-CA" sz="2000" dirty="0"/>
              <a:t>.</a:t>
            </a:r>
          </a:p>
          <a:p>
            <a:pPr>
              <a:buFont typeface="Arial" panose="020B0604020202020204" pitchFamily="34" charset="0"/>
              <a:buChar char="•"/>
            </a:pPr>
            <a:r>
              <a:rPr lang="en-US" sz="2000" dirty="0"/>
              <a:t>About 50% of Early Childhood Educators leave within the first 5 years, influenced by factors including the COVID pandemic.</a:t>
            </a:r>
          </a:p>
          <a:p>
            <a:pPr>
              <a:buFont typeface="Arial" panose="020B0604020202020204" pitchFamily="34" charset="0"/>
              <a:buChar char="•"/>
            </a:pPr>
            <a:r>
              <a:rPr lang="en-US" sz="2000" dirty="0"/>
              <a:t>Prioritizing educator well-being and mental health is vital alongside addressing structural issues like low pay and lack of pensions and benefits.</a:t>
            </a:r>
          </a:p>
          <a:p>
            <a:pPr>
              <a:buFont typeface="Arial" panose="020B0604020202020204" pitchFamily="34" charset="0"/>
              <a:buChar char="•"/>
            </a:pPr>
            <a:r>
              <a:rPr lang="en-US" sz="2000" dirty="0"/>
              <a:t>Taking care of the caregiver first allows us to be in a space where we can provide a healthy environment for children and families. </a:t>
            </a:r>
            <a:endParaRPr lang="en-CA" sz="2000" dirty="0"/>
          </a:p>
        </p:txBody>
      </p:sp>
    </p:spTree>
    <p:extLst>
      <p:ext uri="{BB962C8B-B14F-4D97-AF65-F5344CB8AC3E}">
        <p14:creationId xmlns:p14="http://schemas.microsoft.com/office/powerpoint/2010/main" val="1937360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a:xfrm>
            <a:off x="415600" y="546666"/>
            <a:ext cx="11360800" cy="1159179"/>
          </a:xfrm>
        </p:spPr>
        <p:txBody>
          <a:bodyPr>
            <a:normAutofit/>
          </a:bodyPr>
          <a:lstStyle/>
          <a:p>
            <a:r>
              <a:rPr lang="en-CA" b="1" dirty="0"/>
              <a:t>5.2 </a:t>
            </a:r>
            <a:r>
              <a:rPr lang="en-US" b="1" dirty="0"/>
              <a:t>Being a Mindful Employee: An Orientation to Psychological Health and Safety in the Workplace</a:t>
            </a:r>
            <a:endParaRPr lang="en-CA" b="1"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8915" y="2142241"/>
            <a:ext cx="7076092" cy="4010319"/>
          </a:xfrm>
        </p:spPr>
        <p:txBody>
          <a:bodyPr>
            <a:noAutofit/>
          </a:bodyPr>
          <a:lstStyle/>
          <a:p>
            <a:pPr>
              <a:buFont typeface="Arial" panose="020B0604020202020204" pitchFamily="34" charset="0"/>
              <a:buChar char="•"/>
            </a:pPr>
            <a:r>
              <a:rPr lang="en-US" sz="2000" dirty="0"/>
              <a:t>Employees must gauge their stress levels, develop strategies for resilience, and sustain energy to work with children and families effectively.</a:t>
            </a:r>
          </a:p>
          <a:p>
            <a:pPr>
              <a:buFont typeface="Arial" panose="020B0604020202020204" pitchFamily="34" charset="0"/>
              <a:buChar char="•"/>
            </a:pPr>
            <a:r>
              <a:rPr lang="en-US" sz="2000" dirty="0"/>
              <a:t>Distinguishing between normal stress and excessive distress is crucial, as explained in the linked article.</a:t>
            </a:r>
          </a:p>
          <a:p>
            <a:pPr>
              <a:buFont typeface="Arial" panose="020B0604020202020204" pitchFamily="34" charset="0"/>
              <a:buChar char="•"/>
            </a:pPr>
            <a:r>
              <a:rPr lang="en-US" sz="2000" dirty="0"/>
              <a:t>A healthy workplace and well-being yield positive effects on work-life balance.</a:t>
            </a:r>
          </a:p>
          <a:p>
            <a:pPr>
              <a:buFont typeface="Arial" panose="020B0604020202020204" pitchFamily="34" charset="0"/>
              <a:buChar char="•"/>
            </a:pPr>
            <a:r>
              <a:rPr lang="en-US" sz="2000" dirty="0"/>
              <a:t>Workplace strategies should include informing employees about available programs and support.</a:t>
            </a:r>
            <a:endParaRPr lang="en-CA" sz="2000" dirty="0"/>
          </a:p>
        </p:txBody>
      </p:sp>
      <p:pic>
        <p:nvPicPr>
          <p:cNvPr id="5" name="Picture 4" descr="A word picture in the shape of a brain, with various words that represent mental health and well-being.">
            <a:extLst>
              <a:ext uri="{FF2B5EF4-FFF2-40B4-BE49-F238E27FC236}">
                <a16:creationId xmlns:a16="http://schemas.microsoft.com/office/drawing/2014/main" id="{19331F72-E51E-6B9C-64B9-428249B510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8451" y="2142241"/>
            <a:ext cx="4127949" cy="2573518"/>
          </a:xfrm>
          <a:prstGeom prst="rect">
            <a:avLst/>
          </a:prstGeom>
        </p:spPr>
      </p:pic>
      <p:sp>
        <p:nvSpPr>
          <p:cNvPr id="6" name="TextBox 5">
            <a:extLst>
              <a:ext uri="{FF2B5EF4-FFF2-40B4-BE49-F238E27FC236}">
                <a16:creationId xmlns:a16="http://schemas.microsoft.com/office/drawing/2014/main" id="{8D167BF6-AEEC-465F-AA2A-8E5BCE65CDDE}"/>
              </a:ext>
            </a:extLst>
          </p:cNvPr>
          <p:cNvSpPr txBox="1"/>
          <p:nvPr/>
        </p:nvSpPr>
        <p:spPr>
          <a:xfrm>
            <a:off x="7495006" y="4866993"/>
            <a:ext cx="4434840" cy="338554"/>
          </a:xfrm>
          <a:prstGeom prst="rect">
            <a:avLst/>
          </a:prstGeom>
          <a:noFill/>
        </p:spPr>
        <p:txBody>
          <a:bodyPr wrap="square">
            <a:spAutoFit/>
          </a:bodyPr>
          <a:lstStyle/>
          <a:p>
            <a:pPr algn="ctr"/>
            <a:r>
              <a:rPr lang="en-CA" sz="1600" dirty="0">
                <a:hlinkClick r:id="rId4"/>
              </a:rPr>
              <a:t>Photo</a:t>
            </a:r>
            <a:r>
              <a:rPr lang="en-CA" sz="1600" dirty="0"/>
              <a:t> by </a:t>
            </a:r>
            <a:r>
              <a:rPr lang="en-CA" sz="1600" dirty="0">
                <a:hlinkClick r:id="rId5"/>
              </a:rPr>
              <a:t>John Hain</a:t>
            </a:r>
            <a:r>
              <a:rPr lang="en-CA" sz="1600" dirty="0"/>
              <a:t>, </a:t>
            </a:r>
            <a:r>
              <a:rPr lang="en-CA" sz="1600" dirty="0" err="1">
                <a:hlinkClick r:id="rId6"/>
              </a:rPr>
              <a:t>Pixabay</a:t>
            </a:r>
            <a:r>
              <a:rPr lang="en-CA" sz="1600" dirty="0">
                <a:hlinkClick r:id="rId6"/>
              </a:rPr>
              <a:t> License</a:t>
            </a:r>
            <a:r>
              <a:rPr lang="en-CA" sz="1600" dirty="0"/>
              <a:t>.</a:t>
            </a:r>
          </a:p>
        </p:txBody>
      </p:sp>
    </p:spTree>
    <p:extLst>
      <p:ext uri="{BB962C8B-B14F-4D97-AF65-F5344CB8AC3E}">
        <p14:creationId xmlns:p14="http://schemas.microsoft.com/office/powerpoint/2010/main" val="1916772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 5.3 Digital Wellness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2" y="1639832"/>
            <a:ext cx="7084031" cy="4671501"/>
          </a:xfrm>
        </p:spPr>
        <p:txBody>
          <a:bodyPr>
            <a:noAutofit/>
          </a:bodyPr>
          <a:lstStyle/>
          <a:p>
            <a:pPr>
              <a:buFont typeface="Arial" panose="020B0604020202020204" pitchFamily="34" charset="0"/>
              <a:buChar char="•"/>
            </a:pPr>
            <a:r>
              <a:rPr lang="en-US" sz="2000" dirty="0"/>
              <a:t>Digital wellness is gaining importance, particularly post-COVID-19, due to its impact on mental health. Balancing the advantages of digital tools with setting boundaries is crucial for overall well-being.</a:t>
            </a:r>
          </a:p>
          <a:p>
            <a:pPr>
              <a:buFont typeface="Arial" panose="020B0604020202020204" pitchFamily="34" charset="0"/>
              <a:buChar char="•"/>
            </a:pPr>
            <a:r>
              <a:rPr lang="en-US" sz="2000" dirty="0" err="1"/>
              <a:t>Tchiki</a:t>
            </a:r>
            <a:r>
              <a:rPr lang="en-US" sz="2000" dirty="0"/>
              <a:t> Davis (2023) suggests strategies for using technology to support well-being, starting with mindful and intentional tech use. </a:t>
            </a:r>
          </a:p>
          <a:p>
            <a:pPr>
              <a:buFont typeface="Arial" panose="020B0604020202020204" pitchFamily="34" charset="0"/>
              <a:buChar char="•"/>
            </a:pPr>
            <a:r>
              <a:rPr lang="en-US" sz="2000" dirty="0"/>
              <a:t>Davis recommends mindful photography and creating positive online content. Language and kindness online matter.</a:t>
            </a:r>
          </a:p>
          <a:p>
            <a:pPr>
              <a:buFont typeface="Arial" panose="020B0604020202020204" pitchFamily="34" charset="0"/>
              <a:buChar char="•"/>
            </a:pPr>
            <a:r>
              <a:rPr lang="en-US" sz="2000" dirty="0"/>
              <a:t>Technology can be harnessed for personal benefit, including social media and online activities, offering numerous tools for improving well-being.</a:t>
            </a:r>
          </a:p>
        </p:txBody>
      </p:sp>
      <p:sp>
        <p:nvSpPr>
          <p:cNvPr id="5" name="TextBox 4">
            <a:extLst>
              <a:ext uri="{FF2B5EF4-FFF2-40B4-BE49-F238E27FC236}">
                <a16:creationId xmlns:a16="http://schemas.microsoft.com/office/drawing/2014/main" id="{AF37664B-72FD-DE5E-BDBD-A63BEA9139B2}"/>
              </a:ext>
            </a:extLst>
          </p:cNvPr>
          <p:cNvSpPr txBox="1"/>
          <p:nvPr/>
        </p:nvSpPr>
        <p:spPr>
          <a:xfrm>
            <a:off x="7456369" y="3843777"/>
            <a:ext cx="4434840" cy="338554"/>
          </a:xfrm>
          <a:prstGeom prst="rect">
            <a:avLst/>
          </a:prstGeom>
          <a:noFill/>
        </p:spPr>
        <p:txBody>
          <a:bodyPr wrap="square">
            <a:spAutoFit/>
          </a:bodyPr>
          <a:lstStyle/>
          <a:p>
            <a:pPr algn="ctr"/>
            <a:r>
              <a:rPr lang="en-CA" sz="1600" dirty="0">
                <a:hlinkClick r:id="rId3"/>
              </a:rPr>
              <a:t>Photo</a:t>
            </a:r>
            <a:r>
              <a:rPr lang="en-CA" sz="1600" dirty="0"/>
              <a:t> by </a:t>
            </a:r>
            <a:r>
              <a:rPr lang="en-CA" sz="1600" dirty="0">
                <a:hlinkClick r:id="rId4"/>
              </a:rPr>
              <a:t>Gordon Johnson</a:t>
            </a:r>
            <a:r>
              <a:rPr lang="en-CA" sz="1600" dirty="0"/>
              <a:t>, </a:t>
            </a:r>
            <a:r>
              <a:rPr lang="en-CA" sz="1600" dirty="0" err="1">
                <a:hlinkClick r:id="rId5"/>
              </a:rPr>
              <a:t>Pixabay</a:t>
            </a:r>
            <a:r>
              <a:rPr lang="en-CA" sz="1600" dirty="0">
                <a:hlinkClick r:id="rId5"/>
              </a:rPr>
              <a:t> License</a:t>
            </a:r>
            <a:r>
              <a:rPr lang="en-CA" sz="1600" dirty="0"/>
              <a:t>.</a:t>
            </a:r>
          </a:p>
        </p:txBody>
      </p:sp>
      <p:pic>
        <p:nvPicPr>
          <p:cNvPr id="7" name="Picture 6">
            <a:extLst>
              <a:ext uri="{FF2B5EF4-FFF2-40B4-BE49-F238E27FC236}">
                <a16:creationId xmlns:a16="http://schemas.microsoft.com/office/drawing/2014/main" id="{08DC98EB-4ED6-EB66-237A-C1EDE2D9F7F1}"/>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71180" y="1633756"/>
            <a:ext cx="4205218" cy="2102609"/>
          </a:xfrm>
          <a:prstGeom prst="rect">
            <a:avLst/>
          </a:prstGeom>
        </p:spPr>
      </p:pic>
    </p:spTree>
    <p:extLst>
      <p:ext uri="{BB962C8B-B14F-4D97-AF65-F5344CB8AC3E}">
        <p14:creationId xmlns:p14="http://schemas.microsoft.com/office/powerpoint/2010/main" val="3088995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 5.4 Orientation and Training</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4" y="1639832"/>
            <a:ext cx="6877294" cy="4671501"/>
          </a:xfrm>
        </p:spPr>
        <p:txBody>
          <a:bodyPr>
            <a:noAutofit/>
          </a:bodyPr>
          <a:lstStyle/>
          <a:p>
            <a:r>
              <a:rPr lang="en-US" dirty="0"/>
              <a:t>Working with young children requires physical strength, energy, and mental sharpness. Preventative measures are taken to ensure health and safety, including orientation for new employees, students, and volunteers.</a:t>
            </a:r>
          </a:p>
          <a:p>
            <a:r>
              <a:rPr lang="en-US" dirty="0"/>
              <a:t>The orientation covers workplace policies, procedures, and specifics for working with children. Facility tour during orientation helps acquaint with crucial locations like restrooms, first aid kits, exits, safety gear, and break areas.</a:t>
            </a:r>
          </a:p>
          <a:p>
            <a:r>
              <a:rPr lang="en-US" dirty="0"/>
              <a:t>Staff rooms are equipped with amenities like refrigerators, microwaves, dishware, and reading materials. Spaces with natural light and plants offer relaxation during breaks.</a:t>
            </a:r>
            <a:endParaRPr lang="en-CA" dirty="0"/>
          </a:p>
        </p:txBody>
      </p:sp>
      <p:pic>
        <p:nvPicPr>
          <p:cNvPr id="5" name="Picture 4" descr="People seated in living room.">
            <a:extLst>
              <a:ext uri="{FF2B5EF4-FFF2-40B4-BE49-F238E27FC236}">
                <a16:creationId xmlns:a16="http://schemas.microsoft.com/office/drawing/2014/main" id="{0CBEA437-62B1-1E0D-6707-BC831D689C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3087" y="1761892"/>
            <a:ext cx="4116015" cy="2744010"/>
          </a:xfrm>
          <a:prstGeom prst="rect">
            <a:avLst/>
          </a:prstGeom>
        </p:spPr>
      </p:pic>
      <p:sp>
        <p:nvSpPr>
          <p:cNvPr id="9" name="TextBox 8">
            <a:extLst>
              <a:ext uri="{FF2B5EF4-FFF2-40B4-BE49-F238E27FC236}">
                <a16:creationId xmlns:a16="http://schemas.microsoft.com/office/drawing/2014/main" id="{9FFECA3F-BA0D-6664-718B-6053406427A8}"/>
              </a:ext>
            </a:extLst>
          </p:cNvPr>
          <p:cNvSpPr txBox="1"/>
          <p:nvPr/>
        </p:nvSpPr>
        <p:spPr>
          <a:xfrm>
            <a:off x="7443674" y="4654482"/>
            <a:ext cx="4434840" cy="338554"/>
          </a:xfrm>
          <a:prstGeom prst="rect">
            <a:avLst/>
          </a:prstGeom>
          <a:noFill/>
        </p:spPr>
        <p:txBody>
          <a:bodyPr wrap="square">
            <a:spAutoFit/>
          </a:bodyPr>
          <a:lstStyle/>
          <a:p>
            <a:pPr algn="ctr"/>
            <a:r>
              <a:rPr lang="en-CA" sz="1600" dirty="0">
                <a:hlinkClick r:id="rId4"/>
              </a:rPr>
              <a:t>Photo</a:t>
            </a:r>
            <a:r>
              <a:rPr lang="en-CA" sz="1600" dirty="0"/>
              <a:t> by </a:t>
            </a:r>
            <a:r>
              <a:rPr lang="en-CA" sz="1600" dirty="0">
                <a:hlinkClick r:id="rId5"/>
              </a:rPr>
              <a:t>Jason Goodman</a:t>
            </a:r>
            <a:r>
              <a:rPr lang="en-CA" sz="1600" dirty="0"/>
              <a:t>, </a:t>
            </a:r>
            <a:r>
              <a:rPr lang="en-CA" sz="1600" dirty="0" err="1">
                <a:hlinkClick r:id="rId6"/>
              </a:rPr>
              <a:t>Unsplash</a:t>
            </a:r>
            <a:r>
              <a:rPr lang="en-CA" sz="1600" dirty="0">
                <a:hlinkClick r:id="rId6"/>
              </a:rPr>
              <a:t> License</a:t>
            </a:r>
            <a:r>
              <a:rPr lang="en-CA" sz="1600" dirty="0"/>
              <a:t>.</a:t>
            </a:r>
          </a:p>
        </p:txBody>
      </p:sp>
    </p:spTree>
    <p:extLst>
      <p:ext uri="{BB962C8B-B14F-4D97-AF65-F5344CB8AC3E}">
        <p14:creationId xmlns:p14="http://schemas.microsoft.com/office/powerpoint/2010/main" val="265286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US" b="1" dirty="0"/>
              <a:t>5.5 Employment Requirements in Early Years Settings</a:t>
            </a:r>
            <a:endParaRPr lang="en-CA" b="1"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4" y="1639832"/>
            <a:ext cx="11360796" cy="4671501"/>
          </a:xfrm>
        </p:spPr>
        <p:txBody>
          <a:bodyPr>
            <a:noAutofit/>
          </a:bodyPr>
          <a:lstStyle/>
          <a:p>
            <a:pPr marL="151765" indent="0">
              <a:buNone/>
            </a:pPr>
            <a:r>
              <a:rPr lang="en-CA" sz="2000" b="1" dirty="0"/>
              <a:t>Health Assessment:</a:t>
            </a:r>
            <a:endParaRPr lang="en-US"/>
          </a:p>
          <a:p>
            <a:pPr marL="800100" lvl="1" indent="-342900"/>
            <a:r>
              <a:rPr lang="en-US" sz="1800" dirty="0">
                <a:latin typeface="+mn-lt"/>
              </a:rPr>
              <a:t>All educators, students, and volunteers must complete a health assessment before interacting with children, ensuring medical requirements are met, and immunization records are maintained for Program Advisors and Public Health Nurses.</a:t>
            </a:r>
          </a:p>
          <a:p>
            <a:pPr marL="800100" lvl="1" indent="-342900"/>
            <a:r>
              <a:rPr lang="en-US" sz="1800" dirty="0">
                <a:latin typeface="+mn-lt"/>
              </a:rPr>
              <a:t>Immunization requirements, exempting for medical, philosophical, or religious reasons, must be documented, and consistent vaccination rules apply for licensed childcare in Ontario, with the Ministry of Education verifying records during licensing visits.</a:t>
            </a:r>
          </a:p>
          <a:p>
            <a:pPr marL="800100" lvl="1" indent="-342900"/>
            <a:r>
              <a:rPr lang="en-US" sz="1800" dirty="0">
                <a:latin typeface="+mn-lt"/>
              </a:rPr>
              <a:t>Employees and supervisors working with children in licensed childcare are required to have standard first aid and CPR training prior to interacting with children. </a:t>
            </a:r>
            <a:endParaRPr lang="en-CA" sz="1800" dirty="0">
              <a:latin typeface="+mn-lt"/>
            </a:endParaRPr>
          </a:p>
          <a:p>
            <a:pPr marL="151765" indent="0">
              <a:buNone/>
            </a:pPr>
            <a:r>
              <a:rPr lang="en-US" sz="2000" b="1" dirty="0"/>
              <a:t>Vulnerable Sector Checks/Police Record Checks</a:t>
            </a:r>
            <a:r>
              <a:rPr lang="en-CA" sz="2000" b="1" dirty="0"/>
              <a:t>:</a:t>
            </a:r>
          </a:p>
          <a:p>
            <a:pPr marL="800100" lvl="1" indent="-342900"/>
            <a:r>
              <a:rPr lang="en-US" sz="1800" dirty="0">
                <a:latin typeface="+mn-lt"/>
              </a:rPr>
              <a:t>Employees, students, and volunteers engaging with children need vulnerable sector checks (VSC) obtained from local police, with copies kept on file for verification during Program Advisor visits; board members interacting with children require VSCs, uploaded into the Child Care Licensing System (CCLS).</a:t>
            </a:r>
            <a:endParaRPr lang="en-CA" sz="1800" dirty="0">
              <a:latin typeface="+mn-lt"/>
            </a:endParaRPr>
          </a:p>
        </p:txBody>
      </p:sp>
    </p:spTree>
    <p:extLst>
      <p:ext uri="{BB962C8B-B14F-4D97-AF65-F5344CB8AC3E}">
        <p14:creationId xmlns:p14="http://schemas.microsoft.com/office/powerpoint/2010/main" val="4104346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5.6 Occupational Health &amp; Safety I</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3" y="1639832"/>
            <a:ext cx="7606607" cy="4671501"/>
          </a:xfrm>
        </p:spPr>
        <p:txBody>
          <a:bodyPr>
            <a:noAutofit/>
          </a:bodyPr>
          <a:lstStyle/>
          <a:p>
            <a:r>
              <a:rPr lang="en-US" sz="2000" dirty="0">
                <a:latin typeface="+mn-lt"/>
              </a:rPr>
              <a:t>Educators play a vital role in maintaining a safe and healthy environment for children, implementing various measures like illness prevention, safety checklists, health checks, and nutritional practices, while employers are responsible for ensuring workplace safety and providing proper training.</a:t>
            </a:r>
          </a:p>
          <a:p>
            <a:r>
              <a:rPr lang="en-US" sz="2000" dirty="0">
                <a:latin typeface="+mn-lt"/>
              </a:rPr>
              <a:t>The Occupational Health &amp; Safety Act (OHSA) in Ontario mandates that employers must maintain a safe workplace, provide necessary safety equipment, training, supervision, injury procedures, and follow specific guidelines based on the number of workers and work conditions.</a:t>
            </a:r>
          </a:p>
          <a:p>
            <a:r>
              <a:rPr lang="en-US" sz="2000" dirty="0">
                <a:latin typeface="+mn-lt"/>
              </a:rPr>
              <a:t>Supervisors are responsible for assigning safe work, informing workers about hazards, providing training, and ensuring proper use of equipment. </a:t>
            </a:r>
            <a:endParaRPr lang="en-CA" sz="2000" dirty="0">
              <a:latin typeface="+mn-lt"/>
            </a:endParaRPr>
          </a:p>
        </p:txBody>
      </p:sp>
      <p:pic>
        <p:nvPicPr>
          <p:cNvPr id="5" name="Picture 4" descr="Image of The 2023 Green Book by OSG Ontario">
            <a:extLst>
              <a:ext uri="{FF2B5EF4-FFF2-40B4-BE49-F238E27FC236}">
                <a16:creationId xmlns:a16="http://schemas.microsoft.com/office/drawing/2014/main" id="{C15BE554-3EA4-758D-24DE-684FE066A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2210" y="1639832"/>
            <a:ext cx="3554337" cy="3554337"/>
          </a:xfrm>
          <a:prstGeom prst="rect">
            <a:avLst/>
          </a:prstGeom>
        </p:spPr>
      </p:pic>
      <p:sp>
        <p:nvSpPr>
          <p:cNvPr id="6" name="TextBox 5">
            <a:extLst>
              <a:ext uri="{FF2B5EF4-FFF2-40B4-BE49-F238E27FC236}">
                <a16:creationId xmlns:a16="http://schemas.microsoft.com/office/drawing/2014/main" id="{9628B4A9-E6AE-FBDC-37EF-36A8146EE2ED}"/>
              </a:ext>
            </a:extLst>
          </p:cNvPr>
          <p:cNvSpPr txBox="1"/>
          <p:nvPr/>
        </p:nvSpPr>
        <p:spPr>
          <a:xfrm>
            <a:off x="8455688" y="5218168"/>
            <a:ext cx="2687380" cy="584775"/>
          </a:xfrm>
          <a:prstGeom prst="rect">
            <a:avLst/>
          </a:prstGeom>
          <a:noFill/>
        </p:spPr>
        <p:txBody>
          <a:bodyPr wrap="square">
            <a:spAutoFit/>
          </a:bodyPr>
          <a:lstStyle/>
          <a:p>
            <a:pPr algn="ctr"/>
            <a:r>
              <a:rPr lang="en-CA" sz="1600" dirty="0">
                <a:hlinkClick r:id="rId4"/>
              </a:rPr>
              <a:t>Photo</a:t>
            </a:r>
            <a:r>
              <a:rPr lang="en-CA" sz="1600" dirty="0"/>
              <a:t> </a:t>
            </a:r>
            <a:r>
              <a:rPr lang="en-CA" sz="1600" b="0" i="1" dirty="0">
                <a:solidFill>
                  <a:srgbClr val="373D3F"/>
                </a:solidFill>
                <a:effectLst/>
                <a:latin typeface="Montserrat" panose="00000500000000000000" pitchFamily="2" charset="0"/>
              </a:rPr>
              <a:t>© </a:t>
            </a:r>
            <a:r>
              <a:rPr lang="en-CA" sz="1600" dirty="0"/>
              <a:t>by </a:t>
            </a:r>
            <a:r>
              <a:rPr lang="en-CA" sz="1600" dirty="0">
                <a:hlinkClick r:id="rId5"/>
              </a:rPr>
              <a:t>OSG Ontario</a:t>
            </a:r>
            <a:r>
              <a:rPr lang="en-CA" sz="1600" dirty="0"/>
              <a:t>, </a:t>
            </a:r>
            <a:br>
              <a:rPr lang="en-CA" sz="1600" dirty="0"/>
            </a:br>
            <a:r>
              <a:rPr lang="en-CA" sz="1600" i="1" dirty="0"/>
              <a:t>All Rights Reserved</a:t>
            </a:r>
            <a:r>
              <a:rPr lang="en-CA" sz="1600" dirty="0"/>
              <a:t>.</a:t>
            </a:r>
          </a:p>
        </p:txBody>
      </p:sp>
    </p:spTree>
    <p:extLst>
      <p:ext uri="{BB962C8B-B14F-4D97-AF65-F5344CB8AC3E}">
        <p14:creationId xmlns:p14="http://schemas.microsoft.com/office/powerpoint/2010/main" val="1000730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5.6 Occupational Health &amp; Safety II</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2" y="1639832"/>
            <a:ext cx="11360798" cy="4671501"/>
          </a:xfrm>
        </p:spPr>
        <p:txBody>
          <a:bodyPr>
            <a:noAutofit/>
          </a:bodyPr>
          <a:lstStyle/>
          <a:p>
            <a:pPr marL="152396" indent="0">
              <a:buNone/>
            </a:pPr>
            <a:r>
              <a:rPr lang="en-US" sz="2000" b="1" dirty="0"/>
              <a:t>Occupational Health and Safety Committees &amp; Representatives</a:t>
            </a:r>
            <a:r>
              <a:rPr lang="en-CA" sz="2000" b="1" dirty="0"/>
              <a:t>:</a:t>
            </a:r>
          </a:p>
          <a:p>
            <a:pPr marL="800100" lvl="1" indent="-342900"/>
            <a:r>
              <a:rPr lang="en-US" sz="2000" dirty="0">
                <a:latin typeface="+mn-lt"/>
              </a:rPr>
              <a:t>Workplaces with over 20 employees are required to establish a joint health and safety committee, consisting of a worker and an employer representative.</a:t>
            </a:r>
          </a:p>
          <a:p>
            <a:pPr marL="800100" lvl="1" indent="-342900"/>
            <a:r>
              <a:rPr lang="en-US" sz="2000" dirty="0">
                <a:latin typeface="+mn-lt"/>
              </a:rPr>
              <a:t>Workplaces with 6 - 19 employees must appoint a health and safety employee representative.</a:t>
            </a:r>
            <a:endParaRPr lang="en-CA" sz="2000" dirty="0">
              <a:latin typeface="+mn-lt"/>
            </a:endParaRPr>
          </a:p>
          <a:p>
            <a:pPr marL="800100" lvl="1" indent="-342900"/>
            <a:endParaRPr lang="en-CA" sz="2000" dirty="0">
              <a:latin typeface="+mn-lt"/>
            </a:endParaRPr>
          </a:p>
          <a:p>
            <a:pPr marL="152396" indent="0">
              <a:buNone/>
            </a:pPr>
            <a:r>
              <a:rPr lang="en-US" sz="2000" b="1" dirty="0"/>
              <a:t>Workplace Violence and Harassment Policies</a:t>
            </a:r>
            <a:r>
              <a:rPr lang="en-CA" sz="2000" b="1" dirty="0"/>
              <a:t>:</a:t>
            </a:r>
          </a:p>
          <a:p>
            <a:pPr marL="800100" lvl="1" indent="-342900"/>
            <a:r>
              <a:rPr lang="en-US" sz="2000" dirty="0">
                <a:latin typeface="+mn-lt"/>
              </a:rPr>
              <a:t>Employees have the right to be free from violence and harassment in the workplace.</a:t>
            </a:r>
          </a:p>
          <a:p>
            <a:pPr marL="800100" lvl="1" indent="-342900"/>
            <a:r>
              <a:rPr lang="en-US" sz="2000" dirty="0">
                <a:latin typeface="+mn-lt"/>
              </a:rPr>
              <a:t>Early years settings introduce policies during orientation to prevent such incidents.</a:t>
            </a:r>
          </a:p>
          <a:p>
            <a:pPr marL="457200" lvl="1" indent="0">
              <a:buNone/>
            </a:pPr>
            <a:endParaRPr lang="en-CA" sz="2000" dirty="0">
              <a:latin typeface="+mn-lt"/>
            </a:endParaRPr>
          </a:p>
          <a:p>
            <a:pPr marL="152396" indent="0">
              <a:buNone/>
            </a:pPr>
            <a:r>
              <a:rPr lang="en-CA" sz="2000" b="1" dirty="0"/>
              <a:t>Safe Lifting Techniques:</a:t>
            </a:r>
          </a:p>
          <a:p>
            <a:pPr marL="800100" lvl="1" indent="-342900"/>
            <a:r>
              <a:rPr lang="en-US" sz="2000" dirty="0">
                <a:latin typeface="+mn-lt"/>
              </a:rPr>
              <a:t>Educators in early years settings should undergo training in safe lifting techniques to prevent strain and injury when carrying out tasks involving lifting, bending, kneeling, etc.</a:t>
            </a:r>
            <a:endParaRPr lang="en-CA" sz="2000" dirty="0">
              <a:latin typeface="+mn-lt"/>
            </a:endParaRPr>
          </a:p>
        </p:txBody>
      </p:sp>
    </p:spTree>
    <p:extLst>
      <p:ext uri="{BB962C8B-B14F-4D97-AF65-F5344CB8AC3E}">
        <p14:creationId xmlns:p14="http://schemas.microsoft.com/office/powerpoint/2010/main" val="3704492955"/>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d9f5a15-a802-46f3-973e-7937d604f1b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4F16B0183A5B4CBA56991B9C070CC1" ma:contentTypeVersion="13" ma:contentTypeDescription="Create a new document." ma:contentTypeScope="" ma:versionID="650e47e25c46acb8430adc2544973a12">
  <xsd:schema xmlns:xsd="http://www.w3.org/2001/XMLSchema" xmlns:xs="http://www.w3.org/2001/XMLSchema" xmlns:p="http://schemas.microsoft.com/office/2006/metadata/properties" xmlns:ns3="3bcca7c6-e078-4369-806b-4ead88abfa08" xmlns:ns4="8d9f5a15-a802-46f3-973e-7937d604f1b8" targetNamespace="http://schemas.microsoft.com/office/2006/metadata/properties" ma:root="true" ma:fieldsID="a66524caca719acf02c5030903a2f861" ns3:_="" ns4:_="">
    <xsd:import namespace="3bcca7c6-e078-4369-806b-4ead88abfa08"/>
    <xsd:import namespace="8d9f5a15-a802-46f3-973e-7937d604f1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cca7c6-e078-4369-806b-4ead88abf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9f5a15-a802-46f3-973e-7937d604f1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F2FF44-EC4A-474C-8B18-D16703DF7441}">
  <ds:schemaRefs>
    <ds:schemaRef ds:uri="3bcca7c6-e078-4369-806b-4ead88abfa08"/>
    <ds:schemaRef ds:uri="http://schemas.microsoft.com/office/2006/metadata/properties"/>
    <ds:schemaRef ds:uri="http://purl.org/dc/term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8d9f5a15-a802-46f3-973e-7937d604f1b8"/>
    <ds:schemaRef ds:uri="http://www.w3.org/XML/1998/namespace"/>
    <ds:schemaRef ds:uri="http://purl.org/dc/elements/1.1/"/>
  </ds:schemaRefs>
</ds:datastoreItem>
</file>

<file path=customXml/itemProps2.xml><?xml version="1.0" encoding="utf-8"?>
<ds:datastoreItem xmlns:ds="http://schemas.openxmlformats.org/officeDocument/2006/customXml" ds:itemID="{9C104581-FA0E-4EC6-ADEC-564470D68B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cca7c6-e078-4369-806b-4ead88abfa08"/>
    <ds:schemaRef ds:uri="8d9f5a15-a802-46f3-973e-7937d604f1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C32821-1106-4019-9092-86322A1C34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988</TotalTime>
  <Words>1168</Words>
  <Application>Microsoft Office PowerPoint</Application>
  <PresentationFormat>Widescreen</PresentationFormat>
  <Paragraphs>73</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Frutiger LT Std 55 Roman</vt:lpstr>
      <vt:lpstr>Montserrat</vt:lpstr>
      <vt:lpstr>Roboto</vt:lpstr>
      <vt:lpstr>Geometric</vt:lpstr>
      <vt:lpstr>Geometric</vt:lpstr>
      <vt:lpstr>Holistic Care and Wellness in Early Years Settings</vt:lpstr>
      <vt:lpstr>Learning Outcomes</vt:lpstr>
      <vt:lpstr>5.1 Health and Well-Being for Educators</vt:lpstr>
      <vt:lpstr>5.2 Being a Mindful Employee: An Orientation to Psychological Health and Safety in the Workplace</vt:lpstr>
      <vt:lpstr> 5.3 Digital Wellness</vt:lpstr>
      <vt:lpstr> 5.4 Orientation and Training</vt:lpstr>
      <vt:lpstr>5.5 Employment Requirements in Early Years Settings</vt:lpstr>
      <vt:lpstr>5.6 Occupational Health &amp; Safety I</vt:lpstr>
      <vt:lpstr>5.6 Occupational Health &amp; Safety II</vt:lpstr>
      <vt:lpstr>5.7 Workplace Health and Wellness Benefits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 Shauna</dc:creator>
  <cp:lastModifiedBy>Steeves, Catherine</cp:lastModifiedBy>
  <cp:revision>202</cp:revision>
  <dcterms:created xsi:type="dcterms:W3CDTF">2023-05-25T13:46:06Z</dcterms:created>
  <dcterms:modified xsi:type="dcterms:W3CDTF">2023-08-25T13:48:36Z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0x010100F64F16B0183A5B4CBA56991B9C070CC1</vt:lpwstr>
  </property>
</Properties>
</file>