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5"/>
  </p:notesMasterIdLst>
  <p:sldIdLst>
    <p:sldId id="259" r:id="rId6"/>
    <p:sldId id="258" r:id="rId7"/>
    <p:sldId id="282" r:id="rId8"/>
    <p:sldId id="283" r:id="rId9"/>
    <p:sldId id="284" r:id="rId10"/>
    <p:sldId id="285" r:id="rId11"/>
    <p:sldId id="286" r:id="rId12"/>
    <p:sldId id="287"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32525-BEC7-A24A-A7B2-0D097BEFC947}" v="10" dt="2023-06-19T18:27:26.598"/>
    <p1510:client id="{FE0D96E5-0BAA-9F85-CA99-ACB8914CB51C}" v="7" dt="2023-08-22T19:04:17.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9" autoAdjust="0"/>
    <p:restoredTop sz="75500" autoAdjust="0"/>
  </p:normalViewPr>
  <p:slideViewPr>
    <p:cSldViewPr snapToGrid="0">
      <p:cViewPr varScale="1">
        <p:scale>
          <a:sx n="74" d="100"/>
          <a:sy n="74" d="100"/>
        </p:scale>
        <p:origin x="156" y="6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ves, Catherine" userId="S::csteeves@fanshawec.ca::3b55fcb4-57ba-42ea-af71-39a64c5002b0" providerId="AD" clId="Web-{FE0D96E5-0BAA-9F85-CA99-ACB8914CB51C}"/>
    <pc:docChg chg="modSld">
      <pc:chgData name="Steeves, Catherine" userId="S::csteeves@fanshawec.ca::3b55fcb4-57ba-42ea-af71-39a64c5002b0" providerId="AD" clId="Web-{FE0D96E5-0BAA-9F85-CA99-ACB8914CB51C}" dt="2023-08-22T19:04:17.755" v="3" actId="20577"/>
      <pc:docMkLst>
        <pc:docMk/>
      </pc:docMkLst>
      <pc:sldChg chg="modSp">
        <pc:chgData name="Steeves, Catherine" userId="S::csteeves@fanshawec.ca::3b55fcb4-57ba-42ea-af71-39a64c5002b0" providerId="AD" clId="Web-{FE0D96E5-0BAA-9F85-CA99-ACB8914CB51C}" dt="2023-08-22T19:04:17.755" v="3" actId="20577"/>
        <pc:sldMkLst>
          <pc:docMk/>
          <pc:sldMk cId="2652866526" sldId="285"/>
        </pc:sldMkLst>
        <pc:spChg chg="mod">
          <ac:chgData name="Steeves, Catherine" userId="S::csteeves@fanshawec.ca::3b55fcb4-57ba-42ea-af71-39a64c5002b0" providerId="AD" clId="Web-{FE0D96E5-0BAA-9F85-CA99-ACB8914CB51C}" dt="2023-08-22T19:04:17.755" v="3" actId="20577"/>
          <ac:spMkLst>
            <pc:docMk/>
            <pc:sldMk cId="2652866526" sldId="285"/>
            <ac:spMk id="10" creationId="{738F33EB-8880-9FBF-4CC5-EC1924419780}"/>
          </ac:spMkLst>
        </pc:spChg>
        <pc:picChg chg="mod">
          <ac:chgData name="Steeves, Catherine" userId="S::csteeves@fanshawec.ca::3b55fcb4-57ba-42ea-af71-39a64c5002b0" providerId="AD" clId="Web-{FE0D96E5-0BAA-9F85-CA99-ACB8914CB51C}" dt="2023-08-22T19:03:49.865" v="0"/>
          <ac:picMkLst>
            <pc:docMk/>
            <pc:sldMk cId="2652866526" sldId="285"/>
            <ac:picMk id="6" creationId="{ADBE81C9-DB8F-F196-E46E-F262237BAF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81017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60327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 Safe spaces support health promotion</a:t>
            </a:r>
          </a:p>
          <a:p>
            <a:pPr marL="742950" lvl="1" indent="-285750">
              <a:buFont typeface="Arial" panose="020B0604020202020204" pitchFamily="34" charset="0"/>
              <a:buChar char="•"/>
            </a:pPr>
            <a:r>
              <a:rPr lang="en-CA" dirty="0"/>
              <a:t>Regulated by codes and mandates</a:t>
            </a:r>
          </a:p>
          <a:p>
            <a:pPr marL="742950" lvl="1" indent="-285750">
              <a:buFont typeface="Arial" panose="020B0604020202020204" pitchFamily="34" charset="0"/>
              <a:buChar char="•"/>
            </a:pPr>
            <a:r>
              <a:rPr lang="en-CA" dirty="0" err="1"/>
              <a:t>Noncompliances</a:t>
            </a:r>
            <a:r>
              <a:rPr lang="en-CA" dirty="0"/>
              <a:t> may result in citations</a:t>
            </a:r>
          </a:p>
          <a:p>
            <a:pPr>
              <a:buFont typeface="Arial" panose="020B0604020202020204" pitchFamily="34" charset="0"/>
              <a:buChar char="•"/>
            </a:pPr>
            <a:r>
              <a:rPr lang="en-CA" dirty="0"/>
              <a:t> Child Care and Early Years Act, 2014 (CCEYA)</a:t>
            </a:r>
          </a:p>
          <a:p>
            <a:pPr marL="742950" lvl="1" indent="-285750">
              <a:buFont typeface="Arial" panose="020B0604020202020204" pitchFamily="34" charset="0"/>
              <a:buChar char="•"/>
            </a:pPr>
            <a:r>
              <a:rPr lang="en-CA" dirty="0"/>
              <a:t>Licensees accountable for safe spaces</a:t>
            </a:r>
          </a:p>
          <a:p>
            <a:pPr marL="742950" lvl="1" indent="-285750">
              <a:buFont typeface="Arial" panose="020B0604020202020204" pitchFamily="34" charset="0"/>
              <a:buChar char="•"/>
            </a:pPr>
            <a:r>
              <a:rPr lang="en-CA" dirty="0"/>
              <a:t>Consideration of social well-being</a:t>
            </a:r>
          </a:p>
          <a:p>
            <a:pPr>
              <a:buFont typeface="Arial" panose="020B0604020202020204" pitchFamily="34" charset="0"/>
              <a:buChar char="•"/>
            </a:pPr>
            <a:r>
              <a:rPr lang="en-CA" dirty="0"/>
              <a:t> Importance of social well-being</a:t>
            </a:r>
          </a:p>
          <a:p>
            <a:pPr marL="742950" lvl="1" indent="-285750">
              <a:buFont typeface="Arial" panose="020B0604020202020204" pitchFamily="34" charset="0"/>
              <a:buChar char="•"/>
            </a:pPr>
            <a:r>
              <a:rPr lang="en-CA" dirty="0"/>
              <a:t>Learning frameworks: How Does Learning Happen (2014) and The Kindergarten Program (2016)</a:t>
            </a:r>
          </a:p>
          <a:p>
            <a:pPr marL="742950" lvl="1" indent="-285750">
              <a:buFont typeface="Arial" panose="020B0604020202020204" pitchFamily="34" charset="0"/>
              <a:buChar char="•"/>
            </a:pPr>
            <a:r>
              <a:rPr lang="en-CA" dirty="0"/>
              <a:t>Four foundations: belonging, unique perspective, safe environment, well-being</a:t>
            </a:r>
          </a:p>
          <a:p>
            <a:pPr>
              <a:buFont typeface="Arial" panose="020B0604020202020204" pitchFamily="34" charset="0"/>
              <a:buChar char="•"/>
            </a:pPr>
            <a:r>
              <a:rPr lang="en-CA" dirty="0"/>
              <a:t> Creating inclusive and diverse learning spaces</a:t>
            </a:r>
          </a:p>
          <a:p>
            <a:pPr marL="742950" lvl="1" indent="-285750">
              <a:buFont typeface="Arial" panose="020B0604020202020204" pitchFamily="34" charset="0"/>
              <a:buChar char="•"/>
            </a:pPr>
            <a:r>
              <a:rPr lang="en-CA" dirty="0"/>
              <a:t>Reflecting children, families, and educators</a:t>
            </a:r>
          </a:p>
          <a:p>
            <a:pPr marL="742950" lvl="1" indent="-285750">
              <a:buFont typeface="Arial" panose="020B0604020202020204" pitchFamily="34" charset="0"/>
              <a:buChar char="•"/>
            </a:pPr>
            <a:r>
              <a:rPr lang="en-CA" dirty="0"/>
              <a:t>Learning from diverse abilities, traditions, beliefs</a:t>
            </a:r>
          </a:p>
          <a:p>
            <a:pPr marL="742950" lvl="1" indent="-285750">
              <a:buFont typeface="Arial" panose="020B0604020202020204" pitchFamily="34" charset="0"/>
              <a:buChar char="•"/>
            </a:pPr>
            <a:r>
              <a:rPr lang="en-CA" dirty="0"/>
              <a:t>Communication with families for support</a:t>
            </a:r>
          </a:p>
          <a:p>
            <a:pPr marL="742950" lvl="1" indent="-285750">
              <a:buFont typeface="Arial" panose="020B0604020202020204" pitchFamily="34" charset="0"/>
              <a:buChar char="•"/>
            </a:pPr>
            <a:r>
              <a:rPr lang="en-CA" dirty="0"/>
              <a:t>Co-construction of knowledge</a:t>
            </a:r>
          </a:p>
          <a:p>
            <a:pPr>
              <a:buFont typeface="Arial" panose="020B0604020202020204" pitchFamily="34" charset="0"/>
              <a:buChar char="•"/>
            </a:pPr>
            <a:r>
              <a:rPr lang="en-CA" dirty="0"/>
              <a:t> Welcoming and accountable spaces</a:t>
            </a:r>
          </a:p>
          <a:p>
            <a:pPr marL="742950" lvl="1" indent="-285750">
              <a:buFont typeface="Arial" panose="020B0604020202020204" pitchFamily="34" charset="0"/>
              <a:buChar char="•"/>
            </a:pPr>
            <a:r>
              <a:rPr lang="en-CA" dirty="0"/>
              <a:t>Encouraging diverse perspectives</a:t>
            </a:r>
          </a:p>
          <a:p>
            <a:pPr marL="742950" lvl="1" indent="-285750">
              <a:buFont typeface="Arial" panose="020B0604020202020204" pitchFamily="34" charset="0"/>
              <a:buChar char="•"/>
            </a:pPr>
            <a:r>
              <a:rPr lang="en-CA" dirty="0"/>
              <a:t>Communicating needs</a:t>
            </a:r>
          </a:p>
          <a:p>
            <a:pPr marL="742950" lvl="1" indent="-285750">
              <a:buFont typeface="Arial" panose="020B0604020202020204" pitchFamily="34" charset="0"/>
              <a:buChar char="•"/>
            </a:pPr>
            <a:r>
              <a:rPr lang="en-CA" dirty="0"/>
              <a:t>Setting up social and physical environments</a:t>
            </a:r>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40938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42185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6957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43273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about/governance/constitution"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getambition/" TargetMode="External"/><Relationship Id="rId4" Type="http://schemas.openxmlformats.org/officeDocument/2006/relationships/hyperlink" Target="https://www.flickr.com/photos/getambition/470059433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www.thinkupstream.ca/" TargetMode="External"/><Relationship Id="rId4" Type="http://schemas.openxmlformats.org/officeDocument/2006/relationships/hyperlink" Target="https://www.thinkupstream.ca/social-determinants-of-heal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es/@gautamarora1991?utm_source=unsplash&amp;utm_medium=referral&amp;utm_content=creditCopyText" TargetMode="External"/><Relationship Id="rId4" Type="http://schemas.openxmlformats.org/officeDocument/2006/relationships/hyperlink" Target="https://unsplash.com/photos/K8yhW1BWWp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r>
              <a:rPr lang="en" dirty="0"/>
              <a:t>Holistic Care and Wellness in Early Years Settings</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nSpc>
                <a:spcPct val="80000"/>
              </a:lnSpc>
              <a:buSzPts val="1018"/>
            </a:pPr>
            <a:r>
              <a:rPr lang="en" sz="3600" dirty="0"/>
              <a:t>Chapter 2: Health Promotion</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Articulate the legislation and recommendations of Canadian and local health care systems for children birth to 12 years;</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Analyze, evaluate and apply relevant information from a variety of sources;</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Collaborate with children, families, colleagues, agencies, and community partners to create, maintain, evaluate and promote safe and healthy early learning environments to support independence, reasonable risk-taking and healthy development and well-being.</a:t>
            </a:r>
          </a:p>
          <a:p>
            <a:pPr marL="457200" indent="-457200" algn="l">
              <a:buAutoNum type="arabicPeriod"/>
            </a:pPr>
            <a:endParaRPr lang="en-US" sz="2000" dirty="0">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2.1 Public Health in Canada</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3"/>
            <a:ext cx="6722178" cy="4452000"/>
          </a:xfrm>
        </p:spPr>
        <p:txBody>
          <a:bodyPr>
            <a:normAutofit/>
          </a:bodyPr>
          <a:lstStyle/>
          <a:p>
            <a:pPr marL="152396" indent="0">
              <a:buNone/>
            </a:pPr>
            <a:r>
              <a:rPr lang="en-CA" sz="2000" dirty="0"/>
              <a:t>Canada upholds children's rights based on the UNCRC, and public health agencies support health promotion efforts. Local health units played a crucial role in guiding the early years sector during the COVID-19 pandemic</a:t>
            </a:r>
          </a:p>
          <a:p>
            <a:pPr marL="152396" indent="0">
              <a:buNone/>
            </a:pPr>
            <a:endParaRPr lang="en-CA" sz="2000" dirty="0"/>
          </a:p>
          <a:p>
            <a:pPr>
              <a:buFont typeface="Arial" panose="020B0604020202020204" pitchFamily="34" charset="0"/>
              <a:buChar char="•"/>
            </a:pPr>
            <a:r>
              <a:rPr lang="en-CA" sz="2000" dirty="0"/>
              <a:t>Children's rights upheld based on the UNCRC.</a:t>
            </a:r>
          </a:p>
          <a:p>
            <a:pPr>
              <a:buFont typeface="Arial" panose="020B0604020202020204" pitchFamily="34" charset="0"/>
              <a:buChar char="•"/>
            </a:pPr>
            <a:r>
              <a:rPr lang="en-CA" sz="2000" dirty="0"/>
              <a:t>Health promotion includes social and environmental interventions.</a:t>
            </a:r>
          </a:p>
          <a:p>
            <a:pPr>
              <a:buFont typeface="Arial" panose="020B0604020202020204" pitchFamily="34" charset="0"/>
              <a:buChar char="•"/>
            </a:pPr>
            <a:r>
              <a:rPr lang="en-CA" sz="2000" dirty="0"/>
              <a:t>Public health agencies collaborate with local units.</a:t>
            </a:r>
          </a:p>
          <a:p>
            <a:pPr>
              <a:buFont typeface="Arial" panose="020B0604020202020204" pitchFamily="34" charset="0"/>
              <a:buChar char="•"/>
            </a:pPr>
            <a:r>
              <a:rPr lang="en-CA" sz="2000" dirty="0"/>
              <a:t>Local health units oversee various settings.</a:t>
            </a:r>
          </a:p>
          <a:p>
            <a:pPr>
              <a:buFont typeface="Arial" panose="020B0604020202020204" pitchFamily="34" charset="0"/>
              <a:buChar char="•"/>
            </a:pPr>
            <a:r>
              <a:rPr lang="en-CA" sz="2000" dirty="0"/>
              <a:t>Public health units guided the early years sector during COVID-19.</a:t>
            </a:r>
          </a:p>
        </p:txBody>
      </p:sp>
      <p:sp>
        <p:nvSpPr>
          <p:cNvPr id="4" name="TextBox 3">
            <a:extLst>
              <a:ext uri="{FF2B5EF4-FFF2-40B4-BE49-F238E27FC236}">
                <a16:creationId xmlns:a16="http://schemas.microsoft.com/office/drawing/2014/main" id="{B366F26F-A887-A175-AACF-D12CDFFDF0E1}"/>
              </a:ext>
            </a:extLst>
          </p:cNvPr>
          <p:cNvSpPr txBox="1"/>
          <p:nvPr/>
        </p:nvSpPr>
        <p:spPr>
          <a:xfrm>
            <a:off x="7645138" y="1357067"/>
            <a:ext cx="4131261" cy="4617006"/>
          </a:xfrm>
          <a:prstGeom prst="round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a:solidFill>
                  <a:schemeClr val="accent1"/>
                </a:solidFill>
              </a:rPr>
              <a:t>Health Definition</a:t>
            </a:r>
          </a:p>
          <a:p>
            <a:pPr algn="ctr"/>
            <a:endParaRPr lang="en-CA" b="1" dirty="0">
              <a:solidFill>
                <a:schemeClr val="accent1"/>
              </a:solidFill>
            </a:endParaRPr>
          </a:p>
          <a:p>
            <a:r>
              <a:rPr lang="en-CA" dirty="0">
                <a:solidFill>
                  <a:schemeClr val="accent1"/>
                </a:solidFill>
              </a:rPr>
              <a:t>“The World Health Organization (W.H.O.) offers a simple definition of health as “a state of complete physical, mental, and social well-being, and not merely the absence of disease or infirmity”. “Social well-being” is an important aspect of this definition that may not always occur to us in thinking about our health” (Government of Canada, 2008).</a:t>
            </a:r>
          </a:p>
          <a:p>
            <a:r>
              <a:rPr lang="en-CA" sz="1400" i="1" dirty="0">
                <a:solidFill>
                  <a:schemeClr val="accent1"/>
                </a:solidFill>
              </a:rPr>
              <a:t>Source: World Health Organization. (2023). </a:t>
            </a:r>
            <a:r>
              <a:rPr lang="en-CA" sz="1400" i="1" dirty="0">
                <a:solidFill>
                  <a:schemeClr val="accent1"/>
                </a:solidFill>
                <a:hlinkClick r:id="rId3">
                  <a:extLst>
                    <a:ext uri="{A12FA001-AC4F-418D-AE19-62706E023703}">
                      <ahyp:hlinkClr xmlns:ahyp="http://schemas.microsoft.com/office/drawing/2018/hyperlinkcolor" val="tx"/>
                    </a:ext>
                  </a:extLst>
                </a:hlinkClick>
              </a:rPr>
              <a:t>Constitution</a:t>
            </a:r>
            <a:r>
              <a:rPr lang="en-CA" sz="1400" i="1" dirty="0">
                <a:solidFill>
                  <a:schemeClr val="accent1"/>
                </a:solidFill>
              </a:rPr>
              <a:t>. </a:t>
            </a:r>
            <a:endParaRPr lang="en-CA" sz="1400" dirty="0">
              <a:solidFill>
                <a:schemeClr val="accent1"/>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2.1 </a:t>
            </a:r>
            <a:r>
              <a:rPr lang="en-CA" b="1" dirty="0"/>
              <a:t>Interprofessional Collaboration</a:t>
            </a:r>
            <a:endParaRPr lang="en-US"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3"/>
            <a:ext cx="6079467" cy="3582616"/>
          </a:xfrm>
        </p:spPr>
        <p:txBody>
          <a:bodyPr>
            <a:normAutofit/>
          </a:bodyPr>
          <a:lstStyle/>
          <a:p>
            <a:pPr>
              <a:buFont typeface="Arial" panose="020B0604020202020204" pitchFamily="34" charset="0"/>
              <a:buChar char="•"/>
            </a:pPr>
            <a:r>
              <a:rPr lang="en-CA" sz="2000" dirty="0"/>
              <a:t>Welcoming and belongingness for all individuals in early years' settings with diverse worldviews.</a:t>
            </a:r>
          </a:p>
          <a:p>
            <a:pPr>
              <a:buFont typeface="Arial" panose="020B0604020202020204" pitchFamily="34" charset="0"/>
              <a:buChar char="•"/>
            </a:pPr>
            <a:endParaRPr lang="en-CA" sz="2000" dirty="0"/>
          </a:p>
          <a:p>
            <a:pPr>
              <a:buFont typeface="Arial" panose="020B0604020202020204" pitchFamily="34" charset="0"/>
              <a:buChar char="•"/>
            </a:pPr>
            <a:r>
              <a:rPr lang="en-CA" sz="2000" dirty="0"/>
              <a:t>Collaboration among community agencies to promote healthy living and well-being.</a:t>
            </a:r>
          </a:p>
          <a:p>
            <a:pPr>
              <a:buFont typeface="Arial" panose="020B0604020202020204" pitchFamily="34" charset="0"/>
              <a:buChar char="•"/>
            </a:pPr>
            <a:endParaRPr lang="en-CA" sz="2000" dirty="0"/>
          </a:p>
          <a:p>
            <a:pPr>
              <a:buFont typeface="Arial" panose="020B0604020202020204" pitchFamily="34" charset="0"/>
              <a:buChar char="•"/>
            </a:pPr>
            <a:r>
              <a:rPr lang="en-CA" sz="2000" dirty="0"/>
              <a:t>Child and Youth Network (CYN) supports children and youth through collaboration with over 170 agencies in London and Middlesex.</a:t>
            </a:r>
          </a:p>
        </p:txBody>
      </p:sp>
      <p:pic>
        <p:nvPicPr>
          <p:cNvPr id="6" name="Picture 5" descr="People sitting in a small group discussion.">
            <a:extLst>
              <a:ext uri="{FF2B5EF4-FFF2-40B4-BE49-F238E27FC236}">
                <a16:creationId xmlns:a16="http://schemas.microsoft.com/office/drawing/2014/main" id="{93A4E811-2BE9-28A6-E373-F75B9BA97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494" y="1357067"/>
            <a:ext cx="5005905" cy="375442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138DA6F2-70E2-66E6-4C9C-FA37D594255B}"/>
              </a:ext>
            </a:extLst>
          </p:cNvPr>
          <p:cNvSpPr txBox="1"/>
          <p:nvPr/>
        </p:nvSpPr>
        <p:spPr>
          <a:xfrm>
            <a:off x="6318315" y="5276631"/>
            <a:ext cx="6094428" cy="369332"/>
          </a:xfrm>
          <a:prstGeom prst="rect">
            <a:avLst/>
          </a:prstGeom>
          <a:noFill/>
        </p:spPr>
        <p:txBody>
          <a:bodyPr wrap="square">
            <a:spAutoFit/>
          </a:bodyPr>
          <a:lstStyle/>
          <a:p>
            <a:pPr algn="ctr"/>
            <a:r>
              <a:rPr lang="en-CA" dirty="0">
                <a:hlinkClick r:id="rId4"/>
              </a:rPr>
              <a:t>Photo</a:t>
            </a:r>
            <a:r>
              <a:rPr lang="en-CA" dirty="0"/>
              <a:t> by </a:t>
            </a:r>
            <a:r>
              <a:rPr lang="en-CA" dirty="0">
                <a:hlinkClick r:id="rId5" tooltip="Go to Culture Republic’s photostream"/>
              </a:rPr>
              <a:t>Culture Republic</a:t>
            </a:r>
            <a:r>
              <a:rPr lang="en-CA" dirty="0"/>
              <a:t>, </a:t>
            </a:r>
            <a:r>
              <a:rPr lang="en-CA" dirty="0">
                <a:hlinkClick r:id="rId6"/>
              </a:rPr>
              <a:t>CC-BY-ND</a:t>
            </a:r>
            <a:r>
              <a:rPr lang="en-CA" dirty="0"/>
              <a:t>.</a:t>
            </a:r>
          </a:p>
        </p:txBody>
      </p:sp>
    </p:spTree>
    <p:extLst>
      <p:ext uri="{BB962C8B-B14F-4D97-AF65-F5344CB8AC3E}">
        <p14:creationId xmlns:p14="http://schemas.microsoft.com/office/powerpoint/2010/main" val="191677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2.3 Social Determinants of Health</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5947491" cy="4459309"/>
          </a:xfrm>
        </p:spPr>
        <p:txBody>
          <a:bodyPr>
            <a:noAutofit/>
          </a:bodyPr>
          <a:lstStyle/>
          <a:p>
            <a:pPr marL="152396" indent="0">
              <a:buNone/>
            </a:pPr>
            <a:r>
              <a:rPr lang="en-CA" sz="2000" dirty="0"/>
              <a:t>Social determinants of health impact children, families, educators, and communities. Early years' settings promote diversity, equity, and inclusion. Educators advocate and disrupt dominant discourses. Think Upstream project provides additional considerations.</a:t>
            </a:r>
          </a:p>
          <a:p>
            <a:endParaRPr lang="en-CA" sz="2000" dirty="0"/>
          </a:p>
          <a:p>
            <a:pPr>
              <a:buFont typeface="Arial" panose="020B0604020202020204" pitchFamily="34" charset="0"/>
              <a:buChar char="•"/>
            </a:pPr>
            <a:r>
              <a:rPr lang="en-CA" sz="2000" dirty="0"/>
              <a:t>Social determinants: income, education, discrimination.</a:t>
            </a:r>
          </a:p>
          <a:p>
            <a:pPr>
              <a:buFont typeface="Arial" panose="020B0604020202020204" pitchFamily="34" charset="0"/>
              <a:buChar char="•"/>
            </a:pPr>
            <a:r>
              <a:rPr lang="en-CA" sz="2000" dirty="0"/>
              <a:t>Early years' settings promote diversity, equity.</a:t>
            </a:r>
          </a:p>
          <a:p>
            <a:pPr>
              <a:buFont typeface="Arial" panose="020B0604020202020204" pitchFamily="34" charset="0"/>
              <a:buChar char="•"/>
            </a:pPr>
            <a:r>
              <a:rPr lang="en-CA" sz="2000" dirty="0"/>
              <a:t>Educators advocate, disrupt discourses.</a:t>
            </a:r>
          </a:p>
          <a:p>
            <a:pPr>
              <a:buFont typeface="Arial" panose="020B0604020202020204" pitchFamily="34" charset="0"/>
              <a:buChar char="•"/>
            </a:pPr>
            <a:r>
              <a:rPr lang="en-CA" sz="2000" dirty="0"/>
              <a:t>Think Upstream project for additional considerations.</a:t>
            </a:r>
          </a:p>
        </p:txBody>
      </p:sp>
      <p:pic>
        <p:nvPicPr>
          <p:cNvPr id="5" name="Picture 4" descr="Think Upstream graphic showing the various eco-social determinants of health.">
            <a:extLst>
              <a:ext uri="{FF2B5EF4-FFF2-40B4-BE49-F238E27FC236}">
                <a16:creationId xmlns:a16="http://schemas.microsoft.com/office/drawing/2014/main" id="{D14336D9-1D66-46CD-6C4F-E8E77DB79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28" y="1130977"/>
            <a:ext cx="5007777" cy="4623847"/>
          </a:xfrm>
          <a:prstGeom prst="rect">
            <a:avLst/>
          </a:prstGeom>
        </p:spPr>
      </p:pic>
      <p:sp>
        <p:nvSpPr>
          <p:cNvPr id="9" name="TextBox 8">
            <a:extLst>
              <a:ext uri="{FF2B5EF4-FFF2-40B4-BE49-F238E27FC236}">
                <a16:creationId xmlns:a16="http://schemas.microsoft.com/office/drawing/2014/main" id="{26DDC5B2-8327-6E55-18C4-1D9533F9D9E5}"/>
              </a:ext>
            </a:extLst>
          </p:cNvPr>
          <p:cNvSpPr txBox="1"/>
          <p:nvPr/>
        </p:nvSpPr>
        <p:spPr>
          <a:xfrm>
            <a:off x="6242902" y="5908919"/>
            <a:ext cx="6094428" cy="369332"/>
          </a:xfrm>
          <a:prstGeom prst="rect">
            <a:avLst/>
          </a:prstGeom>
          <a:noFill/>
        </p:spPr>
        <p:txBody>
          <a:bodyPr wrap="square">
            <a:spAutoFit/>
          </a:bodyPr>
          <a:lstStyle/>
          <a:p>
            <a:pPr algn="ctr"/>
            <a:r>
              <a:rPr lang="en-CA" dirty="0">
                <a:hlinkClick r:id="rId4"/>
              </a:rPr>
              <a:t>Eco-Social Determinants of Health</a:t>
            </a:r>
            <a:r>
              <a:rPr lang="en-CA" dirty="0"/>
              <a:t> by </a:t>
            </a:r>
            <a:r>
              <a:rPr lang="en-CA" dirty="0">
                <a:hlinkClick r:id="rId5"/>
              </a:rPr>
              <a:t>Think Upstream</a:t>
            </a:r>
            <a:r>
              <a:rPr lang="en-CA" dirty="0"/>
              <a:t>.</a:t>
            </a:r>
          </a:p>
        </p:txBody>
      </p:sp>
    </p:spTree>
    <p:extLst>
      <p:ext uri="{BB962C8B-B14F-4D97-AF65-F5344CB8AC3E}">
        <p14:creationId xmlns:p14="http://schemas.microsoft.com/office/powerpoint/2010/main" val="30889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2.4 Safe Spaces, Accountable Spaces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7612290" cy="4671501"/>
          </a:xfrm>
        </p:spPr>
        <p:txBody>
          <a:bodyPr>
            <a:noAutofit/>
          </a:bodyPr>
          <a:lstStyle/>
          <a:p>
            <a:pPr marL="152396" indent="0">
              <a:buNone/>
            </a:pPr>
            <a:r>
              <a:rPr lang="en-CA" sz="2000" dirty="0"/>
              <a:t>Safe spaces play a crucial role in promoting health for young children. Compliance with regulations and the implementation of accountable spaces are essential for protecting the well-being of children in early learning programs.</a:t>
            </a:r>
          </a:p>
          <a:p>
            <a:pPr>
              <a:buFont typeface="Arial" panose="020B0604020202020204" pitchFamily="34" charset="0"/>
              <a:buChar char="•"/>
            </a:pPr>
            <a:r>
              <a:rPr lang="en-CA" dirty="0"/>
              <a:t>Safe space regulations:</a:t>
            </a:r>
          </a:p>
          <a:p>
            <a:pPr marL="742950" lvl="1" indent="-285750">
              <a:buFont typeface="Arial" panose="020B0604020202020204" pitchFamily="34" charset="0"/>
              <a:buChar char="•"/>
            </a:pPr>
            <a:r>
              <a:rPr lang="en-CA" dirty="0"/>
              <a:t>Building codes, fire codes, and safe drinking water mandates</a:t>
            </a:r>
          </a:p>
          <a:p>
            <a:pPr marL="742950" lvl="1" indent="-285750">
              <a:buFont typeface="Arial" panose="020B0604020202020204" pitchFamily="34" charset="0"/>
              <a:buChar char="•"/>
            </a:pPr>
            <a:r>
              <a:rPr lang="en-CA" dirty="0"/>
              <a:t>Inspections and potential citations by regulatory bodies</a:t>
            </a:r>
          </a:p>
          <a:p>
            <a:pPr>
              <a:buFont typeface="Arial" panose="020B0604020202020204" pitchFamily="34" charset="0"/>
              <a:buChar char="•"/>
            </a:pPr>
            <a:r>
              <a:rPr lang="en-CA" dirty="0"/>
              <a:t>Accountability in early learning:</a:t>
            </a:r>
          </a:p>
          <a:p>
            <a:pPr marL="742950" lvl="1" indent="-285750">
              <a:buFont typeface="Arial" panose="020B0604020202020204" pitchFamily="34" charset="0"/>
              <a:buChar char="•"/>
            </a:pPr>
            <a:r>
              <a:rPr lang="en-CA" dirty="0"/>
              <a:t>Child Care and Early Years Act, 2014 (CCEYA)</a:t>
            </a:r>
          </a:p>
          <a:p>
            <a:pPr marL="742950" lvl="1" indent="-285750">
              <a:buFont typeface="Arial" panose="020B0604020202020204" pitchFamily="34" charset="0"/>
              <a:buChar char="•"/>
            </a:pPr>
            <a:r>
              <a:rPr lang="en-CA" dirty="0"/>
              <a:t>Licensees responsible for addressing inspector concerns</a:t>
            </a:r>
          </a:p>
          <a:p>
            <a:pPr>
              <a:buFont typeface="Arial" panose="020B0604020202020204" pitchFamily="34" charset="0"/>
              <a:buChar char="•"/>
            </a:pPr>
            <a:r>
              <a:rPr lang="en-CA" dirty="0"/>
              <a:t>Social well-being importance:</a:t>
            </a:r>
          </a:p>
          <a:p>
            <a:pPr marL="742950" lvl="1" indent="-285750">
              <a:buFont typeface="Arial" panose="020B0604020202020204" pitchFamily="34" charset="0"/>
              <a:buChar char="•"/>
            </a:pPr>
            <a:r>
              <a:rPr lang="en-CA" dirty="0"/>
              <a:t>How Does Learning Happen and The Kindergarten Program frameworks</a:t>
            </a:r>
          </a:p>
          <a:p>
            <a:pPr marL="742950" lvl="1" indent="-285750">
              <a:buFont typeface="Arial" panose="020B0604020202020204" pitchFamily="34" charset="0"/>
              <a:buChar char="•"/>
            </a:pPr>
            <a:r>
              <a:rPr lang="en-CA" dirty="0"/>
              <a:t>Four foundations: belonging, perspective, safety, and well-being</a:t>
            </a:r>
          </a:p>
        </p:txBody>
      </p:sp>
      <p:pic>
        <p:nvPicPr>
          <p:cNvPr id="6" name="Picture 5">
            <a:extLst>
              <a:ext uri="{FF2B5EF4-FFF2-40B4-BE49-F238E27FC236}">
                <a16:creationId xmlns:a16="http://schemas.microsoft.com/office/drawing/2014/main" id="{ADBE81C9-DB8F-F196-E46E-F262237BAFCE}"/>
              </a:ext>
              <a:ext uri="{C183D7F6-B498-43B3-948B-1728B52AA6E4}">
                <adec:decorative xmlns:adec="http://schemas.microsoft.com/office/drawing/2017/decorative" val="1"/>
              </a:ext>
            </a:extLst>
          </p:cNvPr>
          <p:cNvPicPr>
            <a:picLocks noChangeAspect="1"/>
          </p:cNvPicPr>
          <p:nvPr/>
        </p:nvPicPr>
        <p:blipFill rotWithShape="1">
          <a:blip r:embed="rId3"/>
          <a:srcRect l="6056" r="6056"/>
          <a:stretch/>
        </p:blipFill>
        <p:spPr>
          <a:xfrm>
            <a:off x="8027894" y="2225486"/>
            <a:ext cx="4033034" cy="3059208"/>
          </a:xfrm>
          <a:prstGeom prst="rect">
            <a:avLst/>
          </a:prstGeom>
        </p:spPr>
      </p:pic>
      <p:sp>
        <p:nvSpPr>
          <p:cNvPr id="10" name="TextBox 9">
            <a:extLst>
              <a:ext uri="{FF2B5EF4-FFF2-40B4-BE49-F238E27FC236}">
                <a16:creationId xmlns:a16="http://schemas.microsoft.com/office/drawing/2014/main" id="{738F33EB-8880-9FBF-4CC5-EC1924419780}"/>
              </a:ext>
            </a:extLst>
          </p:cNvPr>
          <p:cNvSpPr txBox="1"/>
          <p:nvPr/>
        </p:nvSpPr>
        <p:spPr>
          <a:xfrm>
            <a:off x="8057607" y="5421754"/>
            <a:ext cx="3973607" cy="307777"/>
          </a:xfrm>
          <a:prstGeom prst="rect">
            <a:avLst/>
          </a:prstGeom>
          <a:noFill/>
        </p:spPr>
        <p:txBody>
          <a:bodyPr wrap="square" lIns="91440" tIns="45720" rIns="91440" bIns="45720" rtlCol="0" anchor="t">
            <a:spAutoFit/>
          </a:bodyPr>
          <a:lstStyle/>
          <a:p>
            <a:pPr algn="ctr"/>
            <a:r>
              <a:rPr lang="en-CA" sz="1400" dirty="0">
                <a:hlinkClick r:id="rId4"/>
              </a:rPr>
              <a:t>Photo</a:t>
            </a:r>
            <a:r>
              <a:rPr lang="en-CA" sz="1400" dirty="0"/>
              <a:t> by </a:t>
            </a:r>
            <a:r>
              <a:rPr lang="en-CA" sz="1400" dirty="0">
                <a:hlinkClick r:id="rId5"/>
              </a:rPr>
              <a:t>Gautam Arora</a:t>
            </a:r>
            <a:r>
              <a:rPr lang="en-CA" sz="1400" dirty="0"/>
              <a:t>, </a:t>
            </a:r>
            <a:r>
              <a:rPr lang="en-CA" sz="1400" dirty="0">
                <a:hlinkClick r:id="rId6"/>
              </a:rPr>
              <a:t>Unsplash Licence</a:t>
            </a:r>
            <a:endParaRPr lang="en-CA" sz="1400" dirty="0"/>
          </a:p>
        </p:txBody>
      </p:sp>
    </p:spTree>
    <p:extLst>
      <p:ext uri="{BB962C8B-B14F-4D97-AF65-F5344CB8AC3E}">
        <p14:creationId xmlns:p14="http://schemas.microsoft.com/office/powerpoint/2010/main" val="26528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2.5 Inequities in Health Promotion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0853031" cy="4671501"/>
          </a:xfrm>
        </p:spPr>
        <p:txBody>
          <a:bodyPr>
            <a:noAutofit/>
          </a:bodyPr>
          <a:lstStyle/>
          <a:p>
            <a:pPr>
              <a:buFont typeface="Arial" panose="020B0604020202020204" pitchFamily="34" charset="0"/>
              <a:buChar char="•"/>
            </a:pPr>
            <a:r>
              <a:rPr lang="en-CA" sz="2000" dirty="0"/>
              <a:t>Awareness of inequities:</a:t>
            </a:r>
          </a:p>
          <a:p>
            <a:pPr marL="742950" lvl="1" indent="-285750">
              <a:buFont typeface="Arial" panose="020B0604020202020204" pitchFamily="34" charset="0"/>
              <a:buChar char="•"/>
            </a:pPr>
            <a:r>
              <a:rPr lang="en-CA" sz="2000" dirty="0">
                <a:latin typeface="+mn-lt"/>
              </a:rPr>
              <a:t>Educators need to be aware of inequities to provide support.</a:t>
            </a:r>
          </a:p>
          <a:p>
            <a:pPr marL="742950" lvl="1" indent="-285750">
              <a:buFont typeface="Arial" panose="020B0604020202020204" pitchFamily="34" charset="0"/>
              <a:buChar char="•"/>
            </a:pPr>
            <a:r>
              <a:rPr lang="en-CA" sz="2000" dirty="0">
                <a:latin typeface="+mn-lt"/>
              </a:rPr>
              <a:t>Children, families, and educators face various adversities.</a:t>
            </a:r>
          </a:p>
          <a:p>
            <a:pPr marL="742950" lvl="1" indent="-285750">
              <a:buFont typeface="Arial" panose="020B0604020202020204" pitchFamily="34" charset="0"/>
              <a:buChar char="•"/>
            </a:pPr>
            <a:endParaRPr lang="en-CA" sz="2000" dirty="0">
              <a:latin typeface="+mn-lt"/>
            </a:endParaRPr>
          </a:p>
          <a:p>
            <a:pPr>
              <a:buFont typeface="Arial" panose="020B0604020202020204" pitchFamily="34" charset="0"/>
              <a:buChar char="•"/>
            </a:pPr>
            <a:r>
              <a:rPr lang="en-CA" sz="2000" dirty="0"/>
              <a:t>Unequal access to resources and support:</a:t>
            </a:r>
          </a:p>
          <a:p>
            <a:pPr marL="742950" lvl="1" indent="-285750">
              <a:buFont typeface="Arial" panose="020B0604020202020204" pitchFamily="34" charset="0"/>
              <a:buChar char="•"/>
            </a:pPr>
            <a:r>
              <a:rPr lang="en-CA" sz="2000" dirty="0">
                <a:latin typeface="+mn-lt"/>
              </a:rPr>
              <a:t>Not all children have equal access to financial security, responsive relationships, etc.</a:t>
            </a:r>
          </a:p>
          <a:p>
            <a:pPr marL="742950" lvl="1" indent="-285750">
              <a:buFont typeface="Arial" panose="020B0604020202020204" pitchFamily="34" charset="0"/>
              <a:buChar char="•"/>
            </a:pPr>
            <a:r>
              <a:rPr lang="en-CA" sz="2000" dirty="0">
                <a:latin typeface="+mn-lt"/>
              </a:rPr>
              <a:t>Barriers to resources and protection from discrimination exist.</a:t>
            </a:r>
          </a:p>
          <a:p>
            <a:pPr marL="742950" lvl="1" indent="-285750">
              <a:buFont typeface="Arial" panose="020B0604020202020204" pitchFamily="34" charset="0"/>
              <a:buChar char="•"/>
            </a:pPr>
            <a:endParaRPr lang="en-CA" sz="2000" dirty="0">
              <a:latin typeface="+mn-lt"/>
            </a:endParaRPr>
          </a:p>
          <a:p>
            <a:pPr>
              <a:buFont typeface="Arial" panose="020B0604020202020204" pitchFamily="34" charset="0"/>
              <a:buChar char="•"/>
            </a:pPr>
            <a:r>
              <a:rPr lang="en-CA" sz="2000" dirty="0"/>
              <a:t>Environmental racism:</a:t>
            </a:r>
          </a:p>
          <a:p>
            <a:pPr marL="742950" lvl="1" indent="-285750">
              <a:buFont typeface="Arial" panose="020B0604020202020204" pitchFamily="34" charset="0"/>
              <a:buChar char="•"/>
            </a:pPr>
            <a:r>
              <a:rPr lang="en-CA" sz="2000" dirty="0">
                <a:latin typeface="+mn-lt"/>
              </a:rPr>
              <a:t>Systemic issue impacting children and families in Canada.</a:t>
            </a:r>
          </a:p>
          <a:p>
            <a:pPr marL="742950" lvl="1" indent="-285750">
              <a:buFont typeface="Arial" panose="020B0604020202020204" pitchFamily="34" charset="0"/>
              <a:buChar char="•"/>
            </a:pPr>
            <a:r>
              <a:rPr lang="en-CA" sz="2000" dirty="0">
                <a:latin typeface="+mn-lt"/>
              </a:rPr>
              <a:t>Contradicts the promotion of health in Canada's political system.</a:t>
            </a:r>
          </a:p>
        </p:txBody>
      </p:sp>
    </p:spTree>
    <p:extLst>
      <p:ext uri="{BB962C8B-B14F-4D97-AF65-F5344CB8AC3E}">
        <p14:creationId xmlns:p14="http://schemas.microsoft.com/office/powerpoint/2010/main" val="410434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2.6 Environmental Racism</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0853031" cy="4671501"/>
          </a:xfrm>
        </p:spPr>
        <p:txBody>
          <a:bodyPr>
            <a:noAutofit/>
          </a:bodyPr>
          <a:lstStyle/>
          <a:p>
            <a:pPr marL="152396" indent="0">
              <a:buNone/>
            </a:pPr>
            <a:r>
              <a:rPr lang="en-CA" sz="2000" dirty="0"/>
              <a:t>Environmental racism persists as a significant issue embedded within Canadian society, particularly affecting marginalized children and their families. The colonial structure present in various systems necessitates awareness of these inequities and a commitment to advocate for change. Promoting healthy living for all children requires addressing environmental racism and its impact on their well-being.</a:t>
            </a:r>
          </a:p>
          <a:p>
            <a:pPr marL="152396" indent="0">
              <a:buNone/>
            </a:pPr>
            <a:endParaRPr lang="en-CA" sz="2000" dirty="0"/>
          </a:p>
          <a:p>
            <a:pPr>
              <a:buFont typeface="Arial" panose="020B0604020202020204" pitchFamily="34" charset="0"/>
              <a:buChar char="•"/>
            </a:pPr>
            <a:r>
              <a:rPr lang="en-CA" sz="2000" dirty="0"/>
              <a:t>Advocacy and awareness are crucial in promoting healthy living for all children and addressing the inequities caused by environmental racism.</a:t>
            </a:r>
          </a:p>
          <a:p>
            <a:pPr>
              <a:buFont typeface="Arial" panose="020B0604020202020204" pitchFamily="34" charset="0"/>
              <a:buChar char="•"/>
            </a:pPr>
            <a:r>
              <a:rPr lang="en-CA" sz="2000" dirty="0"/>
              <a:t>Statistics indicate that Black and Indigenous communities in Canada disproportionately face discrimination and environmental racism.</a:t>
            </a:r>
          </a:p>
          <a:p>
            <a:pPr>
              <a:buFont typeface="Arial" panose="020B0604020202020204" pitchFamily="34" charset="0"/>
              <a:buChar char="•"/>
            </a:pPr>
            <a:r>
              <a:rPr lang="en-CA" sz="2000" dirty="0"/>
              <a:t>Educators play a vital role in supporting children and families affected by environmental racism, advocating for change, and accessing resources to promote well-being.</a:t>
            </a:r>
          </a:p>
        </p:txBody>
      </p:sp>
    </p:spTree>
    <p:extLst>
      <p:ext uri="{BB962C8B-B14F-4D97-AF65-F5344CB8AC3E}">
        <p14:creationId xmlns:p14="http://schemas.microsoft.com/office/powerpoint/2010/main" val="100073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2.7 Child Maltreatment</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5171649" cy="4671501"/>
          </a:xfrm>
        </p:spPr>
        <p:txBody>
          <a:bodyPr>
            <a:noAutofit/>
          </a:bodyPr>
          <a:lstStyle/>
          <a:p>
            <a:pPr marL="152396" indent="0">
              <a:buNone/>
            </a:pPr>
            <a:r>
              <a:rPr lang="en-CA" sz="2000" dirty="0"/>
              <a:t>Child maltreatment adversely affects children's health and well-being, with potential long-term physical and mental health consequences. Early years educators conduct regular health checks and foster responsive relationships to promote positive growth and development. They also have a responsibility to report suspected abuse or neglect.</a:t>
            </a:r>
          </a:p>
        </p:txBody>
      </p:sp>
      <p:sp>
        <p:nvSpPr>
          <p:cNvPr id="4" name="TextBox 3">
            <a:extLst>
              <a:ext uri="{FF2B5EF4-FFF2-40B4-BE49-F238E27FC236}">
                <a16:creationId xmlns:a16="http://schemas.microsoft.com/office/drawing/2014/main" id="{1AD48085-3D7F-5791-3CED-2E894834932C}"/>
              </a:ext>
            </a:extLst>
          </p:cNvPr>
          <p:cNvSpPr txBox="1"/>
          <p:nvPr/>
        </p:nvSpPr>
        <p:spPr>
          <a:xfrm>
            <a:off x="6095997" y="704850"/>
            <a:ext cx="5680400" cy="5448300"/>
          </a:xfrm>
          <a:prstGeom prst="roundRect">
            <a:avLst/>
          </a:prstGeom>
          <a:solidFill>
            <a:schemeClr val="bg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000" b="1" dirty="0"/>
              <a:t>CECE Standard VI:</a:t>
            </a:r>
            <a:br>
              <a:rPr lang="en-CA" sz="2000" b="1" dirty="0"/>
            </a:br>
            <a:r>
              <a:rPr lang="en-CA" sz="2000" b="1" dirty="0"/>
              <a:t>Confidentiality, Release of Information and Duty to Report</a:t>
            </a:r>
          </a:p>
          <a:p>
            <a:pPr algn="ctr"/>
            <a:endParaRPr lang="en-CA" sz="2000" dirty="0"/>
          </a:p>
          <a:p>
            <a:r>
              <a:rPr lang="en-CA" dirty="0"/>
              <a:t>Registered early childhood educators (RECEs) respect the confidentiality of information related to children and families and obey all laws pertaining to privacy and the sharing of information. RECEs disclose such information only when required or allowed by law to do so or when necessary consent has been obtained for the disclosure of information. They understand that as a result of their professional knowledge and role, they are in a unique position to recognize possible signs of child abuse, neglect and family violence, and have a particular duty to report their suspicions (CECE, 2017).</a:t>
            </a:r>
          </a:p>
        </p:txBody>
      </p:sp>
    </p:spTree>
    <p:extLst>
      <p:ext uri="{BB962C8B-B14F-4D97-AF65-F5344CB8AC3E}">
        <p14:creationId xmlns:p14="http://schemas.microsoft.com/office/powerpoint/2010/main" val="205120590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5B11B-5423-494D-9176-6DD306AC6968}">
  <ds:schemaRefs>
    <ds:schemaRef ds:uri="http://schemas.microsoft.com/office/2006/documentManagement/types"/>
    <ds:schemaRef ds:uri="http://www.w3.org/XML/1998/namespace"/>
    <ds:schemaRef ds:uri="http://purl.org/dc/terms/"/>
    <ds:schemaRef ds:uri="3bcca7c6-e078-4369-806b-4ead88abfa08"/>
    <ds:schemaRef ds:uri="http://schemas.microsoft.com/office/2006/metadata/properties"/>
    <ds:schemaRef ds:uri="8d9f5a15-a802-46f3-973e-7937d604f1b8"/>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677E59D-DEF9-474E-BB26-B30B277E0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CDC41-2EC9-42B9-9811-08569EFD9E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639</TotalTime>
  <Words>1055</Words>
  <Application>Microsoft Office PowerPoint</Application>
  <PresentationFormat>Widescreen</PresentationFormat>
  <Paragraphs>98</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Frutiger LT Std 55 Roman</vt:lpstr>
      <vt:lpstr>Roboto</vt:lpstr>
      <vt:lpstr>Geometric</vt:lpstr>
      <vt:lpstr>Geometric</vt:lpstr>
      <vt:lpstr>Holistic Care and Wellness in Early Years Settings</vt:lpstr>
      <vt:lpstr>Learning Outcomes</vt:lpstr>
      <vt:lpstr>2.1 Public Health in Canada</vt:lpstr>
      <vt:lpstr>2.1 Interprofessional Collaboration</vt:lpstr>
      <vt:lpstr>2.3 Social Determinants of Health</vt:lpstr>
      <vt:lpstr>2.4 Safe Spaces, Accountable Spaces</vt:lpstr>
      <vt:lpstr>2.5 Inequities in Health Promotion</vt:lpstr>
      <vt:lpstr>2.6 Environmental Racism</vt:lpstr>
      <vt:lpstr>2.7 Child Maltreatment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192</cp:revision>
  <dcterms:created xsi:type="dcterms:W3CDTF">2023-05-25T13:46:06Z</dcterms:created>
  <dcterms:modified xsi:type="dcterms:W3CDTF">2023-08-25T13:42:44Z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