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6"/>
  </p:notesMasterIdLst>
  <p:sldIdLst>
    <p:sldId id="259" r:id="rId6"/>
    <p:sldId id="258" r:id="rId7"/>
    <p:sldId id="282" r:id="rId8"/>
    <p:sldId id="283" r:id="rId9"/>
    <p:sldId id="284" r:id="rId10"/>
    <p:sldId id="285" r:id="rId11"/>
    <p:sldId id="286" r:id="rId12"/>
    <p:sldId id="287" r:id="rId13"/>
    <p:sldId id="288"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7D113-0925-E847-A3E7-E203DAEC9FA8}" v="62" dt="2023-06-19T18:39:0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77964" autoAdjust="0"/>
  </p:normalViewPr>
  <p:slideViewPr>
    <p:cSldViewPr snapToGrid="0">
      <p:cViewPr varScale="1">
        <p:scale>
          <a:sx n="76" d="100"/>
          <a:sy n="76" d="100"/>
        </p:scale>
        <p:origin x="576" y="9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69566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95281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126671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cef.org/media/56661/file" TargetMode="External"/><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hyperlink" Target="https://www.unicef.org/sop/convention-rights-child-child-friendly-vers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support.freepik.com/s/article/Is-Freepik-for-free?language=en_US" TargetMode="External"/><Relationship Id="rId5" Type="http://schemas.openxmlformats.org/officeDocument/2006/relationships/hyperlink" Target="https://www.freepikcompany.com/legal?_gl=1*1j2uj7h*fp_ga*Mzc5MzQ0NDY5LjE2ODQyNjIzMzc.*fp_ga_QWX66025LC*MTY4NDI2MjMzNy4xLjEuMTY4NDI2MjgzMS41LjAuMA..*_ga*Mzc5MzQ0NDY5LjE2ODQyNjIzMzc.*_ga_18B6QPTJPC*MTY4NDI2MjMzNy4xLjEuMTY4NDI2MjgzMS41LjAuMA..#nav-freepik-license" TargetMode="External"/><Relationship Id="rId4" Type="http://schemas.openxmlformats.org/officeDocument/2006/relationships/hyperlink" Target="https://www.freepik.com/free-photo/mother-with-daughters-sitting-grass_1165983.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paige_cody?utm_source=unsplash&amp;utm_medium=referral&amp;utm_content=creditCopyText" TargetMode="External"/><Relationship Id="rId4" Type="http://schemas.openxmlformats.org/officeDocument/2006/relationships/hyperlink" Target="https://unsplash.com/photos/FHFfHWWzbC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r>
              <a:rPr lang="en" dirty="0"/>
              <a:t>Holistic Care and Wellness in Early Years Settings</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nSpc>
                <a:spcPct val="80000"/>
              </a:lnSpc>
              <a:buSzPts val="1018"/>
            </a:pPr>
            <a:r>
              <a:rPr lang="en" sz="3600" dirty="0"/>
              <a:t>Chapter 1: Setting the Stage for Health, Nutrition and Safety</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1.7 </a:t>
            </a:r>
            <a:r>
              <a:rPr lang="en-CA" b="1" dirty="0"/>
              <a:t>Issues Impacting Health &amp; Wellness in Canada</a:t>
            </a:r>
            <a:endParaRPr lang="en-US"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042350" cy="4452000"/>
          </a:xfrm>
        </p:spPr>
        <p:txBody>
          <a:bodyPr>
            <a:normAutofit/>
          </a:bodyPr>
          <a:lstStyle/>
          <a:p>
            <a:pPr>
              <a:buFont typeface="Arial" panose="020B0604020202020204" pitchFamily="34" charset="0"/>
              <a:buChar char="•"/>
            </a:pPr>
            <a:r>
              <a:rPr lang="en-CA" sz="2000" dirty="0"/>
              <a:t>Understanding barriers to accessing early years support is crucial for educators.</a:t>
            </a:r>
          </a:p>
          <a:p>
            <a:pPr>
              <a:buFont typeface="Arial" panose="020B0604020202020204" pitchFamily="34" charset="0"/>
              <a:buChar char="•"/>
            </a:pPr>
            <a:endParaRPr lang="en-CA" sz="2000" dirty="0"/>
          </a:p>
          <a:p>
            <a:pPr>
              <a:buFont typeface="Arial" panose="020B0604020202020204" pitchFamily="34" charset="0"/>
              <a:buChar char="•"/>
            </a:pPr>
            <a:r>
              <a:rPr lang="en-CA" sz="2000" dirty="0"/>
              <a:t>Limited licensed child care programs in rural and remote areas hinder access for children.</a:t>
            </a:r>
          </a:p>
          <a:p>
            <a:pPr>
              <a:buFont typeface="Arial" panose="020B0604020202020204" pitchFamily="34" charset="0"/>
              <a:buChar char="•"/>
            </a:pPr>
            <a:endParaRPr lang="en-CA" sz="2000" dirty="0"/>
          </a:p>
          <a:p>
            <a:pPr>
              <a:buFont typeface="Arial" panose="020B0604020202020204" pitchFamily="34" charset="0"/>
              <a:buChar char="•"/>
            </a:pPr>
            <a:r>
              <a:rPr lang="en-CA" sz="2000" dirty="0"/>
              <a:t>Families face challenges finding affordable licensed spaces, exacerbated by waiting lists under the CWELCC program.</a:t>
            </a:r>
          </a:p>
        </p:txBody>
      </p:sp>
      <p:sp>
        <p:nvSpPr>
          <p:cNvPr id="7" name="TextBox 6">
            <a:extLst>
              <a:ext uri="{FF2B5EF4-FFF2-40B4-BE49-F238E27FC236}">
                <a16:creationId xmlns:a16="http://schemas.microsoft.com/office/drawing/2014/main" id="{18045EDB-DE30-00AA-2F17-0F464106916D}"/>
              </a:ext>
            </a:extLst>
          </p:cNvPr>
          <p:cNvSpPr txBox="1"/>
          <p:nvPr/>
        </p:nvSpPr>
        <p:spPr>
          <a:xfrm>
            <a:off x="7322344" y="2293144"/>
            <a:ext cx="3700462" cy="2860358"/>
          </a:xfrm>
          <a:prstGeom prst="roundRect">
            <a:avLst/>
          </a:prstGeom>
          <a:solidFill>
            <a:schemeClr val="bg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a:t>The Rights of the Child</a:t>
            </a:r>
          </a:p>
          <a:p>
            <a:endParaRPr lang="en-CA" b="1" dirty="0"/>
          </a:p>
          <a:p>
            <a:r>
              <a:rPr lang="en-CA" dirty="0"/>
              <a:t>Children have the right to food, clothing and a safe place to live so they can develop in the best possible way. The government should help families and children who cannot afford this (</a:t>
            </a:r>
            <a:r>
              <a:rPr lang="en-CA" dirty="0" err="1"/>
              <a:t>Unicef</a:t>
            </a:r>
            <a:r>
              <a:rPr lang="en-CA" dirty="0"/>
              <a:t>, 2023).</a:t>
            </a:r>
          </a:p>
        </p:txBody>
      </p:sp>
    </p:spTree>
    <p:extLst>
      <p:ext uri="{BB962C8B-B14F-4D97-AF65-F5344CB8AC3E}">
        <p14:creationId xmlns:p14="http://schemas.microsoft.com/office/powerpoint/2010/main" val="42937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Introduce local/provincial resources to develop awareness in supporting holistic care and well-being for children in early childhood education;</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Review  health, nutrition, and safety in early years settings.</a:t>
            </a:r>
            <a:endParaRPr lang="en-US" dirty="0">
              <a:solidFill>
                <a:schemeClr val="bg2"/>
              </a:solidFill>
              <a:cs typeface="Arial"/>
            </a:endParaRPr>
          </a:p>
          <a:p>
            <a:endParaRPr lang="en-US" sz="2000" dirty="0">
              <a:solidFill>
                <a:schemeClr val="bg2"/>
              </a:solidFill>
              <a:cs typeface="Arial"/>
            </a:endParaRPr>
          </a:p>
          <a:p>
            <a:pPr marL="457200" indent="-457200" algn="l">
              <a:buAutoNum type="arabicPeriod"/>
            </a:pPr>
            <a:endParaRPr lang="en-US" sz="2000" dirty="0">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1.1 Introduction – Regulatory Bodies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p:txBody>
          <a:bodyPr/>
          <a:lstStyle/>
          <a:p>
            <a:pPr marL="437515" indent="-285750">
              <a:buChar char="•"/>
            </a:pPr>
            <a:r>
              <a:rPr lang="en-US" sz="2000" dirty="0">
                <a:solidFill>
                  <a:schemeClr val="tx1">
                    <a:lumMod val="50000"/>
                  </a:schemeClr>
                </a:solidFill>
              </a:rPr>
              <a:t>Licensed childcare operators and school boards are accountable to various regulatory bodies such as the Ministry of Education, Ministry of Health, and Ministry of </a:t>
            </a:r>
            <a:r>
              <a:rPr lang="en-US" sz="2000" dirty="0" err="1">
                <a:solidFill>
                  <a:schemeClr val="tx1">
                    <a:lumMod val="50000"/>
                  </a:schemeClr>
                </a:solidFill>
              </a:rPr>
              <a:t>Labour</a:t>
            </a:r>
            <a:r>
              <a:rPr lang="en-US" sz="2000" dirty="0">
                <a:solidFill>
                  <a:schemeClr val="tx1">
                    <a:lumMod val="50000"/>
                  </a:schemeClr>
                </a:solidFill>
              </a:rPr>
              <a:t>.</a:t>
            </a:r>
          </a:p>
          <a:p>
            <a:pPr marL="1218539" lvl="1">
              <a:lnSpc>
                <a:spcPct val="114999"/>
              </a:lnSpc>
            </a:pPr>
            <a:r>
              <a:rPr lang="en-US" sz="2000" dirty="0">
                <a:solidFill>
                  <a:schemeClr val="tx1">
                    <a:lumMod val="50000"/>
                  </a:schemeClr>
                </a:solidFill>
                <a:latin typeface="+mn-lt"/>
              </a:rPr>
              <a:t>The Ministry of Education - oversees the early years, the kindergarten program, as well as grades 1 through 12 </a:t>
            </a:r>
          </a:p>
          <a:p>
            <a:pPr marL="1218539" lvl="1">
              <a:lnSpc>
                <a:spcPct val="114999"/>
              </a:lnSpc>
            </a:pPr>
            <a:r>
              <a:rPr lang="en-US" sz="2000" dirty="0">
                <a:solidFill>
                  <a:schemeClr val="tx1">
                    <a:lumMod val="50000"/>
                  </a:schemeClr>
                </a:solidFill>
                <a:latin typeface="+mn-lt"/>
              </a:rPr>
              <a:t>The Ministry of Health-maintain safe, healthy and nutritious environments for children </a:t>
            </a:r>
          </a:p>
          <a:p>
            <a:pPr marL="1218539" lvl="1">
              <a:lnSpc>
                <a:spcPct val="114999"/>
              </a:lnSpc>
            </a:pPr>
            <a:r>
              <a:rPr lang="en-US" sz="2000" dirty="0">
                <a:solidFill>
                  <a:schemeClr val="tx1">
                    <a:lumMod val="50000"/>
                  </a:schemeClr>
                </a:solidFill>
                <a:latin typeface="+mn-lt"/>
              </a:rPr>
              <a:t>The Ministry of </a:t>
            </a:r>
            <a:r>
              <a:rPr lang="en-US" sz="2000" dirty="0" err="1">
                <a:solidFill>
                  <a:schemeClr val="tx1">
                    <a:lumMod val="50000"/>
                  </a:schemeClr>
                </a:solidFill>
                <a:latin typeface="+mn-lt"/>
              </a:rPr>
              <a:t>Labour</a:t>
            </a:r>
            <a:r>
              <a:rPr lang="en-US" sz="2000" dirty="0">
                <a:solidFill>
                  <a:schemeClr val="tx1">
                    <a:lumMod val="50000"/>
                  </a:schemeClr>
                </a:solidFill>
                <a:latin typeface="+mn-lt"/>
              </a:rPr>
              <a:t> - oversees the health and safety of employees in licensed childcare and school boards.</a:t>
            </a:r>
          </a:p>
          <a:p>
            <a:pPr marL="151765" indent="0">
              <a:lnSpc>
                <a:spcPct val="114999"/>
              </a:lnSpc>
              <a:buNone/>
            </a:pPr>
            <a:endParaRPr lang="en-US" sz="2000" dirty="0">
              <a:solidFill>
                <a:schemeClr val="tx1">
                  <a:lumMod val="50000"/>
                </a:schemeClr>
              </a:solidFill>
            </a:endParaRPr>
          </a:p>
          <a:p>
            <a:pPr marL="437515" indent="-285750">
              <a:lnSpc>
                <a:spcPct val="114999"/>
              </a:lnSpc>
              <a:buChar char="•"/>
            </a:pPr>
            <a:r>
              <a:rPr lang="en-US" sz="2000" dirty="0">
                <a:solidFill>
                  <a:schemeClr val="tx1">
                    <a:lumMod val="50000"/>
                  </a:schemeClr>
                </a:solidFill>
              </a:rPr>
              <a:t>Legislation is mandated provincially with some exceptions directed from the federal level of government. </a:t>
            </a:r>
          </a:p>
          <a:p>
            <a:pPr marL="437515" indent="-285750">
              <a:lnSpc>
                <a:spcPct val="114999"/>
              </a:lnSpc>
              <a:buChar char="•"/>
            </a:pPr>
            <a:endParaRPr lang="en-US" sz="2000" dirty="0">
              <a:solidFill>
                <a:schemeClr val="tx1">
                  <a:lumMod val="50000"/>
                </a:schemeClr>
              </a:solidFill>
            </a:endParaRPr>
          </a:p>
          <a:p>
            <a:pPr marL="437515" indent="-285750">
              <a:lnSpc>
                <a:spcPct val="114999"/>
              </a:lnSpc>
              <a:buChar char="•"/>
            </a:pPr>
            <a:r>
              <a:rPr lang="en-US" sz="2000" dirty="0">
                <a:solidFill>
                  <a:schemeClr val="tx1">
                    <a:lumMod val="50000"/>
                  </a:schemeClr>
                </a:solidFill>
              </a:rPr>
              <a:t>Regulations will vary from province to province.</a:t>
            </a:r>
          </a:p>
          <a:p>
            <a:pPr marL="437515" indent="-285750">
              <a:lnSpc>
                <a:spcPct val="114999"/>
              </a:lnSpc>
              <a:buChar char="•"/>
            </a:pPr>
            <a:endParaRPr lang="en-US" dirty="0">
              <a:solidFill>
                <a:schemeClr val="tx1">
                  <a:lumMod val="50000"/>
                </a:schemeClr>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12C6-F679-4E16-8EDC-EBDD81EEB4AF}"/>
              </a:ext>
            </a:extLst>
          </p:cNvPr>
          <p:cNvSpPr>
            <a:spLocks noGrp="1"/>
          </p:cNvSpPr>
          <p:nvPr>
            <p:ph type="title"/>
          </p:nvPr>
        </p:nvSpPr>
        <p:spPr/>
        <p:txBody>
          <a:bodyPr>
            <a:normAutofit fontScale="90000"/>
          </a:bodyPr>
          <a:lstStyle/>
          <a:p>
            <a:r>
              <a:rPr lang="en-CA" dirty="0"/>
              <a:t>1.2 Holistic Health &amp; Wellness in Early Childhood Education &amp; Care</a:t>
            </a:r>
          </a:p>
        </p:txBody>
      </p:sp>
      <p:pic>
        <p:nvPicPr>
          <p:cNvPr id="4" name="Picture 3" descr="The four foundations: Belonging, Engagement, Expression, and Well-Being.">
            <a:extLst>
              <a:ext uri="{FF2B5EF4-FFF2-40B4-BE49-F238E27FC236}">
                <a16:creationId xmlns:a16="http://schemas.microsoft.com/office/drawing/2014/main" id="{494E2667-FF6B-4757-AA57-4BBDB74672AC}"/>
              </a:ext>
            </a:extLst>
          </p:cNvPr>
          <p:cNvPicPr>
            <a:picLocks noChangeAspect="1"/>
          </p:cNvPicPr>
          <p:nvPr/>
        </p:nvPicPr>
        <p:blipFill>
          <a:blip r:embed="rId2"/>
          <a:stretch>
            <a:fillRect/>
          </a:stretch>
        </p:blipFill>
        <p:spPr>
          <a:xfrm>
            <a:off x="1421166" y="1514245"/>
            <a:ext cx="3428999" cy="3428999"/>
          </a:xfrm>
          <a:prstGeom prst="rect">
            <a:avLst/>
          </a:prstGeom>
        </p:spPr>
      </p:pic>
      <p:pic>
        <p:nvPicPr>
          <p:cNvPr id="5" name="Picture 4" descr="The four frames of Kindergarten grow out of the four foundations: Belonging and Contributing, Problem Solving and Innovating, Demonstrating Literacy and Mathematics Behaviour, and Self-Regulation and Well-Being.">
            <a:extLst>
              <a:ext uri="{FF2B5EF4-FFF2-40B4-BE49-F238E27FC236}">
                <a16:creationId xmlns:a16="http://schemas.microsoft.com/office/drawing/2014/main" id="{3EA5E7E8-0FC7-4D53-AE99-BC36A587196A}"/>
              </a:ext>
            </a:extLst>
          </p:cNvPr>
          <p:cNvPicPr>
            <a:picLocks noChangeAspect="1"/>
          </p:cNvPicPr>
          <p:nvPr/>
        </p:nvPicPr>
        <p:blipFill>
          <a:blip r:embed="rId3"/>
          <a:stretch>
            <a:fillRect/>
          </a:stretch>
        </p:blipFill>
        <p:spPr>
          <a:xfrm>
            <a:off x="7341836" y="1514245"/>
            <a:ext cx="3429000" cy="3429000"/>
          </a:xfrm>
          <a:prstGeom prst="rect">
            <a:avLst/>
          </a:prstGeom>
        </p:spPr>
      </p:pic>
      <p:sp>
        <p:nvSpPr>
          <p:cNvPr id="6" name="Rectangle 5">
            <a:extLst>
              <a:ext uri="{FF2B5EF4-FFF2-40B4-BE49-F238E27FC236}">
                <a16:creationId xmlns:a16="http://schemas.microsoft.com/office/drawing/2014/main" id="{C8C0D572-FC60-4290-83BA-B058369C308D}"/>
              </a:ext>
            </a:extLst>
          </p:cNvPr>
          <p:cNvSpPr/>
          <p:nvPr/>
        </p:nvSpPr>
        <p:spPr>
          <a:xfrm>
            <a:off x="621696" y="5255653"/>
            <a:ext cx="5027938" cy="954107"/>
          </a:xfrm>
          <a:prstGeom prst="rect">
            <a:avLst/>
          </a:prstGeom>
        </p:spPr>
        <p:txBody>
          <a:bodyPr wrap="square">
            <a:spAutoFit/>
          </a:bodyPr>
          <a:lstStyle/>
          <a:p>
            <a:r>
              <a:rPr lang="en-CA" sz="1400" dirty="0"/>
              <a:t>Figure 1. The four foundations ensure optimal learning and development. These foundations inform the goals for children and expectations for programs (OME, 2014, p. 8). The Four Foundations by King’s Printer of Ontario.</a:t>
            </a:r>
          </a:p>
        </p:txBody>
      </p:sp>
      <p:sp>
        <p:nvSpPr>
          <p:cNvPr id="7" name="Rectangle 6">
            <a:extLst>
              <a:ext uri="{FF2B5EF4-FFF2-40B4-BE49-F238E27FC236}">
                <a16:creationId xmlns:a16="http://schemas.microsoft.com/office/drawing/2014/main" id="{30831E3B-152B-44F4-A4D0-ECAD65A84AF5}"/>
              </a:ext>
            </a:extLst>
          </p:cNvPr>
          <p:cNvSpPr/>
          <p:nvPr/>
        </p:nvSpPr>
        <p:spPr>
          <a:xfrm>
            <a:off x="6360720" y="4943244"/>
            <a:ext cx="5391233" cy="1384995"/>
          </a:xfrm>
          <a:prstGeom prst="rect">
            <a:avLst/>
          </a:prstGeom>
        </p:spPr>
        <p:txBody>
          <a:bodyPr wrap="square">
            <a:spAutoFit/>
          </a:bodyPr>
          <a:lstStyle/>
          <a:p>
            <a:r>
              <a:rPr lang="en-CA" sz="1400" dirty="0"/>
              <a:t>Figure 2. The four frames of Kindergarten (outer circle) grow out of the four foundations for learning and development set out in the early learning curriculum framework (inner circle). The foundations are essential to children’s learning in Kindergarten and beyond. The frames encompass areas of learning for which four- and five-year-old’s are developmentally ready (OME, 2016, p. 14</a:t>
            </a:r>
          </a:p>
        </p:txBody>
      </p:sp>
    </p:spTree>
    <p:extLst>
      <p:ext uri="{BB962C8B-B14F-4D97-AF65-F5344CB8AC3E}">
        <p14:creationId xmlns:p14="http://schemas.microsoft.com/office/powerpoint/2010/main" val="22046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CA" dirty="0"/>
              <a:t>1.2 The Rights of the Child</a:t>
            </a:r>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639833"/>
            <a:ext cx="4640494" cy="4452000"/>
          </a:xfrm>
        </p:spPr>
        <p:txBody>
          <a:bodyPr>
            <a:normAutofit/>
          </a:bodyPr>
          <a:lstStyle/>
          <a:p>
            <a:r>
              <a:rPr lang="en-CA" sz="2000" dirty="0"/>
              <a:t>Health, nutrition, and safety are only some of the key aspects for consideration when respecting the rights of the child.</a:t>
            </a:r>
          </a:p>
          <a:p>
            <a:pPr marL="152396" indent="0">
              <a:buNone/>
            </a:pPr>
            <a:endParaRPr lang="en-CA" sz="2000" dirty="0"/>
          </a:p>
          <a:p>
            <a:r>
              <a:rPr lang="en-CA" sz="2000" dirty="0"/>
              <a:t>Find ways to ensure holistic health and well-being are embedded in our daily practice.</a:t>
            </a:r>
          </a:p>
        </p:txBody>
      </p:sp>
      <p:pic>
        <p:nvPicPr>
          <p:cNvPr id="4" name="Picture 3" descr="The United Nations Convention on the Rights of the Child.">
            <a:extLst>
              <a:ext uri="{FF2B5EF4-FFF2-40B4-BE49-F238E27FC236}">
                <a16:creationId xmlns:a16="http://schemas.microsoft.com/office/drawing/2014/main" id="{6AE45E17-4B4E-4D4D-8CA9-C9E42FC8A632}"/>
              </a:ext>
            </a:extLst>
          </p:cNvPr>
          <p:cNvPicPr>
            <a:picLocks noChangeAspect="1"/>
          </p:cNvPicPr>
          <p:nvPr/>
        </p:nvPicPr>
        <p:blipFill>
          <a:blip r:embed="rId2"/>
          <a:stretch>
            <a:fillRect/>
          </a:stretch>
        </p:blipFill>
        <p:spPr>
          <a:xfrm>
            <a:off x="6978934" y="246990"/>
            <a:ext cx="4330132" cy="5717689"/>
          </a:xfrm>
          <a:prstGeom prst="rect">
            <a:avLst/>
          </a:prstGeom>
        </p:spPr>
      </p:pic>
      <p:sp>
        <p:nvSpPr>
          <p:cNvPr id="5" name="Rectangle 4">
            <a:extLst>
              <a:ext uri="{FF2B5EF4-FFF2-40B4-BE49-F238E27FC236}">
                <a16:creationId xmlns:a16="http://schemas.microsoft.com/office/drawing/2014/main" id="{2955416C-001A-4E01-A91B-EBD3375BCB6B}"/>
              </a:ext>
            </a:extLst>
          </p:cNvPr>
          <p:cNvSpPr/>
          <p:nvPr/>
        </p:nvSpPr>
        <p:spPr>
          <a:xfrm>
            <a:off x="6096000" y="6003556"/>
            <a:ext cx="6096000" cy="307777"/>
          </a:xfrm>
          <a:prstGeom prst="rect">
            <a:avLst/>
          </a:prstGeom>
        </p:spPr>
        <p:txBody>
          <a:bodyPr>
            <a:spAutoFit/>
          </a:bodyPr>
          <a:lstStyle/>
          <a:p>
            <a:r>
              <a:rPr lang="en-CA" sz="1400" i="1" dirty="0"/>
              <a:t>The </a:t>
            </a:r>
            <a:r>
              <a:rPr lang="en-CA" sz="1400" i="1" u="sng" dirty="0">
                <a:hlinkClick r:id="rId3"/>
              </a:rPr>
              <a:t>United Nations Convention on the Rights of the Child</a:t>
            </a:r>
            <a:r>
              <a:rPr lang="en-CA" sz="1400" i="1" dirty="0"/>
              <a:t> by </a:t>
            </a:r>
            <a:r>
              <a:rPr lang="en-CA" sz="1400" i="1" u="sng" dirty="0">
                <a:hlinkClick r:id="rId4"/>
              </a:rPr>
              <a:t>Unicef.org</a:t>
            </a:r>
            <a:endParaRPr lang="en-CA" sz="1400" dirty="0"/>
          </a:p>
        </p:txBody>
      </p:sp>
    </p:spTree>
    <p:extLst>
      <p:ext uri="{BB962C8B-B14F-4D97-AF65-F5344CB8AC3E}">
        <p14:creationId xmlns:p14="http://schemas.microsoft.com/office/powerpoint/2010/main" val="426135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3F78-F849-4C3F-B96E-7B0F3DA92061}"/>
              </a:ext>
            </a:extLst>
          </p:cNvPr>
          <p:cNvSpPr>
            <a:spLocks noGrp="1"/>
          </p:cNvSpPr>
          <p:nvPr>
            <p:ph type="title"/>
          </p:nvPr>
        </p:nvSpPr>
        <p:spPr/>
        <p:txBody>
          <a:bodyPr/>
          <a:lstStyle/>
          <a:p>
            <a:r>
              <a:rPr lang="en-CA" dirty="0"/>
              <a:t>1.3 Health in Early Years Legislation </a:t>
            </a:r>
          </a:p>
        </p:txBody>
      </p:sp>
      <p:sp>
        <p:nvSpPr>
          <p:cNvPr id="3" name="Text Placeholder 2">
            <a:extLst>
              <a:ext uri="{FF2B5EF4-FFF2-40B4-BE49-F238E27FC236}">
                <a16:creationId xmlns:a16="http://schemas.microsoft.com/office/drawing/2014/main" id="{4710B998-D4A8-4D05-9028-6ABC09DB145C}"/>
              </a:ext>
            </a:extLst>
          </p:cNvPr>
          <p:cNvSpPr>
            <a:spLocks noGrp="1"/>
          </p:cNvSpPr>
          <p:nvPr>
            <p:ph type="body" idx="1"/>
          </p:nvPr>
        </p:nvSpPr>
        <p:spPr>
          <a:xfrm>
            <a:off x="415600" y="1639833"/>
            <a:ext cx="5802320" cy="4452000"/>
          </a:xfrm>
        </p:spPr>
        <p:txBody>
          <a:bodyPr>
            <a:normAutofit/>
          </a:bodyPr>
          <a:lstStyle/>
          <a:p>
            <a:pPr marL="152396" indent="0">
              <a:buNone/>
            </a:pPr>
            <a:r>
              <a:rPr lang="en-CA" sz="2000" dirty="0"/>
              <a:t>Educators are tasked with ensuring early years settings are reflective of healthy practices including:</a:t>
            </a:r>
          </a:p>
          <a:p>
            <a:pPr lvl="1"/>
            <a:r>
              <a:rPr lang="en-CA" sz="2000" dirty="0">
                <a:latin typeface="+mn-lt"/>
              </a:rPr>
              <a:t>health promotion, </a:t>
            </a:r>
          </a:p>
          <a:p>
            <a:pPr lvl="1"/>
            <a:r>
              <a:rPr lang="en-CA" sz="2000" dirty="0">
                <a:latin typeface="+mn-lt"/>
              </a:rPr>
              <a:t>hygiene practices, </a:t>
            </a:r>
          </a:p>
          <a:p>
            <a:pPr lvl="1"/>
            <a:r>
              <a:rPr lang="en-CA" sz="2000" dirty="0">
                <a:latin typeface="+mn-lt"/>
              </a:rPr>
              <a:t>illness management and prevention, </a:t>
            </a:r>
          </a:p>
          <a:p>
            <a:pPr lvl="1"/>
            <a:r>
              <a:rPr lang="en-CA" sz="2000" dirty="0">
                <a:latin typeface="+mn-lt"/>
              </a:rPr>
              <a:t>mental health supports, </a:t>
            </a:r>
          </a:p>
          <a:p>
            <a:pPr lvl="1"/>
            <a:r>
              <a:rPr lang="en-CA" sz="2000" dirty="0">
                <a:latin typeface="+mn-lt"/>
              </a:rPr>
              <a:t>and adhering to all health regulations provided by public health and mandated by the Ministry of Education. </a:t>
            </a:r>
          </a:p>
        </p:txBody>
      </p:sp>
      <p:sp>
        <p:nvSpPr>
          <p:cNvPr id="4" name="TextBox 3">
            <a:extLst>
              <a:ext uri="{FF2B5EF4-FFF2-40B4-BE49-F238E27FC236}">
                <a16:creationId xmlns:a16="http://schemas.microsoft.com/office/drawing/2014/main" id="{451AF78C-41FC-1773-1BD0-C25B0B439FC3}"/>
              </a:ext>
            </a:extLst>
          </p:cNvPr>
          <p:cNvSpPr txBox="1"/>
          <p:nvPr/>
        </p:nvSpPr>
        <p:spPr>
          <a:xfrm>
            <a:off x="7104387" y="1503037"/>
            <a:ext cx="4614863" cy="4725591"/>
          </a:xfrm>
          <a:prstGeom prst="roundRect">
            <a:avLst/>
          </a:prstGeom>
          <a:solidFill>
            <a:schemeClr val="bg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000" b="1" dirty="0"/>
              <a:t>Medical officer of health</a:t>
            </a:r>
            <a:br>
              <a:rPr lang="en-CA" sz="2000" b="1" dirty="0"/>
            </a:br>
            <a:r>
              <a:rPr lang="en-CA" sz="2000" b="1" dirty="0"/>
              <a:t>directions, inspections</a:t>
            </a:r>
          </a:p>
          <a:p>
            <a:pPr algn="ctr"/>
            <a:endParaRPr lang="en-CA" b="1" dirty="0"/>
          </a:p>
          <a:p>
            <a:r>
              <a:rPr lang="en-CA" dirty="0"/>
              <a:t>Every licensee shall ensure that any direction of a medical officer of health with respect to any matter that may affect the health or well-being of a child receiving child care at a child care centre the licensee operates or a premises where the licensee oversees the provision of home child care is carried out by the staff of the child care centre or home child care agency or by the child care provider at a home child care premises. O. Reg. 174/21, s. 17.</a:t>
            </a:r>
          </a:p>
        </p:txBody>
      </p:sp>
    </p:spTree>
    <p:extLst>
      <p:ext uri="{BB962C8B-B14F-4D97-AF65-F5344CB8AC3E}">
        <p14:creationId xmlns:p14="http://schemas.microsoft.com/office/powerpoint/2010/main" val="156404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3574-9863-4FB0-9E90-047B3FD8C491}"/>
              </a:ext>
            </a:extLst>
          </p:cNvPr>
          <p:cNvSpPr>
            <a:spLocks noGrp="1"/>
          </p:cNvSpPr>
          <p:nvPr>
            <p:ph type="title"/>
          </p:nvPr>
        </p:nvSpPr>
        <p:spPr/>
        <p:txBody>
          <a:bodyPr/>
          <a:lstStyle/>
          <a:p>
            <a:r>
              <a:rPr lang="en-CA" dirty="0"/>
              <a:t>1.4 Nutrition </a:t>
            </a:r>
          </a:p>
        </p:txBody>
      </p:sp>
      <p:sp>
        <p:nvSpPr>
          <p:cNvPr id="3" name="Text Placeholder 2">
            <a:extLst>
              <a:ext uri="{FF2B5EF4-FFF2-40B4-BE49-F238E27FC236}">
                <a16:creationId xmlns:a16="http://schemas.microsoft.com/office/drawing/2014/main" id="{DCA5EB99-8725-4416-A796-E4388BB7D038}"/>
              </a:ext>
            </a:extLst>
          </p:cNvPr>
          <p:cNvSpPr>
            <a:spLocks noGrp="1"/>
          </p:cNvSpPr>
          <p:nvPr>
            <p:ph type="body" idx="1"/>
          </p:nvPr>
        </p:nvSpPr>
        <p:spPr>
          <a:xfrm>
            <a:off x="415600" y="1639833"/>
            <a:ext cx="5328984" cy="4452000"/>
          </a:xfrm>
        </p:spPr>
        <p:txBody>
          <a:bodyPr>
            <a:normAutofit/>
          </a:bodyPr>
          <a:lstStyle/>
          <a:p>
            <a:pPr marL="152396" indent="0">
              <a:buNone/>
            </a:pPr>
            <a:r>
              <a:rPr lang="en-CA" sz="2000" dirty="0"/>
              <a:t>Educators must be knowledgeable of appropriate nutritional principles and practices for children including:</a:t>
            </a:r>
          </a:p>
          <a:p>
            <a:pPr lvl="1"/>
            <a:r>
              <a:rPr lang="en-CA" sz="2000" dirty="0">
                <a:latin typeface="+mn-lt"/>
              </a:rPr>
              <a:t>Specific dietary requirements </a:t>
            </a:r>
          </a:p>
          <a:p>
            <a:pPr lvl="1"/>
            <a:r>
              <a:rPr lang="en-CA" sz="2000" dirty="0">
                <a:latin typeface="+mn-lt"/>
              </a:rPr>
              <a:t>Safe food handling</a:t>
            </a:r>
          </a:p>
          <a:p>
            <a:pPr lvl="1"/>
            <a:r>
              <a:rPr lang="en-CA" sz="2000" dirty="0">
                <a:latin typeface="+mn-lt"/>
              </a:rPr>
              <a:t>Model healthy eating habits for young children</a:t>
            </a:r>
          </a:p>
        </p:txBody>
      </p:sp>
      <p:pic>
        <p:nvPicPr>
          <p:cNvPr id="4" name="Picture 3" descr="A mother and her two daughters sitting in a garden.">
            <a:extLst>
              <a:ext uri="{FF2B5EF4-FFF2-40B4-BE49-F238E27FC236}">
                <a16:creationId xmlns:a16="http://schemas.microsoft.com/office/drawing/2014/main" id="{D16417E7-7B38-4158-9258-47676765C3BE}"/>
              </a:ext>
            </a:extLst>
          </p:cNvPr>
          <p:cNvPicPr>
            <a:picLocks noChangeAspect="1"/>
          </p:cNvPicPr>
          <p:nvPr/>
        </p:nvPicPr>
        <p:blipFill>
          <a:blip r:embed="rId3"/>
          <a:stretch>
            <a:fillRect/>
          </a:stretch>
        </p:blipFill>
        <p:spPr>
          <a:xfrm>
            <a:off x="6352839" y="1770678"/>
            <a:ext cx="4974964" cy="331664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20D444B9-C685-4205-8ACD-A3881D43B569}"/>
              </a:ext>
            </a:extLst>
          </p:cNvPr>
          <p:cNvSpPr/>
          <p:nvPr/>
        </p:nvSpPr>
        <p:spPr>
          <a:xfrm>
            <a:off x="6545462" y="5500932"/>
            <a:ext cx="4589718" cy="307777"/>
          </a:xfrm>
          <a:prstGeom prst="rect">
            <a:avLst/>
          </a:prstGeom>
          <a:effectLst/>
        </p:spPr>
        <p:txBody>
          <a:bodyPr wrap="none">
            <a:spAutoFit/>
          </a:bodyPr>
          <a:lstStyle/>
          <a:p>
            <a:pPr algn="ctr"/>
            <a:r>
              <a:rPr lang="en-CA" sz="1400" i="1" u="sng" dirty="0">
                <a:hlinkClick r:id="rId4"/>
              </a:rPr>
              <a:t>“Mother with Daughters Gardening</a:t>
            </a:r>
            <a:r>
              <a:rPr lang="en-CA" sz="1400" i="1" u="sng" dirty="0"/>
              <a:t>”</a:t>
            </a:r>
            <a:r>
              <a:rPr lang="en-CA" sz="1400" i="1" dirty="0"/>
              <a:t> by </a:t>
            </a:r>
            <a:r>
              <a:rPr lang="en-CA" sz="1400" i="1" u="sng" dirty="0" err="1">
                <a:hlinkClick r:id="rId5"/>
              </a:rPr>
              <a:t>Freepik</a:t>
            </a:r>
            <a:r>
              <a:rPr lang="en-CA" sz="1400" i="1" u="sng" dirty="0"/>
              <a:t> </a:t>
            </a:r>
            <a:r>
              <a:rPr lang="en-CA" sz="1400" i="1" u="sng" dirty="0">
                <a:hlinkClick r:id="rId6"/>
              </a:rPr>
              <a:t>License </a:t>
            </a:r>
            <a:endParaRPr lang="en-CA" sz="1400" dirty="0"/>
          </a:p>
        </p:txBody>
      </p:sp>
    </p:spTree>
    <p:extLst>
      <p:ext uri="{BB962C8B-B14F-4D97-AF65-F5344CB8AC3E}">
        <p14:creationId xmlns:p14="http://schemas.microsoft.com/office/powerpoint/2010/main" val="406952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763E-7B18-436A-BD83-F1944F9F7CAE}"/>
              </a:ext>
            </a:extLst>
          </p:cNvPr>
          <p:cNvSpPr>
            <a:spLocks noGrp="1"/>
          </p:cNvSpPr>
          <p:nvPr>
            <p:ph type="title"/>
          </p:nvPr>
        </p:nvSpPr>
        <p:spPr/>
        <p:txBody>
          <a:bodyPr/>
          <a:lstStyle/>
          <a:p>
            <a:r>
              <a:rPr lang="en-CA" dirty="0"/>
              <a:t>1.5 Safety </a:t>
            </a:r>
          </a:p>
        </p:txBody>
      </p:sp>
      <p:sp>
        <p:nvSpPr>
          <p:cNvPr id="3" name="Text Placeholder 2">
            <a:extLst>
              <a:ext uri="{FF2B5EF4-FFF2-40B4-BE49-F238E27FC236}">
                <a16:creationId xmlns:a16="http://schemas.microsoft.com/office/drawing/2014/main" id="{1F4A3702-50B0-4FF4-8D67-7FFB2C3F6060}"/>
              </a:ext>
            </a:extLst>
          </p:cNvPr>
          <p:cNvSpPr>
            <a:spLocks noGrp="1"/>
          </p:cNvSpPr>
          <p:nvPr>
            <p:ph type="body" idx="1"/>
          </p:nvPr>
        </p:nvSpPr>
        <p:spPr/>
        <p:txBody>
          <a:bodyPr>
            <a:normAutofit/>
          </a:bodyPr>
          <a:lstStyle/>
          <a:p>
            <a:pPr marL="152396" indent="0">
              <a:buNone/>
            </a:pPr>
            <a:r>
              <a:rPr lang="en-CA" sz="2000" dirty="0"/>
              <a:t>Ensuring safety in early learning settings is vital for educators as they create secure environments for children to explore, learn, and develop.</a:t>
            </a:r>
          </a:p>
          <a:p>
            <a:pPr marL="152396" indent="0">
              <a:buNone/>
            </a:pPr>
            <a:endParaRPr lang="en-CA" sz="2000" dirty="0"/>
          </a:p>
          <a:p>
            <a:pPr>
              <a:buFont typeface="Arial" panose="020B0604020202020204" pitchFamily="34" charset="0"/>
              <a:buChar char="•"/>
            </a:pPr>
            <a:r>
              <a:rPr lang="en-CA" sz="2000" dirty="0"/>
              <a:t>Safety in early learning settings is crucial for children's development.</a:t>
            </a:r>
          </a:p>
          <a:p>
            <a:pPr>
              <a:buFont typeface="Arial" panose="020B0604020202020204" pitchFamily="34" charset="0"/>
              <a:buChar char="•"/>
            </a:pPr>
            <a:r>
              <a:rPr lang="en-CA" sz="2000" dirty="0"/>
              <a:t>Regulations, policies, and procedures are implemented to ensure safety.</a:t>
            </a:r>
          </a:p>
          <a:p>
            <a:pPr>
              <a:buFont typeface="Arial" panose="020B0604020202020204" pitchFamily="34" charset="0"/>
              <a:buChar char="•"/>
            </a:pPr>
            <a:r>
              <a:rPr lang="en-CA" sz="2000" dirty="0"/>
              <a:t>Educators provide resources to families and promote safe workplaces.</a:t>
            </a:r>
          </a:p>
        </p:txBody>
      </p:sp>
    </p:spTree>
    <p:extLst>
      <p:ext uri="{BB962C8B-B14F-4D97-AF65-F5344CB8AC3E}">
        <p14:creationId xmlns:p14="http://schemas.microsoft.com/office/powerpoint/2010/main" val="380697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1.6 </a:t>
            </a:r>
            <a:r>
              <a:rPr lang="en-CA" b="1" dirty="0"/>
              <a:t>Holistic Care: Equity, Diversity &amp; Inclusion</a:t>
            </a:r>
            <a:endParaRPr lang="en-US"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7685413" cy="4452000"/>
          </a:xfrm>
        </p:spPr>
        <p:txBody>
          <a:bodyPr>
            <a:normAutofit lnSpcReduction="10000"/>
          </a:bodyPr>
          <a:lstStyle/>
          <a:p>
            <a:pPr marL="152396" indent="0">
              <a:buNone/>
            </a:pPr>
            <a:r>
              <a:rPr lang="en-CA" sz="2000" dirty="0"/>
              <a:t>Early childhood educators create safe, nurturing environments, respect diversity, engage in continuous learning, and collaborate with stakeholders to support children and families effectively.</a:t>
            </a:r>
          </a:p>
          <a:p>
            <a:pPr marL="152396" indent="0">
              <a:buNone/>
            </a:pPr>
            <a:endParaRPr lang="en-CA" sz="2000" dirty="0"/>
          </a:p>
          <a:p>
            <a:pPr>
              <a:buFont typeface="Arial" panose="020B0604020202020204" pitchFamily="34" charset="0"/>
              <a:buChar char="•"/>
            </a:pPr>
            <a:r>
              <a:rPr lang="en-CA" sz="2000" dirty="0"/>
              <a:t>Educators must create safe and nurturing environments through problem-solving and reflection.</a:t>
            </a:r>
          </a:p>
          <a:p>
            <a:pPr>
              <a:buFont typeface="Arial" panose="020B0604020202020204" pitchFamily="34" charset="0"/>
              <a:buChar char="•"/>
            </a:pPr>
            <a:r>
              <a:rPr lang="en-CA" sz="2000" dirty="0"/>
              <a:t>Respecting diverse perspectives and celebrating inclusivity prevents burnout.</a:t>
            </a:r>
          </a:p>
          <a:p>
            <a:pPr>
              <a:buFont typeface="Arial" panose="020B0604020202020204" pitchFamily="34" charset="0"/>
              <a:buChar char="•"/>
            </a:pPr>
            <a:r>
              <a:rPr lang="en-CA" sz="2000" dirty="0"/>
              <a:t>Continuous learning and networking support pedagogical growth.</a:t>
            </a:r>
          </a:p>
          <a:p>
            <a:pPr>
              <a:buFont typeface="Arial" panose="020B0604020202020204" pitchFamily="34" charset="0"/>
              <a:buChar char="•"/>
            </a:pPr>
            <a:r>
              <a:rPr lang="en-CA" sz="2000" dirty="0"/>
              <a:t>Co-construction of knowledge with children, families, colleagues, and communities is crucial.</a:t>
            </a:r>
          </a:p>
          <a:p>
            <a:pPr>
              <a:buFont typeface="Arial" panose="020B0604020202020204" pitchFamily="34" charset="0"/>
              <a:buChar char="•"/>
            </a:pPr>
            <a:r>
              <a:rPr lang="en-CA" sz="2000" dirty="0"/>
              <a:t>Accessing resources is necessary for emerging educators.</a:t>
            </a:r>
          </a:p>
        </p:txBody>
      </p:sp>
      <p:pic>
        <p:nvPicPr>
          <p:cNvPr id="5" name="Picture 4" descr="A child playing with toys">
            <a:extLst>
              <a:ext uri="{FF2B5EF4-FFF2-40B4-BE49-F238E27FC236}">
                <a16:creationId xmlns:a16="http://schemas.microsoft.com/office/drawing/2014/main" id="{DC4E1E3E-8C2C-3DE7-1A0C-3A683D2932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72" t="12902" r="10223" b="2884"/>
          <a:stretch/>
        </p:blipFill>
        <p:spPr>
          <a:xfrm>
            <a:off x="8101013" y="1803797"/>
            <a:ext cx="3920407" cy="3250406"/>
          </a:xfrm>
          <a:prstGeom prst="rect">
            <a:avLst/>
          </a:prstGeom>
        </p:spPr>
      </p:pic>
      <p:sp>
        <p:nvSpPr>
          <p:cNvPr id="7" name="TextBox 6">
            <a:extLst>
              <a:ext uri="{FF2B5EF4-FFF2-40B4-BE49-F238E27FC236}">
                <a16:creationId xmlns:a16="http://schemas.microsoft.com/office/drawing/2014/main" id="{97564A54-5A2C-BEBF-02C2-42B030C902F4}"/>
              </a:ext>
            </a:extLst>
          </p:cNvPr>
          <p:cNvSpPr txBox="1"/>
          <p:nvPr/>
        </p:nvSpPr>
        <p:spPr>
          <a:xfrm>
            <a:off x="8054578" y="5162379"/>
            <a:ext cx="4013277"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Paige Cody</a:t>
            </a:r>
            <a:r>
              <a:rPr lang="en-CA" sz="1600" dirty="0"/>
              <a:t>, </a:t>
            </a:r>
            <a:r>
              <a:rPr lang="en-CA" sz="1600" dirty="0">
                <a:hlinkClick r:id="rId6"/>
              </a:rPr>
              <a:t>Unsplash Licence</a:t>
            </a:r>
            <a:endParaRPr lang="en-CA" sz="1600" dirty="0"/>
          </a:p>
        </p:txBody>
      </p:sp>
    </p:spTree>
    <p:extLst>
      <p:ext uri="{BB962C8B-B14F-4D97-AF65-F5344CB8AC3E}">
        <p14:creationId xmlns:p14="http://schemas.microsoft.com/office/powerpoint/2010/main" val="25639426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8963CD4ECA55498C260353A8227EC3" ma:contentTypeVersion="2" ma:contentTypeDescription="Create a new document." ma:contentTypeScope="" ma:versionID="aa658fe665dcebba6c33b85a2b6102c5">
  <xsd:schema xmlns:xsd="http://www.w3.org/2001/XMLSchema" xmlns:xs="http://www.w3.org/2001/XMLSchema" xmlns:p="http://schemas.microsoft.com/office/2006/metadata/properties" xmlns:ns3="6dfb7d6b-8f89-435f-977f-44312fb50d63" targetNamespace="http://schemas.microsoft.com/office/2006/metadata/properties" ma:root="true" ma:fieldsID="69fa62fe1b270deb2cf0e422741db2da" ns3:_="">
    <xsd:import namespace="6dfb7d6b-8f89-435f-977f-44312fb50d6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b7d6b-8f89-435f-977f-44312fb50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5DA92-B159-4AA7-A7D2-0856275648CD}">
  <ds:schemaRefs>
    <ds:schemaRef ds:uri="http://schemas.microsoft.com/office/2006/metadata/properties"/>
    <ds:schemaRef ds:uri="6dfb7d6b-8f89-435f-977f-44312fb50d63"/>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13ABBEE-C203-4319-981F-DBBFEC74F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b7d6b-8f89-435f-977f-44312fb50d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E73C8B-73D7-4EE3-9502-3534C922B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596</TotalTime>
  <Words>834</Words>
  <Application>Microsoft Office PowerPoint</Application>
  <PresentationFormat>Widescreen</PresentationFormat>
  <Paragraphs>70</Paragraphs>
  <Slides>10</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Frutiger LT Std 55 Roman</vt:lpstr>
      <vt:lpstr>Roboto</vt:lpstr>
      <vt:lpstr>Geometric</vt:lpstr>
      <vt:lpstr>Geometric</vt:lpstr>
      <vt:lpstr>Holistic Care and Wellness in Early Years Settings</vt:lpstr>
      <vt:lpstr>Learning Outcomes</vt:lpstr>
      <vt:lpstr>1.1 Introduction – Regulatory Bodies</vt:lpstr>
      <vt:lpstr>1.2 Holistic Health &amp; Wellness in Early Childhood Education &amp; Care</vt:lpstr>
      <vt:lpstr>1.2 The Rights of the Child</vt:lpstr>
      <vt:lpstr>1.3 Health in Early Years Legislation </vt:lpstr>
      <vt:lpstr>1.4 Nutrition </vt:lpstr>
      <vt:lpstr>1.5 Safety </vt:lpstr>
      <vt:lpstr>1.6 Holistic Care: Equity, Diversity &amp; Inclusion</vt:lpstr>
      <vt:lpstr>1.7 Issues Impacting Health &amp; Wellness in Canada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190</cp:revision>
  <dcterms:created xsi:type="dcterms:W3CDTF">2023-05-25T13:46:06Z</dcterms:created>
  <dcterms:modified xsi:type="dcterms:W3CDTF">2023-08-25T13:40:51Z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0x010100798963CD4ECA55498C260353A8227EC3</vt:lpwstr>
  </property>
</Properties>
</file>