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4"/>
  </p:sldMasterIdLst>
  <p:notesMasterIdLst>
    <p:notesMasterId r:id="rId13"/>
  </p:notesMasterIdLst>
  <p:sldIdLst>
    <p:sldId id="256" r:id="rId5"/>
    <p:sldId id="257" r:id="rId6"/>
    <p:sldId id="276" r:id="rId7"/>
    <p:sldId id="258" r:id="rId8"/>
    <p:sldId id="270" r:id="rId9"/>
    <p:sldId id="271" r:id="rId10"/>
    <p:sldId id="259" r:id="rId11"/>
    <p:sldId id="260" r:id="rId12"/>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9"/>
    <a:srgbClr val="E223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93890" autoAdjust="0"/>
  </p:normalViewPr>
  <p:slideViewPr>
    <p:cSldViewPr snapToGrid="0">
      <p:cViewPr varScale="1">
        <p:scale>
          <a:sx n="128" d="100"/>
          <a:sy n="128" d="100"/>
        </p:scale>
        <p:origin x="1116" y="12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2085B-0511-4260-95B4-FCB2BA27B01A}" type="datetimeFigureOut">
              <a:rPr lang="en-CA" smtClean="0"/>
              <a:t>2023-07-28</a:t>
            </a:fld>
            <a:endParaRPr lang="en-CA"/>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3C679-766A-45F1-8FF1-B02C46674B7E}" type="slidenum">
              <a:rPr lang="en-CA" smtClean="0"/>
              <a:t>‹#›</a:t>
            </a:fld>
            <a:endParaRPr lang="en-CA"/>
          </a:p>
        </p:txBody>
      </p:sp>
    </p:spTree>
    <p:extLst>
      <p:ext uri="{BB962C8B-B14F-4D97-AF65-F5344CB8AC3E}">
        <p14:creationId xmlns:p14="http://schemas.microsoft.com/office/powerpoint/2010/main" val="370748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 2022 survey of 1,000 Canadian businesses identified that in a tight or competitive  job market, employers may not be able to hire externally.  Instead, they are identifying those with the soft skills who could be trained on the hard skills and step quickly into a much needed position (Slater, 2022).</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COVID impacted the way we do business and the current work from home, hybrid work models rely on being adaptable, resilient,  learning on your own, and complex problems solving using your </a:t>
            </a:r>
            <a:r>
              <a:rPr lang="en-CA" sz="1200" b="0" i="0" kern="1200" dirty="0" err="1">
                <a:solidFill>
                  <a:schemeClr val="tx1"/>
                </a:solidFill>
                <a:effectLst/>
                <a:latin typeface="+mn-lt"/>
                <a:ea typeface="+mn-ea"/>
                <a:cs typeface="+mn-cs"/>
              </a:rPr>
              <a:t>your</a:t>
            </a:r>
            <a:r>
              <a:rPr lang="en-CA" sz="1200" b="0" i="0" kern="1200" dirty="0">
                <a:solidFill>
                  <a:schemeClr val="tx1"/>
                </a:solidFill>
                <a:effectLst/>
                <a:latin typeface="+mn-lt"/>
                <a:ea typeface="+mn-ea"/>
                <a:cs typeface="+mn-cs"/>
              </a:rPr>
              <a:t> social intelligence by connecting and communicating through a screen.</a:t>
            </a:r>
          </a:p>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7</a:t>
            </a:fld>
            <a:endParaRPr lang="en-CA"/>
          </a:p>
        </p:txBody>
      </p:sp>
    </p:spTree>
    <p:extLst>
      <p:ext uri="{BB962C8B-B14F-4D97-AF65-F5344CB8AC3E}">
        <p14:creationId xmlns:p14="http://schemas.microsoft.com/office/powerpoint/2010/main" val="236460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37832" y="1579418"/>
            <a:ext cx="7477518" cy="1491478"/>
          </a:xfrm>
        </p:spPr>
        <p:txBody>
          <a:bodyPr wrap="none" anchor="b">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3" name="Subtitle 2"/>
          <p:cNvSpPr>
            <a:spLocks noGrp="1"/>
          </p:cNvSpPr>
          <p:nvPr>
            <p:ph type="subTitle" idx="1" hasCustomPrompt="1"/>
          </p:nvPr>
        </p:nvSpPr>
        <p:spPr>
          <a:xfrm>
            <a:off x="1037832" y="3078647"/>
            <a:ext cx="7477518" cy="710573"/>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398949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bullets and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494053"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494051" y="1229709"/>
            <a:ext cx="4708570" cy="35524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5706458" y="860925"/>
            <a:ext cx="2943489" cy="4267201"/>
          </a:xfrm>
        </p:spPr>
        <p:txBody>
          <a:bodyPr/>
          <a:lstStyle/>
          <a:p>
            <a:r>
              <a:rPr lang="en-US"/>
              <a:t>Click icon to add picture</a:t>
            </a:r>
          </a:p>
        </p:txBody>
      </p:sp>
    </p:spTree>
    <p:extLst>
      <p:ext uri="{BB962C8B-B14F-4D97-AF65-F5344CB8AC3E}">
        <p14:creationId xmlns:p14="http://schemas.microsoft.com/office/powerpoint/2010/main" val="84965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bullets and left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3941380"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3941379" y="1229709"/>
            <a:ext cx="4708570" cy="38572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427836" y="746497"/>
            <a:ext cx="2986976" cy="4519187"/>
          </a:xfrm>
        </p:spPr>
        <p:txBody>
          <a:bodyPr/>
          <a:lstStyle/>
          <a:p>
            <a:r>
              <a:rPr lang="en-US"/>
              <a:t>Click icon to add picture</a:t>
            </a:r>
          </a:p>
        </p:txBody>
      </p:sp>
    </p:spTree>
    <p:extLst>
      <p:ext uri="{BB962C8B-B14F-4D97-AF65-F5344CB8AC3E}">
        <p14:creationId xmlns:p14="http://schemas.microsoft.com/office/powerpoint/2010/main" val="10959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2-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Picture Placeholder 7">
            <a:extLst>
              <a:ext uri="{FF2B5EF4-FFF2-40B4-BE49-F238E27FC236}">
                <a16:creationId xmlns:a16="http://schemas.microsoft.com/office/drawing/2014/main" id="{824842C3-42B5-9C43-9E2C-66DDA1C83AEB}"/>
              </a:ext>
            </a:extLst>
          </p:cNvPr>
          <p:cNvSpPr>
            <a:spLocks noGrp="1"/>
          </p:cNvSpPr>
          <p:nvPr>
            <p:ph type="pic" sz="quarter" idx="14" hasCustomPrompt="1"/>
          </p:nvPr>
        </p:nvSpPr>
        <p:spPr>
          <a:xfrm>
            <a:off x="4688667" y="1229709"/>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
        <p:nvSpPr>
          <p:cNvPr id="12" name="Picture Placeholder 7">
            <a:extLst>
              <a:ext uri="{FF2B5EF4-FFF2-40B4-BE49-F238E27FC236}">
                <a16:creationId xmlns:a16="http://schemas.microsoft.com/office/drawing/2014/main" id="{A89EA318-93EB-D34A-957B-D0D443FDB6FB}"/>
              </a:ext>
            </a:extLst>
          </p:cNvPr>
          <p:cNvSpPr>
            <a:spLocks noGrp="1"/>
          </p:cNvSpPr>
          <p:nvPr>
            <p:ph type="pic" sz="quarter" idx="15" hasCustomPrompt="1"/>
          </p:nvPr>
        </p:nvSpPr>
        <p:spPr>
          <a:xfrm>
            <a:off x="494052" y="1229708"/>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384115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with title and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 hasCustomPrompt="1"/>
          </p:nvPr>
        </p:nvSpPr>
        <p:spPr>
          <a:xfrm>
            <a:off x="494052" y="4311085"/>
            <a:ext cx="26062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0" name="Picture Placeholder 2"/>
          <p:cNvSpPr>
            <a:spLocks noGrp="1" noChangeAspect="1"/>
          </p:cNvSpPr>
          <p:nvPr>
            <p:ph type="pic" idx="15"/>
          </p:nvPr>
        </p:nvSpPr>
        <p:spPr>
          <a:xfrm>
            <a:off x="494055" y="1377638"/>
            <a:ext cx="2606278"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3" name="Picture Placeholder 2"/>
          <p:cNvSpPr>
            <a:spLocks noGrp="1" noChangeAspect="1"/>
          </p:cNvSpPr>
          <p:nvPr>
            <p:ph type="pic" idx="21"/>
          </p:nvPr>
        </p:nvSpPr>
        <p:spPr>
          <a:xfrm>
            <a:off x="3276603" y="1377638"/>
            <a:ext cx="2597833"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6" name="Picture Placeholder 2"/>
          <p:cNvSpPr>
            <a:spLocks noGrp="1" noChangeAspect="1"/>
          </p:cNvSpPr>
          <p:nvPr>
            <p:ph type="pic" idx="22"/>
          </p:nvPr>
        </p:nvSpPr>
        <p:spPr>
          <a:xfrm>
            <a:off x="6050707" y="1377638"/>
            <a:ext cx="2599241"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17" name="Text Placeholder 2"/>
          <p:cNvSpPr>
            <a:spLocks noGrp="1"/>
          </p:cNvSpPr>
          <p:nvPr>
            <p:ph type="body" idx="23" hasCustomPrompt="1"/>
          </p:nvPr>
        </p:nvSpPr>
        <p:spPr>
          <a:xfrm>
            <a:off x="3290758" y="4311085"/>
            <a:ext cx="2583678" cy="472966"/>
          </a:xfrm>
        </p:spPr>
        <p:txBody>
          <a:bodyPr anchor="b">
            <a:no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8" name="Text Placeholder 2"/>
          <p:cNvSpPr>
            <a:spLocks noGrp="1"/>
          </p:cNvSpPr>
          <p:nvPr>
            <p:ph type="body" idx="25" hasCustomPrompt="1"/>
          </p:nvPr>
        </p:nvSpPr>
        <p:spPr>
          <a:xfrm>
            <a:off x="6064864" y="4302420"/>
            <a:ext cx="25836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2594200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image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9841" y="822855"/>
            <a:ext cx="7886700" cy="3417549"/>
          </a:xfrm>
        </p:spPr>
        <p:txBody>
          <a:bodyPr anchor="t">
            <a:normAutofit/>
          </a:bodyPr>
          <a:lstStyle>
            <a:lvl1pPr marL="0" indent="0">
              <a:buNone/>
              <a:defRPr sz="1400" baseline="0">
                <a:solidFill>
                  <a:schemeClr val="tx1">
                    <a:lumMod val="85000"/>
                  </a:schemeClr>
                </a:solidFill>
              </a:defRPr>
            </a:lvl1pPr>
            <a:lvl2pPr marL="380992" indent="0">
              <a:buNone/>
              <a:defRPr sz="2333"/>
            </a:lvl2pPr>
            <a:lvl3pPr marL="761985" indent="0">
              <a:buNone/>
              <a:defRPr sz="2000"/>
            </a:lvl3pPr>
            <a:lvl4pPr marL="1142977" indent="0">
              <a:buNone/>
              <a:defRPr sz="1667"/>
            </a:lvl4pPr>
            <a:lvl5pPr marL="1523970" indent="0">
              <a:buNone/>
              <a:defRPr sz="1667"/>
            </a:lvl5pPr>
            <a:lvl6pPr marL="1904962" indent="0">
              <a:buNone/>
              <a:defRPr sz="1667"/>
            </a:lvl6pPr>
            <a:lvl7pPr marL="2285954" indent="0">
              <a:buNone/>
              <a:defRPr sz="1667"/>
            </a:lvl7pPr>
            <a:lvl8pPr marL="2666947" indent="0">
              <a:buNone/>
              <a:defRPr sz="1667"/>
            </a:lvl8pPr>
            <a:lvl9pPr marL="3047940" indent="0">
              <a:buNone/>
              <a:defRPr sz="1667"/>
            </a:lvl9pPr>
          </a:lstStyle>
          <a:p>
            <a:r>
              <a:rPr lang="en-US" dirty="0"/>
              <a:t>Click icon to add picture – remember to add alt tag(s)</a:t>
            </a:r>
          </a:p>
        </p:txBody>
      </p:sp>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787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120015" y="409576"/>
            <a:ext cx="8903970" cy="5139887"/>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82956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screen picture">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0" y="232757"/>
            <a:ext cx="9144000" cy="5714999"/>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1626264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Media Placeholder 7">
            <a:extLst>
              <a:ext uri="{FF2B5EF4-FFF2-40B4-BE49-F238E27FC236}">
                <a16:creationId xmlns:a16="http://schemas.microsoft.com/office/drawing/2014/main" id="{15E10ABA-6733-4542-AEE4-B1A0C2E01AA1}"/>
              </a:ext>
            </a:extLst>
          </p:cNvPr>
          <p:cNvSpPr>
            <a:spLocks noGrp="1"/>
          </p:cNvSpPr>
          <p:nvPr>
            <p:ph type="media" sz="quarter" idx="13"/>
          </p:nvPr>
        </p:nvSpPr>
        <p:spPr>
          <a:xfrm>
            <a:off x="630238" y="823913"/>
            <a:ext cx="7885115" cy="3424237"/>
          </a:xfrm>
        </p:spPr>
        <p:txBody>
          <a:bodyPr/>
          <a:lstStyle/>
          <a:p>
            <a:r>
              <a:rPr lang="en-US"/>
              <a:t>Click icon to add media</a:t>
            </a:r>
          </a:p>
        </p:txBody>
      </p:sp>
    </p:spTree>
    <p:extLst>
      <p:ext uri="{BB962C8B-B14F-4D97-AF65-F5344CB8AC3E}">
        <p14:creationId xmlns:p14="http://schemas.microsoft.com/office/powerpoint/2010/main" val="2801787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61EB3D43-4BB5-A644-A0D1-F886600C067D}"/>
              </a:ext>
            </a:extLst>
          </p:cNvPr>
          <p:cNvSpPr>
            <a:spLocks noGrp="1"/>
          </p:cNvSpPr>
          <p:nvPr>
            <p:ph type="media" sz="quarter" idx="10"/>
          </p:nvPr>
        </p:nvSpPr>
        <p:spPr>
          <a:xfrm>
            <a:off x="0" y="0"/>
            <a:ext cx="9144000" cy="5715000"/>
          </a:xfrm>
        </p:spPr>
        <p:txBody>
          <a:bodyPr/>
          <a:lstStyle/>
          <a:p>
            <a:r>
              <a:rPr lang="en-US"/>
              <a:t>Click icon to add media</a:t>
            </a:r>
          </a:p>
        </p:txBody>
      </p:sp>
    </p:spTree>
    <p:extLst>
      <p:ext uri="{BB962C8B-B14F-4D97-AF65-F5344CB8AC3E}">
        <p14:creationId xmlns:p14="http://schemas.microsoft.com/office/powerpoint/2010/main" val="2241783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6"/>
            <a:ext cx="6977064" cy="3910373"/>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4297576"/>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4" y="82385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3768798"/>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23493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02465" y="1471448"/>
            <a:ext cx="7539071" cy="1423352"/>
          </a:xfrm>
        </p:spPr>
        <p:txBody>
          <a:bodyPr wrap="none" anchor="t">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8" name="Subtitle 2"/>
          <p:cNvSpPr>
            <a:spLocks noGrp="1"/>
          </p:cNvSpPr>
          <p:nvPr>
            <p:ph type="subTitle" idx="1" hasCustomPrompt="1"/>
          </p:nvPr>
        </p:nvSpPr>
        <p:spPr>
          <a:xfrm>
            <a:off x="802465" y="816600"/>
            <a:ext cx="7539071" cy="653822"/>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2848415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5"/>
            <a:ext cx="6977064" cy="2494087"/>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2804631"/>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4" name="Text Placeholder 3"/>
          <p:cNvSpPr>
            <a:spLocks noGrp="1"/>
          </p:cNvSpPr>
          <p:nvPr>
            <p:ph type="body" sz="half" idx="2" hasCustomPrompt="1"/>
          </p:nvPr>
        </p:nvSpPr>
        <p:spPr>
          <a:xfrm>
            <a:off x="629844" y="3666652"/>
            <a:ext cx="7884318" cy="1241247"/>
          </a:xfrm>
        </p:spPr>
        <p:txBody>
          <a:bodyPr anchor="ctr">
            <a:noAutofit/>
          </a:bodyPr>
          <a:lstStyle>
            <a:lvl1pPr marL="0" indent="0">
              <a:buNone/>
              <a:defRPr sz="1778" baseline="0"/>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3" y="655689"/>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228600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130860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1934023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244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406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161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763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24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94052" y="3963576"/>
            <a:ext cx="8155896" cy="588328"/>
          </a:xfrm>
        </p:spPr>
        <p:txBody>
          <a:bodyPr anchor="t">
            <a:noAutofit/>
          </a:bodyPr>
          <a:lstStyle>
            <a:lvl1pPr marL="0" indent="0">
              <a:buNone/>
              <a:defRPr sz="1778"/>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sub title</a:t>
            </a:r>
          </a:p>
        </p:txBody>
      </p:sp>
      <p:sp>
        <p:nvSpPr>
          <p:cNvPr id="5" name="Title 4">
            <a:extLst>
              <a:ext uri="{FF2B5EF4-FFF2-40B4-BE49-F238E27FC236}">
                <a16:creationId xmlns:a16="http://schemas.microsoft.com/office/drawing/2014/main" id="{2CAE61BF-3763-0E4A-999B-8924DFBF3661}"/>
              </a:ext>
            </a:extLst>
          </p:cNvPr>
          <p:cNvSpPr>
            <a:spLocks noGrp="1"/>
          </p:cNvSpPr>
          <p:nvPr>
            <p:ph type="title" hasCustomPrompt="1"/>
          </p:nvPr>
        </p:nvSpPr>
        <p:spPr>
          <a:xfrm>
            <a:off x="494052" y="2622620"/>
            <a:ext cx="8155896" cy="1340956"/>
          </a:xfrm>
        </p:spPr>
        <p:txBody>
          <a:bodyPr anchor="b"/>
          <a:lstStyle/>
          <a:p>
            <a:r>
              <a:rPr lang="en-US" dirty="0"/>
              <a:t>Click to edit title</a:t>
            </a:r>
          </a:p>
        </p:txBody>
      </p:sp>
    </p:spTree>
    <p:extLst>
      <p:ext uri="{BB962C8B-B14F-4D97-AF65-F5344CB8AC3E}">
        <p14:creationId xmlns:p14="http://schemas.microsoft.com/office/powerpoint/2010/main" val="296909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F6A6C647-8D61-1F4E-99D1-2AB4ED068F8F}"/>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14" name="Content Placeholder 13">
            <a:extLst>
              <a:ext uri="{FF2B5EF4-FFF2-40B4-BE49-F238E27FC236}">
                <a16:creationId xmlns:a16="http://schemas.microsoft.com/office/drawing/2014/main" id="{001196F0-56A5-0A49-AD87-3B487F495141}"/>
              </a:ext>
            </a:extLst>
          </p:cNvPr>
          <p:cNvSpPr>
            <a:spLocks noGrp="1"/>
          </p:cNvSpPr>
          <p:nvPr>
            <p:ph sz="quarter" idx="13" hasCustomPrompt="1"/>
          </p:nvPr>
        </p:nvSpPr>
        <p:spPr>
          <a:xfrm>
            <a:off x="494348" y="1230314"/>
            <a:ext cx="8155305" cy="339407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40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 columns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BDCE862F-2DE8-F94F-9079-91AF022976F0}"/>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3">
            <a:extLst>
              <a:ext uri="{FF2B5EF4-FFF2-40B4-BE49-F238E27FC236}">
                <a16:creationId xmlns:a16="http://schemas.microsoft.com/office/drawing/2014/main" id="{F482732F-316B-FD4C-A0B3-A1EF01C5451C}"/>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8" name="Title Placeholder 1">
            <a:extLst>
              <a:ext uri="{FF2B5EF4-FFF2-40B4-BE49-F238E27FC236}">
                <a16:creationId xmlns:a16="http://schemas.microsoft.com/office/drawing/2014/main" id="{FBF0C72D-9A4A-2A49-B363-B2C415C80BA7}"/>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Tree>
    <p:extLst>
      <p:ext uri="{BB962C8B-B14F-4D97-AF65-F5344CB8AC3E}">
        <p14:creationId xmlns:p14="http://schemas.microsoft.com/office/powerpoint/2010/main" val="289972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wo columns content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Placeholder 1">
            <a:extLst>
              <a:ext uri="{FF2B5EF4-FFF2-40B4-BE49-F238E27FC236}">
                <a16:creationId xmlns:a16="http://schemas.microsoft.com/office/drawing/2014/main" id="{CB971B7F-1741-9A4A-B925-11E1F5B352C4}"/>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9" name="Content Placeholder 2">
            <a:extLst>
              <a:ext uri="{FF2B5EF4-FFF2-40B4-BE49-F238E27FC236}">
                <a16:creationId xmlns:a16="http://schemas.microsoft.com/office/drawing/2014/main" id="{F32FC316-43A0-314E-884C-19A6592161FA}"/>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0" name="Content Placeholder 3">
            <a:extLst>
              <a:ext uri="{FF2B5EF4-FFF2-40B4-BE49-F238E27FC236}">
                <a16:creationId xmlns:a16="http://schemas.microsoft.com/office/drawing/2014/main" id="{AB32E208-AE39-D149-A2EC-87102F8C0C21}"/>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588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umn text with title and sub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Text Placeholder 2">
            <a:extLst>
              <a:ext uri="{FF2B5EF4-FFF2-40B4-BE49-F238E27FC236}">
                <a16:creationId xmlns:a16="http://schemas.microsoft.com/office/drawing/2014/main" id="{DF5D3C69-508E-E343-82E0-194270BE750D}"/>
              </a:ext>
            </a:extLst>
          </p:cNvPr>
          <p:cNvSpPr>
            <a:spLocks noGrp="1"/>
          </p:cNvSpPr>
          <p:nvPr>
            <p:ph type="body" idx="26" hasCustomPrompt="1"/>
          </p:nvPr>
        </p:nvSpPr>
        <p:spPr>
          <a:xfrm>
            <a:off x="494052" y="1368973"/>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0" name="Text Placeholder 2">
            <a:extLst>
              <a:ext uri="{FF2B5EF4-FFF2-40B4-BE49-F238E27FC236}">
                <a16:creationId xmlns:a16="http://schemas.microsoft.com/office/drawing/2014/main" id="{9B9A5ACD-B447-8F44-9065-AD7D1222E29D}"/>
              </a:ext>
            </a:extLst>
          </p:cNvPr>
          <p:cNvSpPr>
            <a:spLocks noGrp="1"/>
          </p:cNvSpPr>
          <p:nvPr>
            <p:ph type="body" idx="27" hasCustomPrompt="1"/>
          </p:nvPr>
        </p:nvSpPr>
        <p:spPr>
          <a:xfrm>
            <a:off x="326815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1" name="Text Placeholder 2">
            <a:extLst>
              <a:ext uri="{FF2B5EF4-FFF2-40B4-BE49-F238E27FC236}">
                <a16:creationId xmlns:a16="http://schemas.microsoft.com/office/drawing/2014/main" id="{E35FDE71-5828-1A47-B218-9FF0C40675E7}"/>
              </a:ext>
            </a:extLst>
          </p:cNvPr>
          <p:cNvSpPr>
            <a:spLocks noGrp="1"/>
          </p:cNvSpPr>
          <p:nvPr>
            <p:ph type="body" idx="28" hasCustomPrompt="1"/>
          </p:nvPr>
        </p:nvSpPr>
        <p:spPr>
          <a:xfrm>
            <a:off x="604718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850605"/>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6430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lumn text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229710"/>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2727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column text, small title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E732-3AEB-2446-A6FA-5AFFBB873A20}"/>
              </a:ext>
            </a:extLst>
          </p:cNvPr>
          <p:cNvSpPr>
            <a:spLocks noGrp="1"/>
          </p:cNvSpPr>
          <p:nvPr>
            <p:ph type="title" hasCustomPrompt="1"/>
          </p:nvPr>
        </p:nvSpPr>
        <p:spPr>
          <a:xfrm>
            <a:off x="334611" y="610432"/>
            <a:ext cx="8564210" cy="499597"/>
          </a:xfrm>
        </p:spPr>
        <p:txBody>
          <a:bodyPr/>
          <a:lstStyle>
            <a:lvl1pPr>
              <a:defRPr sz="2400"/>
            </a:lvl1pPr>
          </a:lstStyle>
          <a:p>
            <a:r>
              <a:rPr lang="en-US" dirty="0"/>
              <a:t>Click to edit title</a:t>
            </a:r>
          </a:p>
        </p:txBody>
      </p:sp>
      <p:sp>
        <p:nvSpPr>
          <p:cNvPr id="3" name="Content Placeholder 2">
            <a:extLst>
              <a:ext uri="{FF2B5EF4-FFF2-40B4-BE49-F238E27FC236}">
                <a16:creationId xmlns:a16="http://schemas.microsoft.com/office/drawing/2014/main" id="{4453B807-26A2-0B44-917E-DCCFEF7EB298}"/>
              </a:ext>
            </a:extLst>
          </p:cNvPr>
          <p:cNvSpPr>
            <a:spLocks noGrp="1"/>
          </p:cNvSpPr>
          <p:nvPr>
            <p:ph sz="half" idx="1" hasCustomPrompt="1"/>
          </p:nvPr>
        </p:nvSpPr>
        <p:spPr>
          <a:xfrm>
            <a:off x="334611" y="1140173"/>
            <a:ext cx="8564209" cy="3642035"/>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616611C-9122-E049-912F-ABF2154EE879}"/>
              </a:ext>
            </a:extLst>
          </p:cNvPr>
          <p:cNvSpPr>
            <a:spLocks noGrp="1"/>
          </p:cNvSpPr>
          <p:nvPr>
            <p:ph type="dt" sz="half" idx="10"/>
          </p:nvPr>
        </p:nvSpPr>
        <p:spPr/>
        <p:txBody>
          <a:bodyPr/>
          <a:lstStyle/>
          <a:p>
            <a:fld id="{B61BEF0D-F0BB-DE4B-95CE-6DB70DBA9567}" type="datetimeFigureOut">
              <a:rPr lang="en-US" smtClean="0"/>
              <a:pPr/>
              <a:t>7/28/2023</a:t>
            </a:fld>
            <a:endParaRPr lang="en-US" dirty="0"/>
          </a:p>
        </p:txBody>
      </p:sp>
      <p:sp>
        <p:nvSpPr>
          <p:cNvPr id="5" name="Footer Placeholder 4">
            <a:extLst>
              <a:ext uri="{FF2B5EF4-FFF2-40B4-BE49-F238E27FC236}">
                <a16:creationId xmlns:a16="http://schemas.microsoft.com/office/drawing/2014/main" id="{3A1A17CA-2218-B242-BA20-69CBB4C51E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D4A38B-A490-B042-9C4F-4C94FD393F5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416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053" y="304271"/>
            <a:ext cx="8155896" cy="9254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94053" y="1229710"/>
            <a:ext cx="8155896" cy="35945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388534" y="5081520"/>
            <a:ext cx="1190065" cy="276659"/>
          </a:xfrm>
          <a:prstGeom prst="rect">
            <a:avLst/>
          </a:prstGeom>
        </p:spPr>
        <p:txBody>
          <a:bodyPr vert="horz" lIns="91440" tIns="45720" rIns="91440" bIns="45720" rtlCol="0" anchor="ctr"/>
          <a:lstStyle>
            <a:lvl1pPr algn="l">
              <a:defRPr sz="1000">
                <a:solidFill>
                  <a:schemeClr val="tx1">
                    <a:lumMod val="85000"/>
                  </a:schemeClr>
                </a:solidFill>
              </a:defRPr>
            </a:lvl1pPr>
          </a:lstStyle>
          <a:p>
            <a:fld id="{B61BEF0D-F0BB-DE4B-95CE-6DB70DBA9567}" type="datetimeFigureOut">
              <a:rPr lang="en-US" smtClean="0"/>
              <a:pPr/>
              <a:t>7/28/2023</a:t>
            </a:fld>
            <a:endParaRPr lang="en-US" dirty="0"/>
          </a:p>
        </p:txBody>
      </p:sp>
      <p:sp>
        <p:nvSpPr>
          <p:cNvPr id="5" name="Footer Placeholder 4"/>
          <p:cNvSpPr>
            <a:spLocks noGrp="1"/>
          </p:cNvSpPr>
          <p:nvPr>
            <p:ph type="ftr" sz="quarter" idx="3"/>
          </p:nvPr>
        </p:nvSpPr>
        <p:spPr>
          <a:xfrm>
            <a:off x="4713196" y="5078099"/>
            <a:ext cx="3086100" cy="280080"/>
          </a:xfrm>
          <a:prstGeom prst="rect">
            <a:avLst/>
          </a:prstGeom>
        </p:spPr>
        <p:txBody>
          <a:bodyPr vert="horz" lIns="91440" tIns="45720" rIns="91440" bIns="45720" rtlCol="0" anchor="ctr"/>
          <a:lstStyle>
            <a:lvl1pPr algn="ctr">
              <a:defRPr sz="1000">
                <a:solidFill>
                  <a:schemeClr val="tx1">
                    <a:lumMod val="85000"/>
                  </a:schemeClr>
                </a:solidFill>
              </a:defRPr>
            </a:lvl1pPr>
          </a:lstStyle>
          <a:p>
            <a:endParaRPr lang="en-US" dirty="0"/>
          </a:p>
        </p:txBody>
      </p:sp>
      <p:sp>
        <p:nvSpPr>
          <p:cNvPr id="6" name="Slide Number Placeholder 5"/>
          <p:cNvSpPr>
            <a:spLocks noGrp="1"/>
          </p:cNvSpPr>
          <p:nvPr>
            <p:ph type="sldNum" sz="quarter" idx="4"/>
          </p:nvPr>
        </p:nvSpPr>
        <p:spPr>
          <a:xfrm>
            <a:off x="7933893" y="5081520"/>
            <a:ext cx="716056" cy="276659"/>
          </a:xfrm>
          <a:prstGeom prst="rect">
            <a:avLst/>
          </a:prstGeom>
        </p:spPr>
        <p:txBody>
          <a:bodyPr vert="horz" lIns="91440" tIns="45720" rIns="91440" bIns="45720" rtlCol="0" anchor="ctr"/>
          <a:lstStyle>
            <a:lvl1pPr algn="r">
              <a:defRPr sz="1000">
                <a:solidFill>
                  <a:schemeClr val="tx1">
                    <a:lumMod val="8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5622726"/>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44" r:id="rId17"/>
    <p:sldLayoutId id="214748374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Lst>
  <p:txStyles>
    <p:titleStyle>
      <a:lvl1pPr algn="l" defTabSz="761985" rtl="0" eaLnBrk="1" latinLnBrk="0" hangingPunct="1">
        <a:lnSpc>
          <a:spcPct val="100000"/>
        </a:lnSpc>
        <a:spcBef>
          <a:spcPct val="0"/>
        </a:spcBef>
        <a:buNone/>
        <a:defRPr sz="3200" b="0" kern="1200">
          <a:solidFill>
            <a:schemeClr val="bg1"/>
          </a:solidFill>
          <a:latin typeface="Gotham Medium" pitchFamily="2" charset="0"/>
          <a:ea typeface="+mj-ea"/>
          <a:cs typeface="Gotham Medium" pitchFamily="2" charset="0"/>
        </a:defRPr>
      </a:lvl1pPr>
    </p:titleStyle>
    <p:body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85" rtl="0" eaLnBrk="1" latinLnBrk="0" hangingPunct="1">
        <a:defRPr sz="1500" kern="1200">
          <a:solidFill>
            <a:schemeClr val="tx1"/>
          </a:solidFill>
          <a:latin typeface="+mn-lt"/>
          <a:ea typeface="+mn-ea"/>
          <a:cs typeface="+mn-cs"/>
        </a:defRPr>
      </a:lvl1pPr>
      <a:lvl2pPr marL="380992" algn="l" defTabSz="761985" rtl="0" eaLnBrk="1" latinLnBrk="0" hangingPunct="1">
        <a:defRPr sz="1500" kern="1200">
          <a:solidFill>
            <a:schemeClr val="tx1"/>
          </a:solidFill>
          <a:latin typeface="+mn-lt"/>
          <a:ea typeface="+mn-ea"/>
          <a:cs typeface="+mn-cs"/>
        </a:defRPr>
      </a:lvl2pPr>
      <a:lvl3pPr marL="761985" algn="l" defTabSz="761985" rtl="0" eaLnBrk="1" latinLnBrk="0" hangingPunct="1">
        <a:defRPr sz="1500" kern="1200">
          <a:solidFill>
            <a:schemeClr val="tx1"/>
          </a:solidFill>
          <a:latin typeface="+mn-lt"/>
          <a:ea typeface="+mn-ea"/>
          <a:cs typeface="+mn-cs"/>
        </a:defRPr>
      </a:lvl3pPr>
      <a:lvl4pPr marL="1142977" algn="l" defTabSz="761985" rtl="0" eaLnBrk="1" latinLnBrk="0" hangingPunct="1">
        <a:defRPr sz="1500" kern="1200">
          <a:solidFill>
            <a:schemeClr val="tx1"/>
          </a:solidFill>
          <a:latin typeface="+mn-lt"/>
          <a:ea typeface="+mn-ea"/>
          <a:cs typeface="+mn-cs"/>
        </a:defRPr>
      </a:lvl4pPr>
      <a:lvl5pPr marL="1523970" algn="l" defTabSz="761985" rtl="0" eaLnBrk="1" latinLnBrk="0" hangingPunct="1">
        <a:defRPr sz="1500" kern="1200">
          <a:solidFill>
            <a:schemeClr val="tx1"/>
          </a:solidFill>
          <a:latin typeface="+mn-lt"/>
          <a:ea typeface="+mn-ea"/>
          <a:cs typeface="+mn-cs"/>
        </a:defRPr>
      </a:lvl5pPr>
      <a:lvl6pPr marL="1904962" algn="l" defTabSz="761985" rtl="0" eaLnBrk="1" latinLnBrk="0" hangingPunct="1">
        <a:defRPr sz="1500" kern="1200">
          <a:solidFill>
            <a:schemeClr val="tx1"/>
          </a:solidFill>
          <a:latin typeface="+mn-lt"/>
          <a:ea typeface="+mn-ea"/>
          <a:cs typeface="+mn-cs"/>
        </a:defRPr>
      </a:lvl6pPr>
      <a:lvl7pPr marL="2285954" algn="l" defTabSz="761985" rtl="0" eaLnBrk="1" latinLnBrk="0" hangingPunct="1">
        <a:defRPr sz="1500" kern="1200">
          <a:solidFill>
            <a:schemeClr val="tx1"/>
          </a:solidFill>
          <a:latin typeface="+mn-lt"/>
          <a:ea typeface="+mn-ea"/>
          <a:cs typeface="+mn-cs"/>
        </a:defRPr>
      </a:lvl7pPr>
      <a:lvl8pPr marL="2666947" algn="l" defTabSz="761985" rtl="0" eaLnBrk="1" latinLnBrk="0" hangingPunct="1">
        <a:defRPr sz="1500" kern="1200">
          <a:solidFill>
            <a:schemeClr val="tx1"/>
          </a:solidFill>
          <a:latin typeface="+mn-lt"/>
          <a:ea typeface="+mn-ea"/>
          <a:cs typeface="+mn-cs"/>
        </a:defRPr>
      </a:lvl8pPr>
      <a:lvl9pPr marL="3047940" algn="l" defTabSz="761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eYhGPHAnFak"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ecampusontario.pressbooks.pub/fanshaweacademicintegrity/" TargetMode="External"/><Relationship Id="rId2" Type="http://schemas.openxmlformats.org/officeDocument/2006/relationships/hyperlink" Target="https://fanshawec.libguides.com/apa" TargetMode="Externa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fanshaweprospectcc.brightspace.com/course/9/academic-integrity-at-fanshawe-colleg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youtu.be/JnRrJ4ASy18"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eTLfl208XGE" TargetMode="External"/><Relationship Id="rId7" Type="http://schemas.openxmlformats.org/officeDocument/2006/relationships/hyperlink" Target="https://www.fanshaweonline.ca/d2l/lms/legacy/selfregistration.d2l?ou=29533"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youtube.com/playlist?list=PLROkL-LCVqBnauUbvQ8182PGjBATrnmsq" TargetMode="External"/><Relationship Id="rId5" Type="http://schemas.openxmlformats.org/officeDocument/2006/relationships/hyperlink" Target="https://youtu.be/s-G3VrTKj2w" TargetMode="External"/><Relationship Id="rId4" Type="http://schemas.openxmlformats.org/officeDocument/2006/relationships/hyperlink" Target="https://youtu.be/eTFjAyT8lB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D309-03E5-3749-8F8F-65A34D7D5E5D}"/>
              </a:ext>
            </a:extLst>
          </p:cNvPr>
          <p:cNvSpPr>
            <a:spLocks noGrp="1"/>
          </p:cNvSpPr>
          <p:nvPr>
            <p:ph type="ctrTitle"/>
          </p:nvPr>
        </p:nvSpPr>
        <p:spPr/>
        <p:txBody>
          <a:bodyPr/>
          <a:lstStyle/>
          <a:p>
            <a:r>
              <a:rPr lang="en-US" sz="3600" dirty="0"/>
              <a:t>Pre-Health Science: Pathways to Success</a:t>
            </a:r>
          </a:p>
        </p:txBody>
      </p:sp>
      <p:sp>
        <p:nvSpPr>
          <p:cNvPr id="3" name="Subtitle 2">
            <a:extLst>
              <a:ext uri="{FF2B5EF4-FFF2-40B4-BE49-F238E27FC236}">
                <a16:creationId xmlns:a16="http://schemas.microsoft.com/office/drawing/2014/main" id="{CA2DA5BD-EB67-DD4F-9E07-B094BA3801D3}"/>
              </a:ext>
            </a:extLst>
          </p:cNvPr>
          <p:cNvSpPr>
            <a:spLocks noGrp="1"/>
          </p:cNvSpPr>
          <p:nvPr>
            <p:ph type="subTitle" idx="1"/>
          </p:nvPr>
        </p:nvSpPr>
        <p:spPr/>
        <p:txBody>
          <a:bodyPr/>
          <a:lstStyle/>
          <a:p>
            <a:r>
              <a:rPr lang="en-US" dirty="0"/>
              <a:t>Chapter 8: Academic Integrity</a:t>
            </a:r>
          </a:p>
        </p:txBody>
      </p:sp>
    </p:spTree>
    <p:extLst>
      <p:ext uri="{BB962C8B-B14F-4D97-AF65-F5344CB8AC3E}">
        <p14:creationId xmlns:p14="http://schemas.microsoft.com/office/powerpoint/2010/main" val="1635243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2B11-7454-4848-A31E-6D0914B2341E}"/>
              </a:ext>
            </a:extLst>
          </p:cNvPr>
          <p:cNvSpPr>
            <a:spLocks noGrp="1"/>
          </p:cNvSpPr>
          <p:nvPr>
            <p:ph type="title"/>
          </p:nvPr>
        </p:nvSpPr>
        <p:spPr>
          <a:xfrm>
            <a:off x="328091" y="289862"/>
            <a:ext cx="7642317" cy="925438"/>
          </a:xfrm>
        </p:spPr>
        <p:txBody>
          <a:bodyPr/>
          <a:lstStyle/>
          <a:p>
            <a:r>
              <a:rPr lang="en-CA" dirty="0"/>
              <a:t>8.0 Learning Objectives</a:t>
            </a:r>
          </a:p>
        </p:txBody>
      </p:sp>
      <p:sp>
        <p:nvSpPr>
          <p:cNvPr id="3" name="Content Placeholder 2">
            <a:extLst>
              <a:ext uri="{FF2B5EF4-FFF2-40B4-BE49-F238E27FC236}">
                <a16:creationId xmlns:a16="http://schemas.microsoft.com/office/drawing/2014/main" id="{A722ED5A-15DC-4058-83B1-A1FA2A27EE36}"/>
              </a:ext>
            </a:extLst>
          </p:cNvPr>
          <p:cNvSpPr>
            <a:spLocks noGrp="1"/>
          </p:cNvSpPr>
          <p:nvPr>
            <p:ph sz="quarter" idx="13"/>
          </p:nvPr>
        </p:nvSpPr>
        <p:spPr>
          <a:xfrm>
            <a:off x="328091" y="1105625"/>
            <a:ext cx="8504182" cy="3394075"/>
          </a:xfrm>
        </p:spPr>
        <p:txBody>
          <a:bodyPr>
            <a:noAutofit/>
          </a:bodyPr>
          <a:lstStyle/>
          <a:p>
            <a:r>
              <a:rPr lang="en-CA" sz="1800" dirty="0">
                <a:solidFill>
                  <a:schemeClr val="bg1"/>
                </a:solidFill>
              </a:rPr>
              <a:t>After reading this chapter, you should be able to do the following:</a:t>
            </a:r>
          </a:p>
          <a:p>
            <a:pPr marL="457200" indent="-457200">
              <a:buFont typeface="Arial" panose="020B0604020202020204" pitchFamily="34" charset="0"/>
              <a:buChar char="•"/>
            </a:pPr>
            <a:r>
              <a:rPr lang="en-US" sz="1800" dirty="0">
                <a:solidFill>
                  <a:schemeClr val="bg1"/>
                </a:solidFill>
              </a:rPr>
              <a:t>Define academic integrity and common forms of academic dishonesty</a:t>
            </a:r>
          </a:p>
          <a:p>
            <a:pPr marL="457200" indent="-457200">
              <a:buFont typeface="Arial" panose="020B0604020202020204" pitchFamily="34" charset="0"/>
              <a:buChar char="•"/>
            </a:pPr>
            <a:r>
              <a:rPr lang="en-US" sz="1800" dirty="0">
                <a:solidFill>
                  <a:schemeClr val="bg1"/>
                </a:solidFill>
              </a:rPr>
              <a:t>Identify common scenarios that can lead to academic dishonesty, and possible consequences</a:t>
            </a:r>
          </a:p>
          <a:p>
            <a:pPr marL="457200" indent="-457200">
              <a:buFont typeface="Arial" panose="020B0604020202020204" pitchFamily="34" charset="0"/>
              <a:buChar char="•"/>
            </a:pPr>
            <a:r>
              <a:rPr lang="en-US" sz="1800" dirty="0">
                <a:solidFill>
                  <a:schemeClr val="bg1"/>
                </a:solidFill>
              </a:rPr>
              <a:t>Identify strategies for avoiding plagiarism</a:t>
            </a:r>
          </a:p>
          <a:p>
            <a:pPr marL="457200" indent="-457200">
              <a:buFont typeface="Arial" panose="020B0604020202020204" pitchFamily="34" charset="0"/>
              <a:buChar char="•"/>
            </a:pPr>
            <a:r>
              <a:rPr lang="en-US" sz="1800" dirty="0">
                <a:solidFill>
                  <a:schemeClr val="bg1"/>
                </a:solidFill>
              </a:rPr>
              <a:t>Outline the consequences of breach of Academic Integrity procedure at Fanshawe College</a:t>
            </a:r>
          </a:p>
          <a:p>
            <a:pPr marL="457200" indent="-457200">
              <a:buFont typeface="Arial" panose="020B0604020202020204" pitchFamily="34" charset="0"/>
              <a:buChar char="•"/>
            </a:pPr>
            <a:r>
              <a:rPr lang="en-US" sz="1800" dirty="0">
                <a:solidFill>
                  <a:schemeClr val="bg1"/>
                </a:solidFill>
              </a:rPr>
              <a:t>Recall Fanshawe’s Academic Integrity policy and the Academic Offence process,</a:t>
            </a:r>
          </a:p>
          <a:p>
            <a:pPr marL="457200" indent="-457200">
              <a:buFont typeface="Arial" panose="020B0604020202020204" pitchFamily="34" charset="0"/>
              <a:buChar char="•"/>
            </a:pPr>
            <a:r>
              <a:rPr lang="en-US" sz="1800" dirty="0">
                <a:solidFill>
                  <a:schemeClr val="bg1"/>
                </a:solidFill>
              </a:rPr>
              <a:t>Identify the actions and </a:t>
            </a:r>
            <a:r>
              <a:rPr lang="en-US" sz="1800" dirty="0" err="1">
                <a:solidFill>
                  <a:schemeClr val="bg1"/>
                </a:solidFill>
              </a:rPr>
              <a:t>behaviours</a:t>
            </a:r>
            <a:r>
              <a:rPr lang="en-US" sz="1800" dirty="0">
                <a:solidFill>
                  <a:schemeClr val="bg1"/>
                </a:solidFill>
              </a:rPr>
              <a:t> that are considered to be Academic Offences</a:t>
            </a:r>
          </a:p>
        </p:txBody>
      </p:sp>
    </p:spTree>
    <p:extLst>
      <p:ext uri="{BB962C8B-B14F-4D97-AF65-F5344CB8AC3E}">
        <p14:creationId xmlns:p14="http://schemas.microsoft.com/office/powerpoint/2010/main" val="374568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A66D75-0CB7-499E-E351-7B2E6471D537}"/>
              </a:ext>
            </a:extLst>
          </p:cNvPr>
          <p:cNvSpPr>
            <a:spLocks noGrp="1"/>
          </p:cNvSpPr>
          <p:nvPr>
            <p:ph sz="quarter" idx="13"/>
          </p:nvPr>
        </p:nvSpPr>
        <p:spPr>
          <a:xfrm>
            <a:off x="387451" y="682213"/>
            <a:ext cx="8369098" cy="3394075"/>
          </a:xfrm>
        </p:spPr>
        <p:txBody>
          <a:bodyPr>
            <a:noAutofit/>
          </a:bodyPr>
          <a:lstStyle/>
          <a:p>
            <a:pPr marL="457200" indent="-457200">
              <a:buFont typeface="Arial" panose="020B0604020202020204" pitchFamily="34" charset="0"/>
              <a:buChar char="•"/>
            </a:pPr>
            <a:r>
              <a:rPr lang="en-US" sz="1800" dirty="0">
                <a:solidFill>
                  <a:schemeClr val="bg1"/>
                </a:solidFill>
              </a:rPr>
              <a:t>Determine how to avoid Academic Offences so that you can achieve and maintain Academic Integrity during your time as a student at Fanshawe College.</a:t>
            </a:r>
          </a:p>
          <a:p>
            <a:pPr marL="457200" indent="-457200">
              <a:buFont typeface="Arial" panose="020B0604020202020204" pitchFamily="34" charset="0"/>
              <a:buChar char="•"/>
            </a:pPr>
            <a:r>
              <a:rPr lang="en-US" sz="1800" dirty="0">
                <a:solidFill>
                  <a:schemeClr val="bg1"/>
                </a:solidFill>
              </a:rPr>
              <a:t>Apply your understanding by successfully submitting proof of  completion of two training modules</a:t>
            </a:r>
          </a:p>
          <a:p>
            <a:pPr marL="457200" indent="-457200">
              <a:buFont typeface="Arial" panose="020B0604020202020204" pitchFamily="34" charset="0"/>
              <a:buChar char="•"/>
            </a:pPr>
            <a:r>
              <a:rPr lang="en-US" sz="1800" dirty="0">
                <a:solidFill>
                  <a:schemeClr val="bg1"/>
                </a:solidFill>
              </a:rPr>
              <a:t>Recall how in-text citations are used in conjunction with references to give credit for work borrowed and used in assignments.</a:t>
            </a:r>
          </a:p>
          <a:p>
            <a:pPr marL="457200" indent="-457200">
              <a:buFont typeface="Arial" panose="020B0604020202020204" pitchFamily="34" charset="0"/>
              <a:buChar char="•"/>
            </a:pPr>
            <a:r>
              <a:rPr lang="en-US" sz="1800" dirty="0">
                <a:solidFill>
                  <a:schemeClr val="bg1"/>
                </a:solidFill>
              </a:rPr>
              <a:t>Identify the APA formatting features used in citing and referencing and where to look them up.</a:t>
            </a:r>
          </a:p>
          <a:p>
            <a:pPr marL="457200" indent="-457200">
              <a:buFont typeface="Arial" panose="020B0604020202020204" pitchFamily="34" charset="0"/>
              <a:buChar char="•"/>
            </a:pPr>
            <a:r>
              <a:rPr lang="en-US" sz="1800" dirty="0">
                <a:solidFill>
                  <a:schemeClr val="bg1"/>
                </a:solidFill>
              </a:rPr>
              <a:t>Determine how to apply the rules of citing and referencing in APA format to work completed for submission.</a:t>
            </a:r>
          </a:p>
          <a:p>
            <a:pPr marL="457200" indent="-457200">
              <a:buFont typeface="Arial" panose="020B0604020202020204" pitchFamily="34" charset="0"/>
              <a:buChar char="•"/>
            </a:pPr>
            <a:r>
              <a:rPr lang="en-US" sz="1800" dirty="0">
                <a:solidFill>
                  <a:schemeClr val="bg1"/>
                </a:solidFill>
              </a:rPr>
              <a:t>Apply your understanding by successfully submitting proof of completing of training or quiz as appropriate.</a:t>
            </a:r>
          </a:p>
        </p:txBody>
      </p:sp>
      <p:sp>
        <p:nvSpPr>
          <p:cNvPr id="2" name="Title 1">
            <a:extLst>
              <a:ext uri="{FF2B5EF4-FFF2-40B4-BE49-F238E27FC236}">
                <a16:creationId xmlns:a16="http://schemas.microsoft.com/office/drawing/2014/main" id="{EA84A2E9-75C6-C7C4-0FBA-B5C87CEB3BCE}"/>
              </a:ext>
            </a:extLst>
          </p:cNvPr>
          <p:cNvSpPr>
            <a:spLocks noGrp="1"/>
          </p:cNvSpPr>
          <p:nvPr>
            <p:ph type="title"/>
          </p:nvPr>
        </p:nvSpPr>
        <p:spPr>
          <a:xfrm>
            <a:off x="150538" y="0"/>
            <a:ext cx="7642317" cy="925438"/>
          </a:xfrm>
        </p:spPr>
        <p:txBody>
          <a:bodyPr/>
          <a:lstStyle/>
          <a:p>
            <a:r>
              <a:rPr lang="en-CA" sz="1800" b="1" dirty="0"/>
              <a:t>8.0 Learning Objectives  </a:t>
            </a:r>
          </a:p>
        </p:txBody>
      </p:sp>
    </p:spTree>
    <p:extLst>
      <p:ext uri="{BB962C8B-B14F-4D97-AF65-F5344CB8AC3E}">
        <p14:creationId xmlns:p14="http://schemas.microsoft.com/office/powerpoint/2010/main" val="365993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7EE-E7CA-4913-8F84-7CBE30EC7C3F}"/>
              </a:ext>
            </a:extLst>
          </p:cNvPr>
          <p:cNvSpPr>
            <a:spLocks noGrp="1"/>
          </p:cNvSpPr>
          <p:nvPr>
            <p:ph type="title"/>
          </p:nvPr>
        </p:nvSpPr>
        <p:spPr>
          <a:xfrm>
            <a:off x="494052" y="439354"/>
            <a:ext cx="8649947" cy="925438"/>
          </a:xfrm>
        </p:spPr>
        <p:txBody>
          <a:bodyPr/>
          <a:lstStyle/>
          <a:p>
            <a:r>
              <a:rPr lang="en-US" dirty="0"/>
              <a:t>8.1 Understanding Academic Integrity And APA Citations</a:t>
            </a:r>
            <a:endParaRPr lang="en-CA" dirty="0"/>
          </a:p>
        </p:txBody>
      </p:sp>
      <p:sp>
        <p:nvSpPr>
          <p:cNvPr id="3" name="Content Placeholder 2">
            <a:extLst>
              <a:ext uri="{FF2B5EF4-FFF2-40B4-BE49-F238E27FC236}">
                <a16:creationId xmlns:a16="http://schemas.microsoft.com/office/drawing/2014/main" id="{F6D5500B-AB6A-4175-B7A0-AD31DC4F1CE3}"/>
              </a:ext>
            </a:extLst>
          </p:cNvPr>
          <p:cNvSpPr>
            <a:spLocks noGrp="1"/>
          </p:cNvSpPr>
          <p:nvPr>
            <p:ph sz="quarter" idx="13"/>
          </p:nvPr>
        </p:nvSpPr>
        <p:spPr>
          <a:xfrm>
            <a:off x="494348" y="1614781"/>
            <a:ext cx="8493787" cy="3394075"/>
          </a:xfrm>
        </p:spPr>
        <p:txBody>
          <a:bodyPr>
            <a:noAutofit/>
          </a:bodyPr>
          <a:lstStyle/>
          <a:p>
            <a:pPr marL="285750" indent="-285750">
              <a:buFont typeface="Arial" panose="020B0604020202020204" pitchFamily="34" charset="0"/>
              <a:buChar char="•"/>
            </a:pPr>
            <a:r>
              <a:rPr lang="en-US" sz="1800" b="1" dirty="0">
                <a:solidFill>
                  <a:schemeClr val="bg1"/>
                </a:solidFill>
              </a:rPr>
              <a:t>Academic Integrity and Dishonesty</a:t>
            </a:r>
          </a:p>
          <a:p>
            <a:r>
              <a:rPr lang="en-US" sz="1800" dirty="0">
                <a:solidFill>
                  <a:schemeClr val="bg1"/>
                </a:solidFill>
              </a:rPr>
              <a:t>“Academic integrity” means demonstrating and upholding the highest integrity and honesty in all the academic work that you do.</a:t>
            </a:r>
          </a:p>
          <a:p>
            <a:pPr marL="285750" indent="-285750">
              <a:buFont typeface="Arial" panose="020B0604020202020204" pitchFamily="34" charset="0"/>
              <a:buChar char="•"/>
            </a:pPr>
            <a:r>
              <a:rPr lang="en-US" sz="1800" b="1" dirty="0">
                <a:solidFill>
                  <a:schemeClr val="bg1"/>
                </a:solidFill>
              </a:rPr>
              <a:t>Cheating</a:t>
            </a:r>
          </a:p>
          <a:p>
            <a:pPr marL="285750" indent="-285750">
              <a:buFont typeface="Arial" panose="020B0604020202020204" pitchFamily="34" charset="0"/>
              <a:buChar char="•"/>
            </a:pPr>
            <a:r>
              <a:rPr lang="en-US" sz="1800" b="1" dirty="0">
                <a:solidFill>
                  <a:schemeClr val="bg1"/>
                </a:solidFill>
              </a:rPr>
              <a:t>Deception</a:t>
            </a:r>
          </a:p>
          <a:p>
            <a:pPr marL="285750" indent="-285750">
              <a:buFont typeface="Arial" panose="020B0604020202020204" pitchFamily="34" charset="0"/>
              <a:buChar char="•"/>
            </a:pPr>
            <a:r>
              <a:rPr lang="en-US" sz="1800" b="1" dirty="0">
                <a:solidFill>
                  <a:schemeClr val="bg1"/>
                </a:solidFill>
              </a:rPr>
              <a:t>Fabrication</a:t>
            </a:r>
          </a:p>
          <a:p>
            <a:pPr marL="285750" indent="-285750">
              <a:buFont typeface="Arial" panose="020B0604020202020204" pitchFamily="34" charset="0"/>
              <a:buChar char="•"/>
            </a:pPr>
            <a:r>
              <a:rPr lang="en-US" sz="1800" b="1" dirty="0">
                <a:solidFill>
                  <a:schemeClr val="bg1"/>
                </a:solidFill>
                <a:hlinkClick r:id="rId2">
                  <a:extLst>
                    <a:ext uri="{A12FA001-AC4F-418D-AE19-62706E023703}">
                      <ahyp:hlinkClr xmlns:ahyp="http://schemas.microsoft.com/office/drawing/2018/hyperlinkcolor" val="tx"/>
                    </a:ext>
                  </a:extLst>
                </a:hlinkClick>
              </a:rPr>
              <a:t>Plagiarism</a:t>
            </a:r>
            <a:endParaRPr lang="en-US" sz="1800" b="1" dirty="0">
              <a:solidFill>
                <a:schemeClr val="bg1"/>
              </a:solidFill>
            </a:endParaRPr>
          </a:p>
          <a:p>
            <a:endParaRPr lang="en-US" sz="1800" dirty="0"/>
          </a:p>
          <a:p>
            <a:endParaRPr lang="en-US" sz="1800" b="1" dirty="0"/>
          </a:p>
          <a:p>
            <a:r>
              <a:rPr lang="en-US" sz="1800" b="1" dirty="0"/>
              <a:t> </a:t>
            </a:r>
            <a:endParaRPr lang="en-CA" sz="1800" b="1" dirty="0"/>
          </a:p>
        </p:txBody>
      </p:sp>
    </p:spTree>
    <p:extLst>
      <p:ext uri="{BB962C8B-B14F-4D97-AF65-F5344CB8AC3E}">
        <p14:creationId xmlns:p14="http://schemas.microsoft.com/office/powerpoint/2010/main" val="124748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7EE-E7CA-4913-8F84-7CBE30EC7C3F}"/>
              </a:ext>
            </a:extLst>
          </p:cNvPr>
          <p:cNvSpPr>
            <a:spLocks noGrp="1"/>
          </p:cNvSpPr>
          <p:nvPr>
            <p:ph type="title"/>
          </p:nvPr>
        </p:nvSpPr>
        <p:spPr>
          <a:xfrm>
            <a:off x="494053" y="460136"/>
            <a:ext cx="8155896" cy="925438"/>
          </a:xfrm>
        </p:spPr>
        <p:txBody>
          <a:bodyPr/>
          <a:lstStyle/>
          <a:p>
            <a:r>
              <a:rPr lang="en-US" dirty="0"/>
              <a:t>8.1 Understanding Academic Integrity And APA Citations </a:t>
            </a:r>
            <a:endParaRPr lang="en-CA" dirty="0"/>
          </a:p>
        </p:txBody>
      </p:sp>
      <p:sp>
        <p:nvSpPr>
          <p:cNvPr id="3" name="Content Placeholder 2">
            <a:extLst>
              <a:ext uri="{FF2B5EF4-FFF2-40B4-BE49-F238E27FC236}">
                <a16:creationId xmlns:a16="http://schemas.microsoft.com/office/drawing/2014/main" id="{F6D5500B-AB6A-4175-B7A0-AD31DC4F1CE3}"/>
              </a:ext>
            </a:extLst>
          </p:cNvPr>
          <p:cNvSpPr>
            <a:spLocks noGrp="1"/>
          </p:cNvSpPr>
          <p:nvPr>
            <p:ph sz="quarter" idx="13"/>
          </p:nvPr>
        </p:nvSpPr>
        <p:spPr>
          <a:xfrm>
            <a:off x="708059" y="1658121"/>
            <a:ext cx="6657863" cy="3017788"/>
          </a:xfrm>
        </p:spPr>
        <p:txBody>
          <a:bodyPr>
            <a:normAutofit lnSpcReduction="10000"/>
          </a:bodyPr>
          <a:lstStyle/>
          <a:p>
            <a:r>
              <a:rPr lang="en-CA" sz="1800" b="1" dirty="0">
                <a:solidFill>
                  <a:schemeClr val="bg1"/>
                </a:solidFill>
              </a:rPr>
              <a:t>APA Citation</a:t>
            </a:r>
          </a:p>
          <a:p>
            <a:r>
              <a:rPr lang="en-US" sz="1800" dirty="0">
                <a:solidFill>
                  <a:schemeClr val="bg1"/>
                </a:solidFill>
                <a:hlinkClick r:id="rId2">
                  <a:extLst>
                    <a:ext uri="{A12FA001-AC4F-418D-AE19-62706E023703}">
                      <ahyp:hlinkClr xmlns:ahyp="http://schemas.microsoft.com/office/drawing/2018/hyperlinkcolor" val="tx"/>
                    </a:ext>
                  </a:extLst>
                </a:hlinkClick>
              </a:rPr>
              <a:t>Overview – APA 7th Edition Citation Guide</a:t>
            </a:r>
            <a:endParaRPr lang="en-US" sz="1800" dirty="0">
              <a:solidFill>
                <a:schemeClr val="bg1"/>
              </a:solidFill>
            </a:endParaRPr>
          </a:p>
          <a:p>
            <a:r>
              <a:rPr lang="en-US" sz="1800" dirty="0">
                <a:solidFill>
                  <a:schemeClr val="bg1"/>
                </a:solidFill>
                <a:hlinkClick r:id="rId3">
                  <a:extLst>
                    <a:ext uri="{A12FA001-AC4F-418D-AE19-62706E023703}">
                      <ahyp:hlinkClr xmlns:ahyp="http://schemas.microsoft.com/office/drawing/2018/hyperlinkcolor" val="tx"/>
                    </a:ext>
                  </a:extLst>
                </a:hlinkClick>
              </a:rPr>
              <a:t>Academic Integrity at Fanshawe College</a:t>
            </a:r>
            <a:endParaRPr lang="en-US" sz="1800" dirty="0">
              <a:solidFill>
                <a:schemeClr val="bg1"/>
              </a:solidFill>
            </a:endParaRPr>
          </a:p>
          <a:p>
            <a:endParaRPr lang="en-US" sz="1800" dirty="0"/>
          </a:p>
          <a:p>
            <a:endParaRPr lang="en-US" sz="1800" dirty="0"/>
          </a:p>
          <a:p>
            <a:r>
              <a:rPr lang="en-US" sz="1800" b="1" dirty="0">
                <a:solidFill>
                  <a:srgbClr val="FF0000"/>
                </a:solidFill>
              </a:rPr>
              <a:t>           </a:t>
            </a:r>
            <a:r>
              <a:rPr lang="en-US" sz="2000" b="1" dirty="0">
                <a:solidFill>
                  <a:srgbClr val="FF0000"/>
                </a:solidFill>
              </a:rPr>
              <a:t>Activity</a:t>
            </a:r>
            <a:endParaRPr lang="en-US" sz="2000" b="1" dirty="0">
              <a:solidFill>
                <a:srgbClr val="FF0000"/>
              </a:solidFill>
              <a:hlinkClick r:id="rId4">
                <a:extLst>
                  <a:ext uri="{A12FA001-AC4F-418D-AE19-62706E023703}">
                    <ahyp:hlinkClr xmlns:ahyp="http://schemas.microsoft.com/office/drawing/2018/hyperlinkcolor" val="tx"/>
                  </a:ext>
                </a:extLst>
              </a:hlinkClick>
            </a:endParaRPr>
          </a:p>
          <a:p>
            <a:r>
              <a:rPr lang="en-US" sz="1800" dirty="0">
                <a:solidFill>
                  <a:srgbClr val="E12319"/>
                </a:solidFill>
              </a:rPr>
              <a:t>           </a:t>
            </a:r>
            <a:r>
              <a:rPr lang="en-US" sz="1800" dirty="0">
                <a:solidFill>
                  <a:srgbClr val="E12319"/>
                </a:solidFill>
                <a:hlinkClick r:id="rId4">
                  <a:extLst>
                    <a:ext uri="{A12FA001-AC4F-418D-AE19-62706E023703}">
                      <ahyp:hlinkClr xmlns:ahyp="http://schemas.microsoft.com/office/drawing/2018/hyperlinkcolor" val="tx"/>
                    </a:ext>
                  </a:extLst>
                </a:hlinkClick>
              </a:rPr>
              <a:t>Course: Academic Integrity at Fanshawe College</a:t>
            </a:r>
            <a:endParaRPr lang="en-US" sz="1800" dirty="0"/>
          </a:p>
          <a:p>
            <a:endParaRPr lang="en-CA" sz="1800" dirty="0"/>
          </a:p>
        </p:txBody>
      </p:sp>
      <p:pic>
        <p:nvPicPr>
          <p:cNvPr id="4" name="Picture 2">
            <a:extLst>
              <a:ext uri="{FF2B5EF4-FFF2-40B4-BE49-F238E27FC236}">
                <a16:creationId xmlns:a16="http://schemas.microsoft.com/office/drawing/2014/main" id="{76AFE5A7-CA1E-F007-7928-C542E7630FE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053" y="3438620"/>
            <a:ext cx="940377" cy="94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649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7EE-E7CA-4913-8F84-7CBE30EC7C3F}"/>
              </a:ext>
            </a:extLst>
          </p:cNvPr>
          <p:cNvSpPr>
            <a:spLocks noGrp="1"/>
          </p:cNvSpPr>
          <p:nvPr>
            <p:ph type="title"/>
          </p:nvPr>
        </p:nvSpPr>
        <p:spPr/>
        <p:txBody>
          <a:bodyPr/>
          <a:lstStyle/>
          <a:p>
            <a:r>
              <a:rPr lang="en-CA" dirty="0"/>
              <a:t>8.2 Training – Academic Integrity</a:t>
            </a:r>
          </a:p>
        </p:txBody>
      </p:sp>
      <p:sp>
        <p:nvSpPr>
          <p:cNvPr id="3" name="Content Placeholder 2">
            <a:extLst>
              <a:ext uri="{FF2B5EF4-FFF2-40B4-BE49-F238E27FC236}">
                <a16:creationId xmlns:a16="http://schemas.microsoft.com/office/drawing/2014/main" id="{F6D5500B-AB6A-4175-B7A0-AD31DC4F1CE3}"/>
              </a:ext>
            </a:extLst>
          </p:cNvPr>
          <p:cNvSpPr>
            <a:spLocks noGrp="1"/>
          </p:cNvSpPr>
          <p:nvPr>
            <p:ph sz="quarter" idx="13"/>
          </p:nvPr>
        </p:nvSpPr>
        <p:spPr>
          <a:xfrm>
            <a:off x="1330036" y="1128181"/>
            <a:ext cx="7417884" cy="2294846"/>
          </a:xfrm>
        </p:spPr>
        <p:txBody>
          <a:bodyPr>
            <a:noAutofit/>
          </a:bodyPr>
          <a:lstStyle/>
          <a:p>
            <a:r>
              <a:rPr lang="en-US" sz="1800" dirty="0">
                <a:solidFill>
                  <a:schemeClr val="bg1"/>
                </a:solidFill>
              </a:rPr>
              <a:t>Fanshawe College defines ‘</a:t>
            </a:r>
            <a:r>
              <a:rPr lang="en-US" sz="1800" b="1" dirty="0">
                <a:solidFill>
                  <a:schemeClr val="bg1"/>
                </a:solidFill>
              </a:rPr>
              <a:t>Academic Integrity</a:t>
            </a:r>
            <a:r>
              <a:rPr lang="en-US" sz="1800" dirty="0">
                <a:solidFill>
                  <a:schemeClr val="bg1"/>
                </a:solidFill>
              </a:rPr>
              <a:t>’ as ‘holding oneself and others   accountable for performing academic work both honestly and ethically’.</a:t>
            </a:r>
          </a:p>
          <a:p>
            <a:pPr marL="342900" indent="-342900">
              <a:buFont typeface="+mj-lt"/>
              <a:buAutoNum type="arabicPeriod"/>
            </a:pPr>
            <a:r>
              <a:rPr lang="en-US" sz="1800" dirty="0">
                <a:solidFill>
                  <a:schemeClr val="bg1"/>
                </a:solidFill>
              </a:rPr>
              <a:t>it ensures fairness in the education that students pursue,</a:t>
            </a:r>
          </a:p>
          <a:p>
            <a:pPr marL="342900" indent="-342900">
              <a:buFont typeface="+mj-lt"/>
              <a:buAutoNum type="arabicPeriod"/>
            </a:pPr>
            <a:r>
              <a:rPr lang="en-US" sz="1800" dirty="0">
                <a:solidFill>
                  <a:schemeClr val="bg1"/>
                </a:solidFill>
              </a:rPr>
              <a:t>it ensures fairness in the academic work that students complete,</a:t>
            </a:r>
          </a:p>
          <a:p>
            <a:pPr marL="342900" indent="-342900">
              <a:buFont typeface="+mj-lt"/>
              <a:buAutoNum type="arabicPeriod"/>
            </a:pPr>
            <a:r>
              <a:rPr lang="en-US" sz="1800" dirty="0">
                <a:solidFill>
                  <a:schemeClr val="bg1"/>
                </a:solidFill>
              </a:rPr>
              <a:t>it ensures fairness in the grades that students earn,</a:t>
            </a:r>
          </a:p>
          <a:p>
            <a:pPr marL="342900" indent="-342900">
              <a:buFont typeface="+mj-lt"/>
              <a:buAutoNum type="arabicPeriod"/>
            </a:pPr>
            <a:r>
              <a:rPr lang="en-US" sz="1800" dirty="0">
                <a:solidFill>
                  <a:schemeClr val="bg1"/>
                </a:solidFill>
              </a:rPr>
              <a:t>it protects the value of your credentials, and</a:t>
            </a:r>
          </a:p>
          <a:p>
            <a:pPr marL="342900" indent="-342900">
              <a:buFont typeface="+mj-lt"/>
              <a:buAutoNum type="arabicPeriod"/>
            </a:pPr>
            <a:r>
              <a:rPr lang="en-US" sz="1800" dirty="0">
                <a:solidFill>
                  <a:schemeClr val="bg1"/>
                </a:solidFill>
              </a:rPr>
              <a:t>it protects the reputation of your academic institution.</a:t>
            </a:r>
            <a:endParaRPr lang="en-CA" sz="1800" dirty="0">
              <a:solidFill>
                <a:schemeClr val="bg1"/>
              </a:solidFill>
            </a:endParaRPr>
          </a:p>
        </p:txBody>
      </p:sp>
      <p:pic>
        <p:nvPicPr>
          <p:cNvPr id="2050" name="Picture 2">
            <a:extLst>
              <a:ext uri="{FF2B5EF4-FFF2-40B4-BE49-F238E27FC236}">
                <a16:creationId xmlns:a16="http://schemas.microsoft.com/office/drawing/2014/main" id="{B907CBDD-B95E-593D-6136-F602984C212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62" y="1181438"/>
            <a:ext cx="828674" cy="8286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E4AE0F-A642-2F8E-21DC-55F048433209}"/>
              </a:ext>
            </a:extLst>
          </p:cNvPr>
          <p:cNvSpPr txBox="1"/>
          <p:nvPr/>
        </p:nvSpPr>
        <p:spPr>
          <a:xfrm>
            <a:off x="592024" y="3937917"/>
            <a:ext cx="8155896" cy="769441"/>
          </a:xfrm>
          <a:prstGeom prst="rect">
            <a:avLst/>
          </a:prstGeom>
          <a:solidFill>
            <a:schemeClr val="tx2"/>
          </a:solidFill>
        </p:spPr>
        <p:txBody>
          <a:bodyPr wrap="square" rtlCol="0">
            <a:spAutoFit/>
          </a:bodyPr>
          <a:lstStyle/>
          <a:p>
            <a:r>
              <a:rPr lang="en-CA" sz="2400" b="1" dirty="0">
                <a:solidFill>
                  <a:srgbClr val="E2231A"/>
                </a:solidFill>
              </a:rPr>
              <a:t>Video</a:t>
            </a:r>
          </a:p>
          <a:p>
            <a:r>
              <a:rPr lang="en-US" sz="2000" dirty="0">
                <a:solidFill>
                  <a:schemeClr val="bg1"/>
                </a:solidFill>
                <a:hlinkClick r:id="rId3">
                  <a:extLst>
                    <a:ext uri="{A12FA001-AC4F-418D-AE19-62706E023703}">
                      <ahyp:hlinkClr xmlns:ahyp="http://schemas.microsoft.com/office/drawing/2018/hyperlinkcolor" val="tx"/>
                    </a:ext>
                  </a:extLst>
                </a:hlinkClick>
              </a:rPr>
              <a:t>Academic Integrity and Avoiding Plagiarism</a:t>
            </a:r>
            <a:endParaRPr lang="en-US" sz="2000" dirty="0">
              <a:solidFill>
                <a:schemeClr val="bg1"/>
              </a:solidFill>
            </a:endParaRPr>
          </a:p>
        </p:txBody>
      </p:sp>
    </p:spTree>
    <p:extLst>
      <p:ext uri="{BB962C8B-B14F-4D97-AF65-F5344CB8AC3E}">
        <p14:creationId xmlns:p14="http://schemas.microsoft.com/office/powerpoint/2010/main" val="3858985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6E65-9B34-4CBA-9774-AF313889A06B}"/>
              </a:ext>
            </a:extLst>
          </p:cNvPr>
          <p:cNvSpPr>
            <a:spLocks noGrp="1"/>
          </p:cNvSpPr>
          <p:nvPr>
            <p:ph type="title"/>
          </p:nvPr>
        </p:nvSpPr>
        <p:spPr/>
        <p:txBody>
          <a:bodyPr/>
          <a:lstStyle/>
          <a:p>
            <a:r>
              <a:rPr lang="en-US" dirty="0"/>
              <a:t>8.3 Training – Citing And Referencing In APA Format</a:t>
            </a:r>
            <a:endParaRPr lang="en-CA" dirty="0"/>
          </a:p>
        </p:txBody>
      </p:sp>
      <p:sp>
        <p:nvSpPr>
          <p:cNvPr id="3" name="Content Placeholder 2">
            <a:extLst>
              <a:ext uri="{FF2B5EF4-FFF2-40B4-BE49-F238E27FC236}">
                <a16:creationId xmlns:a16="http://schemas.microsoft.com/office/drawing/2014/main" id="{D939837A-A8CB-4C9A-A37C-7C6627B286D8}"/>
              </a:ext>
            </a:extLst>
          </p:cNvPr>
          <p:cNvSpPr>
            <a:spLocks noGrp="1"/>
          </p:cNvSpPr>
          <p:nvPr>
            <p:ph sz="quarter" idx="13"/>
          </p:nvPr>
        </p:nvSpPr>
        <p:spPr>
          <a:xfrm>
            <a:off x="494348" y="1344615"/>
            <a:ext cx="8306752" cy="3580676"/>
          </a:xfrm>
        </p:spPr>
        <p:txBody>
          <a:bodyPr>
            <a:normAutofit/>
          </a:bodyPr>
          <a:lstStyle/>
          <a:p>
            <a:pPr marL="285750" indent="-285750">
              <a:buFont typeface="Arial" panose="020B0604020202020204" pitchFamily="34" charset="0"/>
              <a:buChar char="•"/>
            </a:pPr>
            <a:r>
              <a:rPr lang="en-US" sz="1800" dirty="0">
                <a:solidFill>
                  <a:schemeClr val="bg1"/>
                </a:solidFill>
              </a:rPr>
              <a:t>These videos contain information that will help you understand what citing and referencing are, how they are used and why they are required to ensure academic integrity. </a:t>
            </a:r>
          </a:p>
          <a:p>
            <a:r>
              <a:rPr lang="en-CA" sz="1800" dirty="0">
                <a:hlinkClick r:id="rId3"/>
              </a:rPr>
              <a:t>APA Documentation</a:t>
            </a:r>
            <a:endParaRPr lang="en-CA" sz="1800" dirty="0"/>
          </a:p>
          <a:p>
            <a:r>
              <a:rPr lang="en-US" sz="1800" dirty="0">
                <a:hlinkClick r:id="rId4"/>
              </a:rPr>
              <a:t>In-Text Citations and APA Formatting</a:t>
            </a:r>
            <a:endParaRPr lang="en-US" sz="1800" dirty="0"/>
          </a:p>
          <a:p>
            <a:r>
              <a:rPr lang="en-US" sz="1800" dirty="0">
                <a:hlinkClick r:id="rId5"/>
              </a:rPr>
              <a:t>How does APA Documentation Work?</a:t>
            </a:r>
            <a:endParaRPr lang="en-US" sz="1800" dirty="0"/>
          </a:p>
          <a:p>
            <a:pPr marL="285750" indent="-285750">
              <a:buFont typeface="Arial" panose="020B0604020202020204" pitchFamily="34" charset="0"/>
              <a:buChar char="•"/>
            </a:pPr>
            <a:r>
              <a:rPr lang="en-US" sz="1800" dirty="0">
                <a:solidFill>
                  <a:schemeClr val="bg1"/>
                </a:solidFill>
              </a:rPr>
              <a:t>Additional Writing Tips</a:t>
            </a:r>
          </a:p>
          <a:p>
            <a:r>
              <a:rPr lang="en-US" sz="1800" dirty="0">
                <a:hlinkClick r:id="rId6"/>
              </a:rPr>
              <a:t>YouTube Playlist Study Tips</a:t>
            </a:r>
            <a:endParaRPr lang="en-US" sz="1800" dirty="0"/>
          </a:p>
          <a:p>
            <a:r>
              <a:rPr lang="en-US" sz="1800" dirty="0">
                <a:solidFill>
                  <a:schemeClr val="bg1"/>
                </a:solidFill>
              </a:rPr>
              <a:t>Register for the </a:t>
            </a:r>
            <a:r>
              <a:rPr lang="en-US" sz="1800" dirty="0">
                <a:hlinkClick r:id="rId7"/>
              </a:rPr>
              <a:t>APA Resources Course on FOL</a:t>
            </a:r>
            <a:endParaRPr lang="en-US" sz="1800" dirty="0"/>
          </a:p>
          <a:p>
            <a:endParaRPr lang="en-CA" sz="1800" dirty="0"/>
          </a:p>
        </p:txBody>
      </p:sp>
    </p:spTree>
    <p:extLst>
      <p:ext uri="{BB962C8B-B14F-4D97-AF65-F5344CB8AC3E}">
        <p14:creationId xmlns:p14="http://schemas.microsoft.com/office/powerpoint/2010/main" val="187055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CEDD-F28B-45F7-97F7-370569A735A1}"/>
              </a:ext>
            </a:extLst>
          </p:cNvPr>
          <p:cNvSpPr>
            <a:spLocks noGrp="1"/>
          </p:cNvSpPr>
          <p:nvPr>
            <p:ph type="title"/>
          </p:nvPr>
        </p:nvSpPr>
        <p:spPr>
          <a:xfrm>
            <a:off x="494053" y="210752"/>
            <a:ext cx="8155896" cy="925438"/>
          </a:xfrm>
        </p:spPr>
        <p:txBody>
          <a:bodyPr/>
          <a:lstStyle/>
          <a:p>
            <a:r>
              <a:rPr lang="en-CA" dirty="0"/>
              <a:t>8.4 Key Terms</a:t>
            </a:r>
          </a:p>
        </p:txBody>
      </p:sp>
      <p:sp>
        <p:nvSpPr>
          <p:cNvPr id="3" name="Content Placeholder 2">
            <a:extLst>
              <a:ext uri="{FF2B5EF4-FFF2-40B4-BE49-F238E27FC236}">
                <a16:creationId xmlns:a16="http://schemas.microsoft.com/office/drawing/2014/main" id="{156E9122-5B6E-4F2E-9FB0-0969892D525C}"/>
              </a:ext>
            </a:extLst>
          </p:cNvPr>
          <p:cNvSpPr>
            <a:spLocks noGrp="1"/>
          </p:cNvSpPr>
          <p:nvPr>
            <p:ph sz="quarter" idx="13"/>
          </p:nvPr>
        </p:nvSpPr>
        <p:spPr>
          <a:xfrm>
            <a:off x="494349" y="1012103"/>
            <a:ext cx="8246880" cy="3394075"/>
          </a:xfrm>
        </p:spPr>
        <p:txBody>
          <a:bodyPr>
            <a:noAutofit/>
          </a:bodyPr>
          <a:lstStyle/>
          <a:p>
            <a:pPr marL="285750" indent="-285750">
              <a:buFont typeface="Arial" panose="020B0604020202020204" pitchFamily="34" charset="0"/>
              <a:buChar char="•"/>
            </a:pPr>
            <a:r>
              <a:rPr lang="en-US" sz="1800" dirty="0">
                <a:solidFill>
                  <a:schemeClr val="bg1"/>
                </a:solidFill>
              </a:rPr>
              <a:t>Academic Integrity</a:t>
            </a:r>
          </a:p>
          <a:p>
            <a:pPr marL="285750" indent="-285750">
              <a:buFont typeface="Arial" panose="020B0604020202020204" pitchFamily="34" charset="0"/>
              <a:buChar char="•"/>
            </a:pPr>
            <a:r>
              <a:rPr lang="en-US" sz="1800" dirty="0">
                <a:solidFill>
                  <a:schemeClr val="bg1"/>
                </a:solidFill>
              </a:rPr>
              <a:t>APA Format</a:t>
            </a:r>
          </a:p>
          <a:p>
            <a:pPr marL="285750" indent="-285750">
              <a:buFont typeface="Arial" panose="020B0604020202020204" pitchFamily="34" charset="0"/>
              <a:buChar char="•"/>
            </a:pPr>
            <a:r>
              <a:rPr lang="en-US" sz="1800" dirty="0">
                <a:solidFill>
                  <a:schemeClr val="bg1"/>
                </a:solidFill>
              </a:rPr>
              <a:t>Cheating</a:t>
            </a:r>
          </a:p>
          <a:p>
            <a:pPr marL="285750" indent="-285750">
              <a:buFont typeface="Arial" panose="020B0604020202020204" pitchFamily="34" charset="0"/>
              <a:buChar char="•"/>
            </a:pPr>
            <a:r>
              <a:rPr lang="en-US" sz="1800" dirty="0">
                <a:solidFill>
                  <a:schemeClr val="bg1"/>
                </a:solidFill>
              </a:rPr>
              <a:t>Citing</a:t>
            </a:r>
          </a:p>
          <a:p>
            <a:pPr marL="285750" indent="-285750">
              <a:buFont typeface="Arial" panose="020B0604020202020204" pitchFamily="34" charset="0"/>
              <a:buChar char="•"/>
            </a:pPr>
            <a:r>
              <a:rPr lang="en-US" sz="1800" dirty="0">
                <a:solidFill>
                  <a:schemeClr val="bg1"/>
                </a:solidFill>
              </a:rPr>
              <a:t>Deception</a:t>
            </a:r>
          </a:p>
          <a:p>
            <a:pPr marL="285750" indent="-285750">
              <a:buFont typeface="Arial" panose="020B0604020202020204" pitchFamily="34" charset="0"/>
              <a:buChar char="•"/>
            </a:pPr>
            <a:r>
              <a:rPr lang="en-US" sz="1800" dirty="0">
                <a:solidFill>
                  <a:schemeClr val="bg1"/>
                </a:solidFill>
              </a:rPr>
              <a:t>Fabrication</a:t>
            </a:r>
          </a:p>
          <a:p>
            <a:pPr marL="285750" indent="-285750">
              <a:buFont typeface="Arial" panose="020B0604020202020204" pitchFamily="34" charset="0"/>
              <a:buChar char="•"/>
            </a:pPr>
            <a:r>
              <a:rPr lang="en-US" sz="1800" dirty="0">
                <a:solidFill>
                  <a:schemeClr val="bg1"/>
                </a:solidFill>
              </a:rPr>
              <a:t>Plagiarism</a:t>
            </a:r>
          </a:p>
          <a:p>
            <a:pPr marL="285750" indent="-285750">
              <a:buFont typeface="Arial" panose="020B0604020202020204" pitchFamily="34" charset="0"/>
              <a:buChar char="•"/>
            </a:pPr>
            <a:r>
              <a:rPr lang="en-US" sz="1800" dirty="0">
                <a:solidFill>
                  <a:schemeClr val="bg1"/>
                </a:solidFill>
              </a:rPr>
              <a:t>Professional Integrity</a:t>
            </a:r>
          </a:p>
          <a:p>
            <a:pPr marL="285750" indent="-285750">
              <a:buFont typeface="Arial" panose="020B0604020202020204" pitchFamily="34" charset="0"/>
              <a:buChar char="•"/>
            </a:pPr>
            <a:r>
              <a:rPr lang="en-US" sz="1800" dirty="0">
                <a:solidFill>
                  <a:schemeClr val="bg1"/>
                </a:solidFill>
              </a:rPr>
              <a:t>Referencing</a:t>
            </a:r>
            <a:endParaRPr lang="en-CA" sz="1800" dirty="0">
              <a:solidFill>
                <a:schemeClr val="bg1"/>
              </a:solidFill>
            </a:endParaRPr>
          </a:p>
        </p:txBody>
      </p:sp>
    </p:spTree>
    <p:extLst>
      <p:ext uri="{BB962C8B-B14F-4D97-AF65-F5344CB8AC3E}">
        <p14:creationId xmlns:p14="http://schemas.microsoft.com/office/powerpoint/2010/main" val="2658214565"/>
      </p:ext>
    </p:extLst>
  </p:cSld>
  <p:clrMapOvr>
    <a:masterClrMapping/>
  </p:clrMapOvr>
</p:sld>
</file>

<file path=ppt/theme/theme1.xml><?xml version="1.0" encoding="utf-8"?>
<a:theme xmlns:a="http://schemas.openxmlformats.org/drawingml/2006/main" name="fanshawe-16x10">
  <a:themeElements>
    <a:clrScheme name="Custom 1">
      <a:dk1>
        <a:srgbClr val="000000"/>
      </a:dk1>
      <a:lt1>
        <a:srgbClr val="FFFFFF"/>
      </a:lt1>
      <a:dk2>
        <a:srgbClr val="636369"/>
      </a:dk2>
      <a:lt2>
        <a:srgbClr val="DEDEDE"/>
      </a:lt2>
      <a:accent1>
        <a:srgbClr val="E12319"/>
      </a:accent1>
      <a:accent2>
        <a:srgbClr val="E12319"/>
      </a:accent2>
      <a:accent3>
        <a:srgbClr val="B2272C"/>
      </a:accent3>
      <a:accent4>
        <a:srgbClr val="A02B2F"/>
      </a:accent4>
      <a:accent5>
        <a:srgbClr val="636369"/>
      </a:accent5>
      <a:accent6>
        <a:srgbClr val="636369"/>
      </a:accent6>
      <a:hlink>
        <a:srgbClr val="E12319"/>
      </a:hlink>
      <a:folHlink>
        <a:srgbClr val="B2272C"/>
      </a:folHlink>
    </a:clrScheme>
    <a:fontScheme name="Test">
      <a:majorFont>
        <a:latin typeface="Gotham"/>
        <a:ea typeface=""/>
        <a:cs typeface=""/>
      </a:majorFont>
      <a:minorFont>
        <a:latin typeface="Gotham"/>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nshawe-2020-16x10" id="{CBE04D73-72D3-0140-B25D-97A3410640A4}" vid="{494F956E-E8FB-774D-B10F-FEA03AC4C9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37E83F48E1B947BA144F01D433B256" ma:contentTypeVersion="1" ma:contentTypeDescription="Create a new document." ma:contentTypeScope="" ma:versionID="71bfea79c356a201f1567e0bdac293da">
  <xsd:schema xmlns:xsd="http://www.w3.org/2001/XMLSchema" xmlns:xs="http://www.w3.org/2001/XMLSchema" xmlns:p="http://schemas.microsoft.com/office/2006/metadata/properties" xmlns:ns1="http://schemas.microsoft.com/sharepoint/v3" targetNamespace="http://schemas.microsoft.com/office/2006/metadata/properties" ma:root="true" ma:fieldsID="114b19289ef4ac946b5872f9ff746df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E7AA7D5-D727-4BC0-A8A6-88D78A62F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50E78A-FB33-4AFD-88F0-DAAAB93263EA}">
  <ds:schemaRefs>
    <ds:schemaRef ds:uri="http://schemas.microsoft.com/sharepoint/v3/contenttype/forms"/>
  </ds:schemaRefs>
</ds:datastoreItem>
</file>

<file path=customXml/itemProps3.xml><?xml version="1.0" encoding="utf-8"?>
<ds:datastoreItem xmlns:ds="http://schemas.openxmlformats.org/officeDocument/2006/customXml" ds:itemID="{1274A7F9-2FD3-4FAE-989D-00578CFD788F}">
  <ds:schemaRefs>
    <ds:schemaRef ds:uri="http://schemas.microsoft.com/office/2006/documentManagement/types"/>
    <ds:schemaRef ds:uri="http://purl.org/dc/terms/"/>
    <ds:schemaRef ds:uri="http://schemas.microsoft.com/office/2006/metadata/properties"/>
    <ds:schemaRef ds:uri="http://schemas.microsoft.com/office/infopath/2007/PartnerControls"/>
    <ds:schemaRef ds:uri="http://www.w3.org/XML/1998/namespace"/>
    <ds:schemaRef ds:uri="http://purl.org/dc/elements/1.1/"/>
    <ds:schemaRef ds:uri="http://purl.org/dc/dcmitype/"/>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fanshawe-16x10</Template>
  <TotalTime>628</TotalTime>
  <Words>541</Words>
  <Application>Microsoft Office PowerPoint</Application>
  <PresentationFormat>On-screen Show (16:10)</PresentationFormat>
  <Paragraphs>66</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Gotham</vt:lpstr>
      <vt:lpstr>Gotham Bold</vt:lpstr>
      <vt:lpstr>Gotham Book</vt:lpstr>
      <vt:lpstr>Gotham Medium</vt:lpstr>
      <vt:lpstr>fanshawe-16x10</vt:lpstr>
      <vt:lpstr>Pre-Health Science: Pathways to Success</vt:lpstr>
      <vt:lpstr>8.0 Learning Objectives</vt:lpstr>
      <vt:lpstr>8.0 Learning Objectives  </vt:lpstr>
      <vt:lpstr>8.1 Understanding Academic Integrity And APA Citations</vt:lpstr>
      <vt:lpstr>8.1 Understanding Academic Integrity And APA Citations </vt:lpstr>
      <vt:lpstr>8.2 Training – Academic Integrity</vt:lpstr>
      <vt:lpstr>8.3 Training – Citing And Referencing In APA Format</vt:lpstr>
      <vt:lpstr>8.4 Key Terms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Huxley, Brandy</dc:creator>
  <cp:lastModifiedBy>Steeves, Catherine</cp:lastModifiedBy>
  <cp:revision>54</cp:revision>
  <dcterms:created xsi:type="dcterms:W3CDTF">2021-09-01T22:50:23Z</dcterms:created>
  <dcterms:modified xsi:type="dcterms:W3CDTF">2023-07-28T18:26:21Z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0x0101004C37E83F48E1B947BA144F01D433B256</vt:lpwstr>
  </property>
</Properties>
</file>