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4"/>
  </p:sldMasterIdLst>
  <p:notesMasterIdLst>
    <p:notesMasterId r:id="rId21"/>
  </p:notesMasterIdLst>
  <p:sldIdLst>
    <p:sldId id="256" r:id="rId5"/>
    <p:sldId id="257" r:id="rId6"/>
    <p:sldId id="273" r:id="rId7"/>
    <p:sldId id="274" r:id="rId8"/>
    <p:sldId id="258" r:id="rId9"/>
    <p:sldId id="259" r:id="rId10"/>
    <p:sldId id="277" r:id="rId11"/>
    <p:sldId id="270" r:id="rId12"/>
    <p:sldId id="260" r:id="rId13"/>
    <p:sldId id="261" r:id="rId14"/>
    <p:sldId id="262" r:id="rId15"/>
    <p:sldId id="265" r:id="rId16"/>
    <p:sldId id="266" r:id="rId17"/>
    <p:sldId id="267" r:id="rId18"/>
    <p:sldId id="268" r:id="rId19"/>
    <p:sldId id="269" r:id="rId20"/>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9"/>
    <a:srgbClr val="E22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31" autoAdjust="0"/>
  </p:normalViewPr>
  <p:slideViewPr>
    <p:cSldViewPr snapToGrid="0">
      <p:cViewPr varScale="1">
        <p:scale>
          <a:sx n="128" d="100"/>
          <a:sy n="128" d="100"/>
        </p:scale>
        <p:origin x="11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79BE1-F38A-415F-8BF8-A9321994D19D}"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CA"/>
        </a:p>
      </dgm:t>
    </dgm:pt>
    <dgm:pt modelId="{F7194B10-ED95-4A39-8FFF-475286E712C4}">
      <dgm:prSet phldrT="[Text]"/>
      <dgm:spPr/>
      <dgm:t>
        <a:bodyPr/>
        <a:lstStyle/>
        <a:p>
          <a:r>
            <a:rPr lang="en-CA" b="1" dirty="0">
              <a:solidFill>
                <a:schemeClr val="bg1"/>
              </a:solidFill>
            </a:rPr>
            <a:t>Fixed Mindset</a:t>
          </a:r>
        </a:p>
      </dgm:t>
    </dgm:pt>
    <dgm:pt modelId="{58FE92A9-4100-43B4-AE59-227B46FE5528}" type="parTrans" cxnId="{77959BA9-2566-48BF-A779-53A13E756D30}">
      <dgm:prSet/>
      <dgm:spPr/>
      <dgm:t>
        <a:bodyPr/>
        <a:lstStyle/>
        <a:p>
          <a:endParaRPr lang="en-CA"/>
        </a:p>
      </dgm:t>
    </dgm:pt>
    <dgm:pt modelId="{C92F50CF-A3D0-416F-A423-C569CAE6FE10}" type="sibTrans" cxnId="{77959BA9-2566-48BF-A779-53A13E756D30}">
      <dgm:prSet/>
      <dgm:spPr/>
      <dgm:t>
        <a:bodyPr/>
        <a:lstStyle/>
        <a:p>
          <a:endParaRPr lang="en-CA"/>
        </a:p>
      </dgm:t>
    </dgm:pt>
    <dgm:pt modelId="{8DCA412D-58C3-4EE9-BAA2-76C3AD6A9DD4}">
      <dgm:prSet phldrT="[Text]"/>
      <dgm:spPr/>
      <dgm:t>
        <a:bodyPr/>
        <a:lstStyle/>
        <a:p>
          <a:r>
            <a:rPr lang="en-CA" dirty="0"/>
            <a:t>Performance goal-oriented student</a:t>
          </a:r>
        </a:p>
      </dgm:t>
    </dgm:pt>
    <dgm:pt modelId="{0C2B9FC4-8357-41FA-8B30-72C8D6B8FEC6}" type="parTrans" cxnId="{EBCB07D4-711B-46C2-B767-9CF1B5F209C7}">
      <dgm:prSet/>
      <dgm:spPr/>
      <dgm:t>
        <a:bodyPr/>
        <a:lstStyle/>
        <a:p>
          <a:endParaRPr lang="en-CA"/>
        </a:p>
      </dgm:t>
    </dgm:pt>
    <dgm:pt modelId="{3D890330-EC0C-42C6-B51C-C47F232B160E}" type="sibTrans" cxnId="{EBCB07D4-711B-46C2-B767-9CF1B5F209C7}">
      <dgm:prSet/>
      <dgm:spPr/>
      <dgm:t>
        <a:bodyPr/>
        <a:lstStyle/>
        <a:p>
          <a:endParaRPr lang="en-CA"/>
        </a:p>
      </dgm:t>
    </dgm:pt>
    <dgm:pt modelId="{D166704E-E0A0-4E18-A393-F0BDCD430821}">
      <dgm:prSet phldrT="[Text]"/>
      <dgm:spPr/>
      <dgm:t>
        <a:bodyPr/>
        <a:lstStyle/>
        <a:p>
          <a:r>
            <a:rPr lang="en-CA" b="1" dirty="0">
              <a:solidFill>
                <a:schemeClr val="bg1"/>
              </a:solidFill>
            </a:rPr>
            <a:t>Growth Mindset </a:t>
          </a:r>
        </a:p>
      </dgm:t>
    </dgm:pt>
    <dgm:pt modelId="{4D529F6E-92B2-462C-9663-8CCDBB352D3E}" type="parTrans" cxnId="{A1520DC2-ABAE-4BF5-8C72-77DF4FBE9D8D}">
      <dgm:prSet/>
      <dgm:spPr/>
      <dgm:t>
        <a:bodyPr/>
        <a:lstStyle/>
        <a:p>
          <a:endParaRPr lang="en-CA"/>
        </a:p>
      </dgm:t>
    </dgm:pt>
    <dgm:pt modelId="{796AE72E-8932-4D30-92D1-EC576E597FD1}" type="sibTrans" cxnId="{A1520DC2-ABAE-4BF5-8C72-77DF4FBE9D8D}">
      <dgm:prSet/>
      <dgm:spPr/>
      <dgm:t>
        <a:bodyPr/>
        <a:lstStyle/>
        <a:p>
          <a:endParaRPr lang="en-CA"/>
        </a:p>
      </dgm:t>
    </dgm:pt>
    <dgm:pt modelId="{C15BB2FD-6AFB-4F1B-B23D-AE0EFF3F5F10}">
      <dgm:prSet phldrT="[Text]"/>
      <dgm:spPr/>
      <dgm:t>
        <a:bodyPr/>
        <a:lstStyle/>
        <a:p>
          <a:r>
            <a:rPr lang="en-CA" dirty="0"/>
            <a:t>Learning goal-oriented student</a:t>
          </a:r>
        </a:p>
      </dgm:t>
    </dgm:pt>
    <dgm:pt modelId="{B2745EE5-4063-4869-A896-E494B1AEB056}" type="parTrans" cxnId="{0E8F2A5B-7166-4A60-AD4F-57772CA52FAE}">
      <dgm:prSet/>
      <dgm:spPr/>
      <dgm:t>
        <a:bodyPr/>
        <a:lstStyle/>
        <a:p>
          <a:endParaRPr lang="en-CA"/>
        </a:p>
      </dgm:t>
    </dgm:pt>
    <dgm:pt modelId="{1A78A8AB-15EC-4D3B-9394-BE42D484554E}" type="sibTrans" cxnId="{0E8F2A5B-7166-4A60-AD4F-57772CA52FAE}">
      <dgm:prSet/>
      <dgm:spPr/>
      <dgm:t>
        <a:bodyPr/>
        <a:lstStyle/>
        <a:p>
          <a:endParaRPr lang="en-CA"/>
        </a:p>
      </dgm:t>
    </dgm:pt>
    <dgm:pt modelId="{04DA2C2C-5457-42F2-8716-4BBA20315300}">
      <dgm:prSet phldrT="[Text]"/>
      <dgm:spPr/>
      <dgm:t>
        <a:bodyPr/>
        <a:lstStyle/>
        <a:p>
          <a:r>
            <a:rPr lang="en-CA" dirty="0"/>
            <a:t>Wants good grades</a:t>
          </a:r>
        </a:p>
      </dgm:t>
    </dgm:pt>
    <dgm:pt modelId="{016DE250-DE48-4CB3-BE10-B369912580DE}" type="parTrans" cxnId="{62B516E7-DD92-426A-A928-196257EC04B6}">
      <dgm:prSet/>
      <dgm:spPr/>
      <dgm:t>
        <a:bodyPr/>
        <a:lstStyle/>
        <a:p>
          <a:endParaRPr lang="en-CA"/>
        </a:p>
      </dgm:t>
    </dgm:pt>
    <dgm:pt modelId="{4717AFC7-7B42-4B97-B640-265FC26E6A6C}" type="sibTrans" cxnId="{62B516E7-DD92-426A-A928-196257EC04B6}">
      <dgm:prSet/>
      <dgm:spPr/>
      <dgm:t>
        <a:bodyPr/>
        <a:lstStyle/>
        <a:p>
          <a:endParaRPr lang="en-CA"/>
        </a:p>
      </dgm:t>
    </dgm:pt>
    <dgm:pt modelId="{C58C122D-36B8-4059-BC2B-722DBC75F588}">
      <dgm:prSet phldrT="[Text]"/>
      <dgm:spPr/>
      <dgm:t>
        <a:bodyPr/>
        <a:lstStyle/>
        <a:p>
          <a:r>
            <a:rPr lang="en-CA" dirty="0"/>
            <a:t>Wants to understand concepts</a:t>
          </a:r>
        </a:p>
      </dgm:t>
    </dgm:pt>
    <dgm:pt modelId="{A65D47E5-C448-4C5F-BB1B-9A6D3E8DF651}" type="parTrans" cxnId="{0DCE0248-0992-4808-ADC0-F66AA2CA1AFE}">
      <dgm:prSet/>
      <dgm:spPr/>
      <dgm:t>
        <a:bodyPr/>
        <a:lstStyle/>
        <a:p>
          <a:endParaRPr lang="en-CA"/>
        </a:p>
      </dgm:t>
    </dgm:pt>
    <dgm:pt modelId="{E5D30478-6F84-4602-8EC3-2339A51ACD37}" type="sibTrans" cxnId="{0DCE0248-0992-4808-ADC0-F66AA2CA1AFE}">
      <dgm:prSet/>
      <dgm:spPr/>
      <dgm:t>
        <a:bodyPr/>
        <a:lstStyle/>
        <a:p>
          <a:endParaRPr lang="en-CA"/>
        </a:p>
      </dgm:t>
    </dgm:pt>
    <dgm:pt modelId="{329C6042-2FD1-41D5-8A16-1034F6CF9FB8}" type="pres">
      <dgm:prSet presAssocID="{85579BE1-F38A-415F-8BF8-A9321994D19D}" presName="linearFlow" presStyleCnt="0">
        <dgm:presLayoutVars>
          <dgm:dir/>
          <dgm:animLvl val="lvl"/>
          <dgm:resizeHandles/>
        </dgm:presLayoutVars>
      </dgm:prSet>
      <dgm:spPr/>
    </dgm:pt>
    <dgm:pt modelId="{19BE0B74-ADAB-4C6C-8282-ADFC692FD222}" type="pres">
      <dgm:prSet presAssocID="{F7194B10-ED95-4A39-8FFF-475286E712C4}" presName="compositeNode" presStyleCnt="0">
        <dgm:presLayoutVars>
          <dgm:bulletEnabled val="1"/>
        </dgm:presLayoutVars>
      </dgm:prSet>
      <dgm:spPr/>
    </dgm:pt>
    <dgm:pt modelId="{30B8F185-A08A-4562-8E4E-A1799CA49A7D}" type="pres">
      <dgm:prSet presAssocID="{F7194B10-ED95-4A39-8FFF-475286E712C4}" presName="image" presStyleLbl="fgImgPlace1" presStyleIdx="0" presStyleCnt="2" custLinFactNeighborX="-1140" custLinFactNeighborY="-20860"/>
      <dgm:spPr>
        <a:blipFill rotWithShape="1">
          <a:blip xmlns:r="http://schemas.openxmlformats.org/officeDocument/2006/relationships" r:embed="rId1"/>
          <a:srcRect/>
          <a:stretch>
            <a:fillRect t="-2000" b="-2000"/>
          </a:stretch>
        </a:blipFill>
      </dgm:spPr>
    </dgm:pt>
    <dgm:pt modelId="{F201BE5A-D4DB-44A7-A54C-9EF4DBDC931C}" type="pres">
      <dgm:prSet presAssocID="{F7194B10-ED95-4A39-8FFF-475286E712C4}" presName="childNode" presStyleLbl="node1" presStyleIdx="0" presStyleCnt="2">
        <dgm:presLayoutVars>
          <dgm:bulletEnabled val="1"/>
        </dgm:presLayoutVars>
      </dgm:prSet>
      <dgm:spPr/>
    </dgm:pt>
    <dgm:pt modelId="{5BDEBEC8-04DE-40FF-B255-0DCF1918EBF2}" type="pres">
      <dgm:prSet presAssocID="{F7194B10-ED95-4A39-8FFF-475286E712C4}" presName="parentNode" presStyleLbl="revTx" presStyleIdx="0" presStyleCnt="2">
        <dgm:presLayoutVars>
          <dgm:chMax val="0"/>
          <dgm:bulletEnabled val="1"/>
        </dgm:presLayoutVars>
      </dgm:prSet>
      <dgm:spPr/>
    </dgm:pt>
    <dgm:pt modelId="{17C0B923-5511-40D3-861A-A086930672EF}" type="pres">
      <dgm:prSet presAssocID="{C92F50CF-A3D0-416F-A423-C569CAE6FE10}" presName="sibTrans" presStyleCnt="0"/>
      <dgm:spPr/>
    </dgm:pt>
    <dgm:pt modelId="{116B3131-EF50-4F38-95A3-E49B61EE86CB}" type="pres">
      <dgm:prSet presAssocID="{D166704E-E0A0-4E18-A393-F0BDCD430821}" presName="compositeNode" presStyleCnt="0">
        <dgm:presLayoutVars>
          <dgm:bulletEnabled val="1"/>
        </dgm:presLayoutVars>
      </dgm:prSet>
      <dgm:spPr/>
    </dgm:pt>
    <dgm:pt modelId="{EDB49063-3E89-40D1-86B3-9A82C34F261F}" type="pres">
      <dgm:prSet presAssocID="{D166704E-E0A0-4E18-A393-F0BDCD430821}" presName="image" presStyleLbl="fgImgPlace1" presStyleIdx="1" presStyleCnt="2" custLinFactNeighborX="-1140" custLinFactNeighborY="-20860"/>
      <dgm:spPr>
        <a:blipFill rotWithShape="1">
          <a:blip xmlns:r="http://schemas.openxmlformats.org/officeDocument/2006/relationships" r:embed="rId2"/>
          <a:srcRect/>
          <a:stretch>
            <a:fillRect l="-4000" r="-4000"/>
          </a:stretch>
        </a:blipFill>
      </dgm:spPr>
    </dgm:pt>
    <dgm:pt modelId="{B13A7F47-75A2-4919-97A4-100A77C1BDA8}" type="pres">
      <dgm:prSet presAssocID="{D166704E-E0A0-4E18-A393-F0BDCD430821}" presName="childNode" presStyleLbl="node1" presStyleIdx="1" presStyleCnt="2">
        <dgm:presLayoutVars>
          <dgm:bulletEnabled val="1"/>
        </dgm:presLayoutVars>
      </dgm:prSet>
      <dgm:spPr/>
    </dgm:pt>
    <dgm:pt modelId="{3AE3D77E-BF91-487F-B655-BB9EF5D1E2ED}" type="pres">
      <dgm:prSet presAssocID="{D166704E-E0A0-4E18-A393-F0BDCD430821}" presName="parentNode" presStyleLbl="revTx" presStyleIdx="1" presStyleCnt="2">
        <dgm:presLayoutVars>
          <dgm:chMax val="0"/>
          <dgm:bulletEnabled val="1"/>
        </dgm:presLayoutVars>
      </dgm:prSet>
      <dgm:spPr/>
    </dgm:pt>
  </dgm:ptLst>
  <dgm:cxnLst>
    <dgm:cxn modelId="{29BAE70C-9CF7-4301-A94F-CDE94B5086EB}" type="presOf" srcId="{85579BE1-F38A-415F-8BF8-A9321994D19D}" destId="{329C6042-2FD1-41D5-8A16-1034F6CF9FB8}" srcOrd="0" destOrd="0" presId="urn:microsoft.com/office/officeart/2005/8/layout/hList2"/>
    <dgm:cxn modelId="{1587603E-437D-49CE-A14F-A3A12D3AE78A}" type="presOf" srcId="{C58C122D-36B8-4059-BC2B-722DBC75F588}" destId="{B13A7F47-75A2-4919-97A4-100A77C1BDA8}" srcOrd="0" destOrd="1" presId="urn:microsoft.com/office/officeart/2005/8/layout/hList2"/>
    <dgm:cxn modelId="{0E8F2A5B-7166-4A60-AD4F-57772CA52FAE}" srcId="{D166704E-E0A0-4E18-A393-F0BDCD430821}" destId="{C15BB2FD-6AFB-4F1B-B23D-AE0EFF3F5F10}" srcOrd="0" destOrd="0" parTransId="{B2745EE5-4063-4869-A896-E494B1AEB056}" sibTransId="{1A78A8AB-15EC-4D3B-9394-BE42D484554E}"/>
    <dgm:cxn modelId="{BA29D55F-413C-4F93-B3A8-BF144F25857D}" type="presOf" srcId="{D166704E-E0A0-4E18-A393-F0BDCD430821}" destId="{3AE3D77E-BF91-487F-B655-BB9EF5D1E2ED}" srcOrd="0" destOrd="0" presId="urn:microsoft.com/office/officeart/2005/8/layout/hList2"/>
    <dgm:cxn modelId="{0DCE0248-0992-4808-ADC0-F66AA2CA1AFE}" srcId="{D166704E-E0A0-4E18-A393-F0BDCD430821}" destId="{C58C122D-36B8-4059-BC2B-722DBC75F588}" srcOrd="1" destOrd="0" parTransId="{A65D47E5-C448-4C5F-BB1B-9A6D3E8DF651}" sibTransId="{E5D30478-6F84-4602-8EC3-2339A51ACD37}"/>
    <dgm:cxn modelId="{75188A4A-1181-45FB-A0DF-0FAFE9DF82A6}" type="presOf" srcId="{8DCA412D-58C3-4EE9-BAA2-76C3AD6A9DD4}" destId="{F201BE5A-D4DB-44A7-A54C-9EF4DBDC931C}" srcOrd="0" destOrd="0" presId="urn:microsoft.com/office/officeart/2005/8/layout/hList2"/>
    <dgm:cxn modelId="{AD60CF4A-70FB-43C4-A320-9BB5176A9909}" type="presOf" srcId="{F7194B10-ED95-4A39-8FFF-475286E712C4}" destId="{5BDEBEC8-04DE-40FF-B255-0DCF1918EBF2}" srcOrd="0" destOrd="0" presId="urn:microsoft.com/office/officeart/2005/8/layout/hList2"/>
    <dgm:cxn modelId="{4C376052-62D6-4F11-82E9-38B65599670A}" type="presOf" srcId="{04DA2C2C-5457-42F2-8716-4BBA20315300}" destId="{F201BE5A-D4DB-44A7-A54C-9EF4DBDC931C}" srcOrd="0" destOrd="1" presId="urn:microsoft.com/office/officeart/2005/8/layout/hList2"/>
    <dgm:cxn modelId="{77959BA9-2566-48BF-A779-53A13E756D30}" srcId="{85579BE1-F38A-415F-8BF8-A9321994D19D}" destId="{F7194B10-ED95-4A39-8FFF-475286E712C4}" srcOrd="0" destOrd="0" parTransId="{58FE92A9-4100-43B4-AE59-227B46FE5528}" sibTransId="{C92F50CF-A3D0-416F-A423-C569CAE6FE10}"/>
    <dgm:cxn modelId="{A1520DC2-ABAE-4BF5-8C72-77DF4FBE9D8D}" srcId="{85579BE1-F38A-415F-8BF8-A9321994D19D}" destId="{D166704E-E0A0-4E18-A393-F0BDCD430821}" srcOrd="1" destOrd="0" parTransId="{4D529F6E-92B2-462C-9663-8CCDBB352D3E}" sibTransId="{796AE72E-8932-4D30-92D1-EC576E597FD1}"/>
    <dgm:cxn modelId="{EBCB07D4-711B-46C2-B767-9CF1B5F209C7}" srcId="{F7194B10-ED95-4A39-8FFF-475286E712C4}" destId="{8DCA412D-58C3-4EE9-BAA2-76C3AD6A9DD4}" srcOrd="0" destOrd="0" parTransId="{0C2B9FC4-8357-41FA-8B30-72C8D6B8FEC6}" sibTransId="{3D890330-EC0C-42C6-B51C-C47F232B160E}"/>
    <dgm:cxn modelId="{62B516E7-DD92-426A-A928-196257EC04B6}" srcId="{F7194B10-ED95-4A39-8FFF-475286E712C4}" destId="{04DA2C2C-5457-42F2-8716-4BBA20315300}" srcOrd="1" destOrd="0" parTransId="{016DE250-DE48-4CB3-BE10-B369912580DE}" sibTransId="{4717AFC7-7B42-4B97-B640-265FC26E6A6C}"/>
    <dgm:cxn modelId="{310494FE-BB84-44D8-BD14-3A912E152EA0}" type="presOf" srcId="{C15BB2FD-6AFB-4F1B-B23D-AE0EFF3F5F10}" destId="{B13A7F47-75A2-4919-97A4-100A77C1BDA8}" srcOrd="0" destOrd="0" presId="urn:microsoft.com/office/officeart/2005/8/layout/hList2"/>
    <dgm:cxn modelId="{264A13B1-B5C7-4C4A-817A-87EE3DA8E4EB}" type="presParOf" srcId="{329C6042-2FD1-41D5-8A16-1034F6CF9FB8}" destId="{19BE0B74-ADAB-4C6C-8282-ADFC692FD222}" srcOrd="0" destOrd="0" presId="urn:microsoft.com/office/officeart/2005/8/layout/hList2"/>
    <dgm:cxn modelId="{522327C9-AFAC-4F22-BC82-04C1BB7016F7}" type="presParOf" srcId="{19BE0B74-ADAB-4C6C-8282-ADFC692FD222}" destId="{30B8F185-A08A-4562-8E4E-A1799CA49A7D}" srcOrd="0" destOrd="0" presId="urn:microsoft.com/office/officeart/2005/8/layout/hList2"/>
    <dgm:cxn modelId="{AC7269C8-E268-42F9-A612-8D9D1B5441F4}" type="presParOf" srcId="{19BE0B74-ADAB-4C6C-8282-ADFC692FD222}" destId="{F201BE5A-D4DB-44A7-A54C-9EF4DBDC931C}" srcOrd="1" destOrd="0" presId="urn:microsoft.com/office/officeart/2005/8/layout/hList2"/>
    <dgm:cxn modelId="{FB5D7C43-A683-48C0-8B4F-0BABF9D36AEA}" type="presParOf" srcId="{19BE0B74-ADAB-4C6C-8282-ADFC692FD222}" destId="{5BDEBEC8-04DE-40FF-B255-0DCF1918EBF2}" srcOrd="2" destOrd="0" presId="urn:microsoft.com/office/officeart/2005/8/layout/hList2"/>
    <dgm:cxn modelId="{3CBA2D1B-917F-4DBC-9763-B655C1AC41CD}" type="presParOf" srcId="{329C6042-2FD1-41D5-8A16-1034F6CF9FB8}" destId="{17C0B923-5511-40D3-861A-A086930672EF}" srcOrd="1" destOrd="0" presId="urn:microsoft.com/office/officeart/2005/8/layout/hList2"/>
    <dgm:cxn modelId="{083505EF-AED3-4988-A048-0D29A5BF09C2}" type="presParOf" srcId="{329C6042-2FD1-41D5-8A16-1034F6CF9FB8}" destId="{116B3131-EF50-4F38-95A3-E49B61EE86CB}" srcOrd="2" destOrd="0" presId="urn:microsoft.com/office/officeart/2005/8/layout/hList2"/>
    <dgm:cxn modelId="{6A4165E6-CF7F-4CC2-B11E-E0C626373572}" type="presParOf" srcId="{116B3131-EF50-4F38-95A3-E49B61EE86CB}" destId="{EDB49063-3E89-40D1-86B3-9A82C34F261F}" srcOrd="0" destOrd="0" presId="urn:microsoft.com/office/officeart/2005/8/layout/hList2"/>
    <dgm:cxn modelId="{1CDCCFD8-69BF-47C8-ACE7-436ECF6BAF76}" type="presParOf" srcId="{116B3131-EF50-4F38-95A3-E49B61EE86CB}" destId="{B13A7F47-75A2-4919-97A4-100A77C1BDA8}" srcOrd="1" destOrd="0" presId="urn:microsoft.com/office/officeart/2005/8/layout/hList2"/>
    <dgm:cxn modelId="{A5685F54-E66D-417A-8D49-D15C0809585A}" type="presParOf" srcId="{116B3131-EF50-4F38-95A3-E49B61EE86CB}" destId="{3AE3D77E-BF91-487F-B655-BB9EF5D1E2ED}"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EBEC8-04DE-40FF-B255-0DCF1918EBF2}">
      <dsp:nvSpPr>
        <dsp:cNvPr id="0" name=""/>
        <dsp:cNvSpPr/>
      </dsp:nvSpPr>
      <dsp:spPr>
        <a:xfrm rot="16200000">
          <a:off x="-920531" y="1615867"/>
          <a:ext cx="2394333" cy="50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6699" bIns="0" numCol="1" spcCol="1270" anchor="t" anchorCtr="0">
          <a:noAutofit/>
        </a:bodyPr>
        <a:lstStyle/>
        <a:p>
          <a:pPr marL="0" lvl="0" indent="0" algn="r" defTabSz="977900">
            <a:lnSpc>
              <a:spcPct val="90000"/>
            </a:lnSpc>
            <a:spcBef>
              <a:spcPct val="0"/>
            </a:spcBef>
            <a:spcAft>
              <a:spcPct val="35000"/>
            </a:spcAft>
            <a:buNone/>
          </a:pPr>
          <a:r>
            <a:rPr lang="en-CA" sz="2200" b="1" kern="1200" dirty="0">
              <a:solidFill>
                <a:schemeClr val="bg1"/>
              </a:solidFill>
            </a:rPr>
            <a:t>Fixed Mindset</a:t>
          </a:r>
        </a:p>
      </dsp:txBody>
      <dsp:txXfrm>
        <a:off x="-920531" y="1615867"/>
        <a:ext cx="2394333" cy="506493"/>
      </dsp:txXfrm>
    </dsp:sp>
    <dsp:sp modelId="{F201BE5A-D4DB-44A7-A54C-9EF4DBDC931C}">
      <dsp:nvSpPr>
        <dsp:cNvPr id="0" name=""/>
        <dsp:cNvSpPr/>
      </dsp:nvSpPr>
      <dsp:spPr>
        <a:xfrm>
          <a:off x="529881" y="671948"/>
          <a:ext cx="2684316" cy="2394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446699" rIns="213360" bIns="213360" numCol="1" spcCol="1270" anchor="t" anchorCtr="0">
          <a:noAutofit/>
        </a:bodyPr>
        <a:lstStyle/>
        <a:p>
          <a:pPr marL="228600" lvl="1" indent="-228600" algn="l" defTabSz="1022350">
            <a:lnSpc>
              <a:spcPct val="90000"/>
            </a:lnSpc>
            <a:spcBef>
              <a:spcPct val="0"/>
            </a:spcBef>
            <a:spcAft>
              <a:spcPct val="15000"/>
            </a:spcAft>
            <a:buChar char="•"/>
          </a:pPr>
          <a:r>
            <a:rPr lang="en-CA" sz="2300" kern="1200" dirty="0"/>
            <a:t>Performance goal-oriented student</a:t>
          </a:r>
        </a:p>
        <a:p>
          <a:pPr marL="228600" lvl="1" indent="-228600" algn="l" defTabSz="1022350">
            <a:lnSpc>
              <a:spcPct val="90000"/>
            </a:lnSpc>
            <a:spcBef>
              <a:spcPct val="0"/>
            </a:spcBef>
            <a:spcAft>
              <a:spcPct val="15000"/>
            </a:spcAft>
            <a:buChar char="•"/>
          </a:pPr>
          <a:r>
            <a:rPr lang="en-CA" sz="2300" kern="1200" dirty="0"/>
            <a:t>Wants good grades</a:t>
          </a:r>
        </a:p>
      </dsp:txBody>
      <dsp:txXfrm>
        <a:off x="529881" y="671948"/>
        <a:ext cx="2684316" cy="2394333"/>
      </dsp:txXfrm>
    </dsp:sp>
    <dsp:sp modelId="{30B8F185-A08A-4562-8E4E-A1799CA49A7D}">
      <dsp:nvSpPr>
        <dsp:cNvPr id="0" name=""/>
        <dsp:cNvSpPr/>
      </dsp:nvSpPr>
      <dsp:spPr>
        <a:xfrm>
          <a:off x="11840" y="0"/>
          <a:ext cx="1012987" cy="1012987"/>
        </a:xfrm>
        <a:prstGeom prst="rect">
          <a:avLst/>
        </a:prstGeom>
        <a:blipFill rotWithShape="1">
          <a:blip xmlns:r="http://schemas.openxmlformats.org/officeDocument/2006/relationships" r:embed="rId1"/>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E3D77E-BF91-487F-B655-BB9EF5D1E2ED}">
      <dsp:nvSpPr>
        <dsp:cNvPr id="0" name=""/>
        <dsp:cNvSpPr/>
      </dsp:nvSpPr>
      <dsp:spPr>
        <a:xfrm rot="16200000">
          <a:off x="2967534" y="1615867"/>
          <a:ext cx="2394333" cy="50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6699" bIns="0" numCol="1" spcCol="1270" anchor="t" anchorCtr="0">
          <a:noAutofit/>
        </a:bodyPr>
        <a:lstStyle/>
        <a:p>
          <a:pPr marL="0" lvl="0" indent="0" algn="r" defTabSz="977900">
            <a:lnSpc>
              <a:spcPct val="90000"/>
            </a:lnSpc>
            <a:spcBef>
              <a:spcPct val="0"/>
            </a:spcBef>
            <a:spcAft>
              <a:spcPct val="35000"/>
            </a:spcAft>
            <a:buNone/>
          </a:pPr>
          <a:r>
            <a:rPr lang="en-CA" sz="2200" b="1" kern="1200" dirty="0">
              <a:solidFill>
                <a:schemeClr val="bg1"/>
              </a:solidFill>
            </a:rPr>
            <a:t>Growth Mindset </a:t>
          </a:r>
        </a:p>
      </dsp:txBody>
      <dsp:txXfrm>
        <a:off x="2967534" y="1615867"/>
        <a:ext cx="2394333" cy="506493"/>
      </dsp:txXfrm>
    </dsp:sp>
    <dsp:sp modelId="{B13A7F47-75A2-4919-97A4-100A77C1BDA8}">
      <dsp:nvSpPr>
        <dsp:cNvPr id="0" name=""/>
        <dsp:cNvSpPr/>
      </dsp:nvSpPr>
      <dsp:spPr>
        <a:xfrm>
          <a:off x="4417947" y="671948"/>
          <a:ext cx="2684316" cy="2394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446699" rIns="213360" bIns="213360" numCol="1" spcCol="1270" anchor="t" anchorCtr="0">
          <a:noAutofit/>
        </a:bodyPr>
        <a:lstStyle/>
        <a:p>
          <a:pPr marL="228600" lvl="1" indent="-228600" algn="l" defTabSz="1022350">
            <a:lnSpc>
              <a:spcPct val="90000"/>
            </a:lnSpc>
            <a:spcBef>
              <a:spcPct val="0"/>
            </a:spcBef>
            <a:spcAft>
              <a:spcPct val="15000"/>
            </a:spcAft>
            <a:buChar char="•"/>
          </a:pPr>
          <a:r>
            <a:rPr lang="en-CA" sz="2300" kern="1200" dirty="0"/>
            <a:t>Learning goal-oriented student</a:t>
          </a:r>
        </a:p>
        <a:p>
          <a:pPr marL="228600" lvl="1" indent="-228600" algn="l" defTabSz="1022350">
            <a:lnSpc>
              <a:spcPct val="90000"/>
            </a:lnSpc>
            <a:spcBef>
              <a:spcPct val="0"/>
            </a:spcBef>
            <a:spcAft>
              <a:spcPct val="15000"/>
            </a:spcAft>
            <a:buChar char="•"/>
          </a:pPr>
          <a:r>
            <a:rPr lang="en-CA" sz="2300" kern="1200" dirty="0"/>
            <a:t>Wants to understand concepts</a:t>
          </a:r>
        </a:p>
      </dsp:txBody>
      <dsp:txXfrm>
        <a:off x="4417947" y="671948"/>
        <a:ext cx="2684316" cy="2394333"/>
      </dsp:txXfrm>
    </dsp:sp>
    <dsp:sp modelId="{EDB49063-3E89-40D1-86B3-9A82C34F261F}">
      <dsp:nvSpPr>
        <dsp:cNvPr id="0" name=""/>
        <dsp:cNvSpPr/>
      </dsp:nvSpPr>
      <dsp:spPr>
        <a:xfrm>
          <a:off x="3899906" y="0"/>
          <a:ext cx="1012987" cy="1012987"/>
        </a:xfrm>
        <a:prstGeom prst="rect">
          <a:avLst/>
        </a:prstGeom>
        <a:blipFill rotWithShape="1">
          <a:blip xmlns:r="http://schemas.openxmlformats.org/officeDocument/2006/relationships" r:embed="rId2"/>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2085B-0511-4260-95B4-FCB2BA27B01A}" type="datetimeFigureOut">
              <a:rPr lang="en-CA" smtClean="0"/>
              <a:t>2023-07-28</a:t>
            </a:fld>
            <a:endParaRPr lang="en-CA"/>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3C679-766A-45F1-8FF1-B02C46674B7E}" type="slidenum">
              <a:rPr lang="en-CA" smtClean="0"/>
              <a:t>‹#›</a:t>
            </a:fld>
            <a:endParaRPr lang="en-CA"/>
          </a:p>
        </p:txBody>
      </p:sp>
    </p:spTree>
    <p:extLst>
      <p:ext uri="{BB962C8B-B14F-4D97-AF65-F5344CB8AC3E}">
        <p14:creationId xmlns:p14="http://schemas.microsoft.com/office/powerpoint/2010/main" val="370748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3</a:t>
            </a:fld>
            <a:endParaRPr lang="en-CA"/>
          </a:p>
        </p:txBody>
      </p:sp>
    </p:spTree>
    <p:extLst>
      <p:ext uri="{BB962C8B-B14F-4D97-AF65-F5344CB8AC3E}">
        <p14:creationId xmlns:p14="http://schemas.microsoft.com/office/powerpoint/2010/main" val="385040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comment./reflect and refer to text </a:t>
            </a:r>
          </a:p>
        </p:txBody>
      </p:sp>
      <p:sp>
        <p:nvSpPr>
          <p:cNvPr id="4" name="Slide Number Placeholder 3"/>
          <p:cNvSpPr>
            <a:spLocks noGrp="1"/>
          </p:cNvSpPr>
          <p:nvPr>
            <p:ph type="sldNum" sz="quarter" idx="5"/>
          </p:nvPr>
        </p:nvSpPr>
        <p:spPr/>
        <p:txBody>
          <a:bodyPr/>
          <a:lstStyle/>
          <a:p>
            <a:fld id="{7263C679-766A-45F1-8FF1-B02C46674B7E}" type="slidenum">
              <a:rPr lang="en-CA" smtClean="0"/>
              <a:t>14</a:t>
            </a:fld>
            <a:endParaRPr lang="en-CA"/>
          </a:p>
        </p:txBody>
      </p:sp>
    </p:spTree>
    <p:extLst>
      <p:ext uri="{BB962C8B-B14F-4D97-AF65-F5344CB8AC3E}">
        <p14:creationId xmlns:p14="http://schemas.microsoft.com/office/powerpoint/2010/main" val="2245744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Same as above –statement </a:t>
            </a:r>
          </a:p>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15</a:t>
            </a:fld>
            <a:endParaRPr lang="en-CA"/>
          </a:p>
        </p:txBody>
      </p:sp>
    </p:spTree>
    <p:extLst>
      <p:ext uri="{BB962C8B-B14F-4D97-AF65-F5344CB8AC3E}">
        <p14:creationId xmlns:p14="http://schemas.microsoft.com/office/powerpoint/2010/main" val="3184391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16</a:t>
            </a:fld>
            <a:endParaRPr lang="en-CA"/>
          </a:p>
        </p:txBody>
      </p:sp>
    </p:spTree>
    <p:extLst>
      <p:ext uri="{BB962C8B-B14F-4D97-AF65-F5344CB8AC3E}">
        <p14:creationId xmlns:p14="http://schemas.microsoft.com/office/powerpoint/2010/main" val="152845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5</a:t>
            </a:fld>
            <a:endParaRPr lang="en-CA"/>
          </a:p>
        </p:txBody>
      </p:sp>
    </p:spTree>
    <p:extLst>
      <p:ext uri="{BB962C8B-B14F-4D97-AF65-F5344CB8AC3E}">
        <p14:creationId xmlns:p14="http://schemas.microsoft.com/office/powerpoint/2010/main" val="391886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6</a:t>
            </a:fld>
            <a:endParaRPr lang="en-CA"/>
          </a:p>
        </p:txBody>
      </p:sp>
    </p:spTree>
    <p:extLst>
      <p:ext uri="{BB962C8B-B14F-4D97-AF65-F5344CB8AC3E}">
        <p14:creationId xmlns:p14="http://schemas.microsoft.com/office/powerpoint/2010/main" val="23646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8</a:t>
            </a:fld>
            <a:endParaRPr lang="en-CA"/>
          </a:p>
        </p:txBody>
      </p:sp>
    </p:spTree>
    <p:extLst>
      <p:ext uri="{BB962C8B-B14F-4D97-AF65-F5344CB8AC3E}">
        <p14:creationId xmlns:p14="http://schemas.microsoft.com/office/powerpoint/2010/main" val="161212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9</a:t>
            </a:fld>
            <a:endParaRPr lang="en-CA"/>
          </a:p>
        </p:txBody>
      </p:sp>
    </p:spTree>
    <p:extLst>
      <p:ext uri="{BB962C8B-B14F-4D97-AF65-F5344CB8AC3E}">
        <p14:creationId xmlns:p14="http://schemas.microsoft.com/office/powerpoint/2010/main" val="2692947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 Colleges offer support for those with permanent disabilities (and some temporary disabilities). Those with documented disabilities have special legal rights to certain accommodations. Even those whose disabilities are not diagnosed can receive some accommodations.</a:t>
            </a:r>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10</a:t>
            </a:fld>
            <a:endParaRPr lang="en-CA"/>
          </a:p>
        </p:txBody>
      </p:sp>
    </p:spTree>
    <p:extLst>
      <p:ext uri="{BB962C8B-B14F-4D97-AF65-F5344CB8AC3E}">
        <p14:creationId xmlns:p14="http://schemas.microsoft.com/office/powerpoint/2010/main" val="78633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11</a:t>
            </a:fld>
            <a:endParaRPr lang="en-CA"/>
          </a:p>
        </p:txBody>
      </p:sp>
    </p:spTree>
    <p:extLst>
      <p:ext uri="{BB962C8B-B14F-4D97-AF65-F5344CB8AC3E}">
        <p14:creationId xmlns:p14="http://schemas.microsoft.com/office/powerpoint/2010/main" val="251377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12</a:t>
            </a:fld>
            <a:endParaRPr lang="en-CA"/>
          </a:p>
        </p:txBody>
      </p:sp>
    </p:spTree>
    <p:extLst>
      <p:ext uri="{BB962C8B-B14F-4D97-AF65-F5344CB8AC3E}">
        <p14:creationId xmlns:p14="http://schemas.microsoft.com/office/powerpoint/2010/main" val="13867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7263C679-766A-45F1-8FF1-B02C46674B7E}" type="slidenum">
              <a:rPr lang="en-CA" smtClean="0"/>
              <a:t>13</a:t>
            </a:fld>
            <a:endParaRPr lang="en-CA"/>
          </a:p>
        </p:txBody>
      </p:sp>
    </p:spTree>
    <p:extLst>
      <p:ext uri="{BB962C8B-B14F-4D97-AF65-F5344CB8AC3E}">
        <p14:creationId xmlns:p14="http://schemas.microsoft.com/office/powerpoint/2010/main" val="1167079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7832" y="1579418"/>
            <a:ext cx="7477518" cy="1491478"/>
          </a:xfrm>
        </p:spPr>
        <p:txBody>
          <a:bodyPr wrap="none" anchor="b">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3" name="Subtitle 2"/>
          <p:cNvSpPr>
            <a:spLocks noGrp="1"/>
          </p:cNvSpPr>
          <p:nvPr>
            <p:ph type="subTitle" idx="1" hasCustomPrompt="1"/>
          </p:nvPr>
        </p:nvSpPr>
        <p:spPr>
          <a:xfrm>
            <a:off x="1037832" y="3078647"/>
            <a:ext cx="7477518" cy="710573"/>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398949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bullets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494053"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494051" y="1229709"/>
            <a:ext cx="4708570" cy="35524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5706458" y="860925"/>
            <a:ext cx="2943489" cy="4267201"/>
          </a:xfrm>
        </p:spPr>
        <p:txBody>
          <a:bodyPr/>
          <a:lstStyle/>
          <a:p>
            <a:r>
              <a:rPr lang="en-US"/>
              <a:t>Click icon to add picture</a:t>
            </a:r>
          </a:p>
        </p:txBody>
      </p:sp>
    </p:spTree>
    <p:extLst>
      <p:ext uri="{BB962C8B-B14F-4D97-AF65-F5344CB8AC3E}">
        <p14:creationId xmlns:p14="http://schemas.microsoft.com/office/powerpoint/2010/main" val="8496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bullets and left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3941380"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3941379" y="1229709"/>
            <a:ext cx="4708570" cy="38572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427836" y="746497"/>
            <a:ext cx="2986976" cy="4519187"/>
          </a:xfrm>
        </p:spPr>
        <p:txBody>
          <a:bodyPr/>
          <a:lstStyle/>
          <a:p>
            <a:r>
              <a:rPr lang="en-US"/>
              <a:t>Click icon to add picture</a:t>
            </a:r>
          </a:p>
        </p:txBody>
      </p:sp>
    </p:spTree>
    <p:extLst>
      <p:ext uri="{BB962C8B-B14F-4D97-AF65-F5344CB8AC3E}">
        <p14:creationId xmlns:p14="http://schemas.microsoft.com/office/powerpoint/2010/main" val="10959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2-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Picture Placeholder 7">
            <a:extLst>
              <a:ext uri="{FF2B5EF4-FFF2-40B4-BE49-F238E27FC236}">
                <a16:creationId xmlns:a16="http://schemas.microsoft.com/office/drawing/2014/main" id="{824842C3-42B5-9C43-9E2C-66DDA1C83AEB}"/>
              </a:ext>
            </a:extLst>
          </p:cNvPr>
          <p:cNvSpPr>
            <a:spLocks noGrp="1"/>
          </p:cNvSpPr>
          <p:nvPr>
            <p:ph type="pic" sz="quarter" idx="14" hasCustomPrompt="1"/>
          </p:nvPr>
        </p:nvSpPr>
        <p:spPr>
          <a:xfrm>
            <a:off x="4688667" y="1229709"/>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
        <p:nvSpPr>
          <p:cNvPr id="12" name="Picture Placeholder 7">
            <a:extLst>
              <a:ext uri="{FF2B5EF4-FFF2-40B4-BE49-F238E27FC236}">
                <a16:creationId xmlns:a16="http://schemas.microsoft.com/office/drawing/2014/main" id="{A89EA318-93EB-D34A-957B-D0D443FDB6FB}"/>
              </a:ext>
            </a:extLst>
          </p:cNvPr>
          <p:cNvSpPr>
            <a:spLocks noGrp="1"/>
          </p:cNvSpPr>
          <p:nvPr>
            <p:ph type="pic" sz="quarter" idx="15" hasCustomPrompt="1"/>
          </p:nvPr>
        </p:nvSpPr>
        <p:spPr>
          <a:xfrm>
            <a:off x="494052" y="1229708"/>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384115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with title and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 hasCustomPrompt="1"/>
          </p:nvPr>
        </p:nvSpPr>
        <p:spPr>
          <a:xfrm>
            <a:off x="494052" y="4311085"/>
            <a:ext cx="26062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0" name="Picture Placeholder 2"/>
          <p:cNvSpPr>
            <a:spLocks noGrp="1" noChangeAspect="1"/>
          </p:cNvSpPr>
          <p:nvPr>
            <p:ph type="pic" idx="15"/>
          </p:nvPr>
        </p:nvSpPr>
        <p:spPr>
          <a:xfrm>
            <a:off x="494055" y="1377638"/>
            <a:ext cx="2606278"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3" name="Picture Placeholder 2"/>
          <p:cNvSpPr>
            <a:spLocks noGrp="1" noChangeAspect="1"/>
          </p:cNvSpPr>
          <p:nvPr>
            <p:ph type="pic" idx="21"/>
          </p:nvPr>
        </p:nvSpPr>
        <p:spPr>
          <a:xfrm>
            <a:off x="3276603" y="1377638"/>
            <a:ext cx="2597833"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6" name="Picture Placeholder 2"/>
          <p:cNvSpPr>
            <a:spLocks noGrp="1" noChangeAspect="1"/>
          </p:cNvSpPr>
          <p:nvPr>
            <p:ph type="pic" idx="22"/>
          </p:nvPr>
        </p:nvSpPr>
        <p:spPr>
          <a:xfrm>
            <a:off x="6050707" y="1377638"/>
            <a:ext cx="2599241"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17" name="Text Placeholder 2"/>
          <p:cNvSpPr>
            <a:spLocks noGrp="1"/>
          </p:cNvSpPr>
          <p:nvPr>
            <p:ph type="body" idx="23" hasCustomPrompt="1"/>
          </p:nvPr>
        </p:nvSpPr>
        <p:spPr>
          <a:xfrm>
            <a:off x="3290758" y="4311085"/>
            <a:ext cx="2583678" cy="472966"/>
          </a:xfrm>
        </p:spPr>
        <p:txBody>
          <a:bodyPr anchor="b">
            <a:no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8" name="Text Placeholder 2"/>
          <p:cNvSpPr>
            <a:spLocks noGrp="1"/>
          </p:cNvSpPr>
          <p:nvPr>
            <p:ph type="body" idx="25" hasCustomPrompt="1"/>
          </p:nvPr>
        </p:nvSpPr>
        <p:spPr>
          <a:xfrm>
            <a:off x="6064864" y="4302420"/>
            <a:ext cx="25836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259420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image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9841" y="822855"/>
            <a:ext cx="7886700" cy="3417549"/>
          </a:xfrm>
        </p:spPr>
        <p:txBody>
          <a:bodyPr anchor="t">
            <a:normAutofit/>
          </a:bodyPr>
          <a:lstStyle>
            <a:lvl1pPr marL="0" indent="0">
              <a:buNone/>
              <a:defRPr sz="1400" baseline="0">
                <a:solidFill>
                  <a:schemeClr val="tx1">
                    <a:lumMod val="85000"/>
                  </a:schemeClr>
                </a:solidFill>
              </a:defRPr>
            </a:lvl1pPr>
            <a:lvl2pPr marL="380992" indent="0">
              <a:buNone/>
              <a:defRPr sz="2333"/>
            </a:lvl2pPr>
            <a:lvl3pPr marL="761985" indent="0">
              <a:buNone/>
              <a:defRPr sz="2000"/>
            </a:lvl3pPr>
            <a:lvl4pPr marL="1142977" indent="0">
              <a:buNone/>
              <a:defRPr sz="1667"/>
            </a:lvl4pPr>
            <a:lvl5pPr marL="1523970" indent="0">
              <a:buNone/>
              <a:defRPr sz="1667"/>
            </a:lvl5pPr>
            <a:lvl6pPr marL="1904962" indent="0">
              <a:buNone/>
              <a:defRPr sz="1667"/>
            </a:lvl6pPr>
            <a:lvl7pPr marL="2285954" indent="0">
              <a:buNone/>
              <a:defRPr sz="1667"/>
            </a:lvl7pPr>
            <a:lvl8pPr marL="2666947" indent="0">
              <a:buNone/>
              <a:defRPr sz="1667"/>
            </a:lvl8pPr>
            <a:lvl9pPr marL="3047940" indent="0">
              <a:buNone/>
              <a:defRPr sz="1667"/>
            </a:lvl9pPr>
          </a:lstStyle>
          <a:p>
            <a:r>
              <a:rPr lang="en-US" dirty="0"/>
              <a:t>Click icon to add picture – remember to add alt tag(s)</a:t>
            </a:r>
          </a:p>
        </p:txBody>
      </p:sp>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787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120015" y="409576"/>
            <a:ext cx="8903970" cy="5139887"/>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82956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screen picture">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0" y="232757"/>
            <a:ext cx="9144000" cy="5714999"/>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162626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Media Placeholder 7">
            <a:extLst>
              <a:ext uri="{FF2B5EF4-FFF2-40B4-BE49-F238E27FC236}">
                <a16:creationId xmlns:a16="http://schemas.microsoft.com/office/drawing/2014/main" id="{15E10ABA-6733-4542-AEE4-B1A0C2E01AA1}"/>
              </a:ext>
            </a:extLst>
          </p:cNvPr>
          <p:cNvSpPr>
            <a:spLocks noGrp="1"/>
          </p:cNvSpPr>
          <p:nvPr>
            <p:ph type="media" sz="quarter" idx="13"/>
          </p:nvPr>
        </p:nvSpPr>
        <p:spPr>
          <a:xfrm>
            <a:off x="630238" y="823913"/>
            <a:ext cx="7885115" cy="3424237"/>
          </a:xfrm>
        </p:spPr>
        <p:txBody>
          <a:bodyPr/>
          <a:lstStyle/>
          <a:p>
            <a:r>
              <a:rPr lang="en-US"/>
              <a:t>Click icon to add media</a:t>
            </a:r>
          </a:p>
        </p:txBody>
      </p:sp>
    </p:spTree>
    <p:extLst>
      <p:ext uri="{BB962C8B-B14F-4D97-AF65-F5344CB8AC3E}">
        <p14:creationId xmlns:p14="http://schemas.microsoft.com/office/powerpoint/2010/main" val="2801787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61EB3D43-4BB5-A644-A0D1-F886600C067D}"/>
              </a:ext>
            </a:extLst>
          </p:cNvPr>
          <p:cNvSpPr>
            <a:spLocks noGrp="1"/>
          </p:cNvSpPr>
          <p:nvPr>
            <p:ph type="media" sz="quarter" idx="10"/>
          </p:nvPr>
        </p:nvSpPr>
        <p:spPr>
          <a:xfrm>
            <a:off x="0" y="0"/>
            <a:ext cx="9144000" cy="5715000"/>
          </a:xfrm>
        </p:spPr>
        <p:txBody>
          <a:bodyPr/>
          <a:lstStyle/>
          <a:p>
            <a:r>
              <a:rPr lang="en-US"/>
              <a:t>Click icon to add media</a:t>
            </a:r>
          </a:p>
        </p:txBody>
      </p:sp>
    </p:spTree>
    <p:extLst>
      <p:ext uri="{BB962C8B-B14F-4D97-AF65-F5344CB8AC3E}">
        <p14:creationId xmlns:p14="http://schemas.microsoft.com/office/powerpoint/2010/main" val="224178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6"/>
            <a:ext cx="6977064" cy="3910373"/>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4297576"/>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4" y="82385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3768798"/>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23493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02465" y="1471448"/>
            <a:ext cx="7539071" cy="1423352"/>
          </a:xfrm>
        </p:spPr>
        <p:txBody>
          <a:bodyPr wrap="none" anchor="t">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8" name="Subtitle 2"/>
          <p:cNvSpPr>
            <a:spLocks noGrp="1"/>
          </p:cNvSpPr>
          <p:nvPr>
            <p:ph type="subTitle" idx="1" hasCustomPrompt="1"/>
          </p:nvPr>
        </p:nvSpPr>
        <p:spPr>
          <a:xfrm>
            <a:off x="802465" y="816600"/>
            <a:ext cx="7539071" cy="653822"/>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2848415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5"/>
            <a:ext cx="6977064" cy="2494087"/>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2804631"/>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4" name="Text Placeholder 3"/>
          <p:cNvSpPr>
            <a:spLocks noGrp="1"/>
          </p:cNvSpPr>
          <p:nvPr>
            <p:ph type="body" sz="half" idx="2" hasCustomPrompt="1"/>
          </p:nvPr>
        </p:nvSpPr>
        <p:spPr>
          <a:xfrm>
            <a:off x="629844" y="3666652"/>
            <a:ext cx="7884318" cy="1241247"/>
          </a:xfrm>
        </p:spPr>
        <p:txBody>
          <a:bodyPr anchor="ctr">
            <a:noAutofit/>
          </a:bodyPr>
          <a:lstStyle>
            <a:lvl1pPr marL="0" indent="0">
              <a:buNone/>
              <a:defRPr sz="1778" baseline="0"/>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3" y="655689"/>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228600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130860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193402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4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406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61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763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24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94052" y="3963576"/>
            <a:ext cx="8155896" cy="588328"/>
          </a:xfrm>
        </p:spPr>
        <p:txBody>
          <a:bodyPr anchor="t">
            <a:noAutofit/>
          </a:bodyPr>
          <a:lstStyle>
            <a:lvl1pPr marL="0" indent="0">
              <a:buNone/>
              <a:defRPr sz="1778"/>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sub title</a:t>
            </a:r>
          </a:p>
        </p:txBody>
      </p:sp>
      <p:sp>
        <p:nvSpPr>
          <p:cNvPr id="5" name="Title 4">
            <a:extLst>
              <a:ext uri="{FF2B5EF4-FFF2-40B4-BE49-F238E27FC236}">
                <a16:creationId xmlns:a16="http://schemas.microsoft.com/office/drawing/2014/main" id="{2CAE61BF-3763-0E4A-999B-8924DFBF3661}"/>
              </a:ext>
            </a:extLst>
          </p:cNvPr>
          <p:cNvSpPr>
            <a:spLocks noGrp="1"/>
          </p:cNvSpPr>
          <p:nvPr>
            <p:ph type="title" hasCustomPrompt="1"/>
          </p:nvPr>
        </p:nvSpPr>
        <p:spPr>
          <a:xfrm>
            <a:off x="494052" y="2622620"/>
            <a:ext cx="8155896" cy="1340956"/>
          </a:xfrm>
        </p:spPr>
        <p:txBody>
          <a:bodyPr anchor="b"/>
          <a:lstStyle/>
          <a:p>
            <a:r>
              <a:rPr lang="en-US" dirty="0"/>
              <a:t>Click to edit title</a:t>
            </a:r>
          </a:p>
        </p:txBody>
      </p:sp>
    </p:spTree>
    <p:extLst>
      <p:ext uri="{BB962C8B-B14F-4D97-AF65-F5344CB8AC3E}">
        <p14:creationId xmlns:p14="http://schemas.microsoft.com/office/powerpoint/2010/main" val="296909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F6A6C647-8D61-1F4E-99D1-2AB4ED068F8F}"/>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14" name="Content Placeholder 13">
            <a:extLst>
              <a:ext uri="{FF2B5EF4-FFF2-40B4-BE49-F238E27FC236}">
                <a16:creationId xmlns:a16="http://schemas.microsoft.com/office/drawing/2014/main" id="{001196F0-56A5-0A49-AD87-3B487F495141}"/>
              </a:ext>
            </a:extLst>
          </p:cNvPr>
          <p:cNvSpPr>
            <a:spLocks noGrp="1"/>
          </p:cNvSpPr>
          <p:nvPr>
            <p:ph sz="quarter" idx="13" hasCustomPrompt="1"/>
          </p:nvPr>
        </p:nvSpPr>
        <p:spPr>
          <a:xfrm>
            <a:off x="494348" y="1230314"/>
            <a:ext cx="8155305" cy="339407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40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BDCE862F-2DE8-F94F-9079-91AF022976F0}"/>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3">
            <a:extLst>
              <a:ext uri="{FF2B5EF4-FFF2-40B4-BE49-F238E27FC236}">
                <a16:creationId xmlns:a16="http://schemas.microsoft.com/office/drawing/2014/main" id="{F482732F-316B-FD4C-A0B3-A1EF01C5451C}"/>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8" name="Title Placeholder 1">
            <a:extLst>
              <a:ext uri="{FF2B5EF4-FFF2-40B4-BE49-F238E27FC236}">
                <a16:creationId xmlns:a16="http://schemas.microsoft.com/office/drawing/2014/main" id="{FBF0C72D-9A4A-2A49-B363-B2C415C80BA7}"/>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Tree>
    <p:extLst>
      <p:ext uri="{BB962C8B-B14F-4D97-AF65-F5344CB8AC3E}">
        <p14:creationId xmlns:p14="http://schemas.microsoft.com/office/powerpoint/2010/main" val="28997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wo columns content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Placeholder 1">
            <a:extLst>
              <a:ext uri="{FF2B5EF4-FFF2-40B4-BE49-F238E27FC236}">
                <a16:creationId xmlns:a16="http://schemas.microsoft.com/office/drawing/2014/main" id="{CB971B7F-1741-9A4A-B925-11E1F5B352C4}"/>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9" name="Content Placeholder 2">
            <a:extLst>
              <a:ext uri="{FF2B5EF4-FFF2-40B4-BE49-F238E27FC236}">
                <a16:creationId xmlns:a16="http://schemas.microsoft.com/office/drawing/2014/main" id="{F32FC316-43A0-314E-884C-19A6592161FA}"/>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0" name="Content Placeholder 3">
            <a:extLst>
              <a:ext uri="{FF2B5EF4-FFF2-40B4-BE49-F238E27FC236}">
                <a16:creationId xmlns:a16="http://schemas.microsoft.com/office/drawing/2014/main" id="{AB32E208-AE39-D149-A2EC-87102F8C0C21}"/>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588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text with title and sub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Text Placeholder 2">
            <a:extLst>
              <a:ext uri="{FF2B5EF4-FFF2-40B4-BE49-F238E27FC236}">
                <a16:creationId xmlns:a16="http://schemas.microsoft.com/office/drawing/2014/main" id="{DF5D3C69-508E-E343-82E0-194270BE750D}"/>
              </a:ext>
            </a:extLst>
          </p:cNvPr>
          <p:cNvSpPr>
            <a:spLocks noGrp="1"/>
          </p:cNvSpPr>
          <p:nvPr>
            <p:ph type="body" idx="26" hasCustomPrompt="1"/>
          </p:nvPr>
        </p:nvSpPr>
        <p:spPr>
          <a:xfrm>
            <a:off x="494052" y="1368973"/>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0" name="Text Placeholder 2">
            <a:extLst>
              <a:ext uri="{FF2B5EF4-FFF2-40B4-BE49-F238E27FC236}">
                <a16:creationId xmlns:a16="http://schemas.microsoft.com/office/drawing/2014/main" id="{9B9A5ACD-B447-8F44-9065-AD7D1222E29D}"/>
              </a:ext>
            </a:extLst>
          </p:cNvPr>
          <p:cNvSpPr>
            <a:spLocks noGrp="1"/>
          </p:cNvSpPr>
          <p:nvPr>
            <p:ph type="body" idx="27" hasCustomPrompt="1"/>
          </p:nvPr>
        </p:nvSpPr>
        <p:spPr>
          <a:xfrm>
            <a:off x="326815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1" name="Text Placeholder 2">
            <a:extLst>
              <a:ext uri="{FF2B5EF4-FFF2-40B4-BE49-F238E27FC236}">
                <a16:creationId xmlns:a16="http://schemas.microsoft.com/office/drawing/2014/main" id="{E35FDE71-5828-1A47-B218-9FF0C40675E7}"/>
              </a:ext>
            </a:extLst>
          </p:cNvPr>
          <p:cNvSpPr>
            <a:spLocks noGrp="1"/>
          </p:cNvSpPr>
          <p:nvPr>
            <p:ph type="body" idx="28" hasCustomPrompt="1"/>
          </p:nvPr>
        </p:nvSpPr>
        <p:spPr>
          <a:xfrm>
            <a:off x="604718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850605"/>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6430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text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229710"/>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2727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text, small title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E732-3AEB-2446-A6FA-5AFFBB873A20}"/>
              </a:ext>
            </a:extLst>
          </p:cNvPr>
          <p:cNvSpPr>
            <a:spLocks noGrp="1"/>
          </p:cNvSpPr>
          <p:nvPr>
            <p:ph type="title" hasCustomPrompt="1"/>
          </p:nvPr>
        </p:nvSpPr>
        <p:spPr>
          <a:xfrm>
            <a:off x="334611" y="610432"/>
            <a:ext cx="8564210" cy="499597"/>
          </a:xfrm>
        </p:spPr>
        <p:txBody>
          <a:bodyPr/>
          <a:lstStyle>
            <a:lvl1pPr>
              <a:defRPr sz="2400"/>
            </a:lvl1pPr>
          </a:lstStyle>
          <a:p>
            <a:r>
              <a:rPr lang="en-US" dirty="0"/>
              <a:t>Click to edit title</a:t>
            </a:r>
          </a:p>
        </p:txBody>
      </p:sp>
      <p:sp>
        <p:nvSpPr>
          <p:cNvPr id="3" name="Content Placeholder 2">
            <a:extLst>
              <a:ext uri="{FF2B5EF4-FFF2-40B4-BE49-F238E27FC236}">
                <a16:creationId xmlns:a16="http://schemas.microsoft.com/office/drawing/2014/main" id="{4453B807-26A2-0B44-917E-DCCFEF7EB298}"/>
              </a:ext>
            </a:extLst>
          </p:cNvPr>
          <p:cNvSpPr>
            <a:spLocks noGrp="1"/>
          </p:cNvSpPr>
          <p:nvPr>
            <p:ph sz="half" idx="1" hasCustomPrompt="1"/>
          </p:nvPr>
        </p:nvSpPr>
        <p:spPr>
          <a:xfrm>
            <a:off x="334611" y="1140173"/>
            <a:ext cx="8564209" cy="3642035"/>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616611C-9122-E049-912F-ABF2154EE879}"/>
              </a:ext>
            </a:extLst>
          </p:cNvPr>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5" name="Footer Placeholder 4">
            <a:extLst>
              <a:ext uri="{FF2B5EF4-FFF2-40B4-BE49-F238E27FC236}">
                <a16:creationId xmlns:a16="http://schemas.microsoft.com/office/drawing/2014/main" id="{3A1A17CA-2218-B242-BA20-69CBB4C51E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D4A38B-A490-B042-9C4F-4C94FD393F5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416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053" y="304271"/>
            <a:ext cx="8155896" cy="9254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4053" y="1229710"/>
            <a:ext cx="8155896" cy="35945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388534" y="5081520"/>
            <a:ext cx="1190065" cy="276659"/>
          </a:xfrm>
          <a:prstGeom prst="rect">
            <a:avLst/>
          </a:prstGeom>
        </p:spPr>
        <p:txBody>
          <a:bodyPr vert="horz" lIns="91440" tIns="45720" rIns="91440" bIns="45720" rtlCol="0" anchor="ctr"/>
          <a:lstStyle>
            <a:lvl1pPr algn="l">
              <a:defRPr sz="1000">
                <a:solidFill>
                  <a:schemeClr val="tx1">
                    <a:lumMod val="85000"/>
                  </a:schemeClr>
                </a:solidFill>
              </a:defRPr>
            </a:lvl1pPr>
          </a:lstStyle>
          <a:p>
            <a:fld id="{B61BEF0D-F0BB-DE4B-95CE-6DB70DBA9567}" type="datetimeFigureOut">
              <a:rPr lang="en-US" smtClean="0"/>
              <a:pPr/>
              <a:t>7/28/2023</a:t>
            </a:fld>
            <a:endParaRPr lang="en-US" dirty="0"/>
          </a:p>
        </p:txBody>
      </p:sp>
      <p:sp>
        <p:nvSpPr>
          <p:cNvPr id="5" name="Footer Placeholder 4"/>
          <p:cNvSpPr>
            <a:spLocks noGrp="1"/>
          </p:cNvSpPr>
          <p:nvPr>
            <p:ph type="ftr" sz="quarter" idx="3"/>
          </p:nvPr>
        </p:nvSpPr>
        <p:spPr>
          <a:xfrm>
            <a:off x="4713196" y="5078099"/>
            <a:ext cx="3086100" cy="280080"/>
          </a:xfrm>
          <a:prstGeom prst="rect">
            <a:avLst/>
          </a:prstGeom>
        </p:spPr>
        <p:txBody>
          <a:bodyPr vert="horz" lIns="91440" tIns="45720" rIns="91440" bIns="45720" rtlCol="0" anchor="ctr"/>
          <a:lstStyle>
            <a:lvl1pPr algn="ctr">
              <a:defRPr sz="1000">
                <a:solidFill>
                  <a:schemeClr val="tx1">
                    <a:lumMod val="85000"/>
                  </a:schemeClr>
                </a:solidFill>
              </a:defRPr>
            </a:lvl1pPr>
          </a:lstStyle>
          <a:p>
            <a:endParaRPr lang="en-US" dirty="0"/>
          </a:p>
        </p:txBody>
      </p:sp>
      <p:sp>
        <p:nvSpPr>
          <p:cNvPr id="6" name="Slide Number Placeholder 5"/>
          <p:cNvSpPr>
            <a:spLocks noGrp="1"/>
          </p:cNvSpPr>
          <p:nvPr>
            <p:ph type="sldNum" sz="quarter" idx="4"/>
          </p:nvPr>
        </p:nvSpPr>
        <p:spPr>
          <a:xfrm>
            <a:off x="7933893" y="5081520"/>
            <a:ext cx="716056" cy="276659"/>
          </a:xfrm>
          <a:prstGeom prst="rect">
            <a:avLst/>
          </a:prstGeom>
        </p:spPr>
        <p:txBody>
          <a:bodyPr vert="horz" lIns="91440" tIns="45720" rIns="91440" bIns="45720" rtlCol="0" anchor="ctr"/>
          <a:lstStyle>
            <a:lvl1pPr algn="r">
              <a:defRPr sz="1000">
                <a:solidFill>
                  <a:schemeClr val="tx1">
                    <a:lumMod val="8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62272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44" r:id="rId17"/>
    <p:sldLayoutId id="214748374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Lst>
  <p:txStyles>
    <p:titleStyle>
      <a:lvl1pPr algn="l" defTabSz="761985" rtl="0" eaLnBrk="1" latinLnBrk="0" hangingPunct="1">
        <a:lnSpc>
          <a:spcPct val="100000"/>
        </a:lnSpc>
        <a:spcBef>
          <a:spcPct val="0"/>
        </a:spcBef>
        <a:buNone/>
        <a:defRPr sz="3200" b="0" kern="1200">
          <a:solidFill>
            <a:schemeClr val="bg1"/>
          </a:solidFill>
          <a:latin typeface="Gotham Medium" pitchFamily="2" charset="0"/>
          <a:ea typeface="+mj-ea"/>
          <a:cs typeface="Gotham Medium" pitchFamily="2" charset="0"/>
        </a:defRPr>
      </a:lvl1pPr>
    </p:titleStyle>
    <p:body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85" rtl="0" eaLnBrk="1" latinLnBrk="0" hangingPunct="1">
        <a:defRPr sz="1500" kern="1200">
          <a:solidFill>
            <a:schemeClr val="tx1"/>
          </a:solidFill>
          <a:latin typeface="+mn-lt"/>
          <a:ea typeface="+mn-ea"/>
          <a:cs typeface="+mn-cs"/>
        </a:defRPr>
      </a:lvl1pPr>
      <a:lvl2pPr marL="380992" algn="l" defTabSz="761985" rtl="0" eaLnBrk="1" latinLnBrk="0" hangingPunct="1">
        <a:defRPr sz="1500" kern="1200">
          <a:solidFill>
            <a:schemeClr val="tx1"/>
          </a:solidFill>
          <a:latin typeface="+mn-lt"/>
          <a:ea typeface="+mn-ea"/>
          <a:cs typeface="+mn-cs"/>
        </a:defRPr>
      </a:lvl2pPr>
      <a:lvl3pPr marL="761985" algn="l" defTabSz="761985" rtl="0" eaLnBrk="1" latinLnBrk="0" hangingPunct="1">
        <a:defRPr sz="1500" kern="1200">
          <a:solidFill>
            <a:schemeClr val="tx1"/>
          </a:solidFill>
          <a:latin typeface="+mn-lt"/>
          <a:ea typeface="+mn-ea"/>
          <a:cs typeface="+mn-cs"/>
        </a:defRPr>
      </a:lvl3pPr>
      <a:lvl4pPr marL="1142977" algn="l" defTabSz="761985" rtl="0" eaLnBrk="1" latinLnBrk="0" hangingPunct="1">
        <a:defRPr sz="1500" kern="1200">
          <a:solidFill>
            <a:schemeClr val="tx1"/>
          </a:solidFill>
          <a:latin typeface="+mn-lt"/>
          <a:ea typeface="+mn-ea"/>
          <a:cs typeface="+mn-cs"/>
        </a:defRPr>
      </a:lvl4pPr>
      <a:lvl5pPr marL="1523970" algn="l" defTabSz="761985" rtl="0" eaLnBrk="1" latinLnBrk="0" hangingPunct="1">
        <a:defRPr sz="1500" kern="1200">
          <a:solidFill>
            <a:schemeClr val="tx1"/>
          </a:solidFill>
          <a:latin typeface="+mn-lt"/>
          <a:ea typeface="+mn-ea"/>
          <a:cs typeface="+mn-cs"/>
        </a:defRPr>
      </a:lvl5pPr>
      <a:lvl6pPr marL="1904962" algn="l" defTabSz="761985" rtl="0" eaLnBrk="1" latinLnBrk="0" hangingPunct="1">
        <a:defRPr sz="1500" kern="1200">
          <a:solidFill>
            <a:schemeClr val="tx1"/>
          </a:solidFill>
          <a:latin typeface="+mn-lt"/>
          <a:ea typeface="+mn-ea"/>
          <a:cs typeface="+mn-cs"/>
        </a:defRPr>
      </a:lvl6pPr>
      <a:lvl7pPr marL="2285954" algn="l" defTabSz="761985" rtl="0" eaLnBrk="1" latinLnBrk="0" hangingPunct="1">
        <a:defRPr sz="1500" kern="1200">
          <a:solidFill>
            <a:schemeClr val="tx1"/>
          </a:solidFill>
          <a:latin typeface="+mn-lt"/>
          <a:ea typeface="+mn-ea"/>
          <a:cs typeface="+mn-cs"/>
        </a:defRPr>
      </a:lvl7pPr>
      <a:lvl8pPr marL="2666947" algn="l" defTabSz="761985" rtl="0" eaLnBrk="1" latinLnBrk="0" hangingPunct="1">
        <a:defRPr sz="1500" kern="1200">
          <a:solidFill>
            <a:schemeClr val="tx1"/>
          </a:solidFill>
          <a:latin typeface="+mn-lt"/>
          <a:ea typeface="+mn-ea"/>
          <a:cs typeface="+mn-cs"/>
        </a:defRPr>
      </a:lvl8pPr>
      <a:lvl9pPr marL="3047940" algn="l" defTabSz="761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fanshawec.c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miready.ca/"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55Now8h5R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ecampusontario.pressbooks.pub/prehealthpathways/chapter/7-9-reflective-activiti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campusontario.pressbooks.pub/prehealthpathways/chapter/7-10-career-connection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fanshawec.ca/" TargetMode="External"/><Relationship Id="rId5" Type="http://schemas.openxmlformats.org/officeDocument/2006/relationships/hyperlink" Target="https://www.fanshawec.ca/about-fanshawe/choose-fanshawe/innovation-village/silex-and-job-skills-future"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www.fanshawelibrary.com/workshops/" TargetMode="External"/><Relationship Id="rId7" Type="http://schemas.openxmlformats.org/officeDocument/2006/relationships/hyperlink" Target="https://www.fanshawelibrary.com/peer-tutorin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youtube.com/watch?v=3AYdHzTKGDs" TargetMode="External"/><Relationship Id="rId5" Type="http://schemas.openxmlformats.org/officeDocument/2006/relationships/hyperlink" Target="https://www.fanshawec.ca/students/support/accessibility" TargetMode="External"/><Relationship Id="rId4" Type="http://schemas.openxmlformats.org/officeDocument/2006/relationships/hyperlink" Target="https://www.fanshawelibrary.com/pt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AL08YZCYShc"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creativecommons.org/licenses/by-sa/2.0/" TargetMode="External"/><Relationship Id="rId5" Type="http://schemas.openxmlformats.org/officeDocument/2006/relationships/hyperlink" Target="https://flic.kr/ps/kiHJP" TargetMode="External"/><Relationship Id="rId4" Type="http://schemas.openxmlformats.org/officeDocument/2006/relationships/hyperlink" Target="https://flic.kr/p/9Vzev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photos/to-learn-a-notice-information-sign-64058/" TargetMode="External"/><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users/geralt-9301/?utm_source=link-attribution&amp;utm_medium=referral&amp;utm_campaign=image&amp;utm_content=64058"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campusontario.pressbooks.pub/prehealthpathways/chapter/7-5-how-might-preferences-culture-and-personality-impact-my-learnin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D309-03E5-3749-8F8F-65A34D7D5E5D}"/>
              </a:ext>
            </a:extLst>
          </p:cNvPr>
          <p:cNvSpPr>
            <a:spLocks noGrp="1"/>
          </p:cNvSpPr>
          <p:nvPr>
            <p:ph type="ctrTitle"/>
          </p:nvPr>
        </p:nvSpPr>
        <p:spPr/>
        <p:txBody>
          <a:bodyPr/>
          <a:lstStyle/>
          <a:p>
            <a:r>
              <a:rPr lang="en-US" sz="3600" dirty="0"/>
              <a:t>Pre-Health Science: Pathways to Success</a:t>
            </a:r>
          </a:p>
        </p:txBody>
      </p:sp>
      <p:sp>
        <p:nvSpPr>
          <p:cNvPr id="3" name="Subtitle 2">
            <a:extLst>
              <a:ext uri="{FF2B5EF4-FFF2-40B4-BE49-F238E27FC236}">
                <a16:creationId xmlns:a16="http://schemas.microsoft.com/office/drawing/2014/main" id="{CA2DA5BD-EB67-DD4F-9E07-B094BA3801D3}"/>
              </a:ext>
            </a:extLst>
          </p:cNvPr>
          <p:cNvSpPr>
            <a:spLocks noGrp="1"/>
          </p:cNvSpPr>
          <p:nvPr>
            <p:ph type="subTitle" idx="1"/>
          </p:nvPr>
        </p:nvSpPr>
        <p:spPr>
          <a:xfrm>
            <a:off x="658368" y="3078647"/>
            <a:ext cx="7856982" cy="710573"/>
          </a:xfrm>
        </p:spPr>
        <p:txBody>
          <a:bodyPr/>
          <a:lstStyle/>
          <a:p>
            <a:r>
              <a:rPr lang="en-US" dirty="0"/>
              <a:t>Chapter 7: Learning &amp; Knowing Yourself </a:t>
            </a:r>
          </a:p>
        </p:txBody>
      </p:sp>
    </p:spTree>
    <p:extLst>
      <p:ext uri="{BB962C8B-B14F-4D97-AF65-F5344CB8AC3E}">
        <p14:creationId xmlns:p14="http://schemas.microsoft.com/office/powerpoint/2010/main" val="163524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B9A7-EC47-41B9-8765-B63641DE6582}"/>
              </a:ext>
            </a:extLst>
          </p:cNvPr>
          <p:cNvSpPr>
            <a:spLocks noGrp="1"/>
          </p:cNvSpPr>
          <p:nvPr>
            <p:ph type="title"/>
          </p:nvPr>
        </p:nvSpPr>
        <p:spPr/>
        <p:txBody>
          <a:bodyPr/>
          <a:lstStyle/>
          <a:p>
            <a:r>
              <a:rPr lang="en-CA" dirty="0"/>
              <a:t>7.6 Learning Challenges</a:t>
            </a:r>
          </a:p>
        </p:txBody>
      </p:sp>
      <p:sp>
        <p:nvSpPr>
          <p:cNvPr id="3" name="Content Placeholder 2">
            <a:extLst>
              <a:ext uri="{FF2B5EF4-FFF2-40B4-BE49-F238E27FC236}">
                <a16:creationId xmlns:a16="http://schemas.microsoft.com/office/drawing/2014/main" id="{AAAE13A2-8B47-45B9-A9EA-03B980CAAE13}"/>
              </a:ext>
            </a:extLst>
          </p:cNvPr>
          <p:cNvSpPr>
            <a:spLocks noGrp="1"/>
          </p:cNvSpPr>
          <p:nvPr>
            <p:ph sz="quarter" idx="13"/>
          </p:nvPr>
        </p:nvSpPr>
        <p:spPr>
          <a:xfrm>
            <a:off x="494349" y="1230314"/>
            <a:ext cx="5272606" cy="3424813"/>
          </a:xfrm>
        </p:spPr>
        <p:txBody>
          <a:bodyPr>
            <a:normAutofit lnSpcReduction="10000"/>
          </a:bodyPr>
          <a:lstStyle/>
          <a:p>
            <a:r>
              <a:rPr lang="en-CA" sz="1800" dirty="0">
                <a:solidFill>
                  <a:schemeClr val="bg1"/>
                </a:solidFill>
              </a:rPr>
              <a:t>Challenges may include: circumstantial, environmental, self-inflicted, disabilities, etc.</a:t>
            </a:r>
          </a:p>
          <a:p>
            <a:r>
              <a:rPr lang="en-CA" sz="1800" dirty="0">
                <a:solidFill>
                  <a:schemeClr val="bg1"/>
                </a:solidFill>
              </a:rPr>
              <a:t>Identifying your personal challenges is crucial for success</a:t>
            </a:r>
          </a:p>
          <a:p>
            <a:pPr marL="457200" indent="-457200">
              <a:buFont typeface="Arial" panose="020B0604020202020204" pitchFamily="34" charset="0"/>
              <a:buChar char="•"/>
            </a:pPr>
            <a:r>
              <a:rPr lang="en-CA" sz="1800" dirty="0">
                <a:solidFill>
                  <a:schemeClr val="bg1"/>
                </a:solidFill>
              </a:rPr>
              <a:t>Systemic barriers – harassment, racism, violence, etc.</a:t>
            </a:r>
          </a:p>
          <a:p>
            <a:pPr marL="457200" indent="-457200">
              <a:buFont typeface="Arial" panose="020B0604020202020204" pitchFamily="34" charset="0"/>
              <a:buChar char="•"/>
            </a:pPr>
            <a:r>
              <a:rPr lang="en-CA" sz="1800" dirty="0">
                <a:solidFill>
                  <a:schemeClr val="bg1"/>
                </a:solidFill>
              </a:rPr>
              <a:t>Accessibility – mobility impairments, learning disabilities, etc.</a:t>
            </a:r>
          </a:p>
          <a:p>
            <a:pPr marL="457200" indent="-457200">
              <a:buFont typeface="Arial" panose="020B0604020202020204" pitchFamily="34" charset="0"/>
              <a:buChar char="•"/>
            </a:pPr>
            <a:r>
              <a:rPr lang="en-CA" sz="1800" dirty="0">
                <a:solidFill>
                  <a:schemeClr val="bg1"/>
                </a:solidFill>
              </a:rPr>
              <a:t>Accommodations – financial support and assistance, priority access to housing</a:t>
            </a:r>
          </a:p>
          <a:p>
            <a:endParaRPr lang="en-CA" sz="1800" b="1" dirty="0">
              <a:solidFill>
                <a:schemeClr val="bg1"/>
              </a:solidFill>
            </a:endParaRPr>
          </a:p>
        </p:txBody>
      </p:sp>
      <p:pic>
        <p:nvPicPr>
          <p:cNvPr id="4098" name="Picture 2">
            <a:extLst>
              <a:ext uri="{FF2B5EF4-FFF2-40B4-BE49-F238E27FC236}">
                <a16:creationId xmlns:a16="http://schemas.microsoft.com/office/drawing/2014/main" id="{B6F39ECD-4C6A-2DBC-2F6C-B570D2D488D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49" y="1728355"/>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043DEA9-D443-D6EA-DC40-5BFAAAEBD6BA}"/>
              </a:ext>
            </a:extLst>
          </p:cNvPr>
          <p:cNvSpPr txBox="1"/>
          <p:nvPr/>
        </p:nvSpPr>
        <p:spPr>
          <a:xfrm>
            <a:off x="6764482" y="3711209"/>
            <a:ext cx="4572000" cy="276999"/>
          </a:xfrm>
          <a:prstGeom prst="rect">
            <a:avLst/>
          </a:prstGeom>
          <a:noFill/>
        </p:spPr>
        <p:txBody>
          <a:bodyPr wrap="square">
            <a:spAutoFit/>
          </a:bodyPr>
          <a:lstStyle/>
          <a:p>
            <a:r>
              <a:rPr lang="en-US" sz="1200" b="0" i="1" u="sng" dirty="0">
                <a:effectLst/>
                <a:latin typeface="Encode Sans"/>
                <a:hlinkClick r:id="rId4"/>
              </a:rPr>
              <a:t>©Fanshawe College</a:t>
            </a:r>
            <a:endParaRPr lang="en-US" sz="1200" dirty="0"/>
          </a:p>
        </p:txBody>
      </p:sp>
    </p:spTree>
    <p:extLst>
      <p:ext uri="{BB962C8B-B14F-4D97-AF65-F5344CB8AC3E}">
        <p14:creationId xmlns:p14="http://schemas.microsoft.com/office/powerpoint/2010/main" val="157347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7.7 Learning Online</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2545772" y="1469308"/>
            <a:ext cx="6255327" cy="2344990"/>
          </a:xfrm>
        </p:spPr>
        <p:txBody>
          <a:bodyPr>
            <a:normAutofit/>
          </a:bodyPr>
          <a:lstStyle/>
          <a:p>
            <a:r>
              <a:rPr lang="en-US" sz="2000" b="1" dirty="0">
                <a:solidFill>
                  <a:srgbClr val="E2231A"/>
                </a:solidFill>
              </a:rPr>
              <a:t>Reflective Practice</a:t>
            </a:r>
          </a:p>
          <a:p>
            <a:pPr marL="285750" indent="-285750">
              <a:buFont typeface="Arial" panose="020B0604020202020204" pitchFamily="34" charset="0"/>
              <a:buChar char="•"/>
            </a:pPr>
            <a:r>
              <a:rPr lang="en-US" sz="1800" dirty="0">
                <a:solidFill>
                  <a:schemeClr val="bg1"/>
                </a:solidFill>
              </a:rPr>
              <a:t>How is online learning different from in-person learning?</a:t>
            </a:r>
          </a:p>
          <a:p>
            <a:pPr marL="285750" indent="-285750">
              <a:buFont typeface="Arial" panose="020B0604020202020204" pitchFamily="34" charset="0"/>
              <a:buChar char="•"/>
            </a:pPr>
            <a:r>
              <a:rPr lang="en-US" sz="1800" dirty="0">
                <a:solidFill>
                  <a:schemeClr val="bg1"/>
                </a:solidFill>
              </a:rPr>
              <a:t>What skills will I need to develop that are specific to online learning?</a:t>
            </a:r>
          </a:p>
          <a:p>
            <a:pPr marL="285750" indent="-285750">
              <a:buFont typeface="Arial" panose="020B0604020202020204" pitchFamily="34" charset="0"/>
              <a:buChar char="•"/>
            </a:pPr>
            <a:r>
              <a:rPr lang="en-US" sz="1800" dirty="0">
                <a:solidFill>
                  <a:schemeClr val="bg1"/>
                </a:solidFill>
              </a:rPr>
              <a:t>What is “blended” learning?</a:t>
            </a:r>
            <a:endParaRPr lang="en-CA" sz="1800" dirty="0">
              <a:solidFill>
                <a:schemeClr val="bg1"/>
              </a:solidFill>
            </a:endParaRPr>
          </a:p>
        </p:txBody>
      </p:sp>
      <p:sp>
        <p:nvSpPr>
          <p:cNvPr id="4" name="TextBox 3">
            <a:extLst>
              <a:ext uri="{FF2B5EF4-FFF2-40B4-BE49-F238E27FC236}">
                <a16:creationId xmlns:a16="http://schemas.microsoft.com/office/drawing/2014/main" id="{12495035-D0C7-49DD-B796-52D5EFFEA5E9}"/>
              </a:ext>
            </a:extLst>
          </p:cNvPr>
          <p:cNvSpPr txBox="1"/>
          <p:nvPr/>
        </p:nvSpPr>
        <p:spPr>
          <a:xfrm>
            <a:off x="494053" y="4001598"/>
            <a:ext cx="8229029" cy="616194"/>
          </a:xfrm>
          <a:prstGeom prst="rect">
            <a:avLst/>
          </a:prstGeom>
          <a:solidFill>
            <a:schemeClr val="tx2"/>
          </a:solidFill>
        </p:spPr>
        <p:txBody>
          <a:bodyPr wrap="square" rtlCol="0">
            <a:spAutoFit/>
          </a:bodyPr>
          <a:lstStyle/>
          <a:p>
            <a:r>
              <a:rPr lang="en-CA" sz="2000" b="1" dirty="0">
                <a:solidFill>
                  <a:srgbClr val="E2231A"/>
                </a:solidFill>
              </a:rPr>
              <a:t>Try This:  </a:t>
            </a:r>
            <a:r>
              <a:rPr lang="en-CA" sz="2000" b="1" dirty="0">
                <a:solidFill>
                  <a:srgbClr val="E2231A"/>
                </a:solidFill>
                <a:hlinkClick r:id="rId3"/>
              </a:rPr>
              <a:t>Online Learning Readiness Indicator</a:t>
            </a:r>
            <a:r>
              <a:rPr lang="en-CA" sz="2000" b="1" dirty="0">
                <a:solidFill>
                  <a:srgbClr val="E2231A"/>
                </a:solidFill>
              </a:rPr>
              <a:t> </a:t>
            </a:r>
            <a:endParaRPr lang="en-CA" sz="2000" dirty="0">
              <a:solidFill>
                <a:srgbClr val="646469"/>
              </a:solidFill>
            </a:endParaRPr>
          </a:p>
          <a:p>
            <a:endParaRPr lang="en-CA" dirty="0"/>
          </a:p>
        </p:txBody>
      </p:sp>
      <p:pic>
        <p:nvPicPr>
          <p:cNvPr id="5122" name="Picture 2">
            <a:extLst>
              <a:ext uri="{FF2B5EF4-FFF2-40B4-BE49-F238E27FC236}">
                <a16:creationId xmlns:a16="http://schemas.microsoft.com/office/drawing/2014/main" id="{FF3716BD-8255-CD22-119D-A14E50A53FE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53" y="1253073"/>
            <a:ext cx="1797627" cy="179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9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3" y="470527"/>
            <a:ext cx="8155896" cy="925438"/>
          </a:xfrm>
        </p:spPr>
        <p:txBody>
          <a:bodyPr/>
          <a:lstStyle/>
          <a:p>
            <a:r>
              <a:rPr lang="en-CA" dirty="0"/>
              <a:t>7.8 Take Action – Take Charge of Your Learning Experience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8" y="1697909"/>
            <a:ext cx="8155305" cy="3323397"/>
          </a:xfrm>
        </p:spPr>
        <p:txBody>
          <a:bodyPr>
            <a:normAutofit/>
          </a:bodyPr>
          <a:lstStyle/>
          <a:p>
            <a:pPr marL="457200" indent="-457200">
              <a:buFont typeface="Arial" panose="020B0604020202020204" pitchFamily="34" charset="0"/>
              <a:buChar char="•"/>
            </a:pPr>
            <a:r>
              <a:rPr lang="en-US" sz="1800" dirty="0">
                <a:solidFill>
                  <a:schemeClr val="bg1"/>
                </a:solidFill>
              </a:rPr>
              <a:t>Making Decisions About Your Own Learning</a:t>
            </a:r>
          </a:p>
          <a:p>
            <a:pPr marL="457200" indent="-457200">
              <a:buFont typeface="Arial" panose="020B0604020202020204" pitchFamily="34" charset="0"/>
              <a:buChar char="•"/>
            </a:pPr>
            <a:r>
              <a:rPr lang="en-CA" sz="1800" dirty="0">
                <a:solidFill>
                  <a:schemeClr val="bg1"/>
                </a:solidFill>
              </a:rPr>
              <a:t>Make Mistakes Safe</a:t>
            </a:r>
          </a:p>
          <a:p>
            <a:pPr marL="457200" indent="-457200">
              <a:buFont typeface="Arial" panose="020B0604020202020204" pitchFamily="34" charset="0"/>
              <a:buChar char="•"/>
            </a:pPr>
            <a:r>
              <a:rPr lang="en-CA" sz="1800" dirty="0">
                <a:solidFill>
                  <a:schemeClr val="bg1"/>
                </a:solidFill>
              </a:rPr>
              <a:t>Make Everything Problem Centred </a:t>
            </a:r>
          </a:p>
          <a:p>
            <a:pPr marL="457200" indent="-457200">
              <a:buFont typeface="Arial" panose="020B0604020202020204" pitchFamily="34" charset="0"/>
              <a:buChar char="•"/>
            </a:pPr>
            <a:r>
              <a:rPr lang="en-CA" sz="1800" dirty="0">
                <a:solidFill>
                  <a:schemeClr val="bg1"/>
                </a:solidFill>
              </a:rPr>
              <a:t>Make It Occupation Related</a:t>
            </a:r>
          </a:p>
          <a:p>
            <a:pPr marL="457200" indent="-457200">
              <a:buFont typeface="Arial" panose="020B0604020202020204" pitchFamily="34" charset="0"/>
              <a:buChar char="•"/>
            </a:pPr>
            <a:r>
              <a:rPr lang="en-US" sz="1800" dirty="0">
                <a:solidFill>
                  <a:schemeClr val="bg1"/>
                </a:solidFill>
              </a:rPr>
              <a:t>Make the Most of Your Time</a:t>
            </a:r>
          </a:p>
          <a:p>
            <a:pPr marL="457200" indent="-457200">
              <a:buFont typeface="Arial" panose="020B0604020202020204" pitchFamily="34" charset="0"/>
              <a:buChar char="•"/>
            </a:pPr>
            <a:r>
              <a:rPr lang="en-US" sz="1800" dirty="0">
                <a:solidFill>
                  <a:schemeClr val="bg1"/>
                </a:solidFill>
              </a:rPr>
              <a:t>Make Fanshawe Faculty Your Partners in Learning</a:t>
            </a:r>
          </a:p>
          <a:p>
            <a:pPr marL="457200" indent="-457200">
              <a:buFont typeface="Arial" panose="020B0604020202020204" pitchFamily="34" charset="0"/>
              <a:buChar char="•"/>
            </a:pPr>
            <a:endParaRPr lang="en-CA" sz="1800" dirty="0">
              <a:solidFill>
                <a:schemeClr val="bg1"/>
              </a:solidFill>
            </a:endParaRPr>
          </a:p>
        </p:txBody>
      </p:sp>
      <p:pic>
        <p:nvPicPr>
          <p:cNvPr id="6146" name="Picture 2">
            <a:extLst>
              <a:ext uri="{FF2B5EF4-FFF2-40B4-BE49-F238E27FC236}">
                <a16:creationId xmlns:a16="http://schemas.microsoft.com/office/drawing/2014/main" id="{C53A1C57-BAD5-F991-3989-B20F41FE8F6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229" y="1116596"/>
            <a:ext cx="703984" cy="7039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13F3DEA8-9DCD-DDB7-1581-B8981F6C6CC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275" y="1505079"/>
            <a:ext cx="994930" cy="99493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55452EA6-F7BF-9950-B02F-E7F69355B88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5725" y="1943251"/>
            <a:ext cx="932584" cy="93258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6D7441D1-735B-37CF-60BB-849D64BBA6DB}"/>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4211" y="2712405"/>
            <a:ext cx="994931" cy="99493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3E0F14CB-38F9-CDFF-7BD1-BAC9C1BBDBB3}"/>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7720" y="3919732"/>
            <a:ext cx="696040" cy="69604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D4DF8150-582A-A67B-0B16-97E5B9E57C22}"/>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5724" y="3482278"/>
            <a:ext cx="932585" cy="93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13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7.9 Reflective Activities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054" y="1230315"/>
            <a:ext cx="7944508" cy="2344990"/>
          </a:xfrm>
        </p:spPr>
        <p:txBody>
          <a:bodyPr>
            <a:normAutofit/>
          </a:bodyPr>
          <a:lstStyle/>
          <a:p>
            <a:r>
              <a:rPr lang="en-CA" sz="2000" dirty="0">
                <a:solidFill>
                  <a:schemeClr val="bg1"/>
                </a:solidFill>
              </a:rPr>
              <a:t>Do you know your learning style and learning Preference?  Watch the </a:t>
            </a:r>
            <a:r>
              <a:rPr lang="en-CA" sz="2000" dirty="0">
                <a:solidFill>
                  <a:srgbClr val="E2231A"/>
                </a:solidFill>
                <a:hlinkClick r:id="rId3">
                  <a:extLst>
                    <a:ext uri="{A12FA001-AC4F-418D-AE19-62706E023703}">
                      <ahyp:hlinkClr xmlns:ahyp="http://schemas.microsoft.com/office/drawing/2018/hyperlinkcolor" val="tx"/>
                    </a:ext>
                  </a:extLst>
                </a:hlinkClick>
              </a:rPr>
              <a:t>TEDx Video </a:t>
            </a:r>
            <a:r>
              <a:rPr lang="en-CA" sz="2000" dirty="0">
                <a:solidFill>
                  <a:schemeClr val="bg1"/>
                </a:solidFill>
              </a:rPr>
              <a:t>and complete the </a:t>
            </a:r>
            <a:r>
              <a:rPr lang="en-CA" sz="2000" dirty="0">
                <a:solidFill>
                  <a:srgbClr val="E2231A"/>
                </a:solidFill>
                <a:hlinkClick r:id="rId4">
                  <a:extLst>
                    <a:ext uri="{A12FA001-AC4F-418D-AE19-62706E023703}">
                      <ahyp:hlinkClr xmlns:ahyp="http://schemas.microsoft.com/office/drawing/2018/hyperlinkcolor" val="tx"/>
                    </a:ext>
                  </a:extLst>
                </a:hlinkClick>
              </a:rPr>
              <a:t>reflective activities</a:t>
            </a:r>
            <a:r>
              <a:rPr lang="en-CA" sz="2000" dirty="0">
                <a:solidFill>
                  <a:srgbClr val="E2231A"/>
                </a:solidFill>
              </a:rPr>
              <a:t> </a:t>
            </a:r>
            <a:r>
              <a:rPr lang="en-CA" sz="2000" dirty="0">
                <a:solidFill>
                  <a:schemeClr val="bg1"/>
                </a:solidFill>
              </a:rPr>
              <a:t>to help you understand your own learning preferences, the results may surprise you! </a:t>
            </a:r>
          </a:p>
          <a:p>
            <a:pPr marL="457200" indent="-457200">
              <a:buFont typeface="Arial" panose="020B0604020202020204" pitchFamily="34" charset="0"/>
              <a:buChar char="•"/>
            </a:pPr>
            <a:endParaRPr lang="en-CA" sz="2000" u="sng" dirty="0"/>
          </a:p>
        </p:txBody>
      </p:sp>
    </p:spTree>
    <p:extLst>
      <p:ext uri="{BB962C8B-B14F-4D97-AF65-F5344CB8AC3E}">
        <p14:creationId xmlns:p14="http://schemas.microsoft.com/office/powerpoint/2010/main" val="396869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7.10 Career Connections</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8" y="1375184"/>
            <a:ext cx="5075179" cy="3456590"/>
          </a:xfrm>
        </p:spPr>
        <p:txBody>
          <a:bodyPr>
            <a:normAutofit/>
          </a:bodyPr>
          <a:lstStyle/>
          <a:p>
            <a:r>
              <a:rPr lang="en-CA" sz="1800" dirty="0">
                <a:solidFill>
                  <a:schemeClr val="bg1"/>
                </a:solidFill>
              </a:rPr>
              <a:t>Developing your self-directed learning skills will help you develop your novel and adaptive thinking skills, and implement solutions to solve complex problems.  </a:t>
            </a:r>
          </a:p>
          <a:p>
            <a:r>
              <a:rPr lang="en-CA" sz="1800" dirty="0">
                <a:solidFill>
                  <a:schemeClr val="bg1"/>
                </a:solidFill>
              </a:rPr>
              <a:t>View these </a:t>
            </a:r>
            <a:r>
              <a:rPr lang="en-CA" sz="1800" dirty="0">
                <a:hlinkClick r:id="rId3"/>
              </a:rPr>
              <a:t>tips</a:t>
            </a:r>
            <a:r>
              <a:rPr lang="en-CA" sz="1800" dirty="0"/>
              <a:t> </a:t>
            </a:r>
            <a:r>
              <a:rPr lang="en-CA" sz="1800" dirty="0">
                <a:solidFill>
                  <a:schemeClr val="bg1"/>
                </a:solidFill>
              </a:rPr>
              <a:t>on how understanding learning styles will help you in your career. </a:t>
            </a:r>
            <a:endParaRPr lang="en-CA" sz="1800" u="sng" dirty="0">
              <a:solidFill>
                <a:schemeClr val="bg1"/>
              </a:solidFill>
            </a:endParaRPr>
          </a:p>
          <a:p>
            <a:endParaRPr lang="en-CA" sz="1800" u="sng" dirty="0"/>
          </a:p>
        </p:txBody>
      </p:sp>
      <p:sp>
        <p:nvSpPr>
          <p:cNvPr id="5" name="AutoShape 2" descr="The 7 job skills of the future include: global citizenship, self-directed learning, social intelligence, resilience, novel thinking, implementation skills, and complex problem solving.">
            <a:extLst>
              <a:ext uri="{FF2B5EF4-FFF2-40B4-BE49-F238E27FC236}">
                <a16:creationId xmlns:a16="http://schemas.microsoft.com/office/drawing/2014/main" id="{6BC0D07F-80B8-21C3-EE44-B9B908B3EF72}"/>
              </a:ext>
            </a:extLst>
          </p:cNvPr>
          <p:cNvSpPr>
            <a:spLocks noChangeAspect="1" noChangeArrowheads="1"/>
          </p:cNvSpPr>
          <p:nvPr/>
        </p:nvSpPr>
        <p:spPr bwMode="auto">
          <a:xfrm>
            <a:off x="4419600" y="270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The 7 job skills of the future include: global citizenship, self-directed learning, social intelligence, resilience, novel thinking, implementation skills, and complex problem solving.">
            <a:extLst>
              <a:ext uri="{FF2B5EF4-FFF2-40B4-BE49-F238E27FC236}">
                <a16:creationId xmlns:a16="http://schemas.microsoft.com/office/drawing/2014/main" id="{1F638874-DD9C-8B2A-E52C-6432E682E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5589" y="1375184"/>
            <a:ext cx="2254289" cy="22542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5F8841-1CF0-4C4F-97CA-85D124C8E347}"/>
              </a:ext>
            </a:extLst>
          </p:cNvPr>
          <p:cNvSpPr txBox="1"/>
          <p:nvPr/>
        </p:nvSpPr>
        <p:spPr>
          <a:xfrm>
            <a:off x="5663045" y="3774948"/>
            <a:ext cx="4572000" cy="276999"/>
          </a:xfrm>
          <a:prstGeom prst="rect">
            <a:avLst/>
          </a:prstGeom>
          <a:noFill/>
        </p:spPr>
        <p:txBody>
          <a:bodyPr wrap="square">
            <a:spAutoFit/>
          </a:bodyPr>
          <a:lstStyle/>
          <a:p>
            <a:r>
              <a:rPr lang="en-US" sz="1200" b="0" i="1" dirty="0">
                <a:solidFill>
                  <a:srgbClr val="003180"/>
                </a:solidFill>
                <a:effectLst/>
                <a:latin typeface="Encode Sans"/>
              </a:rPr>
              <a:t>“</a:t>
            </a:r>
            <a:r>
              <a:rPr lang="en-US" sz="1200" b="0" i="1" u="sng" dirty="0">
                <a:effectLst/>
                <a:latin typeface="Encode Sans"/>
                <a:hlinkClick r:id="rId5"/>
              </a:rPr>
              <a:t>Silex Job Skills For the Future</a:t>
            </a:r>
            <a:r>
              <a:rPr lang="en-US" sz="1200" b="0" i="1" dirty="0">
                <a:solidFill>
                  <a:srgbClr val="003180"/>
                </a:solidFill>
                <a:effectLst/>
                <a:latin typeface="Encode Sans"/>
              </a:rPr>
              <a:t>” ©</a:t>
            </a:r>
            <a:r>
              <a:rPr lang="en-US" sz="1200" b="0" i="1" u="sng" dirty="0">
                <a:effectLst/>
                <a:latin typeface="Encode Sans"/>
                <a:hlinkClick r:id="rId6"/>
              </a:rPr>
              <a:t> Fanshawe College</a:t>
            </a:r>
            <a:endParaRPr lang="en-US" sz="1200" dirty="0"/>
          </a:p>
        </p:txBody>
      </p:sp>
    </p:spTree>
    <p:extLst>
      <p:ext uri="{BB962C8B-B14F-4D97-AF65-F5344CB8AC3E}">
        <p14:creationId xmlns:p14="http://schemas.microsoft.com/office/powerpoint/2010/main" val="64673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7.11 Fanshawe Resources </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349" y="1230314"/>
            <a:ext cx="7859942" cy="2808285"/>
          </a:xfrm>
        </p:spPr>
        <p:txBody>
          <a:bodyPr>
            <a:normAutofit/>
          </a:bodyPr>
          <a:lstStyle/>
          <a:p>
            <a:r>
              <a:rPr lang="en-CA" sz="2000" b="1" dirty="0">
                <a:solidFill>
                  <a:schemeClr val="bg1"/>
                </a:solidFill>
              </a:rPr>
              <a:t>Fanshawe College Learning Supports</a:t>
            </a:r>
          </a:p>
          <a:p>
            <a:pPr marL="285750" indent="-285750">
              <a:buClr>
                <a:srgbClr val="E2231A"/>
              </a:buClr>
              <a:buFont typeface="Arial" panose="020B0604020202020204" pitchFamily="34" charset="0"/>
              <a:buChar char="•"/>
            </a:pPr>
            <a:r>
              <a:rPr lang="en-US" sz="1800" b="0" i="0" u="sng" dirty="0">
                <a:effectLst/>
                <a:latin typeface="Gotham Medium"/>
                <a:hlinkClick r:id="rId3"/>
              </a:rPr>
              <a:t>The Library Learning Commons</a:t>
            </a:r>
            <a:endParaRPr lang="en-US" sz="1800" b="0" i="0" u="sng" dirty="0">
              <a:effectLst/>
              <a:latin typeface="Gotham Medium"/>
            </a:endParaRPr>
          </a:p>
          <a:p>
            <a:pPr marL="285750" indent="-285750">
              <a:buClr>
                <a:srgbClr val="E2231A"/>
              </a:buClr>
              <a:buFont typeface="Arial" panose="020B0604020202020204" pitchFamily="34" charset="0"/>
              <a:buChar char="•"/>
            </a:pPr>
            <a:r>
              <a:rPr lang="en-US" sz="1800" b="0" i="0" u="sng" dirty="0">
                <a:effectLst/>
                <a:latin typeface="Gotham Medium"/>
                <a:hlinkClick r:id="rId4"/>
              </a:rPr>
              <a:t>The Prepare to Learn Series</a:t>
            </a:r>
            <a:r>
              <a:rPr lang="en-US" sz="1800" b="0" i="0" dirty="0">
                <a:solidFill>
                  <a:srgbClr val="373D3F"/>
                </a:solidFill>
                <a:effectLst/>
                <a:latin typeface="Gotham Medium"/>
              </a:rPr>
              <a:t> </a:t>
            </a:r>
            <a:endParaRPr lang="en-US" sz="1800" u="sng" dirty="0">
              <a:solidFill>
                <a:srgbClr val="373D3F"/>
              </a:solidFill>
              <a:latin typeface="Gotham Medium"/>
            </a:endParaRPr>
          </a:p>
          <a:p>
            <a:pPr marL="285750" indent="-285750">
              <a:buClr>
                <a:srgbClr val="E2231A"/>
              </a:buClr>
              <a:buFont typeface="Arial" panose="020B0604020202020204" pitchFamily="34" charset="0"/>
              <a:buChar char="•"/>
            </a:pPr>
            <a:r>
              <a:rPr lang="en-US" sz="1800" b="0" i="0" u="sng" dirty="0">
                <a:solidFill>
                  <a:srgbClr val="373D3F"/>
                </a:solidFill>
                <a:effectLst/>
                <a:latin typeface="Gotham Medium"/>
                <a:hlinkClick r:id="rId5"/>
              </a:rPr>
              <a:t>Accessibility &amp; Accommodations</a:t>
            </a:r>
            <a:endParaRPr lang="en-US" sz="1800" b="0" i="0" dirty="0">
              <a:solidFill>
                <a:srgbClr val="373D3F"/>
              </a:solidFill>
              <a:effectLst/>
              <a:latin typeface="Gotham Medium"/>
            </a:endParaRPr>
          </a:p>
          <a:p>
            <a:pPr marL="285750" indent="-285750">
              <a:buClr>
                <a:srgbClr val="E2231A"/>
              </a:buClr>
              <a:buFont typeface="Arial" panose="020B0604020202020204" pitchFamily="34" charset="0"/>
              <a:buChar char="•"/>
            </a:pPr>
            <a:r>
              <a:rPr lang="en-US" sz="1800" b="0" i="0" u="sng" dirty="0">
                <a:effectLst/>
                <a:latin typeface="Gotham Medium"/>
                <a:hlinkClick r:id="rId6"/>
              </a:rPr>
              <a:t>Indigenous Learning Centre</a:t>
            </a:r>
            <a:endParaRPr lang="en-US" sz="1800" b="0" i="0" u="sng" dirty="0">
              <a:solidFill>
                <a:srgbClr val="373D3F"/>
              </a:solidFill>
              <a:effectLst/>
              <a:latin typeface="Gotham Medium"/>
            </a:endParaRPr>
          </a:p>
          <a:p>
            <a:pPr marL="285750" indent="-285750">
              <a:buClr>
                <a:srgbClr val="E2231A"/>
              </a:buClr>
              <a:buFont typeface="Arial" panose="020B0604020202020204" pitchFamily="34" charset="0"/>
              <a:buChar char="•"/>
            </a:pPr>
            <a:r>
              <a:rPr lang="en-US" sz="1800" b="0" i="0" u="sng" dirty="0">
                <a:effectLst/>
                <a:latin typeface="Gotham Medium"/>
                <a:hlinkClick r:id="rId7"/>
              </a:rPr>
              <a:t>Peer Tutoring</a:t>
            </a:r>
            <a:endParaRPr lang="en-CA" sz="1800" u="sng" dirty="0">
              <a:latin typeface="Gotham Medium"/>
            </a:endParaRPr>
          </a:p>
        </p:txBody>
      </p:sp>
    </p:spTree>
    <p:extLst>
      <p:ext uri="{BB962C8B-B14F-4D97-AF65-F5344CB8AC3E}">
        <p14:creationId xmlns:p14="http://schemas.microsoft.com/office/powerpoint/2010/main" val="543894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7.12 </a:t>
            </a:r>
            <a:r>
              <a:rPr lang="en-US" dirty="0"/>
              <a:t>Knowledge</a:t>
            </a:r>
            <a:r>
              <a:rPr lang="en-CA" dirty="0"/>
              <a:t> Check</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494051" y="1229709"/>
            <a:ext cx="8036885" cy="3361529"/>
          </a:xfrm>
        </p:spPr>
        <p:txBody>
          <a:bodyPr>
            <a:noAutofit/>
          </a:bodyPr>
          <a:lstStyle/>
          <a:p>
            <a:r>
              <a:rPr lang="en-US" sz="2000" b="1" dirty="0">
                <a:solidFill>
                  <a:srgbClr val="E2231A"/>
                </a:solidFill>
              </a:rPr>
              <a:t>Reflective Practice</a:t>
            </a:r>
          </a:p>
          <a:p>
            <a:pPr marL="285750" indent="-285750">
              <a:buFont typeface="Arial" panose="020B0604020202020204" pitchFamily="34" charset="0"/>
              <a:buChar char="•"/>
            </a:pPr>
            <a:r>
              <a:rPr lang="en-US" sz="1800" dirty="0">
                <a:solidFill>
                  <a:schemeClr val="bg1"/>
                </a:solidFill>
              </a:rPr>
              <a:t>Do you keep a journal? One way to combat negative bias is to keep a “gratitude and accomplishment” journal. What accomplishments could you list in that journal? What are you grateful for?</a:t>
            </a:r>
          </a:p>
          <a:p>
            <a:pPr marL="285750" indent="-285750">
              <a:buFont typeface="Arial" panose="020B0604020202020204" pitchFamily="34" charset="0"/>
              <a:buChar char="•"/>
            </a:pPr>
            <a:r>
              <a:rPr lang="en-US" sz="1800" dirty="0">
                <a:solidFill>
                  <a:schemeClr val="bg1"/>
                </a:solidFill>
              </a:rPr>
              <a:t>Are you a self-directed learner? What can you do to take control of your own learning?</a:t>
            </a:r>
          </a:p>
          <a:p>
            <a:pPr marL="285750" indent="-285750">
              <a:buFont typeface="Arial" panose="020B0604020202020204" pitchFamily="34" charset="0"/>
              <a:buChar char="•"/>
            </a:pPr>
            <a:r>
              <a:rPr lang="en-US" sz="1800" dirty="0">
                <a:solidFill>
                  <a:schemeClr val="bg1"/>
                </a:solidFill>
              </a:rPr>
              <a:t>Preference, culture, and personality impacts our learning. How might they also impact your career in healthcare?</a:t>
            </a:r>
          </a:p>
        </p:txBody>
      </p:sp>
      <p:pic>
        <p:nvPicPr>
          <p:cNvPr id="8194" name="Picture 2">
            <a:extLst>
              <a:ext uri="{FF2B5EF4-FFF2-40B4-BE49-F238E27FC236}">
                <a16:creationId xmlns:a16="http://schemas.microsoft.com/office/drawing/2014/main" id="{5C29503B-D586-A1AC-34FD-88B5AEE7C21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780" y="3885708"/>
            <a:ext cx="841171" cy="84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98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2B11-7454-4848-A31E-6D0914B2341E}"/>
              </a:ext>
            </a:extLst>
          </p:cNvPr>
          <p:cNvSpPr>
            <a:spLocks noGrp="1"/>
          </p:cNvSpPr>
          <p:nvPr>
            <p:ph type="title"/>
          </p:nvPr>
        </p:nvSpPr>
        <p:spPr/>
        <p:txBody>
          <a:bodyPr/>
          <a:lstStyle/>
          <a:p>
            <a:r>
              <a:rPr lang="en-CA" dirty="0"/>
              <a:t>7.0 Learning Objectives</a:t>
            </a:r>
          </a:p>
        </p:txBody>
      </p:sp>
      <p:sp>
        <p:nvSpPr>
          <p:cNvPr id="3" name="Content Placeholder 2">
            <a:extLst>
              <a:ext uri="{FF2B5EF4-FFF2-40B4-BE49-F238E27FC236}">
                <a16:creationId xmlns:a16="http://schemas.microsoft.com/office/drawing/2014/main" id="{A722ED5A-15DC-4058-83B1-A1FA2A27EE36}"/>
              </a:ext>
            </a:extLst>
          </p:cNvPr>
          <p:cNvSpPr>
            <a:spLocks noGrp="1"/>
          </p:cNvSpPr>
          <p:nvPr>
            <p:ph sz="quarter" idx="13"/>
          </p:nvPr>
        </p:nvSpPr>
        <p:spPr>
          <a:xfrm>
            <a:off x="494348" y="1230314"/>
            <a:ext cx="8452225" cy="3394075"/>
          </a:xfrm>
        </p:spPr>
        <p:txBody>
          <a:bodyPr>
            <a:noAutofit/>
          </a:bodyPr>
          <a:lstStyle/>
          <a:p>
            <a:r>
              <a:rPr lang="en-CA" sz="1800" dirty="0">
                <a:solidFill>
                  <a:schemeClr val="bg1"/>
                </a:solidFill>
              </a:rPr>
              <a:t>After reading this chapter, you should be able to do the following:</a:t>
            </a:r>
          </a:p>
          <a:p>
            <a:pPr marL="457200" indent="-457200">
              <a:buFont typeface="Arial" panose="020B0604020202020204" pitchFamily="34" charset="0"/>
              <a:buChar char="•"/>
            </a:pPr>
            <a:r>
              <a:rPr lang="en-US" sz="1800" dirty="0">
                <a:solidFill>
                  <a:schemeClr val="bg1"/>
                </a:solidFill>
              </a:rPr>
              <a:t>Discover the different types of learning and what is currently influencing your learning</a:t>
            </a:r>
          </a:p>
          <a:p>
            <a:pPr marL="457200" indent="-457200">
              <a:buFont typeface="Arial" panose="020B0604020202020204" pitchFamily="34" charset="0"/>
              <a:buChar char="•"/>
            </a:pPr>
            <a:r>
              <a:rPr lang="en-US" sz="1800" dirty="0">
                <a:solidFill>
                  <a:schemeClr val="bg1"/>
                </a:solidFill>
              </a:rPr>
              <a:t>Make informed and effective learning choices in regards to personal attitude and motivation</a:t>
            </a:r>
          </a:p>
          <a:p>
            <a:pPr marL="457200" indent="-457200">
              <a:buFont typeface="Arial" panose="020B0604020202020204" pitchFamily="34" charset="0"/>
              <a:buChar char="•"/>
            </a:pPr>
            <a:r>
              <a:rPr lang="en-US" sz="1800" dirty="0">
                <a:solidFill>
                  <a:schemeClr val="bg1"/>
                </a:solidFill>
              </a:rPr>
              <a:t>Evaluate and make informed decisions about your learning styles and learning skills</a:t>
            </a:r>
          </a:p>
          <a:p>
            <a:pPr marL="457200" indent="-457200">
              <a:buFont typeface="Arial" panose="020B0604020202020204" pitchFamily="34" charset="0"/>
              <a:buChar char="•"/>
            </a:pPr>
            <a:r>
              <a:rPr lang="en-US" sz="1800" dirty="0">
                <a:solidFill>
                  <a:schemeClr val="bg1"/>
                </a:solidFill>
              </a:rPr>
              <a:t>Identify resources to help you take responsibility for your own learning journey</a:t>
            </a:r>
          </a:p>
          <a:p>
            <a:pPr marL="457200" indent="-457200">
              <a:buFont typeface="Arial" panose="020B0604020202020204" pitchFamily="34" charset="0"/>
              <a:buChar char="•"/>
            </a:pPr>
            <a:r>
              <a:rPr lang="en-US" sz="1800" dirty="0">
                <a:solidFill>
                  <a:schemeClr val="bg1"/>
                </a:solidFill>
              </a:rPr>
              <a:t>Identify resources to assist you with special learning needs</a:t>
            </a:r>
          </a:p>
          <a:p>
            <a:pPr marL="457200" indent="-457200">
              <a:buFont typeface="Arial" panose="020B0604020202020204" pitchFamily="34" charset="0"/>
              <a:buChar char="•"/>
            </a:pPr>
            <a:r>
              <a:rPr lang="en-US" sz="1800" dirty="0">
                <a:solidFill>
                  <a:schemeClr val="bg1"/>
                </a:solidFill>
              </a:rPr>
              <a:t>Recognize how academic success connects to career success</a:t>
            </a:r>
            <a:endParaRPr lang="en-CA" sz="1800" dirty="0">
              <a:solidFill>
                <a:schemeClr val="bg1"/>
              </a:solidFill>
            </a:endParaRPr>
          </a:p>
        </p:txBody>
      </p:sp>
    </p:spTree>
    <p:extLst>
      <p:ext uri="{BB962C8B-B14F-4D97-AF65-F5344CB8AC3E}">
        <p14:creationId xmlns:p14="http://schemas.microsoft.com/office/powerpoint/2010/main" val="374568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2B11-7454-4848-A31E-6D0914B2341E}"/>
              </a:ext>
            </a:extLst>
          </p:cNvPr>
          <p:cNvSpPr>
            <a:spLocks noGrp="1"/>
          </p:cNvSpPr>
          <p:nvPr>
            <p:ph type="title"/>
          </p:nvPr>
        </p:nvSpPr>
        <p:spPr/>
        <p:txBody>
          <a:bodyPr/>
          <a:lstStyle/>
          <a:p>
            <a:r>
              <a:rPr lang="en-CA" dirty="0"/>
              <a:t>7.1 Learning &amp; Knowing Yourself</a:t>
            </a:r>
          </a:p>
        </p:txBody>
      </p:sp>
      <p:sp>
        <p:nvSpPr>
          <p:cNvPr id="3" name="Content Placeholder 2">
            <a:extLst>
              <a:ext uri="{FF2B5EF4-FFF2-40B4-BE49-F238E27FC236}">
                <a16:creationId xmlns:a16="http://schemas.microsoft.com/office/drawing/2014/main" id="{A722ED5A-15DC-4058-83B1-A1FA2A27EE36}"/>
              </a:ext>
            </a:extLst>
          </p:cNvPr>
          <p:cNvSpPr>
            <a:spLocks noGrp="1"/>
          </p:cNvSpPr>
          <p:nvPr>
            <p:ph sz="quarter" idx="13"/>
          </p:nvPr>
        </p:nvSpPr>
        <p:spPr>
          <a:xfrm>
            <a:off x="494348" y="1230314"/>
            <a:ext cx="7849551" cy="2601079"/>
          </a:xfrm>
        </p:spPr>
        <p:txBody>
          <a:bodyPr>
            <a:normAutofit/>
          </a:bodyPr>
          <a:lstStyle/>
          <a:p>
            <a:r>
              <a:rPr lang="en-US" sz="2000" b="1" dirty="0">
                <a:solidFill>
                  <a:schemeClr val="bg1"/>
                </a:solidFill>
              </a:rPr>
              <a:t>Learning is a Process:</a:t>
            </a:r>
          </a:p>
          <a:p>
            <a:r>
              <a:rPr lang="en-US" sz="1800" dirty="0">
                <a:solidFill>
                  <a:schemeClr val="bg1"/>
                </a:solidFill>
              </a:rPr>
              <a:t>It is important to recognize that learning is work. Sometimes it is easy and sometimes it is difficult, but there is always work involved.</a:t>
            </a:r>
          </a:p>
          <a:p>
            <a:endParaRPr lang="en-US" sz="1800" dirty="0">
              <a:solidFill>
                <a:schemeClr val="bg1"/>
              </a:solidFill>
            </a:endParaRPr>
          </a:p>
          <a:p>
            <a:r>
              <a:rPr lang="en-US" sz="2000" b="1" dirty="0">
                <a:hlinkClick r:id="rId3"/>
              </a:rPr>
              <a:t>Video: Study LESS Study SMART</a:t>
            </a:r>
            <a:endParaRPr lang="en-CA" sz="2000" b="1" dirty="0"/>
          </a:p>
        </p:txBody>
      </p:sp>
    </p:spTree>
    <p:extLst>
      <p:ext uri="{BB962C8B-B14F-4D97-AF65-F5344CB8AC3E}">
        <p14:creationId xmlns:p14="http://schemas.microsoft.com/office/powerpoint/2010/main" val="27754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EFD8-D92E-4D6C-B14E-0DC9360E59F2}"/>
              </a:ext>
            </a:extLst>
          </p:cNvPr>
          <p:cNvSpPr>
            <a:spLocks noGrp="1"/>
          </p:cNvSpPr>
          <p:nvPr>
            <p:ph type="title"/>
          </p:nvPr>
        </p:nvSpPr>
        <p:spPr/>
        <p:txBody>
          <a:bodyPr/>
          <a:lstStyle/>
          <a:p>
            <a:r>
              <a:rPr lang="en-US" dirty="0"/>
              <a:t>7.2 Self- Assessment</a:t>
            </a:r>
          </a:p>
        </p:txBody>
      </p:sp>
      <p:sp>
        <p:nvSpPr>
          <p:cNvPr id="3" name="Content Placeholder 2">
            <a:extLst>
              <a:ext uri="{FF2B5EF4-FFF2-40B4-BE49-F238E27FC236}">
                <a16:creationId xmlns:a16="http://schemas.microsoft.com/office/drawing/2014/main" id="{30B5EF06-1AF5-C868-CF06-48AD997A61C9}"/>
              </a:ext>
            </a:extLst>
          </p:cNvPr>
          <p:cNvSpPr>
            <a:spLocks noGrp="1"/>
          </p:cNvSpPr>
          <p:nvPr>
            <p:ph sz="quarter" idx="13"/>
          </p:nvPr>
        </p:nvSpPr>
        <p:spPr>
          <a:xfrm>
            <a:off x="494348" y="1271878"/>
            <a:ext cx="8046979" cy="3394075"/>
          </a:xfrm>
        </p:spPr>
        <p:txBody>
          <a:bodyPr>
            <a:normAutofit/>
          </a:bodyPr>
          <a:lstStyle/>
          <a:p>
            <a:r>
              <a:rPr lang="en-US" sz="1800" dirty="0">
                <a:solidFill>
                  <a:schemeClr val="bg1"/>
                </a:solidFill>
              </a:rPr>
              <a:t>How do you feel about your learning abilities? Take this quick survey to figure it out.</a:t>
            </a:r>
          </a:p>
          <a:p>
            <a:pPr marL="514350" indent="-514350">
              <a:buFont typeface="+mj-lt"/>
              <a:buAutoNum type="arabicPeriod"/>
            </a:pPr>
            <a:r>
              <a:rPr lang="en-US" sz="1800" dirty="0">
                <a:solidFill>
                  <a:schemeClr val="bg1"/>
                </a:solidFill>
              </a:rPr>
              <a:t>Learning for me is easy. I don’t even have to think about it.</a:t>
            </a:r>
          </a:p>
          <a:p>
            <a:pPr marL="514350" indent="-514350">
              <a:buFont typeface="+mj-lt"/>
              <a:buAutoNum type="arabicPeriod"/>
            </a:pPr>
            <a:r>
              <a:rPr lang="en-US" sz="1800" dirty="0">
                <a:solidFill>
                  <a:schemeClr val="bg1"/>
                </a:solidFill>
              </a:rPr>
              <a:t>I feel like I learn better when information is presented in one specific way.</a:t>
            </a:r>
          </a:p>
          <a:p>
            <a:pPr marL="514350" indent="-514350">
              <a:buFont typeface="+mj-lt"/>
              <a:buAutoNum type="arabicPeriod"/>
            </a:pPr>
            <a:r>
              <a:rPr lang="en-US" sz="1800" dirty="0">
                <a:solidFill>
                  <a:schemeClr val="bg1"/>
                </a:solidFill>
              </a:rPr>
              <a:t>If I can’t learn something right away, I have difficulty staying with it.</a:t>
            </a:r>
          </a:p>
          <a:p>
            <a:pPr marL="514350" indent="-514350">
              <a:buFont typeface="+mj-lt"/>
              <a:buAutoNum type="arabicPeriod"/>
            </a:pPr>
            <a:r>
              <a:rPr lang="en-US" sz="1800" dirty="0">
                <a:solidFill>
                  <a:schemeClr val="bg1"/>
                </a:solidFill>
              </a:rPr>
              <a:t>I think my teachers are the most significant aspect of my learning.</a:t>
            </a:r>
          </a:p>
        </p:txBody>
      </p:sp>
      <p:pic>
        <p:nvPicPr>
          <p:cNvPr id="1026" name="Picture 2">
            <a:extLst>
              <a:ext uri="{FF2B5EF4-FFF2-40B4-BE49-F238E27FC236}">
                <a16:creationId xmlns:a16="http://schemas.microsoft.com/office/drawing/2014/main" id="{B4218E67-2F4C-94A4-08A6-ED3F8AC5CEB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074" y="3050771"/>
            <a:ext cx="1657351"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63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7EE-E7CA-4913-8F84-7CBE30EC7C3F}"/>
              </a:ext>
            </a:extLst>
          </p:cNvPr>
          <p:cNvSpPr>
            <a:spLocks noGrp="1"/>
          </p:cNvSpPr>
          <p:nvPr>
            <p:ph type="title"/>
          </p:nvPr>
        </p:nvSpPr>
        <p:spPr/>
        <p:txBody>
          <a:bodyPr/>
          <a:lstStyle/>
          <a:p>
            <a:r>
              <a:rPr lang="en-CA" dirty="0"/>
              <a:t>7.3 What is Learning? </a:t>
            </a:r>
          </a:p>
        </p:txBody>
      </p:sp>
      <p:pic>
        <p:nvPicPr>
          <p:cNvPr id="5" name="Picture 4" descr="Encoding - storage - retrieval">
            <a:extLst>
              <a:ext uri="{FF2B5EF4-FFF2-40B4-BE49-F238E27FC236}">
                <a16:creationId xmlns:a16="http://schemas.microsoft.com/office/drawing/2014/main" id="{0A2B6180-ACC1-4B79-A609-84400AB23D5B}"/>
              </a:ext>
            </a:extLst>
          </p:cNvPr>
          <p:cNvPicPr>
            <a:picLocks noChangeAspect="1"/>
          </p:cNvPicPr>
          <p:nvPr/>
        </p:nvPicPr>
        <p:blipFill>
          <a:blip r:embed="rId3"/>
          <a:stretch>
            <a:fillRect/>
          </a:stretch>
        </p:blipFill>
        <p:spPr>
          <a:xfrm>
            <a:off x="985337" y="1357709"/>
            <a:ext cx="7173326" cy="1371791"/>
          </a:xfrm>
          <a:prstGeom prst="rect">
            <a:avLst/>
          </a:prstGeom>
        </p:spPr>
      </p:pic>
      <p:sp>
        <p:nvSpPr>
          <p:cNvPr id="3" name="Content Placeholder 2">
            <a:extLst>
              <a:ext uri="{FF2B5EF4-FFF2-40B4-BE49-F238E27FC236}">
                <a16:creationId xmlns:a16="http://schemas.microsoft.com/office/drawing/2014/main" id="{F6D5500B-AB6A-4175-B7A0-AD31DC4F1CE3}"/>
              </a:ext>
            </a:extLst>
          </p:cNvPr>
          <p:cNvSpPr>
            <a:spLocks noGrp="1"/>
          </p:cNvSpPr>
          <p:nvPr>
            <p:ph sz="quarter" idx="13"/>
          </p:nvPr>
        </p:nvSpPr>
        <p:spPr>
          <a:xfrm>
            <a:off x="494349" y="2857500"/>
            <a:ext cx="2760915" cy="1766889"/>
          </a:xfrm>
        </p:spPr>
        <p:txBody>
          <a:bodyPr>
            <a:normAutofit/>
          </a:bodyPr>
          <a:lstStyle/>
          <a:p>
            <a:pPr marL="285750" indent="-285750">
              <a:buFont typeface="Arial" panose="020B0604020202020204" pitchFamily="34" charset="0"/>
              <a:buChar char="•"/>
            </a:pPr>
            <a:r>
              <a:rPr lang="en-CA" sz="1800" dirty="0">
                <a:solidFill>
                  <a:schemeClr val="bg1"/>
                </a:solidFill>
              </a:rPr>
              <a:t>Putting info “in”</a:t>
            </a:r>
          </a:p>
          <a:p>
            <a:pPr marL="285750" indent="-285750">
              <a:buFont typeface="Arial" panose="020B0604020202020204" pitchFamily="34" charset="0"/>
              <a:buChar char="•"/>
            </a:pPr>
            <a:r>
              <a:rPr lang="en-CA" sz="1800" dirty="0">
                <a:solidFill>
                  <a:schemeClr val="bg1"/>
                </a:solidFill>
              </a:rPr>
              <a:t>Perceiving information through 5 senses</a:t>
            </a:r>
          </a:p>
          <a:p>
            <a:pPr marL="285750" indent="-285750">
              <a:buFont typeface="Arial" panose="020B0604020202020204" pitchFamily="34" charset="0"/>
              <a:buChar char="•"/>
            </a:pPr>
            <a:endParaRPr lang="en-CA" sz="1800" dirty="0">
              <a:solidFill>
                <a:schemeClr val="bg1"/>
              </a:solidFill>
            </a:endParaRPr>
          </a:p>
        </p:txBody>
      </p:sp>
      <p:sp>
        <p:nvSpPr>
          <p:cNvPr id="6" name="Content Placeholder 2">
            <a:extLst>
              <a:ext uri="{FF2B5EF4-FFF2-40B4-BE49-F238E27FC236}">
                <a16:creationId xmlns:a16="http://schemas.microsoft.com/office/drawing/2014/main" id="{801233CC-E26A-4B99-9363-26696C8B81C6}"/>
              </a:ext>
            </a:extLst>
          </p:cNvPr>
          <p:cNvSpPr txBox="1">
            <a:spLocks/>
          </p:cNvSpPr>
          <p:nvPr/>
        </p:nvSpPr>
        <p:spPr>
          <a:xfrm>
            <a:off x="3255264" y="2857499"/>
            <a:ext cx="2760915" cy="1766889"/>
          </a:xfrm>
          <a:prstGeom prst="rect">
            <a:avLst/>
          </a:prstGeom>
        </p:spPr>
        <p:txBody>
          <a:bodyPr vert="horz" lIns="91440" tIns="45720" rIns="91440" bIns="45720" rtlCol="0">
            <a:normAutofit/>
          </a:bodyPr>
          <a:lst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285750" indent="-285750">
              <a:buFont typeface="Arial" panose="020B0604020202020204" pitchFamily="34" charset="0"/>
              <a:buChar char="•"/>
            </a:pPr>
            <a:r>
              <a:rPr lang="en-CA" sz="1800" dirty="0">
                <a:solidFill>
                  <a:schemeClr val="bg1"/>
                </a:solidFill>
              </a:rPr>
              <a:t>Memory</a:t>
            </a:r>
          </a:p>
          <a:p>
            <a:pPr marL="285750" indent="-285750">
              <a:buFont typeface="Arial" panose="020B0604020202020204" pitchFamily="34" charset="0"/>
              <a:buChar char="•"/>
            </a:pPr>
            <a:r>
              <a:rPr lang="en-CA" sz="1800" dirty="0">
                <a:solidFill>
                  <a:schemeClr val="bg1"/>
                </a:solidFill>
              </a:rPr>
              <a:t>Brain encodes and stores in short-term memory </a:t>
            </a:r>
          </a:p>
          <a:p>
            <a:pPr marL="285750" indent="-285750">
              <a:buFont typeface="Arial" panose="020B0604020202020204" pitchFamily="34" charset="0"/>
              <a:buChar char="•"/>
            </a:pPr>
            <a:endParaRPr lang="en-CA" sz="1800" dirty="0">
              <a:solidFill>
                <a:schemeClr val="bg1"/>
              </a:solidFill>
            </a:endParaRPr>
          </a:p>
        </p:txBody>
      </p:sp>
      <p:sp>
        <p:nvSpPr>
          <p:cNvPr id="7" name="Content Placeholder 2">
            <a:extLst>
              <a:ext uri="{FF2B5EF4-FFF2-40B4-BE49-F238E27FC236}">
                <a16:creationId xmlns:a16="http://schemas.microsoft.com/office/drawing/2014/main" id="{B2857FA2-5C09-4828-BF0E-B132D5049427}"/>
              </a:ext>
            </a:extLst>
          </p:cNvPr>
          <p:cNvSpPr txBox="1">
            <a:spLocks/>
          </p:cNvSpPr>
          <p:nvPr/>
        </p:nvSpPr>
        <p:spPr>
          <a:xfrm>
            <a:off x="6016179" y="2862070"/>
            <a:ext cx="2760915" cy="1766889"/>
          </a:xfrm>
          <a:prstGeom prst="rect">
            <a:avLst/>
          </a:prstGeom>
        </p:spPr>
        <p:txBody>
          <a:bodyPr vert="horz" lIns="91440" tIns="45720" rIns="91440" bIns="45720" rtlCol="0">
            <a:normAutofit/>
          </a:bodyPr>
          <a:lst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285750" indent="-285750">
              <a:buFont typeface="Arial" panose="020B0604020202020204" pitchFamily="34" charset="0"/>
              <a:buChar char="•"/>
            </a:pPr>
            <a:r>
              <a:rPr lang="en-CA" sz="1800" dirty="0">
                <a:solidFill>
                  <a:schemeClr val="bg1"/>
                </a:solidFill>
              </a:rPr>
              <a:t>Brain stores in long-term memory</a:t>
            </a:r>
          </a:p>
          <a:p>
            <a:pPr marL="285750" indent="-285750">
              <a:buFont typeface="Arial" panose="020B0604020202020204" pitchFamily="34" charset="0"/>
              <a:buChar char="•"/>
            </a:pPr>
            <a:r>
              <a:rPr lang="en-CA" sz="1800" dirty="0">
                <a:solidFill>
                  <a:schemeClr val="bg1"/>
                </a:solidFill>
              </a:rPr>
              <a:t>Recalling stored info</a:t>
            </a:r>
          </a:p>
          <a:p>
            <a:pPr marL="285750" indent="-285750">
              <a:buFont typeface="Arial" panose="020B0604020202020204" pitchFamily="34" charset="0"/>
              <a:buChar char="•"/>
            </a:pPr>
            <a:r>
              <a:rPr lang="en-CA" sz="1800" dirty="0">
                <a:solidFill>
                  <a:schemeClr val="bg1"/>
                </a:solidFill>
              </a:rPr>
              <a:t>Taking info “out”</a:t>
            </a:r>
          </a:p>
          <a:p>
            <a:pPr marL="285750" indent="-285750">
              <a:buFont typeface="Arial" panose="020B0604020202020204" pitchFamily="34" charset="0"/>
              <a:buChar char="•"/>
            </a:pPr>
            <a:endParaRPr lang="en-CA" sz="1800" dirty="0">
              <a:solidFill>
                <a:schemeClr val="bg1"/>
              </a:solidFill>
            </a:endParaRPr>
          </a:p>
        </p:txBody>
      </p:sp>
    </p:spTree>
    <p:extLst>
      <p:ext uri="{BB962C8B-B14F-4D97-AF65-F5344CB8AC3E}">
        <p14:creationId xmlns:p14="http://schemas.microsoft.com/office/powerpoint/2010/main" val="124748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6E65-9B34-4CBA-9774-AF313889A06B}"/>
              </a:ext>
            </a:extLst>
          </p:cNvPr>
          <p:cNvSpPr>
            <a:spLocks noGrp="1"/>
          </p:cNvSpPr>
          <p:nvPr>
            <p:ph type="title"/>
          </p:nvPr>
        </p:nvSpPr>
        <p:spPr/>
        <p:txBody>
          <a:bodyPr/>
          <a:lstStyle/>
          <a:p>
            <a:r>
              <a:rPr lang="en-CA" dirty="0"/>
              <a:t>7.3 What is Learning?</a:t>
            </a:r>
          </a:p>
        </p:txBody>
      </p:sp>
      <p:sp>
        <p:nvSpPr>
          <p:cNvPr id="3" name="Content Placeholder 2">
            <a:extLst>
              <a:ext uri="{FF2B5EF4-FFF2-40B4-BE49-F238E27FC236}">
                <a16:creationId xmlns:a16="http://schemas.microsoft.com/office/drawing/2014/main" id="{D939837A-A8CB-4C9A-A37C-7C6627B286D8}"/>
              </a:ext>
            </a:extLst>
          </p:cNvPr>
          <p:cNvSpPr>
            <a:spLocks noGrp="1"/>
          </p:cNvSpPr>
          <p:nvPr>
            <p:ph sz="quarter" idx="13"/>
          </p:nvPr>
        </p:nvSpPr>
        <p:spPr>
          <a:xfrm>
            <a:off x="494053" y="1230314"/>
            <a:ext cx="8021001" cy="3394075"/>
          </a:xfrm>
        </p:spPr>
        <p:txBody>
          <a:bodyPr>
            <a:noAutofit/>
          </a:bodyPr>
          <a:lstStyle/>
          <a:p>
            <a:pPr marL="285750" indent="-285750">
              <a:buFont typeface="Arial" panose="020B0604020202020204" pitchFamily="34" charset="0"/>
              <a:buChar char="•"/>
            </a:pPr>
            <a:r>
              <a:rPr lang="en-CA" sz="1800" dirty="0">
                <a:solidFill>
                  <a:schemeClr val="bg1"/>
                </a:solidFill>
              </a:rPr>
              <a:t>Learning is cumulative</a:t>
            </a:r>
          </a:p>
          <a:p>
            <a:pPr marL="285750" indent="-285750">
              <a:buFont typeface="Arial" panose="020B0604020202020204" pitchFamily="34" charset="0"/>
              <a:buChar char="•"/>
            </a:pPr>
            <a:r>
              <a:rPr lang="en-CA" sz="1800" dirty="0">
                <a:solidFill>
                  <a:schemeClr val="bg1"/>
                </a:solidFill>
              </a:rPr>
              <a:t>Bloom’s Taxonomy categorizes levels of learning</a:t>
            </a:r>
          </a:p>
          <a:p>
            <a:pPr marL="857239" lvl="1" indent="-285750"/>
            <a:r>
              <a:rPr lang="en-CA" sz="1800" b="1" dirty="0">
                <a:solidFill>
                  <a:schemeClr val="bg1"/>
                </a:solidFill>
              </a:rPr>
              <a:t>Create</a:t>
            </a:r>
            <a:r>
              <a:rPr lang="en-CA" sz="1800" dirty="0">
                <a:solidFill>
                  <a:schemeClr val="bg1"/>
                </a:solidFill>
              </a:rPr>
              <a:t> – Produce new ideas</a:t>
            </a:r>
          </a:p>
          <a:p>
            <a:pPr marL="857239" lvl="1" indent="-285750"/>
            <a:r>
              <a:rPr lang="en-CA" sz="1800" b="1" dirty="0">
                <a:solidFill>
                  <a:schemeClr val="bg1"/>
                </a:solidFill>
              </a:rPr>
              <a:t>Evaluate</a:t>
            </a:r>
            <a:r>
              <a:rPr lang="en-CA" sz="1800" dirty="0">
                <a:solidFill>
                  <a:schemeClr val="bg1"/>
                </a:solidFill>
              </a:rPr>
              <a:t> – Justify or support an idea</a:t>
            </a:r>
          </a:p>
          <a:p>
            <a:pPr marL="857239" lvl="1" indent="-285750"/>
            <a:r>
              <a:rPr lang="en-CA" sz="1800" b="1" dirty="0">
                <a:solidFill>
                  <a:schemeClr val="bg1"/>
                </a:solidFill>
              </a:rPr>
              <a:t>Analyze </a:t>
            </a:r>
            <a:r>
              <a:rPr lang="en-CA" sz="1800" dirty="0">
                <a:solidFill>
                  <a:schemeClr val="bg1"/>
                </a:solidFill>
              </a:rPr>
              <a:t>– Draw connections</a:t>
            </a:r>
          </a:p>
          <a:p>
            <a:pPr marL="857239" lvl="1" indent="-285750"/>
            <a:r>
              <a:rPr lang="en-CA" sz="1800" b="1" dirty="0">
                <a:solidFill>
                  <a:schemeClr val="bg1"/>
                </a:solidFill>
              </a:rPr>
              <a:t>Apply</a:t>
            </a:r>
            <a:r>
              <a:rPr lang="en-CA" sz="1800" dirty="0">
                <a:solidFill>
                  <a:schemeClr val="bg1"/>
                </a:solidFill>
              </a:rPr>
              <a:t> – Use info in new ways</a:t>
            </a:r>
          </a:p>
          <a:p>
            <a:pPr marL="857239" lvl="1" indent="-285750"/>
            <a:r>
              <a:rPr lang="en-CA" sz="1800" b="1" dirty="0">
                <a:solidFill>
                  <a:schemeClr val="bg1"/>
                </a:solidFill>
              </a:rPr>
              <a:t>Understand/Comprehend</a:t>
            </a:r>
            <a:r>
              <a:rPr lang="en-CA" sz="1800" dirty="0">
                <a:solidFill>
                  <a:schemeClr val="bg1"/>
                </a:solidFill>
              </a:rPr>
              <a:t> – Explain ideas or concepts </a:t>
            </a:r>
          </a:p>
          <a:p>
            <a:pPr marL="857239" lvl="1" indent="-285750"/>
            <a:r>
              <a:rPr lang="en-CA" sz="1800" b="1" dirty="0">
                <a:solidFill>
                  <a:schemeClr val="bg1"/>
                </a:solidFill>
              </a:rPr>
              <a:t>Remember</a:t>
            </a:r>
            <a:r>
              <a:rPr lang="en-CA" sz="1800" dirty="0">
                <a:solidFill>
                  <a:schemeClr val="bg1"/>
                </a:solidFill>
              </a:rPr>
              <a:t> – Recall facts and basic concepts </a:t>
            </a:r>
          </a:p>
          <a:p>
            <a:pPr marL="285750" indent="-285750">
              <a:buFont typeface="Arial" panose="020B0604020202020204" pitchFamily="34" charset="0"/>
              <a:buChar char="•"/>
            </a:pPr>
            <a:endParaRPr lang="en-CA" sz="1800" dirty="0">
              <a:solidFill>
                <a:schemeClr val="bg1"/>
              </a:solidFill>
            </a:endParaRPr>
          </a:p>
        </p:txBody>
      </p:sp>
      <p:pic>
        <p:nvPicPr>
          <p:cNvPr id="6" name="Picture 5" descr="Blooms taxonomy pyramid as described on slide">
            <a:extLst>
              <a:ext uri="{FF2B5EF4-FFF2-40B4-BE49-F238E27FC236}">
                <a16:creationId xmlns:a16="http://schemas.microsoft.com/office/drawing/2014/main" id="{E850CABB-CCEB-4BF8-AFF3-4DF6713EBE6B}"/>
              </a:ext>
            </a:extLst>
          </p:cNvPr>
          <p:cNvPicPr>
            <a:picLocks noChangeAspect="1"/>
          </p:cNvPicPr>
          <p:nvPr/>
        </p:nvPicPr>
        <p:blipFill>
          <a:blip r:embed="rId3"/>
          <a:stretch>
            <a:fillRect/>
          </a:stretch>
        </p:blipFill>
        <p:spPr>
          <a:xfrm>
            <a:off x="5630413" y="1246937"/>
            <a:ext cx="3513587" cy="2452191"/>
          </a:xfrm>
          <a:prstGeom prst="rect">
            <a:avLst/>
          </a:prstGeom>
        </p:spPr>
      </p:pic>
      <p:sp>
        <p:nvSpPr>
          <p:cNvPr id="4" name="TextBox 3">
            <a:extLst>
              <a:ext uri="{FF2B5EF4-FFF2-40B4-BE49-F238E27FC236}">
                <a16:creationId xmlns:a16="http://schemas.microsoft.com/office/drawing/2014/main" id="{3FBF879B-03CC-4858-A783-54EAD9BC40B6}"/>
              </a:ext>
            </a:extLst>
          </p:cNvPr>
          <p:cNvSpPr txBox="1"/>
          <p:nvPr/>
        </p:nvSpPr>
        <p:spPr>
          <a:xfrm>
            <a:off x="5491985" y="3715751"/>
            <a:ext cx="3790442" cy="276999"/>
          </a:xfrm>
          <a:prstGeom prst="rect">
            <a:avLst/>
          </a:prstGeom>
          <a:noFill/>
        </p:spPr>
        <p:txBody>
          <a:bodyPr wrap="square" rtlCol="0">
            <a:spAutoFit/>
          </a:bodyPr>
          <a:lstStyle/>
          <a:p>
            <a:r>
              <a:rPr lang="en-CA" sz="1200" dirty="0">
                <a:hlinkClick r:id="rId4"/>
              </a:rPr>
              <a:t>"Bloom's Taxonomy"</a:t>
            </a:r>
            <a:r>
              <a:rPr lang="en-CA" sz="1200" dirty="0">
                <a:solidFill>
                  <a:schemeClr val="bg1"/>
                </a:solidFill>
              </a:rPr>
              <a:t> by </a:t>
            </a:r>
            <a:r>
              <a:rPr lang="en-CA" sz="1200" dirty="0">
                <a:hlinkClick r:id="rId5"/>
              </a:rPr>
              <a:t>Andrea Hernandez</a:t>
            </a:r>
            <a:r>
              <a:rPr lang="en-CA" sz="1200" dirty="0">
                <a:solidFill>
                  <a:schemeClr val="bg1"/>
                </a:solidFill>
              </a:rPr>
              <a:t>, </a:t>
            </a:r>
            <a:r>
              <a:rPr lang="en-CA" sz="1200" dirty="0">
                <a:hlinkClick r:id="rId6"/>
              </a:rPr>
              <a:t>CC BY-SA 2.0</a:t>
            </a:r>
            <a:endParaRPr lang="en-CA" sz="1200" dirty="0"/>
          </a:p>
        </p:txBody>
      </p:sp>
    </p:spTree>
    <p:extLst>
      <p:ext uri="{BB962C8B-B14F-4D97-AF65-F5344CB8AC3E}">
        <p14:creationId xmlns:p14="http://schemas.microsoft.com/office/powerpoint/2010/main" val="187055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F6E4-A11E-495D-3E7C-A9BF23E4C809}"/>
              </a:ext>
            </a:extLst>
          </p:cNvPr>
          <p:cNvSpPr>
            <a:spLocks noGrp="1"/>
          </p:cNvSpPr>
          <p:nvPr>
            <p:ph type="title"/>
          </p:nvPr>
        </p:nvSpPr>
        <p:spPr/>
        <p:txBody>
          <a:bodyPr/>
          <a:lstStyle/>
          <a:p>
            <a:r>
              <a:rPr lang="en-CA" dirty="0"/>
              <a:t>7.4 What Influences Your Ability to Learn?</a:t>
            </a:r>
            <a:endParaRPr lang="en-US" dirty="0"/>
          </a:p>
        </p:txBody>
      </p:sp>
      <p:sp>
        <p:nvSpPr>
          <p:cNvPr id="3" name="Content Placeholder 2">
            <a:extLst>
              <a:ext uri="{FF2B5EF4-FFF2-40B4-BE49-F238E27FC236}">
                <a16:creationId xmlns:a16="http://schemas.microsoft.com/office/drawing/2014/main" id="{AF903BF4-4DA0-670C-7817-5068469D0B75}"/>
              </a:ext>
            </a:extLst>
          </p:cNvPr>
          <p:cNvSpPr>
            <a:spLocks noGrp="1"/>
          </p:cNvSpPr>
          <p:nvPr>
            <p:ph sz="quarter" idx="13"/>
          </p:nvPr>
        </p:nvSpPr>
        <p:spPr/>
        <p:txBody>
          <a:bodyPr>
            <a:normAutofit/>
          </a:bodyPr>
          <a:lstStyle/>
          <a:p>
            <a:r>
              <a:rPr lang="en-US" sz="2000" b="1" dirty="0">
                <a:solidFill>
                  <a:schemeClr val="bg1"/>
                </a:solidFill>
              </a:rPr>
              <a:t>Traits of Successful Learners</a:t>
            </a:r>
          </a:p>
          <a:p>
            <a:pPr marL="285750" indent="-285750">
              <a:buFont typeface="Arial" panose="020B0604020202020204" pitchFamily="34" charset="0"/>
              <a:buChar char="•"/>
            </a:pPr>
            <a:r>
              <a:rPr lang="en-US" sz="1800" dirty="0">
                <a:solidFill>
                  <a:schemeClr val="bg1"/>
                </a:solidFill>
              </a:rPr>
              <a:t>Your Attitude Toward Learning</a:t>
            </a:r>
          </a:p>
          <a:p>
            <a:pPr marL="285750" indent="-285750">
              <a:buFont typeface="Arial" panose="020B0604020202020204" pitchFamily="34" charset="0"/>
              <a:buChar char="•"/>
            </a:pPr>
            <a:r>
              <a:rPr lang="en-US" sz="1800" dirty="0">
                <a:solidFill>
                  <a:schemeClr val="bg1"/>
                </a:solidFill>
              </a:rPr>
              <a:t>Your Motivation </a:t>
            </a:r>
          </a:p>
          <a:p>
            <a:pPr marL="285750" indent="-285750">
              <a:buFont typeface="Arial" panose="020B0604020202020204" pitchFamily="34" charset="0"/>
              <a:buChar char="•"/>
            </a:pPr>
            <a:r>
              <a:rPr lang="en-US" sz="1800" dirty="0">
                <a:solidFill>
                  <a:schemeClr val="bg1"/>
                </a:solidFill>
              </a:rPr>
              <a:t>Performing AND Learning?</a:t>
            </a:r>
          </a:p>
          <a:p>
            <a:pPr marL="285750" indent="-285750">
              <a:buFont typeface="Arial" panose="020B0604020202020204" pitchFamily="34" charset="0"/>
              <a:buChar char="•"/>
            </a:pPr>
            <a:r>
              <a:rPr lang="en-US" sz="1800" dirty="0">
                <a:solidFill>
                  <a:schemeClr val="bg1"/>
                </a:solidFill>
              </a:rPr>
              <a:t>Your Mindset – Fixed vs. Growth Mindset</a:t>
            </a:r>
          </a:p>
        </p:txBody>
      </p:sp>
      <p:pic>
        <p:nvPicPr>
          <p:cNvPr id="2050" name="Picture 2" descr="Sign with arrows pointing in different directions and the word learning on it three times.">
            <a:extLst>
              <a:ext uri="{FF2B5EF4-FFF2-40B4-BE49-F238E27FC236}">
                <a16:creationId xmlns:a16="http://schemas.microsoft.com/office/drawing/2014/main" id="{42B554E4-BF09-72E2-3E4D-56055AE75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332" y="1515774"/>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FCEB13-E747-497D-B4CC-5107E70A5635}"/>
              </a:ext>
            </a:extLst>
          </p:cNvPr>
          <p:cNvSpPr txBox="1"/>
          <p:nvPr/>
        </p:nvSpPr>
        <p:spPr>
          <a:xfrm>
            <a:off x="5476009" y="3833226"/>
            <a:ext cx="4572000" cy="276999"/>
          </a:xfrm>
          <a:prstGeom prst="rect">
            <a:avLst/>
          </a:prstGeom>
          <a:noFill/>
        </p:spPr>
        <p:txBody>
          <a:bodyPr wrap="square">
            <a:spAutoFit/>
          </a:bodyPr>
          <a:lstStyle/>
          <a:p>
            <a:r>
              <a:rPr lang="en-US" sz="1200" b="0" i="1" u="sng" dirty="0">
                <a:effectLst/>
                <a:latin typeface="Encode Sans"/>
                <a:hlinkClick r:id="rId3"/>
              </a:rPr>
              <a:t>Photo</a:t>
            </a:r>
            <a:r>
              <a:rPr lang="en-US" sz="1200" b="0" i="1" dirty="0">
                <a:solidFill>
                  <a:srgbClr val="003180"/>
                </a:solidFill>
                <a:effectLst/>
                <a:latin typeface="Encode Sans"/>
              </a:rPr>
              <a:t> by </a:t>
            </a:r>
            <a:r>
              <a:rPr lang="en-US" sz="1200" b="0" i="1" u="sng" dirty="0">
                <a:effectLst/>
                <a:latin typeface="Encode Sans"/>
                <a:hlinkClick r:id="rId4"/>
              </a:rPr>
              <a:t>Gerd Altmann</a:t>
            </a:r>
            <a:r>
              <a:rPr lang="en-US" sz="1200" b="0" i="1" dirty="0">
                <a:solidFill>
                  <a:srgbClr val="003180"/>
                </a:solidFill>
                <a:effectLst/>
                <a:latin typeface="Encode Sans"/>
              </a:rPr>
              <a:t>, </a:t>
            </a:r>
            <a:r>
              <a:rPr lang="en-US" sz="1200" b="0" i="1" u="sng" dirty="0" err="1">
                <a:effectLst/>
                <a:latin typeface="Encode Sans"/>
                <a:hlinkClick r:id="rId5"/>
              </a:rPr>
              <a:t>Pixabay</a:t>
            </a:r>
            <a:r>
              <a:rPr lang="en-US" sz="1200" b="0" i="1" u="sng" dirty="0">
                <a:effectLst/>
                <a:latin typeface="Encode Sans"/>
                <a:hlinkClick r:id="rId5"/>
              </a:rPr>
              <a:t> License</a:t>
            </a:r>
            <a:endParaRPr lang="en-US" sz="1200" dirty="0"/>
          </a:p>
        </p:txBody>
      </p:sp>
    </p:spTree>
    <p:extLst>
      <p:ext uri="{BB962C8B-B14F-4D97-AF65-F5344CB8AC3E}">
        <p14:creationId xmlns:p14="http://schemas.microsoft.com/office/powerpoint/2010/main" val="1660673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6E65-9B34-4CBA-9774-AF313889A06B}"/>
              </a:ext>
            </a:extLst>
          </p:cNvPr>
          <p:cNvSpPr>
            <a:spLocks noGrp="1"/>
          </p:cNvSpPr>
          <p:nvPr>
            <p:ph type="title"/>
          </p:nvPr>
        </p:nvSpPr>
        <p:spPr/>
        <p:txBody>
          <a:bodyPr/>
          <a:lstStyle/>
          <a:p>
            <a:r>
              <a:rPr lang="en-CA" dirty="0"/>
              <a:t>7.4 What Influences Your Ability to Learn? </a:t>
            </a:r>
          </a:p>
        </p:txBody>
      </p:sp>
      <p:sp>
        <p:nvSpPr>
          <p:cNvPr id="3" name="Content Placeholder 2">
            <a:extLst>
              <a:ext uri="{FF2B5EF4-FFF2-40B4-BE49-F238E27FC236}">
                <a16:creationId xmlns:a16="http://schemas.microsoft.com/office/drawing/2014/main" id="{D939837A-A8CB-4C9A-A37C-7C6627B286D8}"/>
              </a:ext>
            </a:extLst>
          </p:cNvPr>
          <p:cNvSpPr>
            <a:spLocks noGrp="1"/>
          </p:cNvSpPr>
          <p:nvPr>
            <p:ph sz="quarter" idx="13"/>
          </p:nvPr>
        </p:nvSpPr>
        <p:spPr>
          <a:xfrm>
            <a:off x="494348" y="1230314"/>
            <a:ext cx="7525702" cy="3394075"/>
          </a:xfrm>
        </p:spPr>
        <p:txBody>
          <a:bodyPr>
            <a:normAutofit/>
          </a:bodyPr>
          <a:lstStyle/>
          <a:p>
            <a:r>
              <a:rPr lang="en-CA" sz="1800" dirty="0">
                <a:solidFill>
                  <a:schemeClr val="bg1"/>
                </a:solidFill>
              </a:rPr>
              <a:t>Are you motivated by performance or learning? </a:t>
            </a:r>
            <a:endParaRPr lang="en-CA" dirty="0">
              <a:solidFill>
                <a:schemeClr val="bg1"/>
              </a:solidFill>
            </a:endParaRPr>
          </a:p>
        </p:txBody>
      </p:sp>
      <p:graphicFrame>
        <p:nvGraphicFramePr>
          <p:cNvPr id="5" name="Diagram 4" descr="Fixed mindset - performance goal-oriented student, wants good grades&#10;&#10;Growth mindset - learning goal oriented student, wants to understand concepts">
            <a:extLst>
              <a:ext uri="{FF2B5EF4-FFF2-40B4-BE49-F238E27FC236}">
                <a16:creationId xmlns:a16="http://schemas.microsoft.com/office/drawing/2014/main" id="{C32448B0-F43F-4D59-A1BF-6546F593E0AE}"/>
              </a:ext>
            </a:extLst>
          </p:cNvPr>
          <p:cNvGraphicFramePr/>
          <p:nvPr>
            <p:extLst>
              <p:ext uri="{D42A27DB-BD31-4B8C-83A1-F6EECF244321}">
                <p14:modId xmlns:p14="http://schemas.microsoft.com/office/powerpoint/2010/main" val="1245819852"/>
              </p:ext>
            </p:extLst>
          </p:nvPr>
        </p:nvGraphicFramePr>
        <p:xfrm>
          <a:off x="1009174" y="1693719"/>
          <a:ext cx="7125652" cy="3069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75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CEDD-F28B-45F7-97F7-370569A735A1}"/>
              </a:ext>
            </a:extLst>
          </p:cNvPr>
          <p:cNvSpPr>
            <a:spLocks noGrp="1"/>
          </p:cNvSpPr>
          <p:nvPr>
            <p:ph type="title"/>
          </p:nvPr>
        </p:nvSpPr>
        <p:spPr>
          <a:xfrm>
            <a:off x="494053" y="428963"/>
            <a:ext cx="8155896" cy="925438"/>
          </a:xfrm>
        </p:spPr>
        <p:txBody>
          <a:bodyPr/>
          <a:lstStyle/>
          <a:p>
            <a:r>
              <a:rPr lang="en-CA" dirty="0"/>
              <a:t>7.5 How Might Preferences, Culture and Personality Impact My Learning?</a:t>
            </a:r>
          </a:p>
        </p:txBody>
      </p:sp>
      <p:sp>
        <p:nvSpPr>
          <p:cNvPr id="3" name="Content Placeholder 2">
            <a:extLst>
              <a:ext uri="{FF2B5EF4-FFF2-40B4-BE49-F238E27FC236}">
                <a16:creationId xmlns:a16="http://schemas.microsoft.com/office/drawing/2014/main" id="{156E9122-5B6E-4F2E-9FB0-0969892D525C}"/>
              </a:ext>
            </a:extLst>
          </p:cNvPr>
          <p:cNvSpPr>
            <a:spLocks noGrp="1"/>
          </p:cNvSpPr>
          <p:nvPr>
            <p:ph sz="quarter" idx="13"/>
          </p:nvPr>
        </p:nvSpPr>
        <p:spPr>
          <a:xfrm>
            <a:off x="714438" y="1574426"/>
            <a:ext cx="8346435" cy="3356806"/>
          </a:xfrm>
        </p:spPr>
        <p:txBody>
          <a:bodyPr>
            <a:normAutofit/>
          </a:bodyPr>
          <a:lstStyle/>
          <a:p>
            <a:pPr marL="285750" indent="-285750">
              <a:buFont typeface="Arial" panose="020B0604020202020204" pitchFamily="34" charset="0"/>
              <a:buChar char="•"/>
            </a:pPr>
            <a:r>
              <a:rPr lang="en-CA" sz="1800" dirty="0">
                <a:solidFill>
                  <a:schemeClr val="bg1"/>
                </a:solidFill>
              </a:rPr>
              <a:t>Learning Preferences</a:t>
            </a:r>
          </a:p>
          <a:p>
            <a:pPr marL="285750" indent="-285750">
              <a:buFont typeface="Arial" panose="020B0604020202020204" pitchFamily="34" charset="0"/>
              <a:buChar char="•"/>
            </a:pPr>
            <a:r>
              <a:rPr lang="en-CA" sz="1800" dirty="0">
                <a:solidFill>
                  <a:schemeClr val="bg1"/>
                </a:solidFill>
              </a:rPr>
              <a:t>Cultural Preferences</a:t>
            </a:r>
          </a:p>
          <a:p>
            <a:pPr marL="285750" indent="-285750">
              <a:buFont typeface="Arial" panose="020B0604020202020204" pitchFamily="34" charset="0"/>
              <a:buChar char="•"/>
            </a:pPr>
            <a:r>
              <a:rPr lang="en-CA" sz="1800" dirty="0">
                <a:solidFill>
                  <a:schemeClr val="bg1"/>
                </a:solidFill>
              </a:rPr>
              <a:t>Personality Types</a:t>
            </a:r>
          </a:p>
          <a:p>
            <a:pPr marL="285750" indent="-285750">
              <a:buFont typeface="Arial" panose="020B0604020202020204" pitchFamily="34" charset="0"/>
              <a:buChar char="•"/>
            </a:pPr>
            <a:r>
              <a:rPr lang="en-US" sz="1800" dirty="0">
                <a:solidFill>
                  <a:schemeClr val="bg1"/>
                </a:solidFill>
              </a:rPr>
              <a:t>Myers-Briggs: Identifying Personality Traits and Styles</a:t>
            </a:r>
          </a:p>
          <a:p>
            <a:pPr marL="285750" indent="-285750">
              <a:buFont typeface="Arial" panose="020B0604020202020204" pitchFamily="34" charset="0"/>
              <a:buChar char="•"/>
            </a:pPr>
            <a:r>
              <a:rPr lang="en-US" sz="1800" dirty="0">
                <a:solidFill>
                  <a:schemeClr val="bg1"/>
                </a:solidFill>
              </a:rPr>
              <a:t>Taking Responsibility for Your Learning</a:t>
            </a:r>
          </a:p>
          <a:p>
            <a:pPr marL="285750" indent="-285750">
              <a:buFont typeface="Arial" panose="020B0604020202020204" pitchFamily="34" charset="0"/>
              <a:buChar char="•"/>
            </a:pPr>
            <a:endParaRPr lang="en-US" sz="1800" dirty="0"/>
          </a:p>
          <a:p>
            <a:r>
              <a:rPr lang="en-CA" sz="2000" b="1" dirty="0"/>
              <a:t>          </a:t>
            </a:r>
            <a:r>
              <a:rPr lang="en-CA" sz="2000" b="1" dirty="0">
                <a:hlinkClick r:id="rId3"/>
              </a:rPr>
              <a:t>Exercise: Learning Preferences</a:t>
            </a:r>
            <a:endParaRPr lang="en-CA" sz="2000" b="1" dirty="0"/>
          </a:p>
        </p:txBody>
      </p:sp>
      <p:pic>
        <p:nvPicPr>
          <p:cNvPr id="3078" name="Picture 6">
            <a:extLst>
              <a:ext uri="{FF2B5EF4-FFF2-40B4-BE49-F238E27FC236}">
                <a16:creationId xmlns:a16="http://schemas.microsoft.com/office/drawing/2014/main" id="{063897CE-2CBE-8790-DF75-E810A30EDFE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50" y="3823853"/>
            <a:ext cx="888423" cy="88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214565"/>
      </p:ext>
    </p:extLst>
  </p:cSld>
  <p:clrMapOvr>
    <a:masterClrMapping/>
  </p:clrMapOvr>
</p:sld>
</file>

<file path=ppt/theme/theme1.xml><?xml version="1.0" encoding="utf-8"?>
<a:theme xmlns:a="http://schemas.openxmlformats.org/drawingml/2006/main" name="fanshawe-16x10">
  <a:themeElements>
    <a:clrScheme name="Custom 1">
      <a:dk1>
        <a:srgbClr val="000000"/>
      </a:dk1>
      <a:lt1>
        <a:srgbClr val="FFFFFF"/>
      </a:lt1>
      <a:dk2>
        <a:srgbClr val="636369"/>
      </a:dk2>
      <a:lt2>
        <a:srgbClr val="DEDEDE"/>
      </a:lt2>
      <a:accent1>
        <a:srgbClr val="E12319"/>
      </a:accent1>
      <a:accent2>
        <a:srgbClr val="E12319"/>
      </a:accent2>
      <a:accent3>
        <a:srgbClr val="B2272C"/>
      </a:accent3>
      <a:accent4>
        <a:srgbClr val="A02B2F"/>
      </a:accent4>
      <a:accent5>
        <a:srgbClr val="636369"/>
      </a:accent5>
      <a:accent6>
        <a:srgbClr val="636369"/>
      </a:accent6>
      <a:hlink>
        <a:srgbClr val="E12319"/>
      </a:hlink>
      <a:folHlink>
        <a:srgbClr val="B2272C"/>
      </a:folHlink>
    </a:clrScheme>
    <a:fontScheme name="Test">
      <a:majorFont>
        <a:latin typeface="Gotham"/>
        <a:ea typeface=""/>
        <a:cs typeface=""/>
      </a:majorFont>
      <a:minorFont>
        <a:latin typeface="Gotham"/>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nshawe-2020-16x10" id="{CBE04D73-72D3-0140-B25D-97A3410640A4}" vid="{494F956E-E8FB-774D-B10F-FEA03AC4C9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37E83F48E1B947BA144F01D433B256" ma:contentTypeVersion="1" ma:contentTypeDescription="Create a new document." ma:contentTypeScope="" ma:versionID="71bfea79c356a201f1567e0bdac293da">
  <xsd:schema xmlns:xsd="http://www.w3.org/2001/XMLSchema" xmlns:xs="http://www.w3.org/2001/XMLSchema" xmlns:p="http://schemas.microsoft.com/office/2006/metadata/properties" xmlns:ns1="http://schemas.microsoft.com/sharepoint/v3" targetNamespace="http://schemas.microsoft.com/office/2006/metadata/properties" ma:root="true" ma:fieldsID="114b19289ef4ac946b5872f9ff746df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74A7F9-2FD3-4FAE-989D-00578CFD788F}">
  <ds:schemaRefs>
    <ds:schemaRef ds:uri="http://schemas.microsoft.com/office/infopath/2007/PartnerControls"/>
    <ds:schemaRef ds:uri="http://purl.org/dc/elements/1.1/"/>
    <ds:schemaRef ds:uri="http://www.w3.org/XML/1998/namespace"/>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schemas.microsoft.com/sharepoint/v3"/>
    <ds:schemaRef ds:uri="http://purl.org/dc/terms/"/>
  </ds:schemaRefs>
</ds:datastoreItem>
</file>

<file path=customXml/itemProps2.xml><?xml version="1.0" encoding="utf-8"?>
<ds:datastoreItem xmlns:ds="http://schemas.openxmlformats.org/officeDocument/2006/customXml" ds:itemID="{1D50E78A-FB33-4AFD-88F0-DAAAB93263EA}">
  <ds:schemaRefs>
    <ds:schemaRef ds:uri="http://schemas.microsoft.com/sharepoint/v3/contenttype/forms"/>
  </ds:schemaRefs>
</ds:datastoreItem>
</file>

<file path=customXml/itemProps3.xml><?xml version="1.0" encoding="utf-8"?>
<ds:datastoreItem xmlns:ds="http://schemas.openxmlformats.org/officeDocument/2006/customXml" ds:itemID="{BE7AA7D5-D727-4BC0-A8A6-88D78A62F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fanshawe-16x10</Template>
  <TotalTime>4243</TotalTime>
  <Words>823</Words>
  <Application>Microsoft Office PowerPoint</Application>
  <PresentationFormat>On-screen Show (16:10)</PresentationFormat>
  <Paragraphs>115</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Encode Sans</vt:lpstr>
      <vt:lpstr>Gotham</vt:lpstr>
      <vt:lpstr>Gotham Bold</vt:lpstr>
      <vt:lpstr>Gotham Book</vt:lpstr>
      <vt:lpstr>Gotham Medium</vt:lpstr>
      <vt:lpstr>fanshawe-16x10</vt:lpstr>
      <vt:lpstr>Pre-Health Science: Pathways to Success</vt:lpstr>
      <vt:lpstr>7.0 Learning Objectives</vt:lpstr>
      <vt:lpstr>7.1 Learning &amp; Knowing Yourself</vt:lpstr>
      <vt:lpstr>7.2 Self- Assessment</vt:lpstr>
      <vt:lpstr>7.3 What is Learning? </vt:lpstr>
      <vt:lpstr>7.3 What is Learning?</vt:lpstr>
      <vt:lpstr>7.4 What Influences Your Ability to Learn?</vt:lpstr>
      <vt:lpstr>7.4 What Influences Your Ability to Learn? </vt:lpstr>
      <vt:lpstr>7.5 How Might Preferences, Culture and Personality Impact My Learning?</vt:lpstr>
      <vt:lpstr>7.6 Learning Challenges</vt:lpstr>
      <vt:lpstr>7.7 Learning Online</vt:lpstr>
      <vt:lpstr>7.8 Take Action – Take Charge of Your Learning Experience </vt:lpstr>
      <vt:lpstr>7.9 Reflective Activities </vt:lpstr>
      <vt:lpstr>7.10 Career Connections</vt:lpstr>
      <vt:lpstr>7.11 Fanshawe Resources </vt:lpstr>
      <vt:lpstr>7.12 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Huxley, Brandy</dc:creator>
  <cp:lastModifiedBy>Steeves, Catherine</cp:lastModifiedBy>
  <cp:revision>84</cp:revision>
  <dcterms:created xsi:type="dcterms:W3CDTF">2021-09-01T22:50:23Z</dcterms:created>
  <dcterms:modified xsi:type="dcterms:W3CDTF">2023-07-28T18:25:53Z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0x0101004C37E83F48E1B947BA144F01D433B256</vt:lpwstr>
  </property>
</Properties>
</file>