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1"/>
  </p:notesMasterIdLst>
  <p:sldIdLst>
    <p:sldId id="256" r:id="rId5"/>
    <p:sldId id="257" r:id="rId6"/>
    <p:sldId id="258" r:id="rId7"/>
    <p:sldId id="270" r:id="rId8"/>
    <p:sldId id="271" r:id="rId9"/>
    <p:sldId id="259" r:id="rId10"/>
    <p:sldId id="260" r:id="rId11"/>
    <p:sldId id="261" r:id="rId12"/>
    <p:sldId id="272" r:id="rId13"/>
    <p:sldId id="273" r:id="rId14"/>
    <p:sldId id="262" r:id="rId15"/>
    <p:sldId id="275" r:id="rId16"/>
    <p:sldId id="263" r:id="rId17"/>
    <p:sldId id="266" r:id="rId18"/>
    <p:sldId id="268" r:id="rId19"/>
    <p:sldId id="269" r:id="rId20"/>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31" autoAdjust="0"/>
  </p:normalViewPr>
  <p:slideViewPr>
    <p:cSldViewPr snapToGrid="0">
      <p:cViewPr varScale="1">
        <p:scale>
          <a:sx n="128" d="100"/>
          <a:sy n="128"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2023-07-28</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66612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397957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414899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14</a:t>
            </a:fld>
            <a:endParaRPr lang="en-CA"/>
          </a:p>
        </p:txBody>
      </p:sp>
    </p:spTree>
    <p:extLst>
      <p:ext uri="{BB962C8B-B14F-4D97-AF65-F5344CB8AC3E}">
        <p14:creationId xmlns:p14="http://schemas.microsoft.com/office/powerpoint/2010/main" val="116707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16</a:t>
            </a:fld>
            <a:endParaRPr lang="en-CA"/>
          </a:p>
        </p:txBody>
      </p:sp>
    </p:spTree>
    <p:extLst>
      <p:ext uri="{BB962C8B-B14F-4D97-AF65-F5344CB8AC3E}">
        <p14:creationId xmlns:p14="http://schemas.microsoft.com/office/powerpoint/2010/main" val="152845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7/28/2023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lIyyKjOe2o&amp;t=7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ontarioparamedic.ca/"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KZ2eGruQU8&amp;t=1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tn42rWCkJn4"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VxLEZ-M47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s://www.fanshawec.ca/about-fanshawe/schools/nursing?https://www.fanshawec.ca/this-is-fanshawe?utm_source=google_search&amp;utm_medium=cpc&amp;utm_campaign=brand_2023_2024&amp;gclid=CjwKCAjwwb6lBhBJEiwAbuVUSimNiT0d_4h33jzDEe9_wEJiEKzNvdr0RzXLMcoNjaELRBRNmu91AhoCklsQAvD_Bw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na-aiic.ca/becoming-an-rn/rn-exa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rnao.ca/" TargetMode="External"/><Relationship Id="rId4" Type="http://schemas.openxmlformats.org/officeDocument/2006/relationships/hyperlink" Target="https://www.cno.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nshawec.ca/programs/opa1-occupational-therapist-assistant-and-physiotherapist-assistant/next" TargetMode="External"/><Relationship Id="rId7" Type="http://schemas.openxmlformats.org/officeDocument/2006/relationships/hyperlink" Target="https://www.fanshawec.ca/programs/ent1-environmental-technology/nex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fanshawec.ca/programs/clt1-chemical-laboratory-technology-science-laboratory/next" TargetMode="External"/><Relationship Id="rId5" Type="http://schemas.openxmlformats.org/officeDocument/2006/relationships/hyperlink" Target="https://www.fanshawec.ca/programs/bio2-honours-bachelor-applied-technology-biotechnology/next" TargetMode="External"/><Relationship Id="rId4" Type="http://schemas.openxmlformats.org/officeDocument/2006/relationships/hyperlink" Target="https://www.fanshawec.ca/programs/psw6-personal-support-worker/n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RXYvTR1kaz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osIytRA-1y4"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j8NUyLpJ5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sep.ca/csep-certification/csep-professional-standards-program-cpt/csep-cpt-application-requirements-and-certification-process/" TargetMode="External"/><Relationship Id="rId2" Type="http://schemas.openxmlformats.org/officeDocument/2006/relationships/hyperlink" Target="https://www.youtube.com/watch?v=XCm-SoERfrA"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canfitpro.com/" TargetMode="External"/><Relationship Id="rId4" Type="http://schemas.openxmlformats.org/officeDocument/2006/relationships/hyperlink" Target="https://csep.ca/csep-certification/csep-cep-candidate-eve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hQkhXbuSB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youtu.be/UNKEwtxepP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5: Pathways</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CA" dirty="0"/>
              <a:t>5.8 Program: Paramedic</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644" y="1084235"/>
            <a:ext cx="8155303" cy="3778709"/>
          </a:xfrm>
        </p:spPr>
        <p:txBody>
          <a:bodyPr>
            <a:normAutofit fontScale="92500" lnSpcReduction="10000"/>
          </a:bodyPr>
          <a:lstStyle/>
          <a:p>
            <a:r>
              <a:rPr lang="en-US" sz="1800" dirty="0">
                <a:solidFill>
                  <a:srgbClr val="E2231A"/>
                </a:solidFill>
                <a:hlinkClick r:id="rId3"/>
              </a:rPr>
              <a:t>Ontario Paramedics Facing #COVID on the Frontlines</a:t>
            </a:r>
            <a:endParaRPr lang="en-US" sz="1800" dirty="0">
              <a:solidFill>
                <a:srgbClr val="E2231A"/>
              </a:solidFill>
            </a:endParaRPr>
          </a:p>
          <a:p>
            <a:r>
              <a:rPr lang="en-US" sz="1800" b="1" dirty="0">
                <a:solidFill>
                  <a:srgbClr val="E2231A"/>
                </a:solidFill>
              </a:rPr>
              <a:t>Places you might find yourself employed include:</a:t>
            </a:r>
          </a:p>
          <a:p>
            <a:r>
              <a:rPr lang="en-US" sz="1800" dirty="0">
                <a:solidFill>
                  <a:schemeClr val="bg1"/>
                </a:solidFill>
              </a:rPr>
              <a:t>Paramedic service, emergency medical transport, patient transfer, hospitals, community events.</a:t>
            </a:r>
          </a:p>
          <a:p>
            <a:r>
              <a:rPr lang="en-US" sz="1800" b="1" dirty="0">
                <a:solidFill>
                  <a:srgbClr val="E2231A"/>
                </a:solidFill>
              </a:rPr>
              <a:t>Tasks a graduate may do in the workplace:</a:t>
            </a:r>
          </a:p>
          <a:p>
            <a:pPr marL="285750" indent="-285750">
              <a:buFont typeface="Arial" panose="020B0604020202020204" pitchFamily="34" charset="0"/>
              <a:buChar char="•"/>
            </a:pPr>
            <a:r>
              <a:rPr lang="en-CA" sz="1800" dirty="0">
                <a:solidFill>
                  <a:schemeClr val="bg1"/>
                </a:solidFill>
              </a:rPr>
              <a:t>Conduct patient assessments</a:t>
            </a:r>
          </a:p>
          <a:p>
            <a:pPr marL="285750" indent="-285750">
              <a:buFont typeface="Arial" panose="020B0604020202020204" pitchFamily="34" charset="0"/>
              <a:buChar char="•"/>
            </a:pPr>
            <a:r>
              <a:rPr lang="en-CA" sz="1800" dirty="0">
                <a:solidFill>
                  <a:schemeClr val="bg1"/>
                </a:solidFill>
              </a:rPr>
              <a:t>Provide basic airway management</a:t>
            </a:r>
          </a:p>
          <a:p>
            <a:pPr marL="285750" indent="-285750">
              <a:buFont typeface="Arial" panose="020B0604020202020204" pitchFamily="34" charset="0"/>
              <a:buChar char="•"/>
            </a:pPr>
            <a:r>
              <a:rPr lang="en-CA" sz="1800" dirty="0">
                <a:solidFill>
                  <a:schemeClr val="bg1"/>
                </a:solidFill>
              </a:rPr>
              <a:t>Administer oxygen by demand, by bag-valve-mask or basic mechanical ventilation</a:t>
            </a:r>
          </a:p>
          <a:p>
            <a:pPr marL="285750" indent="-285750">
              <a:buFont typeface="Arial" panose="020B0604020202020204" pitchFamily="34" charset="0"/>
              <a:buChar char="•"/>
            </a:pPr>
            <a:r>
              <a:rPr lang="en-CA" sz="1800" dirty="0">
                <a:solidFill>
                  <a:schemeClr val="bg1"/>
                </a:solidFill>
              </a:rPr>
              <a:t>Perform cardio pulmonary resuscitation (CPR)</a:t>
            </a:r>
          </a:p>
          <a:p>
            <a:pPr marL="285750" indent="-285750">
              <a:buFont typeface="Arial" panose="020B0604020202020204" pitchFamily="34" charset="0"/>
              <a:buChar char="•"/>
            </a:pPr>
            <a:r>
              <a:rPr lang="en-US" sz="1800" dirty="0">
                <a:solidFill>
                  <a:schemeClr val="bg1"/>
                </a:solidFill>
              </a:rPr>
              <a:t>See full list at</a:t>
            </a:r>
            <a:r>
              <a:rPr lang="en-US" sz="1800" dirty="0"/>
              <a:t> </a:t>
            </a:r>
            <a:r>
              <a:rPr lang="en-US" sz="1800" dirty="0">
                <a:hlinkClick r:id="rId4"/>
              </a:rPr>
              <a:t>Ontarioparamedic.ca</a:t>
            </a:r>
            <a:endParaRPr lang="en-CA" sz="1800" dirty="0"/>
          </a:p>
        </p:txBody>
      </p:sp>
    </p:spTree>
    <p:extLst>
      <p:ext uri="{BB962C8B-B14F-4D97-AF65-F5344CB8AC3E}">
        <p14:creationId xmlns:p14="http://schemas.microsoft.com/office/powerpoint/2010/main" val="17276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2" y="304271"/>
            <a:ext cx="8785029" cy="925438"/>
          </a:xfrm>
        </p:spPr>
        <p:txBody>
          <a:bodyPr/>
          <a:lstStyle/>
          <a:p>
            <a:r>
              <a:rPr lang="en-CA" dirty="0"/>
              <a:t>5.9 Program: Pharmacy Technician</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230314"/>
            <a:ext cx="8155305" cy="3549503"/>
          </a:xfrm>
        </p:spPr>
        <p:txBody>
          <a:bodyPr>
            <a:normAutofit lnSpcReduction="10000"/>
          </a:bodyPr>
          <a:lstStyle/>
          <a:p>
            <a:r>
              <a:rPr lang="en-US" sz="1800" b="1" dirty="0">
                <a:hlinkClick r:id="rId2"/>
              </a:rPr>
              <a:t>Pharmacy technicians</a:t>
            </a:r>
            <a:r>
              <a:rPr lang="en-US" sz="1800" dirty="0"/>
              <a:t> </a:t>
            </a:r>
            <a:r>
              <a:rPr lang="en-US" sz="1800" dirty="0">
                <a:solidFill>
                  <a:schemeClr val="bg1"/>
                </a:solidFill>
              </a:rPr>
              <a:t>are medical professionals who work alongside pharmacists to help and support patients by utilizing their technical expertise in many aspects of pharmaceutical care.</a:t>
            </a:r>
          </a:p>
          <a:p>
            <a:r>
              <a:rPr lang="en-US" sz="1800" b="1" dirty="0">
                <a:solidFill>
                  <a:srgbClr val="E2231A"/>
                </a:solidFill>
              </a:rPr>
              <a:t>Typical working conditions for this kind of work:</a:t>
            </a:r>
          </a:p>
          <a:p>
            <a:pPr marL="285750" indent="-285750">
              <a:buFont typeface="Arial" panose="020B0604020202020204" pitchFamily="34" charset="0"/>
              <a:buChar char="•"/>
            </a:pPr>
            <a:r>
              <a:rPr lang="en-US" sz="1800" dirty="0">
                <a:solidFill>
                  <a:schemeClr val="bg1"/>
                </a:solidFill>
              </a:rPr>
              <a:t>Able to accurately recall and apply oral and written procedures</a:t>
            </a:r>
          </a:p>
          <a:p>
            <a:pPr marL="285750" indent="-285750">
              <a:buFont typeface="Arial" panose="020B0604020202020204" pitchFamily="34" charset="0"/>
              <a:buChar char="•"/>
            </a:pPr>
            <a:r>
              <a:rPr lang="en-US" sz="1800" dirty="0">
                <a:solidFill>
                  <a:schemeClr val="bg1"/>
                </a:solidFill>
              </a:rPr>
              <a:t>Must be able to distinguish gradients of </a:t>
            </a:r>
            <a:r>
              <a:rPr lang="en-US" sz="1800" dirty="0" err="1">
                <a:solidFill>
                  <a:schemeClr val="bg1"/>
                </a:solidFill>
              </a:rPr>
              <a:t>colours</a:t>
            </a:r>
            <a:r>
              <a:rPr lang="en-US" sz="1800" dirty="0">
                <a:solidFill>
                  <a:schemeClr val="bg1"/>
                </a:solidFill>
              </a:rPr>
              <a:t> (need to recognize different pills)</a:t>
            </a:r>
          </a:p>
          <a:p>
            <a:pPr marL="285750" indent="-285750">
              <a:buFont typeface="Arial" panose="020B0604020202020204" pitchFamily="34" charset="0"/>
              <a:buChar char="•"/>
            </a:pPr>
            <a:r>
              <a:rPr lang="en-US" sz="1800" dirty="0">
                <a:solidFill>
                  <a:schemeClr val="bg1"/>
                </a:solidFill>
              </a:rPr>
              <a:t>May be required to work shifts including evenings, weekends and holidays, sometimes under stressful conditions</a:t>
            </a:r>
          </a:p>
          <a:p>
            <a:pPr marL="285750" indent="-285750">
              <a:buFont typeface="Arial" panose="020B0604020202020204" pitchFamily="34" charset="0"/>
              <a:buChar char="•"/>
            </a:pPr>
            <a:r>
              <a:rPr lang="en-US" sz="1800" dirty="0">
                <a:solidFill>
                  <a:schemeClr val="bg1"/>
                </a:solidFill>
              </a:rPr>
              <a:t>Pharmacy technicians are on their feet for most of their shift and may be required to lift and move objects that weigh up to 10 kilograms.</a:t>
            </a:r>
            <a:endParaRPr lang="en-CA" sz="1800" dirty="0">
              <a:solidFill>
                <a:schemeClr val="bg1"/>
              </a:solidFill>
            </a:endParaRPr>
          </a:p>
        </p:txBody>
      </p:sp>
    </p:spTree>
    <p:extLst>
      <p:ext uri="{BB962C8B-B14F-4D97-AF65-F5344CB8AC3E}">
        <p14:creationId xmlns:p14="http://schemas.microsoft.com/office/powerpoint/2010/main" val="411449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C10E-FBB2-E4AC-B2E8-01D0FD6A970B}"/>
              </a:ext>
            </a:extLst>
          </p:cNvPr>
          <p:cNvSpPr>
            <a:spLocks noGrp="1"/>
          </p:cNvSpPr>
          <p:nvPr>
            <p:ph type="title"/>
          </p:nvPr>
        </p:nvSpPr>
        <p:spPr>
          <a:xfrm>
            <a:off x="494053" y="169188"/>
            <a:ext cx="8155896" cy="925438"/>
          </a:xfrm>
        </p:spPr>
        <p:txBody>
          <a:bodyPr/>
          <a:lstStyle/>
          <a:p>
            <a:r>
              <a:rPr lang="en-US" dirty="0"/>
              <a:t>5.10 Program: Respiratory Therapy</a:t>
            </a:r>
          </a:p>
        </p:txBody>
      </p:sp>
      <p:sp>
        <p:nvSpPr>
          <p:cNvPr id="3" name="Content Placeholder 2">
            <a:extLst>
              <a:ext uri="{FF2B5EF4-FFF2-40B4-BE49-F238E27FC236}">
                <a16:creationId xmlns:a16="http://schemas.microsoft.com/office/drawing/2014/main" id="{65E093AC-2F88-394F-A125-EE848BCA035E}"/>
              </a:ext>
            </a:extLst>
          </p:cNvPr>
          <p:cNvSpPr>
            <a:spLocks noGrp="1"/>
          </p:cNvSpPr>
          <p:nvPr>
            <p:ph sz="quarter" idx="13"/>
          </p:nvPr>
        </p:nvSpPr>
        <p:spPr>
          <a:xfrm>
            <a:off x="494348" y="1059870"/>
            <a:ext cx="8493788" cy="3055360"/>
          </a:xfrm>
        </p:spPr>
        <p:txBody>
          <a:bodyPr>
            <a:noAutofit/>
          </a:bodyPr>
          <a:lstStyle/>
          <a:p>
            <a:r>
              <a:rPr lang="en-US" sz="1800" b="1" dirty="0">
                <a:hlinkClick r:id="rId2"/>
              </a:rPr>
              <a:t>Respiratory therapists </a:t>
            </a:r>
            <a:r>
              <a:rPr lang="en-US" sz="1800" dirty="0">
                <a:solidFill>
                  <a:schemeClr val="bg1"/>
                </a:solidFill>
              </a:rPr>
              <a:t>(RTs) are healthcare professionals who assess, monitor and treat individuals with respiratory and cardio-respiratory disorders.</a:t>
            </a:r>
          </a:p>
          <a:p>
            <a:r>
              <a:rPr lang="en-US" sz="1800" b="1" dirty="0">
                <a:solidFill>
                  <a:srgbClr val="E2231A"/>
                </a:solidFill>
              </a:rPr>
              <a:t>Typical working conditions for this kind of work:</a:t>
            </a:r>
          </a:p>
          <a:p>
            <a:pPr marL="285750" indent="-285750">
              <a:buFont typeface="Arial" panose="020B0604020202020204" pitchFamily="34" charset="0"/>
              <a:buChar char="•"/>
            </a:pPr>
            <a:r>
              <a:rPr lang="en-US" sz="1800" dirty="0">
                <a:solidFill>
                  <a:schemeClr val="bg1"/>
                </a:solidFill>
              </a:rPr>
              <a:t>Typically work 12 hour shifts and may work weekends and holidays</a:t>
            </a:r>
          </a:p>
          <a:p>
            <a:pPr marL="285750" indent="-285750">
              <a:buFont typeface="Arial" panose="020B0604020202020204" pitchFamily="34" charset="0"/>
              <a:buChar char="•"/>
            </a:pPr>
            <a:r>
              <a:rPr lang="en-US" sz="1800" dirty="0">
                <a:solidFill>
                  <a:schemeClr val="bg1"/>
                </a:solidFill>
              </a:rPr>
              <a:t>Can work on-call and may travel within a service area</a:t>
            </a:r>
          </a:p>
          <a:p>
            <a:pPr marL="285750" indent="-285750">
              <a:buFont typeface="Arial" panose="020B0604020202020204" pitchFamily="34" charset="0"/>
              <a:buChar char="•"/>
            </a:pPr>
            <a:r>
              <a:rPr lang="en-US" sz="1800" dirty="0">
                <a:solidFill>
                  <a:schemeClr val="bg1"/>
                </a:solidFill>
              </a:rPr>
              <a:t>Spend the majority of their working hours on their feet</a:t>
            </a:r>
          </a:p>
          <a:p>
            <a:pPr marL="285750" indent="-285750">
              <a:buFont typeface="Arial" panose="020B0604020202020204" pitchFamily="34" charset="0"/>
              <a:buChar char="•"/>
            </a:pPr>
            <a:r>
              <a:rPr lang="en-US" sz="1800" dirty="0">
                <a:solidFill>
                  <a:schemeClr val="bg1"/>
                </a:solidFill>
              </a:rPr>
              <a:t>Lifting may be required; may routinely help to lift immobile patients</a:t>
            </a:r>
          </a:p>
          <a:p>
            <a:pPr marL="285750" indent="-285750">
              <a:buFont typeface="Arial" panose="020B0604020202020204" pitchFamily="34" charset="0"/>
              <a:buChar char="•"/>
            </a:pPr>
            <a:r>
              <a:rPr lang="en-US" sz="1800" dirty="0">
                <a:solidFill>
                  <a:schemeClr val="bg1"/>
                </a:solidFill>
              </a:rPr>
              <a:t>May experience high levels of stress</a:t>
            </a:r>
          </a:p>
          <a:p>
            <a:pPr marL="285750" indent="-285750">
              <a:buFont typeface="Arial" panose="020B0604020202020204" pitchFamily="34" charset="0"/>
              <a:buChar char="•"/>
            </a:pPr>
            <a:r>
              <a:rPr lang="en-US" sz="1800" dirty="0">
                <a:solidFill>
                  <a:schemeClr val="bg1"/>
                </a:solidFill>
              </a:rPr>
              <a:t>Exposure to blood &amp; bodily fluids, infectious environments</a:t>
            </a:r>
          </a:p>
        </p:txBody>
      </p:sp>
      <p:pic>
        <p:nvPicPr>
          <p:cNvPr id="2050" name="Picture 2">
            <a:extLst>
              <a:ext uri="{FF2B5EF4-FFF2-40B4-BE49-F238E27FC236}">
                <a16:creationId xmlns:a16="http://schemas.microsoft.com/office/drawing/2014/main" id="{0C61D7EE-A2A5-B212-3C32-8F392C269CA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661" y="303674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1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15C-E81D-4A4F-B2E8-EA33D386E058}"/>
              </a:ext>
            </a:extLst>
          </p:cNvPr>
          <p:cNvSpPr>
            <a:spLocks noGrp="1"/>
          </p:cNvSpPr>
          <p:nvPr>
            <p:ph type="title"/>
          </p:nvPr>
        </p:nvSpPr>
        <p:spPr/>
        <p:txBody>
          <a:bodyPr/>
          <a:lstStyle/>
          <a:p>
            <a:r>
              <a:rPr lang="en-CA" dirty="0"/>
              <a:t>5.11 S</a:t>
            </a:r>
            <a:r>
              <a:rPr lang="en-US" altLang="zh-CN" dirty="0" err="1"/>
              <a:t>chool</a:t>
            </a:r>
            <a:r>
              <a:rPr lang="en-CA" dirty="0"/>
              <a:t> Of Nursing</a:t>
            </a:r>
          </a:p>
        </p:txBody>
      </p:sp>
      <p:sp>
        <p:nvSpPr>
          <p:cNvPr id="3" name="Content Placeholder 2">
            <a:extLst>
              <a:ext uri="{FF2B5EF4-FFF2-40B4-BE49-F238E27FC236}">
                <a16:creationId xmlns:a16="http://schemas.microsoft.com/office/drawing/2014/main" id="{B7CF6548-2743-45FF-A229-D6FA08ACD55A}"/>
              </a:ext>
            </a:extLst>
          </p:cNvPr>
          <p:cNvSpPr>
            <a:spLocks noGrp="1"/>
          </p:cNvSpPr>
          <p:nvPr>
            <p:ph sz="quarter" idx="13"/>
          </p:nvPr>
        </p:nvSpPr>
        <p:spPr/>
        <p:txBody>
          <a:bodyPr>
            <a:normAutofit/>
          </a:bodyPr>
          <a:lstStyle/>
          <a:p>
            <a:r>
              <a:rPr lang="en-US" sz="2400" b="1" dirty="0">
                <a:solidFill>
                  <a:srgbClr val="E2231A"/>
                </a:solidFill>
                <a:hlinkClick r:id="rId3"/>
              </a:rPr>
              <a:t>Simulation Labs at Fanshawe College</a:t>
            </a:r>
            <a:endParaRPr lang="en-US" sz="2400" b="1" dirty="0">
              <a:solidFill>
                <a:srgbClr val="E2231A"/>
              </a:solidFill>
            </a:endParaRPr>
          </a:p>
          <a:p>
            <a:endParaRPr lang="en-US" sz="1800" dirty="0">
              <a:hlinkClick r:id="rId4"/>
            </a:endParaRPr>
          </a:p>
          <a:p>
            <a:r>
              <a:rPr lang="en-US" sz="1800" b="1" dirty="0">
                <a:hlinkClick r:id="rId4"/>
              </a:rPr>
              <a:t>Fanshawe College School of Nursing</a:t>
            </a:r>
            <a:r>
              <a:rPr lang="en-US" sz="1800" b="1" dirty="0"/>
              <a:t> </a:t>
            </a:r>
            <a:r>
              <a:rPr lang="en-US" sz="1800" dirty="0">
                <a:solidFill>
                  <a:schemeClr val="bg1"/>
                </a:solidFill>
              </a:rPr>
              <a:t>offers programs in Bachelor of Nursing (RN), Practical Nursing (RPN) as well as options for Doula Studies and Personal Support Worker. The following pages will describe each program at Fanshawe.</a:t>
            </a:r>
            <a:endParaRPr lang="en-CA" sz="1800" dirty="0">
              <a:solidFill>
                <a:schemeClr val="bg1"/>
              </a:solidFill>
            </a:endParaRPr>
          </a:p>
        </p:txBody>
      </p:sp>
      <p:pic>
        <p:nvPicPr>
          <p:cNvPr id="3074" name="Picture 2">
            <a:extLst>
              <a:ext uri="{FF2B5EF4-FFF2-40B4-BE49-F238E27FC236}">
                <a16:creationId xmlns:a16="http://schemas.microsoft.com/office/drawing/2014/main" id="{0E78B153-1244-6575-9ACA-37E48EC1B31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717" y="1072858"/>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US" dirty="0"/>
              <a:t>5.12 Program: Bachelor Of Nursing</a:t>
            </a:r>
            <a:endParaRPr lang="en-CA" dirty="0"/>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07536" y="1305520"/>
            <a:ext cx="8539037" cy="3474298"/>
          </a:xfrm>
        </p:spPr>
        <p:txBody>
          <a:bodyPr>
            <a:normAutofit fontScale="92500" lnSpcReduction="10000"/>
          </a:bodyPr>
          <a:lstStyle/>
          <a:p>
            <a:r>
              <a:rPr lang="en-US" sz="1800" dirty="0">
                <a:solidFill>
                  <a:schemeClr val="bg1"/>
                </a:solidFill>
              </a:rPr>
              <a:t>The Bachelor of Nursing Program at Fanshawe College is a 4 year collaborative program with 2 years at Fanshawe College and 2 years at University of Western Ontario. </a:t>
            </a:r>
          </a:p>
          <a:p>
            <a:r>
              <a:rPr lang="en-US" sz="1800" b="1" dirty="0">
                <a:solidFill>
                  <a:srgbClr val="E2231A"/>
                </a:solidFill>
              </a:rPr>
              <a:t>Places You May Find Yourself Employed:</a:t>
            </a:r>
          </a:p>
          <a:p>
            <a:r>
              <a:rPr lang="en-US" sz="1800" dirty="0">
                <a:solidFill>
                  <a:schemeClr val="bg1"/>
                </a:solidFill>
              </a:rPr>
              <a:t>Public health unit, clinics, nursing homes, hospitals, in clients' homes, or government services.</a:t>
            </a:r>
          </a:p>
          <a:p>
            <a:r>
              <a:rPr lang="en-US" sz="1800" b="1" dirty="0">
                <a:solidFill>
                  <a:srgbClr val="E2231A"/>
                </a:solidFill>
              </a:rPr>
              <a:t>Typical working conditions for this kind of work:</a:t>
            </a:r>
          </a:p>
          <a:p>
            <a:pPr marL="285750" indent="-285750">
              <a:buFont typeface="Arial" panose="020B0604020202020204" pitchFamily="34" charset="0"/>
              <a:buChar char="•"/>
            </a:pPr>
            <a:r>
              <a:rPr lang="en-US" sz="1800" dirty="0">
                <a:solidFill>
                  <a:schemeClr val="bg1"/>
                </a:solidFill>
              </a:rPr>
              <a:t>Shift work</a:t>
            </a:r>
          </a:p>
          <a:p>
            <a:pPr marL="285750" indent="-285750">
              <a:buFont typeface="Arial" panose="020B0604020202020204" pitchFamily="34" charset="0"/>
              <a:buChar char="•"/>
            </a:pPr>
            <a:r>
              <a:rPr lang="en-US" sz="1800" dirty="0">
                <a:solidFill>
                  <a:schemeClr val="bg1"/>
                </a:solidFill>
              </a:rPr>
              <a:t>Night and weekend work required</a:t>
            </a:r>
          </a:p>
          <a:p>
            <a:pPr marL="285750" indent="-285750">
              <a:buFont typeface="Arial" panose="020B0604020202020204" pitchFamily="34" charset="0"/>
              <a:buChar char="•"/>
            </a:pPr>
            <a:r>
              <a:rPr lang="en-US" sz="1800" dirty="0">
                <a:solidFill>
                  <a:schemeClr val="bg1"/>
                </a:solidFill>
              </a:rPr>
              <a:t>Long periods of standing</a:t>
            </a:r>
          </a:p>
          <a:p>
            <a:pPr marL="285750" indent="-285750">
              <a:buFont typeface="Arial" panose="020B0604020202020204" pitchFamily="34" charset="0"/>
              <a:buChar char="•"/>
            </a:pPr>
            <a:r>
              <a:rPr lang="en-US" sz="1800" dirty="0">
                <a:solidFill>
                  <a:schemeClr val="bg1"/>
                </a:solidFill>
              </a:rPr>
              <a:t>Lifting required</a:t>
            </a:r>
            <a:endParaRPr lang="en-CA" sz="1800" dirty="0">
              <a:solidFill>
                <a:schemeClr val="bg1"/>
              </a:solidFill>
            </a:endParaRPr>
          </a:p>
        </p:txBody>
      </p:sp>
    </p:spTree>
    <p:extLst>
      <p:ext uri="{BB962C8B-B14F-4D97-AF65-F5344CB8AC3E}">
        <p14:creationId xmlns:p14="http://schemas.microsoft.com/office/powerpoint/2010/main" val="396869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5.13 Program: Practical Nursing</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080655"/>
            <a:ext cx="8566524" cy="3592945"/>
          </a:xfrm>
        </p:spPr>
        <p:txBody>
          <a:bodyPr>
            <a:normAutofit fontScale="92500" lnSpcReduction="10000"/>
          </a:bodyPr>
          <a:lstStyle/>
          <a:p>
            <a:r>
              <a:rPr lang="en-US" sz="1800" dirty="0">
                <a:solidFill>
                  <a:schemeClr val="bg1"/>
                </a:solidFill>
              </a:rPr>
              <a:t>Registered practical nurses (RPNs) commonly work in hospitals, clinics, and the community to provide safe and general care to people of all ages.</a:t>
            </a:r>
          </a:p>
          <a:p>
            <a:r>
              <a:rPr lang="en-US" sz="1800" b="1" dirty="0">
                <a:solidFill>
                  <a:srgbClr val="E2231A"/>
                </a:solidFill>
              </a:rPr>
              <a:t>Places You May Find Yourself Employed:</a:t>
            </a:r>
          </a:p>
          <a:p>
            <a:r>
              <a:rPr lang="en-US" sz="1800" dirty="0">
                <a:solidFill>
                  <a:schemeClr val="bg1"/>
                </a:solidFill>
              </a:rPr>
              <a:t>Long term care; mental health facilities; homes for the aged, retirement homes, and nursing homes; acute care hospitals; continuing care facilities; community care agencies; assisted living </a:t>
            </a:r>
            <a:r>
              <a:rPr lang="en-US" sz="1800" dirty="0" err="1">
                <a:solidFill>
                  <a:schemeClr val="bg1"/>
                </a:solidFill>
              </a:rPr>
              <a:t>centres</a:t>
            </a:r>
            <a:r>
              <a:rPr lang="en-US" sz="1800" dirty="0">
                <a:solidFill>
                  <a:schemeClr val="bg1"/>
                </a:solidFill>
              </a:rPr>
              <a:t>; occupational health departments; primary care clinics and physicians’ offices; schools; or group homes.</a:t>
            </a:r>
          </a:p>
          <a:p>
            <a:r>
              <a:rPr lang="en-CA" sz="1800" b="1" dirty="0">
                <a:solidFill>
                  <a:srgbClr val="E2231A"/>
                </a:solidFill>
              </a:rPr>
              <a:t>Further Information:</a:t>
            </a:r>
          </a:p>
          <a:p>
            <a:r>
              <a:rPr lang="en-US" sz="1800" dirty="0">
                <a:hlinkClick r:id="rId3"/>
              </a:rPr>
              <a:t>National Council of State Boards of Nursing exam (NCLEX-RN)</a:t>
            </a:r>
            <a:endParaRPr lang="en-US" sz="1800" dirty="0"/>
          </a:p>
          <a:p>
            <a:r>
              <a:rPr lang="en-US" sz="1800" dirty="0">
                <a:hlinkClick r:id="rId4"/>
              </a:rPr>
              <a:t>College of Nurses of Ontario (CNO)</a:t>
            </a:r>
            <a:endParaRPr lang="en-US" sz="1800" dirty="0"/>
          </a:p>
          <a:p>
            <a:r>
              <a:rPr lang="en-US" sz="1800" dirty="0">
                <a:hlinkClick r:id="rId5"/>
              </a:rPr>
              <a:t>Registered Nurses Association of Ontario (RNAO)</a:t>
            </a:r>
            <a:endParaRPr lang="en-CA" sz="1800" dirty="0"/>
          </a:p>
        </p:txBody>
      </p:sp>
      <p:pic>
        <p:nvPicPr>
          <p:cNvPr id="4098" name="Picture 2">
            <a:extLst>
              <a:ext uri="{FF2B5EF4-FFF2-40B4-BE49-F238E27FC236}">
                <a16:creationId xmlns:a16="http://schemas.microsoft.com/office/drawing/2014/main" id="{2334F37E-0585-01AD-DF91-7A20B9EF2D2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289" y="317117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9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158797"/>
            <a:ext cx="8155896" cy="925438"/>
          </a:xfrm>
        </p:spPr>
        <p:txBody>
          <a:bodyPr/>
          <a:lstStyle/>
          <a:p>
            <a:r>
              <a:rPr lang="en-CA" dirty="0"/>
              <a:t>5.14 Other Program Pathways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051" y="973611"/>
            <a:ext cx="8155599" cy="3577610"/>
          </a:xfrm>
        </p:spPr>
        <p:txBody>
          <a:bodyPr>
            <a:noAutofit/>
          </a:bodyPr>
          <a:lstStyle/>
          <a:p>
            <a:r>
              <a:rPr lang="en-US" sz="1800" b="1" dirty="0">
                <a:solidFill>
                  <a:schemeClr val="bg1"/>
                </a:solidFill>
              </a:rPr>
              <a:t>Other Healthcare programs:</a:t>
            </a:r>
          </a:p>
          <a:p>
            <a:r>
              <a:rPr lang="en-US" sz="1800" dirty="0">
                <a:hlinkClick r:id="rId3"/>
              </a:rPr>
              <a:t>Occupational Therapist Assistant &amp; Physiotherapist Assistant</a:t>
            </a:r>
            <a:endParaRPr lang="en-US" sz="1800" dirty="0"/>
          </a:p>
          <a:p>
            <a:r>
              <a:rPr lang="en-US" sz="1800" dirty="0">
                <a:hlinkClick r:id="rId4"/>
              </a:rPr>
              <a:t>Personal Support Worker</a:t>
            </a:r>
            <a:endParaRPr lang="en-US" sz="1800" dirty="0"/>
          </a:p>
          <a:p>
            <a:r>
              <a:rPr lang="en-US" sz="1800" b="1" dirty="0">
                <a:solidFill>
                  <a:schemeClr val="bg1"/>
                </a:solidFill>
              </a:rPr>
              <a:t>Maybe you want to work in science, but not bodily functions?</a:t>
            </a:r>
          </a:p>
          <a:p>
            <a:pPr marL="285750" indent="-285750">
              <a:buFont typeface="Arial" panose="020B0604020202020204" pitchFamily="34" charset="0"/>
              <a:buChar char="•"/>
            </a:pPr>
            <a:r>
              <a:rPr lang="en-US" sz="1800" dirty="0">
                <a:solidFill>
                  <a:schemeClr val="bg1"/>
                </a:solidFill>
              </a:rPr>
              <a:t>Program: Biotechnology at Fanshawe College</a:t>
            </a:r>
          </a:p>
          <a:p>
            <a:r>
              <a:rPr lang="en-US" sz="1800" dirty="0" err="1">
                <a:hlinkClick r:id="rId5"/>
              </a:rPr>
              <a:t>Honours</a:t>
            </a:r>
            <a:r>
              <a:rPr lang="en-US" sz="1800" dirty="0">
                <a:hlinkClick r:id="rId5"/>
              </a:rPr>
              <a:t> Bachelor of Applied Technology – Biotechnology</a:t>
            </a:r>
            <a:endParaRPr lang="en-US" sz="1800" dirty="0"/>
          </a:p>
          <a:p>
            <a:pPr marL="285750" indent="-285750">
              <a:buFont typeface="Arial" panose="020B0604020202020204" pitchFamily="34" charset="0"/>
              <a:buChar char="•"/>
            </a:pPr>
            <a:r>
              <a:rPr lang="en-US" sz="1800" dirty="0">
                <a:solidFill>
                  <a:schemeClr val="bg1"/>
                </a:solidFill>
              </a:rPr>
              <a:t>Program: Chemical Laboratory Technology – Science Laboratory</a:t>
            </a:r>
          </a:p>
          <a:p>
            <a:r>
              <a:rPr lang="en-US" sz="1800" dirty="0">
                <a:hlinkClick r:id="rId6"/>
              </a:rPr>
              <a:t>Chemical Laboratory Technology – Science Laboratory</a:t>
            </a:r>
            <a:endParaRPr lang="en-US" sz="1800" dirty="0"/>
          </a:p>
          <a:p>
            <a:pPr marL="285750" indent="-285750">
              <a:buFont typeface="Arial" panose="020B0604020202020204" pitchFamily="34" charset="0"/>
              <a:buChar char="•"/>
            </a:pPr>
            <a:r>
              <a:rPr lang="en-US" sz="1800" dirty="0">
                <a:solidFill>
                  <a:schemeClr val="bg1"/>
                </a:solidFill>
              </a:rPr>
              <a:t>Program: Environmental Technology</a:t>
            </a:r>
            <a:r>
              <a:rPr lang="en-US" sz="1800" dirty="0"/>
              <a:t>          </a:t>
            </a:r>
            <a:r>
              <a:rPr lang="en-US" sz="1800" dirty="0">
                <a:hlinkClick r:id="rId7"/>
              </a:rPr>
              <a:t>Environmental Technology</a:t>
            </a:r>
            <a:endParaRPr lang="en-CA" sz="1800" dirty="0"/>
          </a:p>
        </p:txBody>
      </p:sp>
    </p:spTree>
    <p:extLst>
      <p:ext uri="{BB962C8B-B14F-4D97-AF65-F5344CB8AC3E}">
        <p14:creationId xmlns:p14="http://schemas.microsoft.com/office/powerpoint/2010/main" val="34429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5.0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rmAutofit/>
          </a:bodyPr>
          <a:lstStyle/>
          <a:p>
            <a:r>
              <a:rPr lang="en-CA" sz="1800" dirty="0">
                <a:solidFill>
                  <a:schemeClr val="bg1"/>
                </a:solidFill>
              </a:rPr>
              <a:t>After reading this chapter, you should be able to do the following:</a:t>
            </a:r>
          </a:p>
          <a:p>
            <a:pPr marL="457200" indent="-457200">
              <a:buFont typeface="Arial" panose="020B0604020202020204" pitchFamily="34" charset="0"/>
              <a:buChar char="•"/>
            </a:pPr>
            <a:r>
              <a:rPr lang="en-US" sz="1800" dirty="0">
                <a:solidFill>
                  <a:schemeClr val="bg1"/>
                </a:solidFill>
              </a:rPr>
              <a:t>Examine the health career programs at Fanshawe College.</a:t>
            </a:r>
          </a:p>
          <a:p>
            <a:pPr marL="457200" indent="-457200">
              <a:buFont typeface="Arial" panose="020B0604020202020204" pitchFamily="34" charset="0"/>
              <a:buChar char="•"/>
            </a:pPr>
            <a:r>
              <a:rPr lang="en-US" sz="1800" dirty="0">
                <a:solidFill>
                  <a:schemeClr val="bg1"/>
                </a:solidFill>
              </a:rPr>
              <a:t>Identify alternate pathways from the PHS program.</a:t>
            </a:r>
          </a:p>
          <a:p>
            <a:pPr marL="457200" indent="-457200">
              <a:buFont typeface="Arial" panose="020B0604020202020204" pitchFamily="34" charset="0"/>
              <a:buChar char="•"/>
            </a:pPr>
            <a:r>
              <a:rPr lang="en-US" sz="1800" dirty="0">
                <a:solidFill>
                  <a:schemeClr val="bg1"/>
                </a:solidFill>
              </a:rPr>
              <a:t>Recognize the skill sets recommended as preparation for specific health career programs and the industry.</a:t>
            </a:r>
          </a:p>
          <a:p>
            <a:pPr marL="457200" indent="-457200">
              <a:buFont typeface="Arial" panose="020B0604020202020204" pitchFamily="34" charset="0"/>
              <a:buChar char="•"/>
            </a:pPr>
            <a:r>
              <a:rPr lang="en-US" sz="1800" dirty="0">
                <a:solidFill>
                  <a:schemeClr val="bg1"/>
                </a:solidFill>
              </a:rPr>
              <a:t>Identify the application requirements for specific health career programs.</a:t>
            </a:r>
            <a:endParaRPr lang="en-CA" sz="1800" dirty="0">
              <a:solidFill>
                <a:schemeClr val="bg1"/>
              </a:solidFill>
            </a:endParaRP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5.1 Pre-health Science</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9" y="1230314"/>
            <a:ext cx="8155600" cy="3394075"/>
          </a:xfrm>
        </p:spPr>
        <p:txBody>
          <a:bodyPr>
            <a:normAutofit/>
          </a:bodyPr>
          <a:lstStyle/>
          <a:p>
            <a:r>
              <a:rPr lang="en-US" sz="1800" b="1" dirty="0">
                <a:solidFill>
                  <a:srgbClr val="E2231A"/>
                </a:solidFill>
              </a:rPr>
              <a:t>Pre-Health Science</a:t>
            </a:r>
            <a:r>
              <a:rPr lang="en-US" sz="1800" dirty="0">
                <a:solidFill>
                  <a:srgbClr val="E2231A"/>
                </a:solidFill>
              </a:rPr>
              <a:t> </a:t>
            </a:r>
            <a:r>
              <a:rPr lang="en-US" sz="1800" dirty="0">
                <a:solidFill>
                  <a:schemeClr val="bg1"/>
                </a:solidFill>
              </a:rPr>
              <a:t>(PHS) is the preferred designated preparatory program for admission to career programs in the School of Health Sciences and School of Nursing.</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Does not guarantee admission in a subsequent year to any College program</a:t>
            </a:r>
          </a:p>
          <a:p>
            <a:pPr marL="285750" indent="-285750">
              <a:buFont typeface="Arial" panose="020B0604020202020204" pitchFamily="34" charset="0"/>
              <a:buChar char="•"/>
            </a:pPr>
            <a:r>
              <a:rPr lang="en-US" sz="1800" dirty="0">
                <a:solidFill>
                  <a:schemeClr val="bg1"/>
                </a:solidFill>
              </a:rPr>
              <a:t>Given additional consideration when applying for some programs</a:t>
            </a:r>
            <a:endParaRPr lang="en-CA" sz="1800" dirty="0">
              <a:solidFill>
                <a:schemeClr val="bg1"/>
              </a:solidFill>
            </a:endParaRPr>
          </a:p>
        </p:txBody>
      </p:sp>
    </p:spTree>
    <p:extLst>
      <p:ext uri="{BB962C8B-B14F-4D97-AF65-F5344CB8AC3E}">
        <p14:creationId xmlns:p14="http://schemas.microsoft.com/office/powerpoint/2010/main" val="124748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US" dirty="0"/>
              <a:t>5.2 Program: Community Pharmacy Assistant</a:t>
            </a:r>
            <a:endParaRPr lang="en-CA" dirty="0"/>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592025" y="1070264"/>
            <a:ext cx="8427284" cy="3626427"/>
          </a:xfrm>
        </p:spPr>
        <p:txBody>
          <a:bodyPr>
            <a:normAutofit fontScale="92500" lnSpcReduction="10000"/>
          </a:bodyPr>
          <a:lstStyle/>
          <a:p>
            <a:r>
              <a:rPr lang="en-US" sz="1800" dirty="0">
                <a:solidFill>
                  <a:schemeClr val="bg1"/>
                </a:solidFill>
              </a:rPr>
              <a:t>A career as a </a:t>
            </a:r>
            <a:r>
              <a:rPr lang="en-US" sz="1800" b="1" dirty="0">
                <a:hlinkClick r:id="rId2"/>
              </a:rPr>
              <a:t>community pharmacy assistant</a:t>
            </a:r>
            <a:r>
              <a:rPr lang="en-US" sz="1800" b="1" dirty="0"/>
              <a:t> </a:t>
            </a:r>
            <a:r>
              <a:rPr lang="en-US" sz="1800" dirty="0">
                <a:solidFill>
                  <a:schemeClr val="bg1"/>
                </a:solidFill>
              </a:rPr>
              <a:t>takes attention to detail, a knack for problem solving, wide-ranging technical knowledge and solid interpersonal skills.</a:t>
            </a:r>
          </a:p>
          <a:p>
            <a:r>
              <a:rPr lang="en-US" sz="1800" b="1" dirty="0">
                <a:solidFill>
                  <a:srgbClr val="E2231A"/>
                </a:solidFill>
              </a:rPr>
              <a:t>Places you may find yourself employed include:</a:t>
            </a:r>
          </a:p>
          <a:p>
            <a:r>
              <a:rPr lang="en-US" sz="1800" dirty="0">
                <a:solidFill>
                  <a:schemeClr val="bg1"/>
                </a:solidFill>
              </a:rPr>
              <a:t>Community pharmacies (Shopper’s Drug Mart, Pharmasave, Rexall), long term care pharmacies, and specialty compounding/drug preparation pharmacies.</a:t>
            </a:r>
          </a:p>
          <a:p>
            <a:r>
              <a:rPr lang="en-US" sz="1800" b="1" dirty="0">
                <a:solidFill>
                  <a:srgbClr val="E2231A"/>
                </a:solidFill>
              </a:rPr>
              <a:t>Tasks a graduate may do in the workplace:</a:t>
            </a:r>
          </a:p>
          <a:p>
            <a:pPr marL="285750" indent="-285750">
              <a:buFont typeface="Arial" panose="020B0604020202020204" pitchFamily="34" charset="0"/>
              <a:buChar char="•"/>
            </a:pPr>
            <a:r>
              <a:rPr lang="en-US" sz="1800" dirty="0">
                <a:solidFill>
                  <a:schemeClr val="bg1"/>
                </a:solidFill>
              </a:rPr>
              <a:t>Assist a Pharmacist and/or Pharmacy Technician in the interpreting, packaging, dispensing and labelling of prescriptions</a:t>
            </a:r>
          </a:p>
          <a:p>
            <a:pPr marL="285750" indent="-285750">
              <a:buFont typeface="Arial" panose="020B0604020202020204" pitchFamily="34" charset="0"/>
              <a:buChar char="•"/>
            </a:pPr>
            <a:r>
              <a:rPr lang="en-US" sz="1800" dirty="0">
                <a:solidFill>
                  <a:schemeClr val="bg1"/>
                </a:solidFill>
              </a:rPr>
              <a:t>Perform data base entry, third party billing, inventory control, marketing plan implementation and cash handling processes</a:t>
            </a:r>
          </a:p>
          <a:p>
            <a:pPr marL="285750" indent="-285750">
              <a:buFont typeface="Arial" panose="020B0604020202020204" pitchFamily="34" charset="0"/>
              <a:buChar char="•"/>
            </a:pPr>
            <a:r>
              <a:rPr lang="en-US" sz="1800" dirty="0">
                <a:solidFill>
                  <a:schemeClr val="bg1"/>
                </a:solidFill>
              </a:rPr>
              <a:t>Compound non-sterile preparations under the supervision of a Pharmacist</a:t>
            </a:r>
            <a:endParaRPr lang="en-CA" sz="1800" dirty="0">
              <a:solidFill>
                <a:schemeClr val="bg1"/>
              </a:solidFill>
            </a:endParaRPr>
          </a:p>
        </p:txBody>
      </p:sp>
    </p:spTree>
    <p:extLst>
      <p:ext uri="{BB962C8B-B14F-4D97-AF65-F5344CB8AC3E}">
        <p14:creationId xmlns:p14="http://schemas.microsoft.com/office/powerpoint/2010/main" val="256664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5.3 Program: Dental Assisting</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592025" y="1252873"/>
            <a:ext cx="8458457" cy="3350300"/>
          </a:xfrm>
        </p:spPr>
        <p:txBody>
          <a:bodyPr>
            <a:normAutofit/>
          </a:bodyPr>
          <a:lstStyle/>
          <a:p>
            <a:r>
              <a:rPr lang="en-US" sz="1800" dirty="0">
                <a:solidFill>
                  <a:schemeClr val="bg1"/>
                </a:solidFill>
              </a:rPr>
              <a:t>A</a:t>
            </a:r>
            <a:r>
              <a:rPr lang="en-US" sz="1800" dirty="0"/>
              <a:t> </a:t>
            </a:r>
            <a:r>
              <a:rPr lang="en-US" sz="1800" b="1" dirty="0">
                <a:hlinkClick r:id="rId2"/>
              </a:rPr>
              <a:t>dental assistant </a:t>
            </a:r>
            <a:r>
              <a:rPr lang="en-US" sz="1800" dirty="0">
                <a:solidFill>
                  <a:schemeClr val="bg1"/>
                </a:solidFill>
              </a:rPr>
              <a:t>works with the dentist and hygienist to assist a variety tasks including before and after care procedures with the patient. </a:t>
            </a:r>
          </a:p>
          <a:p>
            <a:r>
              <a:rPr lang="en-US" sz="1800" b="1" dirty="0">
                <a:solidFill>
                  <a:srgbClr val="E2231A"/>
                </a:solidFill>
              </a:rPr>
              <a:t>Typical working conditions for this kind of work:</a:t>
            </a:r>
          </a:p>
          <a:p>
            <a:pPr marL="342900" indent="-342900">
              <a:buFont typeface="Arial" panose="020B0604020202020204" pitchFamily="34" charset="0"/>
              <a:buChar char="•"/>
            </a:pPr>
            <a:r>
              <a:rPr lang="en-US" sz="1800" dirty="0">
                <a:solidFill>
                  <a:schemeClr val="bg1"/>
                </a:solidFill>
              </a:rPr>
              <a:t>Work in an office environment</a:t>
            </a:r>
          </a:p>
          <a:p>
            <a:pPr marL="342900" indent="-342900">
              <a:buFont typeface="Arial" panose="020B0604020202020204" pitchFamily="34" charset="0"/>
              <a:buChar char="•"/>
            </a:pPr>
            <a:r>
              <a:rPr lang="en-US" sz="1800" dirty="0">
                <a:solidFill>
                  <a:schemeClr val="bg1"/>
                </a:solidFill>
              </a:rPr>
              <a:t>May work full or part time; evening or shift work may be required</a:t>
            </a:r>
          </a:p>
          <a:p>
            <a:pPr marL="342900" indent="-342900">
              <a:buFont typeface="Arial" panose="020B0604020202020204" pitchFamily="34" charset="0"/>
              <a:buChar char="•"/>
            </a:pPr>
            <a:r>
              <a:rPr lang="en-US" sz="1800" dirty="0">
                <a:solidFill>
                  <a:schemeClr val="bg1"/>
                </a:solidFill>
              </a:rPr>
              <a:t>Dental assistants work with small instruments in the mouth, fine motor skills and dexterity are needed</a:t>
            </a:r>
          </a:p>
          <a:p>
            <a:pPr marL="342900" indent="-342900">
              <a:buFont typeface="Arial" panose="020B0604020202020204" pitchFamily="34" charset="0"/>
              <a:buChar char="•"/>
            </a:pPr>
            <a:r>
              <a:rPr lang="en-US" sz="1800" dirty="0">
                <a:solidFill>
                  <a:schemeClr val="bg1"/>
                </a:solidFill>
              </a:rPr>
              <a:t>Working in close proximity to members of the public</a:t>
            </a:r>
          </a:p>
          <a:p>
            <a:endParaRPr lang="en-CA" sz="1800" dirty="0"/>
          </a:p>
        </p:txBody>
      </p:sp>
      <p:pic>
        <p:nvPicPr>
          <p:cNvPr id="1026" name="Picture 2">
            <a:extLst>
              <a:ext uri="{FF2B5EF4-FFF2-40B4-BE49-F238E27FC236}">
                <a16:creationId xmlns:a16="http://schemas.microsoft.com/office/drawing/2014/main" id="{43B848B1-D2B4-1E17-C3AF-BB6914C46C5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791" y="3574473"/>
            <a:ext cx="1181966" cy="118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8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5.4 Program: Dental Hygiene</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9" y="1230314"/>
            <a:ext cx="8473006" cy="3394075"/>
          </a:xfrm>
        </p:spPr>
        <p:txBody>
          <a:bodyPr>
            <a:normAutofit/>
          </a:bodyPr>
          <a:lstStyle/>
          <a:p>
            <a:r>
              <a:rPr lang="en-US" sz="1800" dirty="0">
                <a:solidFill>
                  <a:schemeClr val="bg1"/>
                </a:solidFill>
              </a:rPr>
              <a:t>A</a:t>
            </a:r>
            <a:r>
              <a:rPr lang="en-US" sz="1800" dirty="0"/>
              <a:t> </a:t>
            </a:r>
            <a:r>
              <a:rPr lang="en-US" sz="1800" b="1" dirty="0">
                <a:hlinkClick r:id="rId3"/>
              </a:rPr>
              <a:t>dental hygienist </a:t>
            </a:r>
            <a:r>
              <a:rPr lang="en-US" sz="1800" dirty="0">
                <a:solidFill>
                  <a:schemeClr val="bg1"/>
                </a:solidFill>
              </a:rPr>
              <a:t>is a regulated health professional who works in a variety of settings, including private practice, public health, hospitals, long-term care facilities, educational institutions and research. </a:t>
            </a:r>
          </a:p>
          <a:p>
            <a:r>
              <a:rPr lang="en-US" sz="1800" b="1" dirty="0">
                <a:solidFill>
                  <a:srgbClr val="E2231A"/>
                </a:solidFill>
              </a:rPr>
              <a:t>Places you might find yourself employed include:</a:t>
            </a:r>
          </a:p>
          <a:p>
            <a:r>
              <a:rPr lang="en-US" sz="1800" dirty="0">
                <a:solidFill>
                  <a:schemeClr val="bg1"/>
                </a:solidFill>
              </a:rPr>
              <a:t>Private dental offices, independent dental hygiene practices, institutions, public health, community health, homecare and other outreach programs, the armed forces, government or regulatory bodies, research or consulting companies, dental insurance or supply companies, or post-secondary institutions.</a:t>
            </a:r>
            <a:endParaRPr lang="en-CA" sz="1800" dirty="0">
              <a:solidFill>
                <a:schemeClr val="bg1"/>
              </a:solidFill>
            </a:endParaRPr>
          </a:p>
        </p:txBody>
      </p:sp>
    </p:spTree>
    <p:extLst>
      <p:ext uri="{BB962C8B-B14F-4D97-AF65-F5344CB8AC3E}">
        <p14:creationId xmlns:p14="http://schemas.microsoft.com/office/powerpoint/2010/main" val="187055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a:xfrm>
            <a:off x="494053" y="304271"/>
            <a:ext cx="8868156" cy="925438"/>
          </a:xfrm>
        </p:spPr>
        <p:txBody>
          <a:bodyPr/>
          <a:lstStyle/>
          <a:p>
            <a:r>
              <a:rPr lang="en-US" dirty="0"/>
              <a:t>5.5 Program: Fitness And Health Promotion</a:t>
            </a:r>
            <a:endParaRPr lang="en-CA" dirty="0"/>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157577"/>
            <a:ext cx="8246880" cy="3861232"/>
          </a:xfrm>
        </p:spPr>
        <p:txBody>
          <a:bodyPr>
            <a:noAutofit/>
          </a:bodyPr>
          <a:lstStyle/>
          <a:p>
            <a:r>
              <a:rPr lang="en-US" sz="1800" b="1" dirty="0">
                <a:hlinkClick r:id="rId2"/>
              </a:rPr>
              <a:t>Fitness and Health Promotion</a:t>
            </a:r>
            <a:r>
              <a:rPr lang="en-US" sz="1800" dirty="0">
                <a:hlinkClick r:id="rId2"/>
              </a:rPr>
              <a:t> </a:t>
            </a:r>
            <a:r>
              <a:rPr lang="en-US" sz="1800" dirty="0">
                <a:solidFill>
                  <a:schemeClr val="bg1"/>
                </a:solidFill>
              </a:rPr>
              <a:t>is a two-year Ontario college diploma program for students interested in the fitness industry. </a:t>
            </a:r>
          </a:p>
          <a:p>
            <a:r>
              <a:rPr lang="en-US" sz="1800" b="1" dirty="0">
                <a:solidFill>
                  <a:srgbClr val="E2231A"/>
                </a:solidFill>
              </a:rPr>
              <a:t>Tasks a graduate may do in the workplace</a:t>
            </a:r>
            <a:r>
              <a:rPr lang="zh-CN" altLang="en-US" sz="1800" b="1" dirty="0">
                <a:solidFill>
                  <a:srgbClr val="E2231A"/>
                </a:solidFill>
              </a:rPr>
              <a:t>：</a:t>
            </a:r>
            <a:endParaRPr lang="en-US" sz="1800" b="1" dirty="0">
              <a:solidFill>
                <a:srgbClr val="E2231A"/>
              </a:solidFill>
            </a:endParaRPr>
          </a:p>
          <a:p>
            <a:r>
              <a:rPr lang="en-CA" sz="1800" dirty="0">
                <a:solidFill>
                  <a:schemeClr val="bg1"/>
                </a:solidFill>
              </a:rPr>
              <a:t>Personal Trainer/Group Exercise Leader/Facility worker or manager</a:t>
            </a:r>
          </a:p>
          <a:p>
            <a:r>
              <a:rPr lang="en-US" sz="1800" b="1" dirty="0">
                <a:solidFill>
                  <a:srgbClr val="E2231A"/>
                </a:solidFill>
              </a:rPr>
              <a:t>Links for further research and career opportunity:</a:t>
            </a:r>
          </a:p>
          <a:p>
            <a:pPr marL="285750" indent="-285750">
              <a:buFont typeface="Arial" panose="020B0604020202020204" pitchFamily="34" charset="0"/>
              <a:buChar char="•"/>
            </a:pPr>
            <a:r>
              <a:rPr lang="en-CA" sz="1800" dirty="0">
                <a:solidFill>
                  <a:schemeClr val="bg1"/>
                </a:solidFill>
                <a:hlinkClick r:id="rId3">
                  <a:extLst>
                    <a:ext uri="{A12FA001-AC4F-418D-AE19-62706E023703}">
                      <ahyp:hlinkClr xmlns:ahyp="http://schemas.microsoft.com/office/drawing/2018/hyperlinkcolor" val="tx"/>
                    </a:ext>
                  </a:extLst>
                </a:hlinkClick>
              </a:rPr>
              <a:t>Certified Personal Trainer (CPT)</a:t>
            </a:r>
            <a:endParaRPr lang="en-CA" sz="1800" dirty="0">
              <a:solidFill>
                <a:schemeClr val="bg1"/>
              </a:solidFill>
            </a:endParaRPr>
          </a:p>
          <a:p>
            <a:pPr marL="285750" indent="-285750">
              <a:buFont typeface="Arial" panose="020B0604020202020204" pitchFamily="34" charset="0"/>
              <a:buChar char="•"/>
            </a:pPr>
            <a:r>
              <a:rPr lang="en-CA" sz="1800" dirty="0">
                <a:solidFill>
                  <a:schemeClr val="bg1"/>
                </a:solidFill>
                <a:hlinkClick r:id="rId4">
                  <a:extLst>
                    <a:ext uri="{A12FA001-AC4F-418D-AE19-62706E023703}">
                      <ahyp:hlinkClr xmlns:ahyp="http://schemas.microsoft.com/office/drawing/2018/hyperlinkcolor" val="tx"/>
                    </a:ext>
                  </a:extLst>
                </a:hlinkClick>
              </a:rPr>
              <a:t>Certified Exercise Physiologist (CEP)</a:t>
            </a:r>
            <a:endParaRPr lang="en-CA" sz="1800" dirty="0">
              <a:solidFill>
                <a:schemeClr val="bg1"/>
              </a:solidFill>
            </a:endParaRPr>
          </a:p>
          <a:p>
            <a:pPr marL="285750" indent="-285750">
              <a:buFont typeface="Arial" panose="020B0604020202020204" pitchFamily="34" charset="0"/>
              <a:buChar char="•"/>
            </a:pPr>
            <a:r>
              <a:rPr lang="en-CA" sz="1800" dirty="0">
                <a:solidFill>
                  <a:schemeClr val="bg1"/>
                </a:solidFill>
                <a:hlinkClick r:id="rId4">
                  <a:extLst>
                    <a:ext uri="{A12FA001-AC4F-418D-AE19-62706E023703}">
                      <ahyp:hlinkClr xmlns:ahyp="http://schemas.microsoft.com/office/drawing/2018/hyperlinkcolor" val="tx"/>
                    </a:ext>
                  </a:extLst>
                </a:hlinkClick>
              </a:rPr>
              <a:t>Canadian Society for Exercise Physiology (CSEP)</a:t>
            </a:r>
            <a:endParaRPr lang="en-CA" sz="1800" dirty="0">
              <a:solidFill>
                <a:schemeClr val="bg1"/>
              </a:solidFill>
            </a:endParaRPr>
          </a:p>
          <a:p>
            <a:pPr marL="285750" indent="-285750">
              <a:buFont typeface="Arial" panose="020B0604020202020204" pitchFamily="34" charset="0"/>
              <a:buChar char="•"/>
            </a:pPr>
            <a:r>
              <a:rPr lang="en-CA" sz="1800" dirty="0">
                <a:solidFill>
                  <a:schemeClr val="bg1"/>
                </a:solidFill>
                <a:hlinkClick r:id="rId5">
                  <a:extLst>
                    <a:ext uri="{A12FA001-AC4F-418D-AE19-62706E023703}">
                      <ahyp:hlinkClr xmlns:ahyp="http://schemas.microsoft.com/office/drawing/2018/hyperlinkcolor" val="tx"/>
                    </a:ext>
                  </a:extLst>
                </a:hlinkClick>
              </a:rPr>
              <a:t>Canadian Fitness Professionals (</a:t>
            </a:r>
            <a:r>
              <a:rPr lang="en-CA" sz="1800" dirty="0" err="1">
                <a:solidFill>
                  <a:schemeClr val="bg1"/>
                </a:solidFill>
                <a:hlinkClick r:id="rId5">
                  <a:extLst>
                    <a:ext uri="{A12FA001-AC4F-418D-AE19-62706E023703}">
                      <ahyp:hlinkClr xmlns:ahyp="http://schemas.microsoft.com/office/drawing/2018/hyperlinkcolor" val="tx"/>
                    </a:ext>
                  </a:extLst>
                </a:hlinkClick>
              </a:rPr>
              <a:t>CanFitPro</a:t>
            </a:r>
            <a:r>
              <a:rPr lang="en-CA" sz="1800" dirty="0">
                <a:solidFill>
                  <a:schemeClr val="bg1"/>
                </a:solidFill>
                <a:hlinkClick r:id="rId5">
                  <a:extLst>
                    <a:ext uri="{A12FA001-AC4F-418D-AE19-62706E023703}">
                      <ahyp:hlinkClr xmlns:ahyp="http://schemas.microsoft.com/office/drawing/2018/hyperlinkcolor" val="tx"/>
                    </a:ext>
                  </a:extLst>
                </a:hlinkClick>
              </a:rPr>
              <a:t>)</a:t>
            </a:r>
            <a:endParaRPr lang="en-CA" sz="1800" dirty="0">
              <a:solidFill>
                <a:schemeClr val="bg1"/>
              </a:solidFill>
            </a:endParaRPr>
          </a:p>
        </p:txBody>
      </p:sp>
      <p:pic>
        <p:nvPicPr>
          <p:cNvPr id="2050" name="Picture 2">
            <a:extLst>
              <a:ext uri="{FF2B5EF4-FFF2-40B4-BE49-F238E27FC236}">
                <a16:creationId xmlns:a16="http://schemas.microsoft.com/office/drawing/2014/main" id="{65B7B2CE-8B33-2051-251A-99254376EA5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901" y="3055936"/>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1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US" dirty="0"/>
              <a:t>5.6 Program: Massage Therapy Accelerated</a:t>
            </a:r>
            <a:endParaRPr lang="en-CA" dirty="0"/>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053" y="1172559"/>
            <a:ext cx="8525256" cy="3482566"/>
          </a:xfrm>
        </p:spPr>
        <p:txBody>
          <a:bodyPr>
            <a:noAutofit/>
          </a:bodyPr>
          <a:lstStyle/>
          <a:p>
            <a:r>
              <a:rPr lang="en-US" sz="1800" b="1" dirty="0">
                <a:solidFill>
                  <a:srgbClr val="E2231A"/>
                </a:solidFill>
              </a:rPr>
              <a:t>Registered Massage Therapists </a:t>
            </a:r>
            <a:r>
              <a:rPr lang="en-US" sz="1800" dirty="0">
                <a:solidFill>
                  <a:schemeClr val="bg1"/>
                </a:solidFill>
              </a:rPr>
              <a:t>(RMTs/MTs) assess and treat physical dysfunction and pain of the soft tissue and joints of the body, mostly by hands-­on manipulation.</a:t>
            </a:r>
          </a:p>
          <a:p>
            <a:r>
              <a:rPr lang="en-US" sz="1800" b="1" dirty="0">
                <a:solidFill>
                  <a:srgbClr val="E2231A"/>
                </a:solidFill>
              </a:rPr>
              <a:t>Places You Might Find Yourself Employed: </a:t>
            </a:r>
          </a:p>
          <a:p>
            <a:pPr marL="285750" indent="-285750">
              <a:buFont typeface="Arial" panose="020B0604020202020204" pitchFamily="34" charset="0"/>
              <a:buChar char="•"/>
            </a:pPr>
            <a:r>
              <a:rPr lang="en-US" sz="1800" dirty="0">
                <a:solidFill>
                  <a:schemeClr val="bg1"/>
                </a:solidFill>
              </a:rPr>
              <a:t>Private practice</a:t>
            </a:r>
          </a:p>
          <a:p>
            <a:pPr marL="285750" indent="-285750">
              <a:buFont typeface="Arial" panose="020B0604020202020204" pitchFamily="34" charset="0"/>
              <a:buChar char="•"/>
            </a:pPr>
            <a:r>
              <a:rPr lang="en-US" sz="1800" dirty="0">
                <a:solidFill>
                  <a:schemeClr val="bg1"/>
                </a:solidFill>
              </a:rPr>
              <a:t>Rehabilitation </a:t>
            </a:r>
            <a:r>
              <a:rPr lang="en-US" sz="1800" dirty="0" err="1">
                <a:solidFill>
                  <a:schemeClr val="bg1"/>
                </a:solidFill>
              </a:rPr>
              <a:t>centres</a:t>
            </a: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Health and fitness clubs</a:t>
            </a:r>
          </a:p>
          <a:p>
            <a:pPr marL="285750" indent="-285750">
              <a:buFont typeface="Arial" panose="020B0604020202020204" pitchFamily="34" charset="0"/>
              <a:buChar char="•"/>
            </a:pPr>
            <a:r>
              <a:rPr lang="en-US" sz="1800" dirty="0">
                <a:solidFill>
                  <a:schemeClr val="bg1"/>
                </a:solidFill>
              </a:rPr>
              <a:t>Nursing homes</a:t>
            </a:r>
          </a:p>
          <a:p>
            <a:pPr marL="285750" indent="-285750">
              <a:buFont typeface="Arial" panose="020B0604020202020204" pitchFamily="34" charset="0"/>
              <a:buChar char="•"/>
            </a:pPr>
            <a:r>
              <a:rPr lang="en-US" sz="1800" dirty="0">
                <a:solidFill>
                  <a:schemeClr val="bg1"/>
                </a:solidFill>
              </a:rPr>
              <a:t>Community health clinics</a:t>
            </a:r>
          </a:p>
          <a:p>
            <a:pPr marL="285750" indent="-285750">
              <a:buFont typeface="Arial" panose="020B0604020202020204" pitchFamily="34" charset="0"/>
              <a:buChar char="•"/>
            </a:pPr>
            <a:r>
              <a:rPr lang="en-US" sz="1800" dirty="0">
                <a:solidFill>
                  <a:schemeClr val="bg1"/>
                </a:solidFill>
              </a:rPr>
              <a:t>Hospitals/hospices</a:t>
            </a:r>
          </a:p>
          <a:p>
            <a:endParaRPr lang="en-US" sz="1800" b="1" dirty="0">
              <a:solidFill>
                <a:srgbClr val="E2231A"/>
              </a:solidFill>
            </a:endParaRPr>
          </a:p>
          <a:p>
            <a:endParaRPr lang="en-US" sz="1800" b="1" dirty="0">
              <a:solidFill>
                <a:srgbClr val="E2231A"/>
              </a:solidFill>
            </a:endParaRPr>
          </a:p>
          <a:p>
            <a:endParaRPr lang="en-CA" sz="1800" b="1" dirty="0"/>
          </a:p>
        </p:txBody>
      </p:sp>
    </p:spTree>
    <p:extLst>
      <p:ext uri="{BB962C8B-B14F-4D97-AF65-F5344CB8AC3E}">
        <p14:creationId xmlns:p14="http://schemas.microsoft.com/office/powerpoint/2010/main" val="157347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a:xfrm>
            <a:off x="494053" y="304271"/>
            <a:ext cx="8437296" cy="925438"/>
          </a:xfrm>
        </p:spPr>
        <p:txBody>
          <a:bodyPr/>
          <a:lstStyle/>
          <a:p>
            <a:r>
              <a:rPr lang="en-US" dirty="0"/>
              <a:t>5.7 Program: Medical Radiation Technology</a:t>
            </a:r>
            <a:endParaRPr lang="en-CA" dirty="0"/>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347" y="1229710"/>
            <a:ext cx="8155303" cy="3469882"/>
          </a:xfrm>
        </p:spPr>
        <p:txBody>
          <a:bodyPr>
            <a:normAutofit/>
          </a:bodyPr>
          <a:lstStyle/>
          <a:p>
            <a:r>
              <a:rPr lang="en-US" sz="1900" dirty="0">
                <a:solidFill>
                  <a:schemeClr val="bg1"/>
                </a:solidFill>
              </a:rPr>
              <a:t>The</a:t>
            </a:r>
            <a:r>
              <a:rPr lang="en-US" sz="1900" dirty="0"/>
              <a:t> </a:t>
            </a:r>
            <a:r>
              <a:rPr lang="en-US" sz="1900" b="1" dirty="0">
                <a:hlinkClick r:id="rId3"/>
              </a:rPr>
              <a:t>Medical Radiation Technologist </a:t>
            </a:r>
            <a:r>
              <a:rPr lang="en-US" sz="1900" dirty="0">
                <a:solidFill>
                  <a:schemeClr val="bg1"/>
                </a:solidFill>
              </a:rPr>
              <a:t>(MRT) uses x-ray radiation to create images of the tissues, organs, bones and vessels that make up the human body.</a:t>
            </a:r>
          </a:p>
          <a:p>
            <a:r>
              <a:rPr lang="en-US" sz="1800" b="1" dirty="0">
                <a:solidFill>
                  <a:srgbClr val="E2231A"/>
                </a:solidFill>
              </a:rPr>
              <a:t>Places you might find yourself employed include:</a:t>
            </a:r>
          </a:p>
          <a:p>
            <a:r>
              <a:rPr lang="en-US" sz="1800" dirty="0">
                <a:solidFill>
                  <a:schemeClr val="bg1"/>
                </a:solidFill>
              </a:rPr>
              <a:t>Hospitals, community clinics, doctors’ offices, government agencies, public health agencies, industrial medical service units, military bases, or private or public Medical Imaging Departments.</a:t>
            </a:r>
          </a:p>
          <a:p>
            <a:r>
              <a:rPr lang="en-CA" sz="1800" b="1" dirty="0">
                <a:solidFill>
                  <a:srgbClr val="E2231A"/>
                </a:solidFill>
              </a:rPr>
              <a:t>PHS Graduates:</a:t>
            </a:r>
          </a:p>
          <a:p>
            <a:r>
              <a:rPr lang="en-CA" sz="1800" dirty="0">
                <a:hlinkClick r:id="rId4"/>
              </a:rPr>
              <a:t>Lindsay </a:t>
            </a:r>
            <a:r>
              <a:rPr lang="en-CA" sz="1800" dirty="0" err="1">
                <a:hlinkClick r:id="rId4"/>
              </a:rPr>
              <a:t>Grozell</a:t>
            </a:r>
            <a:endParaRPr lang="en-CA" sz="1800" dirty="0"/>
          </a:p>
          <a:p>
            <a:r>
              <a:rPr lang="en-CA" sz="1800" dirty="0">
                <a:solidFill>
                  <a:schemeClr val="bg1"/>
                </a:solidFill>
              </a:rPr>
              <a:t>MRT(R)</a:t>
            </a:r>
          </a:p>
        </p:txBody>
      </p:sp>
      <p:pic>
        <p:nvPicPr>
          <p:cNvPr id="3074" name="Picture 2" descr="health sciences">
            <a:extLst>
              <a:ext uri="{FF2B5EF4-FFF2-40B4-BE49-F238E27FC236}">
                <a16:creationId xmlns:a16="http://schemas.microsoft.com/office/drawing/2014/main" id="{53390126-45DB-7AB2-AC44-1D637778C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6327" y="3327993"/>
            <a:ext cx="1371599"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5822"/>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4A7F9-2FD3-4FAE-989D-00578CFD788F}">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1D50E78A-FB33-4AFD-88F0-DAAAB9326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fanshawe-16x10</Template>
  <TotalTime>701</TotalTime>
  <Words>1250</Words>
  <Application>Microsoft Office PowerPoint</Application>
  <PresentationFormat>On-screen Show (16:10)</PresentationFormat>
  <Paragraphs>123</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Gotham</vt:lpstr>
      <vt:lpstr>Gotham Bold</vt:lpstr>
      <vt:lpstr>Gotham Book</vt:lpstr>
      <vt:lpstr>Gotham Medium</vt:lpstr>
      <vt:lpstr>fanshawe-16x10</vt:lpstr>
      <vt:lpstr>Pre-Health Science: Pathways to Success</vt:lpstr>
      <vt:lpstr>5.0 Learning Objectives</vt:lpstr>
      <vt:lpstr>5.1 Pre-health Science</vt:lpstr>
      <vt:lpstr>5.2 Program: Community Pharmacy Assistant</vt:lpstr>
      <vt:lpstr>5.3 Program: Dental Assisting</vt:lpstr>
      <vt:lpstr>5.4 Program: Dental Hygiene</vt:lpstr>
      <vt:lpstr>5.5 Program: Fitness And Health Promotion</vt:lpstr>
      <vt:lpstr>5.6 Program: Massage Therapy Accelerated</vt:lpstr>
      <vt:lpstr>5.7 Program: Medical Radiation Technology</vt:lpstr>
      <vt:lpstr>5.8 Program: Paramedic</vt:lpstr>
      <vt:lpstr>5.9 Program: Pharmacy Technician</vt:lpstr>
      <vt:lpstr>5.10 Program: Respiratory Therapy</vt:lpstr>
      <vt:lpstr>5.11 School Of Nursing</vt:lpstr>
      <vt:lpstr>5.12 Program: Bachelor Of Nursing</vt:lpstr>
      <vt:lpstr>5.13 Program: Practical Nursing</vt:lpstr>
      <vt:lpstr>5.14 Other Program Pathways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95</cp:revision>
  <dcterms:created xsi:type="dcterms:W3CDTF">2021-09-01T22:50:23Z</dcterms:created>
  <dcterms:modified xsi:type="dcterms:W3CDTF">2023-07-28T18:22:01Z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