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9"/>
  </p:notesMasterIdLst>
  <p:sldIdLst>
    <p:sldId id="256" r:id="rId5"/>
    <p:sldId id="257" r:id="rId6"/>
    <p:sldId id="258" r:id="rId7"/>
    <p:sldId id="270" r:id="rId8"/>
    <p:sldId id="271" r:id="rId9"/>
    <p:sldId id="259" r:id="rId10"/>
    <p:sldId id="276" r:id="rId11"/>
    <p:sldId id="260" r:id="rId12"/>
    <p:sldId id="261" r:id="rId13"/>
    <p:sldId id="275" r:id="rId14"/>
    <p:sldId id="272" r:id="rId15"/>
    <p:sldId id="273" r:id="rId16"/>
    <p:sldId id="262" r:id="rId17"/>
    <p:sldId id="274" r:id="rId18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31A"/>
    <a:srgbClr val="646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31" autoAdjust="0"/>
  </p:normalViewPr>
  <p:slideViewPr>
    <p:cSldViewPr snapToGrid="0">
      <p:cViewPr varScale="1">
        <p:scale>
          <a:sx n="128" d="100"/>
          <a:sy n="128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33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12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57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25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4-2-myers-briggs-personality-assess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-personality-test.com/big-5" TargetMode="External"/><Relationship Id="rId7" Type="http://schemas.openxmlformats.org/officeDocument/2006/relationships/hyperlink" Target="https://my-personality-tes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y-personality-test.com/empathizing-systemizing" TargetMode="External"/><Relationship Id="rId5" Type="http://schemas.openxmlformats.org/officeDocument/2006/relationships/hyperlink" Target="https://my-personality-test.com/locus-of-control" TargetMode="External"/><Relationship Id="rId4" Type="http://schemas.openxmlformats.org/officeDocument/2006/relationships/hyperlink" Target="https://my-personality-test.com/true-colou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4-4-career-connec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metrics.com/personalit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4: Planning Your Career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DAB4-83CB-8EA1-AD13-4B4BCD4D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551292" cy="925438"/>
          </a:xfrm>
        </p:spPr>
        <p:txBody>
          <a:bodyPr/>
          <a:lstStyle/>
          <a:p>
            <a:r>
              <a:rPr lang="en-US" dirty="0"/>
              <a:t>4.2 Myers Briggs Personality Assessment -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D79E-8713-20F0-CB0F-0AF46C768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7" y="1230314"/>
            <a:ext cx="4534853" cy="339407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E2231A"/>
                </a:solidFill>
              </a:rPr>
              <a:t>The Impact of Personality Styles on Learning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 find out their own personality traits and learning styles, a person takes an approved Myers-Briggs test, which consists of a series of questions that help pinpoint their preferences. These preferences are then arranged in order to build a profile using each of the four categories.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D5CA6-412C-95C5-F66B-1AC7E1561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08" y="1895446"/>
            <a:ext cx="3797937" cy="1695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76D511-F515-94F7-49C8-A9A5020A3B24}"/>
              </a:ext>
            </a:extLst>
          </p:cNvPr>
          <p:cNvSpPr txBox="1"/>
          <p:nvPr/>
        </p:nvSpPr>
        <p:spPr>
          <a:xfrm>
            <a:off x="6286500" y="366964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666666"/>
                </a:solidFill>
                <a:effectLst/>
                <a:latin typeface="Encode Sans"/>
                <a:hlinkClick r:id="rId3"/>
              </a:rPr>
              <a:t>Table: Personality Types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025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B9A7-EC47-41B9-8765-B63641DE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437296" cy="925438"/>
          </a:xfrm>
        </p:spPr>
        <p:txBody>
          <a:bodyPr/>
          <a:lstStyle/>
          <a:p>
            <a:r>
              <a:rPr lang="en-CA" dirty="0"/>
              <a:t>4.3 Other Personality Self-Assessments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13A2-8B47-45B9-A9EA-03B980CAAE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7" y="2410691"/>
            <a:ext cx="8155303" cy="22889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Big Five Personality Test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True </a:t>
            </a:r>
            <a:r>
              <a:rPr lang="en-US" sz="1800" dirty="0" err="1">
                <a:hlinkClick r:id="rId4"/>
              </a:rPr>
              <a:t>Colours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Locus of Control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Empathizing/Sympathizing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Online Self-Assessment</a:t>
            </a:r>
            <a:endParaRPr lang="en-CA" sz="1800" b="1" dirty="0">
              <a:solidFill>
                <a:srgbClr val="E223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CCDED-1259-44C3-9D8D-A7987D24E39F}"/>
              </a:ext>
            </a:extLst>
          </p:cNvPr>
          <p:cNvSpPr txBox="1"/>
          <p:nvPr/>
        </p:nvSpPr>
        <p:spPr>
          <a:xfrm>
            <a:off x="633845" y="1229709"/>
            <a:ext cx="8015806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E2231A"/>
                </a:solidFill>
              </a:rPr>
              <a:t>Free Personality Tests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Feel free to take any of the following tests below to explore the different self-assessment options out there: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7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B9A7-EC47-41B9-8765-B63641DE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437296" cy="925438"/>
          </a:xfrm>
        </p:spPr>
        <p:txBody>
          <a:bodyPr/>
          <a:lstStyle/>
          <a:p>
            <a:r>
              <a:rPr lang="en-CA" dirty="0"/>
              <a:t>4.4 Career Connection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CFB5AD-C570-B84E-580E-0AA1D7CCC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7" y="1533425"/>
            <a:ext cx="8155305" cy="210978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“Learning about reflection as a practice can help you improve your self-reflection abilities, which may help you improve your workplace performance”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(Indeed Editorial Team, 2022, para. 1)</a:t>
            </a:r>
          </a:p>
          <a:p>
            <a:endParaRPr lang="en-US" sz="1800" dirty="0"/>
          </a:p>
          <a:p>
            <a:r>
              <a:rPr lang="en-US" sz="2000" dirty="0">
                <a:hlinkClick r:id="rId3"/>
              </a:rPr>
              <a:t>Student Perspective: LinkedIn Profiles Lead to Jobs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6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200361"/>
            <a:ext cx="8785029" cy="925438"/>
          </a:xfrm>
        </p:spPr>
        <p:txBody>
          <a:bodyPr/>
          <a:lstStyle/>
          <a:p>
            <a:r>
              <a:rPr lang="en-CA" dirty="0"/>
              <a:t>4.4 Career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2" y="917979"/>
            <a:ext cx="7299129" cy="2344990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E2231A"/>
                </a:solidFill>
              </a:rPr>
              <a:t>Interview Questions:</a:t>
            </a:r>
            <a:endParaRPr lang="en-US" sz="2400" b="1" dirty="0">
              <a:solidFill>
                <a:srgbClr val="E2231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What is your biggest strength that you would bring to our organization and how would it help you be successful in your first 6 months on the job?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If you joined our team, how would you go about getting to learn more about the workplace culture here at Company X?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Tell me about a time when you were unsuccessful in completing a task. What was the situation and what did you learn that you would do differently next 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If I were to ask someone who you recently worked with, what would they say is your biggest weakness?</a:t>
            </a:r>
            <a:endParaRPr lang="en-CA" sz="1800" u="sng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89EEC9-B55C-642F-E420-E022E4C6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84" y="3106884"/>
            <a:ext cx="1545310" cy="15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9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4.5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077517"/>
            <a:ext cx="8021002" cy="3361529"/>
          </a:xfrm>
        </p:spPr>
        <p:txBody>
          <a:bodyPr>
            <a:normAutofit/>
          </a:bodyPr>
          <a:lstStyle/>
          <a:p>
            <a:r>
              <a:rPr lang="en-US" altLang="zh-CN" sz="1800" b="1" dirty="0"/>
              <a:t>·</a:t>
            </a:r>
            <a:r>
              <a:rPr lang="en-US" altLang="zh-CN" sz="1800" dirty="0"/>
              <a:t>   </a:t>
            </a:r>
            <a:r>
              <a:rPr lang="en-CA" sz="1800" dirty="0">
                <a:solidFill>
                  <a:schemeClr val="bg1"/>
                </a:solidFill>
              </a:rPr>
              <a:t>Aural             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</a:t>
            </a:r>
            <a:r>
              <a:rPr lang="en-CA" sz="1800" dirty="0">
                <a:solidFill>
                  <a:schemeClr val="bg1"/>
                </a:solidFill>
              </a:rPr>
              <a:t>   Myers Briggs</a:t>
            </a:r>
          </a:p>
          <a:p>
            <a:r>
              <a:rPr lang="en-US" altLang="zh-CN" sz="1800" b="1" dirty="0">
                <a:solidFill>
                  <a:schemeClr val="bg1"/>
                </a:solidFill>
              </a:rPr>
              <a:t>·</a:t>
            </a:r>
            <a:r>
              <a:rPr lang="en-US" altLang="zh-CN" sz="1800" dirty="0">
                <a:solidFill>
                  <a:schemeClr val="bg1"/>
                </a:solidFill>
              </a:rPr>
              <a:t>   </a:t>
            </a:r>
            <a:r>
              <a:rPr lang="en-CA" sz="1800" dirty="0">
                <a:solidFill>
                  <a:schemeClr val="bg1"/>
                </a:solidFill>
              </a:rPr>
              <a:t>Extrovert      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</a:t>
            </a:r>
            <a:r>
              <a:rPr lang="en-CA" sz="1800" dirty="0">
                <a:solidFill>
                  <a:schemeClr val="bg1"/>
                </a:solidFill>
              </a:rPr>
              <a:t>   Perceiving Trait</a:t>
            </a:r>
          </a:p>
          <a:p>
            <a:r>
              <a:rPr lang="en-US" altLang="zh-CN" sz="1800" b="1" dirty="0">
                <a:solidFill>
                  <a:schemeClr val="bg1"/>
                </a:solidFill>
              </a:rPr>
              <a:t>· </a:t>
            </a:r>
            <a:r>
              <a:rPr lang="en-US" altLang="zh-CN" sz="1800" dirty="0">
                <a:solidFill>
                  <a:schemeClr val="bg1"/>
                </a:solidFill>
              </a:rPr>
              <a:t>  </a:t>
            </a:r>
            <a:r>
              <a:rPr lang="en-CA" sz="1800" dirty="0">
                <a:solidFill>
                  <a:schemeClr val="bg1"/>
                </a:solidFill>
              </a:rPr>
              <a:t>Feeling          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  </a:t>
            </a:r>
            <a:r>
              <a:rPr lang="en-CA" sz="1800" dirty="0">
                <a:solidFill>
                  <a:schemeClr val="bg1"/>
                </a:solidFill>
              </a:rPr>
              <a:t> Read/Write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Feeling Trait 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Sensing Trait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Introvert       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  </a:t>
            </a:r>
            <a:r>
              <a:rPr lang="en-CA" sz="1800" dirty="0">
                <a:solidFill>
                  <a:schemeClr val="bg1"/>
                </a:solidFill>
              </a:rPr>
              <a:t> Thinking Trait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Intuitive Trait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</a:t>
            </a:r>
            <a:r>
              <a:rPr lang="en-CA" sz="1800" dirty="0">
                <a:solidFill>
                  <a:schemeClr val="bg1"/>
                </a:solidFill>
              </a:rPr>
              <a:t>   VARK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Judging Trait                                                          </a:t>
            </a:r>
            <a:r>
              <a:rPr lang="en-US" altLang="zh-CN" sz="1800" dirty="0">
                <a:solidFill>
                  <a:schemeClr val="bg1"/>
                </a:solidFill>
              </a:rPr>
              <a:t>·</a:t>
            </a:r>
            <a:r>
              <a:rPr lang="en-CA" sz="1800" dirty="0">
                <a:solidFill>
                  <a:schemeClr val="bg1"/>
                </a:solidFill>
              </a:rPr>
              <a:t>   Visual</a:t>
            </a:r>
          </a:p>
          <a:p>
            <a:r>
              <a:rPr lang="en-US" altLang="zh-CN" sz="1800" dirty="0">
                <a:solidFill>
                  <a:schemeClr val="bg1"/>
                </a:solidFill>
              </a:rPr>
              <a:t>·   </a:t>
            </a:r>
            <a:r>
              <a:rPr lang="en-CA" sz="1800" dirty="0">
                <a:solidFill>
                  <a:schemeClr val="bg1"/>
                </a:solidFill>
              </a:rPr>
              <a:t>Kinesthetic</a:t>
            </a:r>
          </a:p>
        </p:txBody>
      </p:sp>
    </p:spTree>
    <p:extLst>
      <p:ext uri="{BB962C8B-B14F-4D97-AF65-F5344CB8AC3E}">
        <p14:creationId xmlns:p14="http://schemas.microsoft.com/office/powerpoint/2010/main" val="55714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Describe the stages of career development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Reflect upon personal aptitudes, skills, interests, values, and work-style needs and preferences.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4.1 </a:t>
            </a:r>
            <a:r>
              <a:rPr lang="en-CA" dirty="0" err="1"/>
              <a:t>Vark</a:t>
            </a:r>
            <a:r>
              <a:rPr lang="en-CA" dirty="0"/>
              <a:t> And Learning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8155600" cy="3394075"/>
          </a:xfrm>
        </p:spPr>
        <p:txBody>
          <a:bodyPr>
            <a:normAutofit/>
          </a:bodyPr>
          <a:lstStyle/>
          <a:p>
            <a:r>
              <a:rPr lang="en-CA" sz="1800" b="1" dirty="0">
                <a:solidFill>
                  <a:srgbClr val="E2231A"/>
                </a:solidFill>
              </a:rPr>
              <a:t>VARK Learning Preferences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A popular approach to learning styles is called the VARK approach which focuses on learning through different senses (Visual, Aural, Reading/Writing, and Kinesthetic):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2231A"/>
                </a:solidFill>
              </a:rPr>
              <a:t>V</a:t>
            </a:r>
            <a:r>
              <a:rPr lang="en-US" sz="1800" dirty="0">
                <a:solidFill>
                  <a:schemeClr val="bg1"/>
                </a:solidFill>
              </a:rPr>
              <a:t>isual learners prefer images, charts, maps and diagrams.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2231A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ural learners learn better by listening.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2231A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eading/writing learners learn better through written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2231A"/>
                </a:solidFill>
              </a:rPr>
              <a:t>K</a:t>
            </a:r>
            <a:r>
              <a:rPr lang="en-US" sz="1800" dirty="0">
                <a:solidFill>
                  <a:schemeClr val="bg1"/>
                </a:solidFill>
              </a:rPr>
              <a:t>inesthetic learners learn through doing, practicing, and acting.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4.1 </a:t>
            </a:r>
            <a:r>
              <a:rPr lang="en-CA" dirty="0" err="1"/>
              <a:t>Vark</a:t>
            </a:r>
            <a:r>
              <a:rPr lang="en-CA" dirty="0"/>
              <a:t> And Learning Preferences - Visual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025" y="1309255"/>
            <a:ext cx="8057924" cy="32731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E2231A"/>
                </a:solidFill>
              </a:rPr>
              <a:t>Knowing and Taking Advantage of Learning Styles in a Way That Works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E2231A"/>
                </a:solidFill>
              </a:rPr>
              <a:t>Visual Learning Preference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Sit in class where you can see PowerPoint slides and other visual presentations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Pay attention to your textbooks’ illustrations and diagrams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Use a visual approach in your class notes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Try to imagine how you would present information visually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Study with other students who may learn better by reading or listening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CA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AFD749-F4A1-4CAD-73BE-3CD81C84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28900"/>
            <a:ext cx="1243446" cy="12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4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4.1 </a:t>
            </a:r>
            <a:r>
              <a:rPr lang="en-CA" dirty="0" err="1"/>
              <a:t>Vark</a:t>
            </a:r>
            <a:r>
              <a:rPr lang="en-CA" dirty="0"/>
              <a:t> And Learning Preferences - Auditory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500B-AB6A-4175-B7A0-AD31DC4F1C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026" y="1281664"/>
            <a:ext cx="6712784" cy="27752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E2231A"/>
                </a:solidFill>
              </a:rPr>
              <a:t>Auditory Learning Preference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Sit where you can see and hear the instructor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Ask for recorded lectures and listen to them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Study with other students and listen to what they say about the course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When studying, read your notes aloud or record your own summary of a lesson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Review previous tests by reading the questions aloud and speaking your answers</a:t>
            </a:r>
            <a:endParaRPr lang="en-CA" sz="18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9E591A-636A-A27B-A5EC-CF9DA0E3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54" y="2441864"/>
            <a:ext cx="1392381" cy="13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8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6E65-9B34-4CBA-9774-AF313889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4.1 </a:t>
            </a:r>
            <a:r>
              <a:rPr lang="en-CA" dirty="0" err="1"/>
              <a:t>Vark</a:t>
            </a:r>
            <a:r>
              <a:rPr lang="en-CA" dirty="0"/>
              <a:t> And Learning Preferences – Read/Write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837A-A8CB-4C9A-A37C-7C6627B28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275579" cy="35598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E2231A"/>
                </a:solidFill>
              </a:rPr>
              <a:t>Read/Write  Learning Preference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Underline and highlight key ideas when reading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Take good notes using your own words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Write descriptions that summarize information presented in nonverbal modes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Do all optional and supplemental readings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Take good notes in class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Study with other students who have different strengths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FAF056-239B-95E3-B175-70485683D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84" y="3120144"/>
            <a:ext cx="1459143" cy="145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5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36A0-F48A-2732-05B3-33B62A94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4.1 </a:t>
            </a:r>
            <a:r>
              <a:rPr lang="en-CA" dirty="0" err="1"/>
              <a:t>Vark</a:t>
            </a:r>
            <a:r>
              <a:rPr lang="en-CA" dirty="0"/>
              <a:t> And Learning Preferences - Kinesthetic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68DA-2040-833D-8791-5FC1CA8C24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6768897" cy="33940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E2231A"/>
                </a:solidFill>
              </a:rPr>
              <a:t>Kinesthetic Learning Preference (Learning by Doing)</a:t>
            </a:r>
          </a:p>
          <a:p>
            <a:r>
              <a:rPr lang="en-US" sz="1800" dirty="0">
                <a:solidFill>
                  <a:schemeClr val="bg1"/>
                </a:solidFill>
              </a:rPr>
              <a:t>People who learn best by doing are often attracted to careers with a strong physical or hands-on component, which can vary from athletics to technologies and trades.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rgbClr val="E2231A"/>
                </a:solidFill>
              </a:rPr>
              <a:t>Feeling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Feeling learners focus on the emotional side of information and learn through personal connections. </a:t>
            </a:r>
            <a:endParaRPr lang="en-CA" sz="1800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2C1A675-4796-29CD-F120-C2C904154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4" y="1516699"/>
            <a:ext cx="1410652" cy="14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CEDD-F28B-45F7-97F7-370569A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Myers Briggs Personality Assessment</a:t>
            </a:r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2B6EEA-8B5B-2F15-3484-A93FBA0B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" y="1517073"/>
            <a:ext cx="2570136" cy="25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9122-5B6E-4F2E-9FB0-0969892D52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17273" y="1693718"/>
            <a:ext cx="5623955" cy="2930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 an introduction into the Myers-Briggs Personality Types, please click the link to take the following quiz:</a:t>
            </a:r>
          </a:p>
          <a:p>
            <a:r>
              <a:rPr lang="en-US" sz="1800" dirty="0">
                <a:hlinkClick r:id="rId3"/>
              </a:rPr>
              <a:t>Free Online Self-Assessment of Your Myers-Briggs Personality Type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6582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B9A7-EC47-41B9-8765-B63641DE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Myers Briggs Personality Assessment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13A2-8B47-45B9-A9EA-03B980CAAE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3" y="1203731"/>
            <a:ext cx="7862842" cy="3482569"/>
          </a:xfrm>
        </p:spPr>
        <p:txBody>
          <a:bodyPr>
            <a:normAutofit/>
          </a:bodyPr>
          <a:lstStyle/>
          <a:p>
            <a:r>
              <a:rPr lang="en-CA" sz="1800" b="1" dirty="0">
                <a:solidFill>
                  <a:srgbClr val="E2231A"/>
                </a:solidFill>
              </a:rPr>
              <a:t>Myers-Briggs Personality Testing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Much like learning styles, there have been a number of theories surrounding the idea that different personality types may prefer different kinds of learning.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solidFill>
                  <a:schemeClr val="bg1"/>
                </a:solidFill>
              </a:rPr>
              <a:t>Extroverted (E) vs. Introverted (I)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>
                <a:solidFill>
                  <a:schemeClr val="bg1"/>
                </a:solidFill>
              </a:rPr>
              <a:t>Intuition (N) vs. Sensing (S)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Feeling (F) vs. Thinking (T)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Judging (J) vs. Perceiving (P)</a:t>
            </a:r>
          </a:p>
        </p:txBody>
      </p:sp>
    </p:spTree>
    <p:extLst>
      <p:ext uri="{BB962C8B-B14F-4D97-AF65-F5344CB8AC3E}">
        <p14:creationId xmlns:p14="http://schemas.microsoft.com/office/powerpoint/2010/main" val="1573478824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4A7F9-2FD3-4FAE-989D-00578CFD788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690</TotalTime>
  <Words>808</Words>
  <Application>Microsoft Office PowerPoint</Application>
  <PresentationFormat>On-screen Show (16:10)</PresentationFormat>
  <Paragraphs>88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Encode Sans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4.0 Learning Objectives</vt:lpstr>
      <vt:lpstr>4.1 Vark And Learning Preferences</vt:lpstr>
      <vt:lpstr>4.1 Vark And Learning Preferences - Visual </vt:lpstr>
      <vt:lpstr>4.1 Vark And Learning Preferences - Auditory  </vt:lpstr>
      <vt:lpstr>4.1 Vark And Learning Preferences – Read/Write</vt:lpstr>
      <vt:lpstr>4.1 Vark And Learning Preferences - Kinesthetic</vt:lpstr>
      <vt:lpstr>4.2 Myers Briggs Personality Assessment</vt:lpstr>
      <vt:lpstr>4.2 Myers Briggs Personality Assessment </vt:lpstr>
      <vt:lpstr>4.2 Myers Briggs Personality Assessment - Impact</vt:lpstr>
      <vt:lpstr>4.3 Other Personality Self-Assessments</vt:lpstr>
      <vt:lpstr>4.4 Career Connection</vt:lpstr>
      <vt:lpstr>4.4 Career Connection </vt:lpstr>
      <vt:lpstr>4.5 Key Terms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68</cp:revision>
  <dcterms:created xsi:type="dcterms:W3CDTF">2021-09-01T22:50:23Z</dcterms:created>
  <dcterms:modified xsi:type="dcterms:W3CDTF">2023-07-21T20:06:08Z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