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0"/>
  </p:notesMasterIdLst>
  <p:sldIdLst>
    <p:sldId id="256" r:id="rId5"/>
    <p:sldId id="257" r:id="rId6"/>
    <p:sldId id="258" r:id="rId7"/>
    <p:sldId id="270" r:id="rId8"/>
    <p:sldId id="271" r:id="rId9"/>
    <p:sldId id="260" r:id="rId10"/>
    <p:sldId id="272" r:id="rId11"/>
    <p:sldId id="273" r:id="rId12"/>
    <p:sldId id="262" r:id="rId13"/>
    <p:sldId id="275" r:id="rId14"/>
    <p:sldId id="263" r:id="rId15"/>
    <p:sldId id="266" r:id="rId16"/>
    <p:sldId id="268" r:id="rId17"/>
    <p:sldId id="276" r:id="rId18"/>
    <p:sldId id="274" r:id="rId19"/>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31A"/>
    <a:srgbClr val="646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31" autoAdjust="0"/>
  </p:normalViewPr>
  <p:slideViewPr>
    <p:cSldViewPr snapToGrid="0">
      <p:cViewPr varScale="1">
        <p:scale>
          <a:sx n="128" d="100"/>
          <a:sy n="128"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2023-07-21</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7</a:t>
            </a:fld>
            <a:endParaRPr lang="en-CA"/>
          </a:p>
        </p:txBody>
      </p:sp>
    </p:spTree>
    <p:extLst>
      <p:ext uri="{BB962C8B-B14F-4D97-AF65-F5344CB8AC3E}">
        <p14:creationId xmlns:p14="http://schemas.microsoft.com/office/powerpoint/2010/main" val="66612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397957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414899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12</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55725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anshawec.ca/why-fanshawe/innovation-village/silex"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3: Job Skills for the Future</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C10E-FBB2-E4AC-B2E8-01D0FD6A970B}"/>
              </a:ext>
            </a:extLst>
          </p:cNvPr>
          <p:cNvSpPr>
            <a:spLocks noGrp="1"/>
          </p:cNvSpPr>
          <p:nvPr>
            <p:ph type="title"/>
          </p:nvPr>
        </p:nvSpPr>
        <p:spPr>
          <a:xfrm>
            <a:off x="494053" y="231534"/>
            <a:ext cx="8155896" cy="925438"/>
          </a:xfrm>
        </p:spPr>
        <p:txBody>
          <a:bodyPr/>
          <a:lstStyle/>
          <a:p>
            <a:r>
              <a:rPr lang="en-US" dirty="0"/>
              <a:t>3.6 Resilience</a:t>
            </a:r>
          </a:p>
        </p:txBody>
      </p:sp>
      <p:sp>
        <p:nvSpPr>
          <p:cNvPr id="3" name="Content Placeholder 2">
            <a:extLst>
              <a:ext uri="{FF2B5EF4-FFF2-40B4-BE49-F238E27FC236}">
                <a16:creationId xmlns:a16="http://schemas.microsoft.com/office/drawing/2014/main" id="{65E093AC-2F88-394F-A125-EE848BCA035E}"/>
              </a:ext>
            </a:extLst>
          </p:cNvPr>
          <p:cNvSpPr>
            <a:spLocks noGrp="1"/>
          </p:cNvSpPr>
          <p:nvPr>
            <p:ph sz="quarter" idx="13"/>
          </p:nvPr>
        </p:nvSpPr>
        <p:spPr>
          <a:xfrm>
            <a:off x="494054" y="1236520"/>
            <a:ext cx="7818674" cy="3834246"/>
          </a:xfrm>
        </p:spPr>
        <p:txBody>
          <a:bodyPr>
            <a:normAutofit/>
          </a:bodyPr>
          <a:lstStyle/>
          <a:p>
            <a:r>
              <a:rPr lang="en-US" sz="1800" b="1" dirty="0">
                <a:solidFill>
                  <a:schemeClr val="bg1"/>
                </a:solidFill>
              </a:rPr>
              <a:t>Resilience</a:t>
            </a:r>
            <a:r>
              <a:rPr lang="en-US" sz="1800" dirty="0">
                <a:solidFill>
                  <a:schemeClr val="bg1"/>
                </a:solidFill>
              </a:rPr>
              <a:t> is the ability to thrive while overcoming obstacles. </a:t>
            </a:r>
          </a:p>
          <a:p>
            <a:r>
              <a:rPr lang="en-US" sz="2400" b="1" dirty="0">
                <a:solidFill>
                  <a:srgbClr val="E2231A"/>
                </a:solidFill>
              </a:rPr>
              <a:t>Resilience and Pre-Health Science</a:t>
            </a:r>
          </a:p>
          <a:p>
            <a:r>
              <a:rPr lang="en-US" sz="1800" dirty="0">
                <a:solidFill>
                  <a:schemeClr val="bg1"/>
                </a:solidFill>
              </a:rPr>
              <a:t>In PHS you will have many opportunities to develop the Job Skill of Resilience.  </a:t>
            </a:r>
          </a:p>
          <a:p>
            <a:pPr marL="342900" indent="-342900">
              <a:buFont typeface="Arial" panose="020B0604020202020204" pitchFamily="34" charset="0"/>
              <a:buChar char="•"/>
            </a:pPr>
            <a:r>
              <a:rPr lang="en-US" sz="1800" dirty="0">
                <a:solidFill>
                  <a:schemeClr val="bg1"/>
                </a:solidFill>
              </a:rPr>
              <a:t>Due to the </a:t>
            </a:r>
            <a:r>
              <a:rPr lang="en-US" sz="1800" dirty="0" err="1">
                <a:solidFill>
                  <a:schemeClr val="bg1"/>
                </a:solidFill>
              </a:rPr>
              <a:t>rigour</a:t>
            </a:r>
            <a:r>
              <a:rPr lang="en-US" sz="1800" dirty="0">
                <a:solidFill>
                  <a:schemeClr val="bg1"/>
                </a:solidFill>
              </a:rPr>
              <a:t> of the program, time-management skills required to be successful.</a:t>
            </a:r>
          </a:p>
          <a:p>
            <a:pPr marL="342900" indent="-342900">
              <a:buFont typeface="Arial" panose="020B0604020202020204" pitchFamily="34" charset="0"/>
              <a:buChar char="•"/>
            </a:pPr>
            <a:r>
              <a:rPr lang="en-US" sz="1800" dirty="0">
                <a:solidFill>
                  <a:schemeClr val="bg1"/>
                </a:solidFill>
              </a:rPr>
              <a:t>Level one courses are all pre-requisites for level two. Students must recognize areas for improvement and not give up, but use the many resources in the program, as well as the college facilities.</a:t>
            </a:r>
          </a:p>
        </p:txBody>
      </p:sp>
      <p:pic>
        <p:nvPicPr>
          <p:cNvPr id="6146" name="Picture 2" descr="Resilience">
            <a:extLst>
              <a:ext uri="{FF2B5EF4-FFF2-40B4-BE49-F238E27FC236}">
                <a16:creationId xmlns:a16="http://schemas.microsoft.com/office/drawing/2014/main" id="{2062E43E-A6E2-C784-3F82-ACC48B02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87" y="387713"/>
            <a:ext cx="1904133" cy="190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1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15C-E81D-4A4F-B2E8-EA33D386E058}"/>
              </a:ext>
            </a:extLst>
          </p:cNvPr>
          <p:cNvSpPr>
            <a:spLocks noGrp="1"/>
          </p:cNvSpPr>
          <p:nvPr>
            <p:ph type="title"/>
          </p:nvPr>
        </p:nvSpPr>
        <p:spPr/>
        <p:txBody>
          <a:bodyPr/>
          <a:lstStyle/>
          <a:p>
            <a:r>
              <a:rPr lang="en-US" dirty="0"/>
              <a:t>3.7 Novel And Adaptive Thinking</a:t>
            </a:r>
            <a:endParaRPr lang="en-CA" dirty="0"/>
          </a:p>
        </p:txBody>
      </p:sp>
      <p:sp>
        <p:nvSpPr>
          <p:cNvPr id="3" name="Content Placeholder 2">
            <a:extLst>
              <a:ext uri="{FF2B5EF4-FFF2-40B4-BE49-F238E27FC236}">
                <a16:creationId xmlns:a16="http://schemas.microsoft.com/office/drawing/2014/main" id="{B7CF6548-2743-45FF-A229-D6FA08ACD55A}"/>
              </a:ext>
            </a:extLst>
          </p:cNvPr>
          <p:cNvSpPr>
            <a:spLocks noGrp="1"/>
          </p:cNvSpPr>
          <p:nvPr>
            <p:ph sz="quarter" idx="13"/>
          </p:nvPr>
        </p:nvSpPr>
        <p:spPr>
          <a:xfrm>
            <a:off x="494348" y="1230314"/>
            <a:ext cx="9065288" cy="3394075"/>
          </a:xfrm>
        </p:spPr>
        <p:txBody>
          <a:bodyPr>
            <a:normAutofit fontScale="92500" lnSpcReduction="20000"/>
          </a:bodyPr>
          <a:lstStyle/>
          <a:p>
            <a:r>
              <a:rPr lang="en-US" sz="1900" dirty="0">
                <a:solidFill>
                  <a:schemeClr val="bg1"/>
                </a:solidFill>
              </a:rPr>
              <a:t>Being a</a:t>
            </a:r>
            <a:r>
              <a:rPr lang="en-US" sz="1900" b="1" dirty="0">
                <a:solidFill>
                  <a:schemeClr val="bg1"/>
                </a:solidFill>
              </a:rPr>
              <a:t> Novel and Adaptive Thinker </a:t>
            </a:r>
            <a:r>
              <a:rPr lang="en-US" sz="1900" dirty="0">
                <a:solidFill>
                  <a:schemeClr val="bg1"/>
                </a:solidFill>
              </a:rPr>
              <a:t>means being creative in analysis and solutions.</a:t>
            </a:r>
          </a:p>
          <a:p>
            <a:r>
              <a:rPr lang="en-US" sz="2600" b="1" dirty="0">
                <a:solidFill>
                  <a:srgbClr val="E2231A"/>
                </a:solidFill>
              </a:rPr>
              <a:t>Excelling in Novel and Adaptive Thinking as a Job Skill means:</a:t>
            </a:r>
          </a:p>
          <a:p>
            <a:r>
              <a:rPr lang="en-US" sz="1900" b="1" dirty="0">
                <a:solidFill>
                  <a:schemeClr val="bg1"/>
                </a:solidFill>
              </a:rPr>
              <a:t>You are good at</a:t>
            </a:r>
            <a:r>
              <a:rPr lang="en-US" sz="1900" dirty="0">
                <a:solidFill>
                  <a:schemeClr val="bg1"/>
                </a:solidFill>
              </a:rPr>
              <a:t>:</a:t>
            </a:r>
          </a:p>
          <a:p>
            <a:pPr marL="285750" indent="-285750">
              <a:buFont typeface="Arial" panose="020B0604020202020204" pitchFamily="34" charset="0"/>
              <a:buChar char="•"/>
            </a:pPr>
            <a:r>
              <a:rPr lang="en-US" sz="1900" dirty="0">
                <a:solidFill>
                  <a:schemeClr val="bg1"/>
                </a:solidFill>
              </a:rPr>
              <a:t>Synthesizing data and information</a:t>
            </a:r>
          </a:p>
          <a:p>
            <a:pPr marL="285750" indent="-285750">
              <a:buFont typeface="Arial" panose="020B0604020202020204" pitchFamily="34" charset="0"/>
              <a:buChar char="•"/>
            </a:pPr>
            <a:r>
              <a:rPr lang="en-US" sz="1900" dirty="0">
                <a:solidFill>
                  <a:schemeClr val="bg1"/>
                </a:solidFill>
              </a:rPr>
              <a:t>Analyzing</a:t>
            </a:r>
          </a:p>
          <a:p>
            <a:pPr marL="285750" indent="-285750">
              <a:buFont typeface="Arial" panose="020B0604020202020204" pitchFamily="34" charset="0"/>
              <a:buChar char="•"/>
            </a:pPr>
            <a:r>
              <a:rPr lang="en-US" sz="1900" dirty="0">
                <a:solidFill>
                  <a:schemeClr val="bg1"/>
                </a:solidFill>
              </a:rPr>
              <a:t>Evaluating</a:t>
            </a:r>
          </a:p>
          <a:p>
            <a:pPr marL="285750" indent="-285750">
              <a:buFont typeface="Arial" panose="020B0604020202020204" pitchFamily="34" charset="0"/>
              <a:buChar char="•"/>
            </a:pPr>
            <a:r>
              <a:rPr lang="en-US" sz="1900" dirty="0">
                <a:solidFill>
                  <a:schemeClr val="bg1"/>
                </a:solidFill>
              </a:rPr>
              <a:t>Making sound, ethical decisions</a:t>
            </a:r>
          </a:p>
          <a:p>
            <a:pPr marL="285750" indent="-285750">
              <a:buFont typeface="Arial" panose="020B0604020202020204" pitchFamily="34" charset="0"/>
              <a:buChar char="•"/>
            </a:pPr>
            <a:r>
              <a:rPr lang="en-US" sz="1900" dirty="0">
                <a:solidFill>
                  <a:schemeClr val="bg1"/>
                </a:solidFill>
              </a:rPr>
              <a:t>Thinking innovatively and creatively</a:t>
            </a:r>
          </a:p>
          <a:p>
            <a:pPr marL="285750" indent="-285750">
              <a:buFont typeface="Arial" panose="020B0604020202020204" pitchFamily="34" charset="0"/>
              <a:buChar char="•"/>
            </a:pPr>
            <a:r>
              <a:rPr lang="en-US" sz="1900" dirty="0">
                <a:solidFill>
                  <a:schemeClr val="bg1"/>
                </a:solidFill>
              </a:rPr>
              <a:t>Not getting too attached to outcomes</a:t>
            </a:r>
            <a:endParaRPr lang="en-CA" sz="1900" dirty="0">
              <a:solidFill>
                <a:schemeClr val="bg1"/>
              </a:solidFill>
            </a:endParaRPr>
          </a:p>
        </p:txBody>
      </p:sp>
    </p:spTree>
    <p:extLst>
      <p:ext uri="{BB962C8B-B14F-4D97-AF65-F5344CB8AC3E}">
        <p14:creationId xmlns:p14="http://schemas.microsoft.com/office/powerpoint/2010/main" val="20734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US" dirty="0"/>
              <a:t>3.7 Novel And Adaptive Thinking </a:t>
            </a:r>
            <a:endParaRPr lang="en-CA" dirty="0"/>
          </a:p>
        </p:txBody>
      </p:sp>
      <p:sp>
        <p:nvSpPr>
          <p:cNvPr id="6" name="Content Placeholder 2">
            <a:extLst>
              <a:ext uri="{FF2B5EF4-FFF2-40B4-BE49-F238E27FC236}">
                <a16:creationId xmlns:a16="http://schemas.microsoft.com/office/drawing/2014/main" id="{8F67294E-991A-BD22-E070-4FF07BDD72E1}"/>
              </a:ext>
            </a:extLst>
          </p:cNvPr>
          <p:cNvSpPr>
            <a:spLocks noGrp="1"/>
          </p:cNvSpPr>
          <p:nvPr>
            <p:ph sz="quarter" idx="13"/>
          </p:nvPr>
        </p:nvSpPr>
        <p:spPr>
          <a:xfrm>
            <a:off x="494348" y="1230314"/>
            <a:ext cx="9065288" cy="3394075"/>
          </a:xfrm>
        </p:spPr>
        <p:txBody>
          <a:bodyPr>
            <a:normAutofit/>
          </a:bodyPr>
          <a:lstStyle/>
          <a:p>
            <a:r>
              <a:rPr lang="en-US" sz="2400" b="1" dirty="0">
                <a:solidFill>
                  <a:srgbClr val="E2231A"/>
                </a:solidFill>
              </a:rPr>
              <a:t>Excelling in Novel and Adaptive Thinking as a Job Skill means:</a:t>
            </a:r>
          </a:p>
          <a:p>
            <a:r>
              <a:rPr lang="en-US" sz="1800" b="1" dirty="0">
                <a:solidFill>
                  <a:schemeClr val="bg1"/>
                </a:solidFill>
              </a:rPr>
              <a:t>Others see you that have the ability to:</a:t>
            </a:r>
          </a:p>
          <a:p>
            <a:pPr marL="342900" indent="-342900">
              <a:buFont typeface="Arial" panose="020B0604020202020204" pitchFamily="34" charset="0"/>
              <a:buChar char="•"/>
            </a:pPr>
            <a:r>
              <a:rPr lang="en-US" sz="1800" dirty="0">
                <a:solidFill>
                  <a:schemeClr val="bg1"/>
                </a:solidFill>
              </a:rPr>
              <a:t>Apply a logical, systematic approach to solving problems</a:t>
            </a:r>
          </a:p>
          <a:p>
            <a:pPr marL="342900" indent="-342900">
              <a:buFont typeface="Arial" panose="020B0604020202020204" pitchFamily="34" charset="0"/>
              <a:buChar char="•"/>
            </a:pPr>
            <a:r>
              <a:rPr lang="en-US" sz="1800" dirty="0">
                <a:solidFill>
                  <a:schemeClr val="bg1"/>
                </a:solidFill>
              </a:rPr>
              <a:t>Create solutions that balance facts and feelings</a:t>
            </a:r>
          </a:p>
          <a:p>
            <a:pPr marL="342900" indent="-342900">
              <a:buFont typeface="Arial" panose="020B0604020202020204" pitchFamily="34" charset="0"/>
              <a:buChar char="•"/>
            </a:pPr>
            <a:r>
              <a:rPr lang="en-US" sz="1800" dirty="0">
                <a:solidFill>
                  <a:schemeClr val="bg1"/>
                </a:solidFill>
              </a:rPr>
              <a:t>Inspire increased trust from others</a:t>
            </a:r>
            <a:endParaRPr lang="en-CA" sz="1800" dirty="0">
              <a:solidFill>
                <a:schemeClr val="bg1"/>
              </a:solidFill>
            </a:endParaRPr>
          </a:p>
        </p:txBody>
      </p:sp>
      <p:pic>
        <p:nvPicPr>
          <p:cNvPr id="7170" name="Picture 2" descr="Novel &amp; Adaptive Thinking">
            <a:extLst>
              <a:ext uri="{FF2B5EF4-FFF2-40B4-BE49-F238E27FC236}">
                <a16:creationId xmlns:a16="http://schemas.microsoft.com/office/drawing/2014/main" id="{A1471B89-9B23-D3AF-2405-9BEE76E0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009" y="2208503"/>
            <a:ext cx="1909330" cy="190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9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3.8 Implementation Skills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4"/>
            <a:ext cx="8155600" cy="3443286"/>
          </a:xfrm>
        </p:spPr>
        <p:txBody>
          <a:bodyPr>
            <a:normAutofit/>
          </a:bodyPr>
          <a:lstStyle/>
          <a:p>
            <a:r>
              <a:rPr lang="en-US" sz="2400" b="1" dirty="0">
                <a:solidFill>
                  <a:srgbClr val="E2231A"/>
                </a:solidFill>
              </a:rPr>
              <a:t>Manage projects to achieve key milestones and outcomes</a:t>
            </a:r>
          </a:p>
          <a:p>
            <a:r>
              <a:rPr lang="en-US" sz="1800" dirty="0">
                <a:solidFill>
                  <a:schemeClr val="bg1"/>
                </a:solidFill>
              </a:rPr>
              <a:t>Excelling in </a:t>
            </a:r>
            <a:r>
              <a:rPr lang="en-US" sz="1800" b="1" dirty="0">
                <a:solidFill>
                  <a:schemeClr val="bg1"/>
                </a:solidFill>
              </a:rPr>
              <a:t>Implementation skills </a:t>
            </a:r>
            <a:r>
              <a:rPr lang="en-US" sz="1800" dirty="0">
                <a:solidFill>
                  <a:schemeClr val="bg1"/>
                </a:solidFill>
              </a:rPr>
              <a:t>means an individual has a “get ‘er done” attitude.</a:t>
            </a:r>
          </a:p>
          <a:p>
            <a:pPr marL="285750" indent="-285750">
              <a:buFont typeface="Arial" panose="020B0604020202020204" pitchFamily="34" charset="0"/>
              <a:buChar char="•"/>
            </a:pPr>
            <a:r>
              <a:rPr lang="en-US" sz="1800" dirty="0">
                <a:solidFill>
                  <a:schemeClr val="bg1"/>
                </a:solidFill>
              </a:rPr>
              <a:t>They can design, manage, and execute projects, initiatives or plans in an organized, timely fashion. </a:t>
            </a:r>
          </a:p>
          <a:p>
            <a:pPr marL="285750" indent="-285750">
              <a:buFont typeface="Arial" panose="020B0604020202020204" pitchFamily="34" charset="0"/>
              <a:buChar char="•"/>
            </a:pPr>
            <a:r>
              <a:rPr lang="en-US" sz="1800" dirty="0">
                <a:solidFill>
                  <a:schemeClr val="bg1"/>
                </a:solidFill>
              </a:rPr>
              <a:t>They can guide a project from idea to completion while managing themselves and others effectively. </a:t>
            </a:r>
          </a:p>
          <a:p>
            <a:pPr marL="285750" indent="-285750">
              <a:buFont typeface="Arial" panose="020B0604020202020204" pitchFamily="34" charset="0"/>
              <a:buChar char="•"/>
            </a:pPr>
            <a:r>
              <a:rPr lang="en-US" sz="1800" dirty="0">
                <a:solidFill>
                  <a:schemeClr val="bg1"/>
                </a:solidFill>
              </a:rPr>
              <a:t>They are action orientated and enjoy a ‘hands-on approach’.</a:t>
            </a:r>
            <a:endParaRPr lang="en-CA" sz="1800" u="sng" dirty="0">
              <a:solidFill>
                <a:schemeClr val="bg1"/>
              </a:solidFill>
            </a:endParaRPr>
          </a:p>
          <a:p>
            <a:endParaRPr lang="en-US" dirty="0"/>
          </a:p>
        </p:txBody>
      </p:sp>
      <p:pic>
        <p:nvPicPr>
          <p:cNvPr id="8194" name="Picture 2" descr="Implementation Skills">
            <a:extLst>
              <a:ext uri="{FF2B5EF4-FFF2-40B4-BE49-F238E27FC236}">
                <a16:creationId xmlns:a16="http://schemas.microsoft.com/office/drawing/2014/main" id="{A5999058-A4E5-9763-6C74-6396D32A5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407" y="333807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9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38C1-F752-9666-6A50-483FE4F4B3BB}"/>
              </a:ext>
            </a:extLst>
          </p:cNvPr>
          <p:cNvSpPr>
            <a:spLocks noGrp="1"/>
          </p:cNvSpPr>
          <p:nvPr>
            <p:ph type="title"/>
          </p:nvPr>
        </p:nvSpPr>
        <p:spPr/>
        <p:txBody>
          <a:bodyPr/>
          <a:lstStyle/>
          <a:p>
            <a:r>
              <a:rPr lang="en-US" dirty="0"/>
              <a:t>3.9 Complex Problem Solving</a:t>
            </a:r>
          </a:p>
        </p:txBody>
      </p:sp>
      <p:sp>
        <p:nvSpPr>
          <p:cNvPr id="3" name="Content Placeholder 2">
            <a:extLst>
              <a:ext uri="{FF2B5EF4-FFF2-40B4-BE49-F238E27FC236}">
                <a16:creationId xmlns:a16="http://schemas.microsoft.com/office/drawing/2014/main" id="{C6E8EFEC-741A-33D1-1E25-060AFF05BACB}"/>
              </a:ext>
            </a:extLst>
          </p:cNvPr>
          <p:cNvSpPr>
            <a:spLocks noGrp="1"/>
          </p:cNvSpPr>
          <p:nvPr>
            <p:ph sz="quarter" idx="13"/>
          </p:nvPr>
        </p:nvSpPr>
        <p:spPr>
          <a:xfrm>
            <a:off x="494348" y="1230314"/>
            <a:ext cx="7839161" cy="3663804"/>
          </a:xfrm>
        </p:spPr>
        <p:txBody>
          <a:bodyPr>
            <a:normAutofit/>
          </a:bodyPr>
          <a:lstStyle/>
          <a:p>
            <a:r>
              <a:rPr lang="en-US" sz="1800" b="1" dirty="0">
                <a:solidFill>
                  <a:schemeClr val="bg1"/>
                </a:solidFill>
              </a:rPr>
              <a:t>Complex Problem Solving </a:t>
            </a:r>
            <a:r>
              <a:rPr lang="en-US" sz="1800" dirty="0">
                <a:solidFill>
                  <a:schemeClr val="bg1"/>
                </a:solidFill>
              </a:rPr>
              <a:t>is the skill of applying a method to a problem, often not seen before, to obtain a satisfactory solution. </a:t>
            </a:r>
          </a:p>
          <a:p>
            <a:r>
              <a:rPr lang="en-US" sz="2400" b="1" dirty="0">
                <a:solidFill>
                  <a:srgbClr val="E2231A"/>
                </a:solidFill>
              </a:rPr>
              <a:t>Complex Problem Solving and Pre-Health Science</a:t>
            </a:r>
          </a:p>
          <a:p>
            <a:r>
              <a:rPr lang="en-US" sz="1800" dirty="0">
                <a:solidFill>
                  <a:schemeClr val="bg1"/>
                </a:solidFill>
              </a:rPr>
              <a:t>In PHS you will have many opportunities to develop the Job Skill of Complex Problem Solving:</a:t>
            </a:r>
          </a:p>
          <a:p>
            <a:pPr marL="342900" indent="-342900">
              <a:buFont typeface="Arial" panose="020B0604020202020204" pitchFamily="34" charset="0"/>
              <a:buChar char="•"/>
            </a:pPr>
            <a:r>
              <a:rPr lang="en-US" sz="1800" dirty="0">
                <a:solidFill>
                  <a:schemeClr val="bg1"/>
                </a:solidFill>
              </a:rPr>
              <a:t>The cocurricular delivery of the program means the concepts in learned in one class will be used and applied in other courses.</a:t>
            </a:r>
          </a:p>
          <a:p>
            <a:pPr marL="342900" indent="-342900">
              <a:buFont typeface="Arial" panose="020B0604020202020204" pitchFamily="34" charset="0"/>
              <a:buChar char="•"/>
            </a:pPr>
            <a:r>
              <a:rPr lang="en-US" sz="1800" dirty="0">
                <a:solidFill>
                  <a:schemeClr val="bg1"/>
                </a:solidFill>
              </a:rPr>
              <a:t>Biomedical applications are used throughout the program using ‘systems-based’ problems and/or ‘clinical problems’ from different perspectives in different courses. </a:t>
            </a:r>
          </a:p>
        </p:txBody>
      </p:sp>
      <p:pic>
        <p:nvPicPr>
          <p:cNvPr id="9218" name="Picture 2" descr="Complex Problem Solving">
            <a:extLst>
              <a:ext uri="{FF2B5EF4-FFF2-40B4-BE49-F238E27FC236}">
                <a16:creationId xmlns:a16="http://schemas.microsoft.com/office/drawing/2014/main" id="{F29C707E-A48E-41FB-94AA-2A4A17BC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838" y="3584863"/>
            <a:ext cx="1163782" cy="116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3.10 Key Terms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a:noAutofit/>
          </a:bodyPr>
          <a:lstStyle/>
          <a:p>
            <a:pPr marL="285750" indent="-285750">
              <a:buFont typeface="Arial" panose="020B0604020202020204" pitchFamily="34" charset="0"/>
              <a:buChar char="•"/>
            </a:pPr>
            <a:r>
              <a:rPr lang="en-US" sz="1800" dirty="0">
                <a:solidFill>
                  <a:schemeClr val="bg1"/>
                </a:solidFill>
              </a:rPr>
              <a:t>Complex Problem Solving</a:t>
            </a:r>
          </a:p>
          <a:p>
            <a:pPr marL="285750" indent="-285750">
              <a:buFont typeface="Arial" panose="020B0604020202020204" pitchFamily="34" charset="0"/>
              <a:buChar char="•"/>
            </a:pPr>
            <a:r>
              <a:rPr lang="en-US" sz="1800" dirty="0">
                <a:solidFill>
                  <a:schemeClr val="bg1"/>
                </a:solidFill>
              </a:rPr>
              <a:t>Global Citizenship</a:t>
            </a:r>
          </a:p>
          <a:p>
            <a:pPr marL="285750" indent="-285750">
              <a:buFont typeface="Arial" panose="020B0604020202020204" pitchFamily="34" charset="0"/>
              <a:buChar char="•"/>
            </a:pPr>
            <a:r>
              <a:rPr lang="en-US" sz="1800" dirty="0">
                <a:solidFill>
                  <a:schemeClr val="bg1"/>
                </a:solidFill>
              </a:rPr>
              <a:t>Implementation Skills</a:t>
            </a:r>
          </a:p>
          <a:p>
            <a:pPr marL="285750" indent="-285750">
              <a:buFont typeface="Arial" panose="020B0604020202020204" pitchFamily="34" charset="0"/>
              <a:buChar char="•"/>
            </a:pPr>
            <a:r>
              <a:rPr lang="en-US" sz="1800" dirty="0">
                <a:solidFill>
                  <a:schemeClr val="bg1"/>
                </a:solidFill>
              </a:rPr>
              <a:t>Job Skills for the Future</a:t>
            </a:r>
          </a:p>
          <a:p>
            <a:pPr marL="285750" indent="-285750">
              <a:buFont typeface="Arial" panose="020B0604020202020204" pitchFamily="34" charset="0"/>
              <a:buChar char="•"/>
            </a:pPr>
            <a:r>
              <a:rPr lang="en-US" sz="1800" dirty="0">
                <a:solidFill>
                  <a:schemeClr val="bg1"/>
                </a:solidFill>
              </a:rPr>
              <a:t>Novel and Adaptive Thinker</a:t>
            </a:r>
          </a:p>
          <a:p>
            <a:pPr marL="285750" indent="-285750">
              <a:buFont typeface="Arial" panose="020B0604020202020204" pitchFamily="34" charset="0"/>
              <a:buChar char="•"/>
            </a:pPr>
            <a:r>
              <a:rPr lang="en-US" sz="1800" dirty="0">
                <a:solidFill>
                  <a:schemeClr val="bg1"/>
                </a:solidFill>
              </a:rPr>
              <a:t>Resilience</a:t>
            </a:r>
          </a:p>
          <a:p>
            <a:pPr marL="285750" indent="-285750">
              <a:buFont typeface="Arial" panose="020B0604020202020204" pitchFamily="34" charset="0"/>
              <a:buChar char="•"/>
            </a:pPr>
            <a:r>
              <a:rPr lang="en-US" sz="1800" dirty="0">
                <a:solidFill>
                  <a:schemeClr val="bg1"/>
                </a:solidFill>
              </a:rPr>
              <a:t>Self-Directed Learner</a:t>
            </a:r>
          </a:p>
          <a:p>
            <a:pPr marL="285750" indent="-285750">
              <a:buFont typeface="Arial" panose="020B0604020202020204" pitchFamily="34" charset="0"/>
              <a:buChar char="•"/>
            </a:pPr>
            <a:r>
              <a:rPr lang="en-US" sz="1800" dirty="0">
                <a:solidFill>
                  <a:schemeClr val="bg1"/>
                </a:solidFill>
              </a:rPr>
              <a:t>Social Intelligence</a:t>
            </a:r>
            <a:endParaRPr lang="en-CA" sz="1800" dirty="0">
              <a:solidFill>
                <a:schemeClr val="bg1"/>
              </a:solidFill>
            </a:endParaRPr>
          </a:p>
        </p:txBody>
      </p:sp>
    </p:spTree>
    <p:extLst>
      <p:ext uri="{BB962C8B-B14F-4D97-AF65-F5344CB8AC3E}">
        <p14:creationId xmlns:p14="http://schemas.microsoft.com/office/powerpoint/2010/main" val="55714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3.0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rmAutofit/>
          </a:bodyPr>
          <a:lstStyle/>
          <a:p>
            <a:r>
              <a:rPr lang="en-CA" sz="1800" dirty="0">
                <a:solidFill>
                  <a:schemeClr val="bg1"/>
                </a:solidFill>
              </a:rPr>
              <a:t>After reading this chapter, you should be able to do the following:</a:t>
            </a:r>
          </a:p>
          <a:p>
            <a:pPr marL="457200" indent="-457200">
              <a:buFont typeface="Arial" panose="020B0604020202020204" pitchFamily="34" charset="0"/>
              <a:buChar char="•"/>
            </a:pPr>
            <a:r>
              <a:rPr lang="en-US" sz="1800" dirty="0">
                <a:solidFill>
                  <a:schemeClr val="bg1"/>
                </a:solidFill>
              </a:rPr>
              <a:t>Define the 7 Job Skills for the Future</a:t>
            </a:r>
          </a:p>
          <a:p>
            <a:pPr marL="457200" indent="-457200">
              <a:buFont typeface="Arial" panose="020B0604020202020204" pitchFamily="34" charset="0"/>
              <a:buChar char="•"/>
            </a:pPr>
            <a:r>
              <a:rPr lang="en-US" sz="1800" dirty="0">
                <a:solidFill>
                  <a:schemeClr val="bg1"/>
                </a:solidFill>
              </a:rPr>
              <a:t>Identify personal skills and knowledge as it pertains to Job Skills for the Future</a:t>
            </a:r>
          </a:p>
          <a:p>
            <a:pPr marL="457200" indent="-457200">
              <a:buFont typeface="Arial" panose="020B0604020202020204" pitchFamily="34" charset="0"/>
              <a:buChar char="•"/>
            </a:pPr>
            <a:r>
              <a:rPr lang="en-US" sz="1800" dirty="0">
                <a:solidFill>
                  <a:schemeClr val="bg1"/>
                </a:solidFill>
              </a:rPr>
              <a:t>Relate the 3 Job Skills emphasized in the Pre-Health Science program to knowledge and skills gained while in the program </a:t>
            </a:r>
            <a:endParaRPr lang="en-CA" sz="1800" dirty="0">
              <a:solidFill>
                <a:schemeClr val="bg1"/>
              </a:solidFill>
            </a:endParaRP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3.1 Health Perspective</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8" y="1542044"/>
            <a:ext cx="6072707" cy="3394075"/>
          </a:xfrm>
        </p:spPr>
        <p:txBody>
          <a:bodyPr>
            <a:normAutofit/>
          </a:bodyPr>
          <a:lstStyle/>
          <a:p>
            <a:r>
              <a:rPr lang="en-US" sz="2400" dirty="0">
                <a:solidFill>
                  <a:schemeClr val="bg1"/>
                </a:solidFill>
              </a:rPr>
              <a:t>“</a:t>
            </a:r>
            <a:r>
              <a:rPr lang="en-CA" sz="1800" dirty="0">
                <a:solidFill>
                  <a:schemeClr val="bg1"/>
                </a:solidFill>
              </a:rPr>
              <a:t>Don’t give up. You might have to take a different route than other people, but that will make you stronger than you know. It will give you more life experiences and skills that will help you in the nursing field later.”</a:t>
            </a:r>
          </a:p>
          <a:p>
            <a:r>
              <a:rPr lang="en-CA" sz="1800" b="1" dirty="0">
                <a:solidFill>
                  <a:schemeClr val="bg1"/>
                </a:solidFill>
              </a:rPr>
              <a:t>Melanie Mitchell Sparkes</a:t>
            </a:r>
            <a:r>
              <a:rPr lang="en-CA" sz="1800" dirty="0">
                <a:solidFill>
                  <a:schemeClr val="bg1"/>
                </a:solidFill>
              </a:rPr>
              <a:t>, Pre-Health Science Graduate and BScN Year 4 Student</a:t>
            </a:r>
          </a:p>
        </p:txBody>
      </p:sp>
      <p:pic>
        <p:nvPicPr>
          <p:cNvPr id="1026" name="Picture 2" descr="health sciences">
            <a:extLst>
              <a:ext uri="{FF2B5EF4-FFF2-40B4-BE49-F238E27FC236}">
                <a16:creationId xmlns:a16="http://schemas.microsoft.com/office/drawing/2014/main" id="{159CC7F0-AEA7-D7EF-DDF5-B75CF49C2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42" y="1333613"/>
            <a:ext cx="2255167" cy="225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US" dirty="0"/>
              <a:t>3.2 Seven Job Skills</a:t>
            </a:r>
            <a:endParaRPr lang="en-CA" dirty="0"/>
          </a:p>
        </p:txBody>
      </p:sp>
      <p:pic>
        <p:nvPicPr>
          <p:cNvPr id="2050" name="Picture 2" descr="The 7 job skills of the future include: global citizenship, self-directed learning, social intelligence, resilience, novel thinking, implementation skills, and complex problem solving.">
            <a:extLst>
              <a:ext uri="{FF2B5EF4-FFF2-40B4-BE49-F238E27FC236}">
                <a16:creationId xmlns:a16="http://schemas.microsoft.com/office/drawing/2014/main" id="{3A71BE4A-3DCB-9A7D-ACC5-7B7078B71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95" y="135601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3451268" y="1543821"/>
            <a:ext cx="5464133" cy="2857501"/>
          </a:xfrm>
        </p:spPr>
        <p:txBody>
          <a:bodyPr>
            <a:normAutofit/>
          </a:bodyPr>
          <a:lstStyle/>
          <a:p>
            <a:r>
              <a:rPr lang="en-CA" sz="2400" b="1" dirty="0">
                <a:solidFill>
                  <a:schemeClr val="accent1"/>
                </a:solidFill>
              </a:rPr>
              <a:t>Going Forward</a:t>
            </a:r>
          </a:p>
          <a:p>
            <a:pPr marL="285750" indent="-285750">
              <a:buFont typeface="Arial" panose="020B0604020202020204" pitchFamily="34" charset="0"/>
              <a:buChar char="•"/>
            </a:pPr>
            <a:r>
              <a:rPr lang="en-US" sz="1800" dirty="0">
                <a:solidFill>
                  <a:schemeClr val="bg1"/>
                </a:solidFill>
              </a:rPr>
              <a:t>Fanshawe College has identified </a:t>
            </a:r>
            <a:r>
              <a:rPr lang="en-US" sz="1800" b="1" dirty="0">
                <a:hlinkClick r:id="rId3"/>
              </a:rPr>
              <a:t>7 Job Skills for the Future</a:t>
            </a:r>
            <a:r>
              <a:rPr lang="en-US" sz="1800" b="1" dirty="0"/>
              <a:t> </a:t>
            </a:r>
            <a:r>
              <a:rPr lang="en-US" sz="1800" dirty="0">
                <a:solidFill>
                  <a:schemeClr val="bg1"/>
                </a:solidFill>
              </a:rPr>
              <a:t>that all programs in the college embed into their curriculum. </a:t>
            </a:r>
          </a:p>
          <a:p>
            <a:pPr marL="285750" indent="-285750">
              <a:buFont typeface="Arial" panose="020B0604020202020204" pitchFamily="34" charset="0"/>
              <a:buChar char="•"/>
            </a:pPr>
            <a:r>
              <a:rPr lang="en-US" sz="1800" dirty="0">
                <a:solidFill>
                  <a:schemeClr val="bg1"/>
                </a:solidFill>
              </a:rPr>
              <a:t>Pre-Health Science will cover each job skill listed with </a:t>
            </a:r>
            <a:r>
              <a:rPr lang="en-US" sz="1800" b="1" dirty="0">
                <a:solidFill>
                  <a:schemeClr val="bg1"/>
                </a:solidFill>
              </a:rPr>
              <a:t>specific focus on self-directed learning, resilience, and complex problem solving</a:t>
            </a:r>
            <a:r>
              <a:rPr lang="en-US" sz="1800" dirty="0">
                <a:solidFill>
                  <a:schemeClr val="bg1"/>
                </a:solidFill>
              </a:rPr>
              <a:t>. </a:t>
            </a:r>
          </a:p>
          <a:p>
            <a:pPr marL="285750" indent="-285750">
              <a:buFont typeface="Arial" panose="020B0604020202020204" pitchFamily="34" charset="0"/>
              <a:buChar char="•"/>
            </a:pPr>
            <a:endParaRPr lang="en-CA" sz="1800" dirty="0"/>
          </a:p>
        </p:txBody>
      </p:sp>
    </p:spTree>
    <p:extLst>
      <p:ext uri="{BB962C8B-B14F-4D97-AF65-F5344CB8AC3E}">
        <p14:creationId xmlns:p14="http://schemas.microsoft.com/office/powerpoint/2010/main" val="256664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3.3 Global Citizenship</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592025" y="1221700"/>
            <a:ext cx="8155895" cy="3038568"/>
          </a:xfrm>
        </p:spPr>
        <p:txBody>
          <a:bodyPr>
            <a:normAutofit/>
          </a:bodyPr>
          <a:lstStyle/>
          <a:p>
            <a:r>
              <a:rPr lang="en-US" sz="2400" b="1" dirty="0">
                <a:solidFill>
                  <a:srgbClr val="E2231A"/>
                </a:solidFill>
              </a:rPr>
              <a:t>Create an awareness of the wider world and your place in it.</a:t>
            </a:r>
          </a:p>
          <a:p>
            <a:r>
              <a:rPr lang="en-US" sz="1800" b="1" dirty="0">
                <a:solidFill>
                  <a:schemeClr val="bg1"/>
                </a:solidFill>
              </a:rPr>
              <a:t>Global citizenship </a:t>
            </a:r>
            <a:r>
              <a:rPr lang="en-US" sz="1800" dirty="0">
                <a:solidFill>
                  <a:schemeClr val="bg1"/>
                </a:solidFill>
              </a:rPr>
              <a:t>is having a worldview grounded in civic responsibility and ethics. Global citizens think both on a structural level and an individual level.</a:t>
            </a:r>
          </a:p>
          <a:p>
            <a:r>
              <a:rPr lang="en-US" sz="1800" b="1" dirty="0">
                <a:solidFill>
                  <a:schemeClr val="bg1"/>
                </a:solidFill>
              </a:rPr>
              <a:t>A global citizen</a:t>
            </a:r>
            <a:r>
              <a:rPr lang="en-US" sz="1800" dirty="0">
                <a:solidFill>
                  <a:schemeClr val="bg1"/>
                </a:solidFill>
              </a:rPr>
              <a:t>:</a:t>
            </a:r>
          </a:p>
          <a:p>
            <a:pPr marL="285750" indent="-285750">
              <a:buFont typeface="Arial" panose="020B0604020202020204" pitchFamily="34" charset="0"/>
              <a:buChar char="•"/>
            </a:pPr>
            <a:r>
              <a:rPr lang="en-US" sz="1800" dirty="0">
                <a:solidFill>
                  <a:schemeClr val="bg1"/>
                </a:solidFill>
              </a:rPr>
              <a:t>learn from and with others who are different from themselves</a:t>
            </a:r>
          </a:p>
          <a:p>
            <a:pPr marL="285750" indent="-285750">
              <a:buFont typeface="Arial" panose="020B0604020202020204" pitchFamily="34" charset="0"/>
              <a:buChar char="•"/>
            </a:pPr>
            <a:r>
              <a:rPr lang="en-US" sz="1800" dirty="0">
                <a:solidFill>
                  <a:schemeClr val="bg1"/>
                </a:solidFill>
              </a:rPr>
              <a:t>examine ideas such as privilege and relative positions of power</a:t>
            </a:r>
          </a:p>
          <a:p>
            <a:pPr marL="285750" indent="-285750">
              <a:buFont typeface="Arial" panose="020B0604020202020204" pitchFamily="34" charset="0"/>
              <a:buChar char="•"/>
            </a:pPr>
            <a:r>
              <a:rPr lang="en-US" sz="1800" dirty="0">
                <a:solidFill>
                  <a:schemeClr val="bg1"/>
                </a:solidFill>
              </a:rPr>
              <a:t>are committed to social justice and to breaking down global inequities</a:t>
            </a:r>
            <a:endParaRPr lang="en-CA" sz="1800" dirty="0">
              <a:solidFill>
                <a:schemeClr val="bg1"/>
              </a:solidFill>
            </a:endParaRPr>
          </a:p>
        </p:txBody>
      </p:sp>
      <p:pic>
        <p:nvPicPr>
          <p:cNvPr id="4" name="Picture 2" descr="Global Citizenship">
            <a:extLst>
              <a:ext uri="{FF2B5EF4-FFF2-40B4-BE49-F238E27FC236}">
                <a16:creationId xmlns:a16="http://schemas.microsoft.com/office/drawing/2014/main" id="{82FD5B92-2CE1-0B6E-AE37-DE65432A6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419" y="2203545"/>
            <a:ext cx="1738062" cy="173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8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p:txBody>
          <a:bodyPr/>
          <a:lstStyle/>
          <a:p>
            <a:r>
              <a:rPr lang="en-CA" dirty="0"/>
              <a:t>3.4 Self-Directed Learning</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230314"/>
            <a:ext cx="8246880" cy="3394075"/>
          </a:xfrm>
        </p:spPr>
        <p:txBody>
          <a:bodyPr>
            <a:normAutofit fontScale="92500" lnSpcReduction="20000"/>
          </a:bodyPr>
          <a:lstStyle/>
          <a:p>
            <a:r>
              <a:rPr lang="en-US" sz="1900" dirty="0">
                <a:solidFill>
                  <a:schemeClr val="bg1"/>
                </a:solidFill>
              </a:rPr>
              <a:t>Being a </a:t>
            </a:r>
            <a:r>
              <a:rPr lang="en-US" sz="1900" b="1" dirty="0">
                <a:solidFill>
                  <a:schemeClr val="bg1"/>
                </a:solidFill>
              </a:rPr>
              <a:t>self-directed learner </a:t>
            </a:r>
            <a:r>
              <a:rPr lang="en-US" sz="1900" dirty="0">
                <a:solidFill>
                  <a:schemeClr val="bg1"/>
                </a:solidFill>
              </a:rPr>
              <a:t>is being autonomous, organized, and self-disciplined. </a:t>
            </a:r>
          </a:p>
          <a:p>
            <a:r>
              <a:rPr lang="en-US" sz="2600" b="1" dirty="0">
                <a:solidFill>
                  <a:srgbClr val="E2231A"/>
                </a:solidFill>
              </a:rPr>
              <a:t>Excelling in Self-directed Learning as a Job Skill means:</a:t>
            </a:r>
          </a:p>
          <a:p>
            <a:r>
              <a:rPr lang="en-US" sz="1900" b="1" dirty="0">
                <a:solidFill>
                  <a:schemeClr val="bg1"/>
                </a:solidFill>
              </a:rPr>
              <a:t>You can:</a:t>
            </a:r>
          </a:p>
          <a:p>
            <a:pPr marL="285750" indent="-285750">
              <a:buFont typeface="Arial" panose="020B0604020202020204" pitchFamily="34" charset="0"/>
              <a:buChar char="•"/>
            </a:pPr>
            <a:r>
              <a:rPr lang="en-US" sz="1900" dirty="0">
                <a:solidFill>
                  <a:schemeClr val="bg1"/>
                </a:solidFill>
              </a:rPr>
              <a:t>Take initiative to learn</a:t>
            </a:r>
          </a:p>
          <a:p>
            <a:pPr marL="285750" indent="-285750">
              <a:buFont typeface="Arial" panose="020B0604020202020204" pitchFamily="34" charset="0"/>
              <a:buChar char="•"/>
            </a:pPr>
            <a:r>
              <a:rPr lang="en-US" sz="1900" dirty="0">
                <a:solidFill>
                  <a:schemeClr val="bg1"/>
                </a:solidFill>
              </a:rPr>
              <a:t>Work towards solving real-world problems trying to find efficient solutions</a:t>
            </a:r>
          </a:p>
          <a:p>
            <a:pPr marL="285750" indent="-285750">
              <a:buFont typeface="Arial" panose="020B0604020202020204" pitchFamily="34" charset="0"/>
              <a:buChar char="•"/>
            </a:pPr>
            <a:r>
              <a:rPr lang="en-US" sz="1900" dirty="0">
                <a:solidFill>
                  <a:schemeClr val="bg1"/>
                </a:solidFill>
              </a:rPr>
              <a:t>Adapt and learn as needed</a:t>
            </a:r>
          </a:p>
          <a:p>
            <a:pPr marL="285750" indent="-285750">
              <a:buFont typeface="Arial" panose="020B0604020202020204" pitchFamily="34" charset="0"/>
              <a:buChar char="•"/>
            </a:pPr>
            <a:r>
              <a:rPr lang="en-US" sz="1900" dirty="0">
                <a:solidFill>
                  <a:schemeClr val="bg1"/>
                </a:solidFill>
              </a:rPr>
              <a:t>Not fear change</a:t>
            </a:r>
          </a:p>
          <a:p>
            <a:pPr marL="285750" indent="-285750">
              <a:buFont typeface="Arial" panose="020B0604020202020204" pitchFamily="34" charset="0"/>
              <a:buChar char="•"/>
            </a:pPr>
            <a:r>
              <a:rPr lang="en-US" sz="1900" dirty="0">
                <a:solidFill>
                  <a:schemeClr val="bg1"/>
                </a:solidFill>
              </a:rPr>
              <a:t>Be accountable</a:t>
            </a:r>
          </a:p>
          <a:p>
            <a:pPr marL="285750" indent="-285750">
              <a:buFont typeface="Arial" panose="020B0604020202020204" pitchFamily="34" charset="0"/>
              <a:buChar char="•"/>
            </a:pPr>
            <a:r>
              <a:rPr lang="en-US" sz="1900" dirty="0">
                <a:solidFill>
                  <a:schemeClr val="bg1"/>
                </a:solidFill>
              </a:rPr>
              <a:t>Be punctual</a:t>
            </a:r>
          </a:p>
        </p:txBody>
      </p:sp>
    </p:spTree>
    <p:extLst>
      <p:ext uri="{BB962C8B-B14F-4D97-AF65-F5344CB8AC3E}">
        <p14:creationId xmlns:p14="http://schemas.microsoft.com/office/powerpoint/2010/main" val="265821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3.4 Self-Directed Learning </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0" y="1229709"/>
            <a:ext cx="8155303" cy="2721935"/>
          </a:xfrm>
        </p:spPr>
        <p:txBody>
          <a:bodyPr>
            <a:normAutofit fontScale="92500" lnSpcReduction="20000"/>
          </a:bodyPr>
          <a:lstStyle/>
          <a:p>
            <a:pPr lvl="1" indent="0">
              <a:buNone/>
            </a:pPr>
            <a:r>
              <a:rPr lang="en-US" sz="2600" b="1" dirty="0">
                <a:solidFill>
                  <a:srgbClr val="E2231A"/>
                </a:solidFill>
              </a:rPr>
              <a:t>Excelling in Self-directed Learning as a Job Skill means:</a:t>
            </a:r>
          </a:p>
          <a:p>
            <a:pPr lvl="1" indent="0">
              <a:buNone/>
            </a:pPr>
            <a:r>
              <a:rPr lang="en-US" sz="1900" b="1" dirty="0">
                <a:solidFill>
                  <a:schemeClr val="bg1"/>
                </a:solidFill>
              </a:rPr>
              <a:t>Others see you as</a:t>
            </a:r>
            <a:r>
              <a:rPr lang="en-US" sz="1900" dirty="0">
                <a:solidFill>
                  <a:schemeClr val="bg1"/>
                </a:solidFill>
              </a:rPr>
              <a:t>:</a:t>
            </a:r>
          </a:p>
          <a:p>
            <a:pPr marL="914389" lvl="1" indent="-342900">
              <a:buClr>
                <a:srgbClr val="646469"/>
              </a:buClr>
            </a:pPr>
            <a:r>
              <a:rPr lang="en-US" sz="1900" dirty="0">
                <a:solidFill>
                  <a:schemeClr val="bg1"/>
                </a:solidFill>
              </a:rPr>
              <a:t>Acting without being told to</a:t>
            </a:r>
          </a:p>
          <a:p>
            <a:pPr marL="914389" lvl="1" indent="-342900">
              <a:buClr>
                <a:srgbClr val="646469"/>
              </a:buClr>
            </a:pPr>
            <a:r>
              <a:rPr lang="en-US" sz="1900" dirty="0">
                <a:solidFill>
                  <a:schemeClr val="bg1"/>
                </a:solidFill>
              </a:rPr>
              <a:t>Assessing your own abilities – strengths and weaknesses</a:t>
            </a:r>
          </a:p>
          <a:p>
            <a:pPr marL="914389" lvl="1" indent="-342900">
              <a:buClr>
                <a:srgbClr val="646469"/>
              </a:buClr>
            </a:pPr>
            <a:r>
              <a:rPr lang="en-US" sz="1900" dirty="0">
                <a:solidFill>
                  <a:schemeClr val="bg1"/>
                </a:solidFill>
              </a:rPr>
              <a:t>Adapting to new technology</a:t>
            </a:r>
          </a:p>
          <a:p>
            <a:pPr marL="914389" lvl="1" indent="-342900">
              <a:buClr>
                <a:srgbClr val="646469"/>
              </a:buClr>
            </a:pPr>
            <a:r>
              <a:rPr lang="en-US" sz="1900" dirty="0">
                <a:solidFill>
                  <a:schemeClr val="bg1"/>
                </a:solidFill>
              </a:rPr>
              <a:t>A motivated/driven person</a:t>
            </a:r>
          </a:p>
          <a:p>
            <a:endParaRPr lang="en-CA" sz="1800" b="1" dirty="0">
              <a:solidFill>
                <a:srgbClr val="E2231A"/>
              </a:solidFill>
            </a:endParaRPr>
          </a:p>
        </p:txBody>
      </p:sp>
      <p:pic>
        <p:nvPicPr>
          <p:cNvPr id="4098" name="Picture 2" descr="Self-Directed Learning">
            <a:extLst>
              <a:ext uri="{FF2B5EF4-FFF2-40B4-BE49-F238E27FC236}">
                <a16:creationId xmlns:a16="http://schemas.microsoft.com/office/drawing/2014/main" id="{27892FE9-777C-555A-E838-1E7691768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554" y="1928366"/>
            <a:ext cx="1706108" cy="170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3.5 Social Intelligence</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644" y="1084235"/>
            <a:ext cx="8155303" cy="3924183"/>
          </a:xfrm>
        </p:spPr>
        <p:txBody>
          <a:bodyPr>
            <a:normAutofit/>
          </a:bodyPr>
          <a:lstStyle/>
          <a:p>
            <a:r>
              <a:rPr lang="en-US" sz="1800" b="1" dirty="0">
                <a:solidFill>
                  <a:schemeClr val="bg1"/>
                </a:solidFill>
              </a:rPr>
              <a:t>Social Intelligence </a:t>
            </a:r>
            <a:r>
              <a:rPr lang="en-US" sz="1800" dirty="0">
                <a:solidFill>
                  <a:schemeClr val="bg1"/>
                </a:solidFill>
              </a:rPr>
              <a:t>is being able to interact positively with others, building strong healthy relationships, and thriving in social environments.</a:t>
            </a:r>
          </a:p>
          <a:p>
            <a:r>
              <a:rPr lang="en-US" sz="2400" b="1" dirty="0">
                <a:solidFill>
                  <a:srgbClr val="E2231A"/>
                </a:solidFill>
              </a:rPr>
              <a:t>Excelling in Social Intelligence as a Job Skill means:</a:t>
            </a:r>
          </a:p>
          <a:p>
            <a:r>
              <a:rPr lang="en-US" sz="1800" b="1" dirty="0">
                <a:solidFill>
                  <a:schemeClr val="bg1"/>
                </a:solidFill>
              </a:rPr>
              <a:t>You:</a:t>
            </a:r>
          </a:p>
          <a:p>
            <a:pPr marL="457200" indent="-457200">
              <a:buFont typeface="Arial" panose="020B0604020202020204" pitchFamily="34" charset="0"/>
              <a:buChar char="•"/>
            </a:pPr>
            <a:r>
              <a:rPr lang="en-US" sz="1800" dirty="0">
                <a:solidFill>
                  <a:schemeClr val="bg1"/>
                </a:solidFill>
              </a:rPr>
              <a:t>Have a passion for working with others towards positive outcomes</a:t>
            </a:r>
          </a:p>
          <a:p>
            <a:pPr marL="457200" indent="-457200">
              <a:buFont typeface="Arial" panose="020B0604020202020204" pitchFamily="34" charset="0"/>
              <a:buChar char="•"/>
            </a:pPr>
            <a:r>
              <a:rPr lang="en-US" sz="1800" dirty="0">
                <a:solidFill>
                  <a:schemeClr val="bg1"/>
                </a:solidFill>
              </a:rPr>
              <a:t>Are curious about the world and the people in it</a:t>
            </a:r>
          </a:p>
          <a:p>
            <a:pPr marL="457200" indent="-457200">
              <a:buFont typeface="Arial" panose="020B0604020202020204" pitchFamily="34" charset="0"/>
              <a:buChar char="•"/>
            </a:pPr>
            <a:r>
              <a:rPr lang="en-US" sz="1800" dirty="0">
                <a:solidFill>
                  <a:schemeClr val="bg1"/>
                </a:solidFill>
              </a:rPr>
              <a:t>Care about others</a:t>
            </a:r>
          </a:p>
          <a:p>
            <a:pPr marL="457200" indent="-457200">
              <a:buFont typeface="Arial" panose="020B0604020202020204" pitchFamily="34" charset="0"/>
              <a:buChar char="•"/>
            </a:pPr>
            <a:r>
              <a:rPr lang="en-US" sz="1800" dirty="0">
                <a:solidFill>
                  <a:schemeClr val="bg1"/>
                </a:solidFill>
              </a:rPr>
              <a:t>Have good emotional control (Emotional Intelligence)</a:t>
            </a:r>
          </a:p>
          <a:p>
            <a:pPr marL="457200" indent="-457200">
              <a:buFont typeface="Arial" panose="020B0604020202020204" pitchFamily="34" charset="0"/>
              <a:buChar char="•"/>
            </a:pPr>
            <a:r>
              <a:rPr lang="en-US" sz="1800" dirty="0">
                <a:solidFill>
                  <a:schemeClr val="bg1"/>
                </a:solidFill>
              </a:rPr>
              <a:t>Listen with intent and exhibit strong conversational skills</a:t>
            </a:r>
            <a:endParaRPr lang="en-CA" sz="1800" dirty="0">
              <a:solidFill>
                <a:schemeClr val="bg1"/>
              </a:solidFill>
            </a:endParaRPr>
          </a:p>
        </p:txBody>
      </p:sp>
    </p:spTree>
    <p:extLst>
      <p:ext uri="{BB962C8B-B14F-4D97-AF65-F5344CB8AC3E}">
        <p14:creationId xmlns:p14="http://schemas.microsoft.com/office/powerpoint/2010/main" val="17276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2" y="304271"/>
            <a:ext cx="8785029" cy="925438"/>
          </a:xfrm>
        </p:spPr>
        <p:txBody>
          <a:bodyPr/>
          <a:lstStyle/>
          <a:p>
            <a:r>
              <a:rPr lang="en-CA" dirty="0"/>
              <a:t>3.5 Social Intelligence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5"/>
            <a:ext cx="8155305" cy="3331294"/>
          </a:xfrm>
        </p:spPr>
        <p:txBody>
          <a:bodyPr>
            <a:normAutofit/>
          </a:bodyPr>
          <a:lstStyle/>
          <a:p>
            <a:r>
              <a:rPr lang="en-US" sz="2400" b="1" dirty="0">
                <a:solidFill>
                  <a:srgbClr val="E2231A"/>
                </a:solidFill>
              </a:rPr>
              <a:t>Excelling in Social Intelligence as a Job Skill means:</a:t>
            </a:r>
          </a:p>
          <a:p>
            <a:r>
              <a:rPr lang="en-US" sz="1800" b="1" dirty="0">
                <a:solidFill>
                  <a:schemeClr val="bg1"/>
                </a:solidFill>
              </a:rPr>
              <a:t>Others see you as</a:t>
            </a:r>
            <a:r>
              <a:rPr lang="en-US" sz="1800" dirty="0">
                <a:solidFill>
                  <a:schemeClr val="bg1"/>
                </a:solidFill>
              </a:rPr>
              <a:t>:</a:t>
            </a:r>
          </a:p>
          <a:p>
            <a:pPr marL="285750" indent="-285750">
              <a:buFont typeface="Arial" panose="020B0604020202020204" pitchFamily="34" charset="0"/>
              <a:buChar char="•"/>
            </a:pPr>
            <a:r>
              <a:rPr lang="en-US" sz="1800" dirty="0">
                <a:solidFill>
                  <a:schemeClr val="bg1"/>
                </a:solidFill>
              </a:rPr>
              <a:t>Having respect for diverse opinions, values, belief systems and the contributions of others</a:t>
            </a:r>
          </a:p>
          <a:p>
            <a:pPr marL="285750" indent="-285750">
              <a:buFont typeface="Arial" panose="020B0604020202020204" pitchFamily="34" charset="0"/>
              <a:buChar char="•"/>
            </a:pPr>
            <a:r>
              <a:rPr lang="en-US" sz="1800" dirty="0">
                <a:solidFill>
                  <a:schemeClr val="bg1"/>
                </a:solidFill>
              </a:rPr>
              <a:t>Having a constantly renewed sense of curiosity and wonder</a:t>
            </a:r>
          </a:p>
          <a:p>
            <a:pPr marL="285750" indent="-285750">
              <a:buFont typeface="Arial" panose="020B0604020202020204" pitchFamily="34" charset="0"/>
              <a:buChar char="•"/>
            </a:pPr>
            <a:r>
              <a:rPr lang="en-US" sz="1800" dirty="0">
                <a:solidFill>
                  <a:schemeClr val="bg1"/>
                </a:solidFill>
              </a:rPr>
              <a:t>Having a willingness towards helping others</a:t>
            </a:r>
          </a:p>
          <a:p>
            <a:pPr marL="285750" indent="-285750">
              <a:buFont typeface="Arial" panose="020B0604020202020204" pitchFamily="34" charset="0"/>
              <a:buChar char="•"/>
            </a:pPr>
            <a:r>
              <a:rPr lang="en-US" sz="1800" dirty="0">
                <a:solidFill>
                  <a:schemeClr val="bg1"/>
                </a:solidFill>
              </a:rPr>
              <a:t>A good listener and communicator</a:t>
            </a:r>
          </a:p>
        </p:txBody>
      </p:sp>
      <p:pic>
        <p:nvPicPr>
          <p:cNvPr id="5122" name="Picture 2" descr="Social Intelligence">
            <a:extLst>
              <a:ext uri="{FF2B5EF4-FFF2-40B4-BE49-F238E27FC236}">
                <a16:creationId xmlns:a16="http://schemas.microsoft.com/office/drawing/2014/main" id="{473FA601-4D7E-FF52-9A0C-4BE5FB06D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1" y="2596527"/>
            <a:ext cx="1888158" cy="188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93977"/>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4A7F9-2FD3-4FAE-989D-00578CFD788F}">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1D50E78A-FB33-4AFD-88F0-DAAAB9326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fanshawe-16x10</Template>
  <TotalTime>665</TotalTime>
  <Words>877</Words>
  <Application>Microsoft Office PowerPoint</Application>
  <PresentationFormat>On-screen Show (16:10)</PresentationFormat>
  <Paragraphs>103</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Gotham</vt:lpstr>
      <vt:lpstr>Gotham Bold</vt:lpstr>
      <vt:lpstr>Gotham Book</vt:lpstr>
      <vt:lpstr>Gotham Medium</vt:lpstr>
      <vt:lpstr>fanshawe-16x10</vt:lpstr>
      <vt:lpstr>Pre-Health Science: Pathways to Success</vt:lpstr>
      <vt:lpstr>3.0 Learning Objectives</vt:lpstr>
      <vt:lpstr>3.1 Health Perspective</vt:lpstr>
      <vt:lpstr>3.2 Seven Job Skills</vt:lpstr>
      <vt:lpstr>3.3 Global Citizenship</vt:lpstr>
      <vt:lpstr>3.4 Self-Directed Learning</vt:lpstr>
      <vt:lpstr>3.4 Self-Directed Learning </vt:lpstr>
      <vt:lpstr>3.5 Social Intelligence</vt:lpstr>
      <vt:lpstr>3.5 Social Intelligence </vt:lpstr>
      <vt:lpstr>3.6 Resilience</vt:lpstr>
      <vt:lpstr>3.7 Novel And Adaptive Thinking</vt:lpstr>
      <vt:lpstr>3.7 Novel And Adaptive Thinking </vt:lpstr>
      <vt:lpstr>3.8 Implementation Skills</vt:lpstr>
      <vt:lpstr>3.9 Complex Problem Solving</vt:lpstr>
      <vt:lpstr>3.10 Key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77</cp:revision>
  <dcterms:created xsi:type="dcterms:W3CDTF">2021-09-01T22:50:23Z</dcterms:created>
  <dcterms:modified xsi:type="dcterms:W3CDTF">2023-07-21T19:25:17Z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