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16"/>
  </p:notesMasterIdLst>
  <p:sldIdLst>
    <p:sldId id="256" r:id="rId5"/>
    <p:sldId id="257" r:id="rId6"/>
    <p:sldId id="258" r:id="rId7"/>
    <p:sldId id="269" r:id="rId8"/>
    <p:sldId id="270" r:id="rId9"/>
    <p:sldId id="271" r:id="rId10"/>
    <p:sldId id="281" r:id="rId11"/>
    <p:sldId id="272" r:id="rId12"/>
    <p:sldId id="274" r:id="rId13"/>
    <p:sldId id="275" r:id="rId14"/>
    <p:sldId id="277" r:id="rId15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897" autoAdjust="0"/>
  </p:normalViewPr>
  <p:slideViewPr>
    <p:cSldViewPr snapToGrid="0">
      <p:cViewPr varScale="1">
        <p:scale>
          <a:sx n="95" d="100"/>
          <a:sy n="95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4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20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9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90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55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3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7-7-fanshawe-resour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7-1-what-is-diversit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7-4-embracing-diversity-thought-action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7-6-career-connec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 pitchFamily="2" charset="0"/>
                <a:ea typeface="+mj-ea"/>
              </a:rPr>
              <a:t>Pre-Health Science: Pathways to Success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17: Equity,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17.7 Fanshawe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2E7FD-5274-4D4E-A7F6-CF8B70CD96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5631244" cy="3394075"/>
          </a:xfrm>
        </p:spPr>
        <p:txBody>
          <a:bodyPr/>
          <a:lstStyle/>
          <a:p>
            <a:r>
              <a:rPr lang="en-CA" dirty="0"/>
              <a:t>There are many resources to help you expand your diversity and inclusion training.  Visit </a:t>
            </a:r>
            <a:r>
              <a:rPr lang="en-CA" dirty="0">
                <a:hlinkClick r:id="rId3"/>
              </a:rPr>
              <a:t>Section 17.7 </a:t>
            </a:r>
            <a:r>
              <a:rPr lang="en-CA" dirty="0"/>
              <a:t>in your text.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53B25-CD58-F240-E54A-F29FC7F3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030" y="122970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17.8 Key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0" y="1229708"/>
            <a:ext cx="5906749" cy="330496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Diversity may affect perception of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Canada takes pride in diversity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Think about your own upbringing and experiences, and reflect on the many different ways of approaching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Experiencing new ways of thinking, ideas, concepts, and values helps develop</a:t>
            </a:r>
          </a:p>
          <a:p>
            <a:pPr marL="857239" lvl="1" indent="-285750"/>
            <a:r>
              <a:rPr lang="en-CA" sz="1400" dirty="0"/>
              <a:t>Global citizenship</a:t>
            </a:r>
          </a:p>
          <a:p>
            <a:pPr marL="857239" lvl="1" indent="-285750"/>
            <a:r>
              <a:rPr lang="en-CA" sz="1400" dirty="0"/>
              <a:t>Social intelligence</a:t>
            </a:r>
          </a:p>
          <a:p>
            <a:pPr marL="857239" lvl="1" indent="-285750"/>
            <a:r>
              <a:rPr lang="en-CA" sz="1400" dirty="0"/>
              <a:t>Novel and adaptive thinking </a:t>
            </a:r>
          </a:p>
          <a:p>
            <a:pPr marL="857239" lvl="1" indent="-285750"/>
            <a:r>
              <a:rPr lang="en-CA" sz="1400" dirty="0"/>
              <a:t>Creative problem solving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353FB-D866-45B9-9A67-AC7C5258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26" y="686161"/>
            <a:ext cx="1390651" cy="1357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E4D76-0C45-4596-8897-D4DF3E535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938" y="1499619"/>
            <a:ext cx="1371600" cy="1382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96CC17-2E0F-4492-A367-0624D7BD8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27" y="2571523"/>
            <a:ext cx="1390650" cy="1434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4303F-8641-4880-BFBC-0118702B6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477" y="3410548"/>
            <a:ext cx="1412523" cy="13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17.0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After reading this chapter, you should be able to do the following: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Identify and explain what diversity means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Evaluate and make informed decisions about your own beliefs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Identify the benefits of diversity and how you can expand your global intelligence, through action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Identify resources that can help you take responsibility for your own learning journey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dirty="0"/>
              <a:t>Recognize how academic success connects to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17.1 What is Diversity?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5757162" cy="314051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How do you feel about diversity, equity, and inclusion? These questions will help you determine how the chapter concepts relate to you right now. </a:t>
            </a:r>
          </a:p>
          <a:p>
            <a:r>
              <a:rPr lang="en-CA" dirty="0"/>
              <a:t>Complete “Your Own Beliefs Exercise” in </a:t>
            </a:r>
            <a:r>
              <a:rPr lang="en-CA" dirty="0">
                <a:hlinkClick r:id="rId3"/>
              </a:rPr>
              <a:t>section 17.1 </a:t>
            </a:r>
            <a:endParaRPr lang="en-CA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B95A6269-314D-D54C-3890-41373BE8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17.1 What is Diversity?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1" y="1229709"/>
            <a:ext cx="8155896" cy="306797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400" b="1" dirty="0"/>
              <a:t>Diversity </a:t>
            </a:r>
            <a:r>
              <a:rPr lang="en-CA" sz="2400" dirty="0"/>
              <a:t>refers to the great variety of human characteristics</a:t>
            </a:r>
          </a:p>
          <a:p>
            <a:pPr marL="857239" lvl="1" indent="-285750" algn="just"/>
            <a:r>
              <a:rPr lang="en-CA" sz="2000" dirty="0"/>
              <a:t>Where someone was born and raised</a:t>
            </a:r>
          </a:p>
          <a:p>
            <a:pPr marL="857239" lvl="1" indent="-285750" algn="just"/>
            <a:r>
              <a:rPr lang="en-CA" sz="2000" dirty="0"/>
              <a:t>Family or cultural group </a:t>
            </a:r>
          </a:p>
          <a:p>
            <a:pPr marL="857239" lvl="1" indent="-285750" algn="just"/>
            <a:r>
              <a:rPr lang="en-CA" sz="2000" dirty="0"/>
              <a:t>Personal identity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400" dirty="0"/>
              <a:t>Diversity can be biological, cultural, or personal</a:t>
            </a:r>
          </a:p>
        </p:txBody>
      </p:sp>
    </p:spTree>
    <p:extLst>
      <p:ext uri="{BB962C8B-B14F-4D97-AF65-F5344CB8AC3E}">
        <p14:creationId xmlns:p14="http://schemas.microsoft.com/office/powerpoint/2010/main" val="34429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17.2 Types of Diversity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64CE3E-610F-4AC2-B4F4-2E050BC807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85000" lnSpcReduction="10000"/>
          </a:bodyPr>
          <a:lstStyle/>
          <a:p>
            <a:r>
              <a:rPr lang="en-CA" b="1" dirty="0"/>
              <a:t>Diversity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Ethnicity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Cultural 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Educational 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Geography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Socioeconomic 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Gender 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Sexual orientation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Religion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Political 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Physical 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Extracurricular abilities </a:t>
            </a:r>
          </a:p>
        </p:txBody>
      </p:sp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17.3 The Benefits of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230314"/>
            <a:ext cx="5601650" cy="32273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Variety of teaching methods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Mature worldview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Better prepared for diverse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Enhanced self awareness  </a:t>
            </a:r>
          </a:p>
          <a:p>
            <a:pPr marL="914389" lvl="1" indent="-342900"/>
            <a:endParaRPr lang="en-C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345E6-BE6E-4987-A137-F9C5943C0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061" y="1045992"/>
            <a:ext cx="2593909" cy="26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17.4 Embracing Diversity Thought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7" y="1229710"/>
            <a:ext cx="6118478" cy="2812306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Don’t try to ignore differences among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Don’t apply any group generalizations to individuals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Develop cultural sensitivity for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Don’t use slang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Educate yourself</a:t>
            </a:r>
          </a:p>
          <a:p>
            <a:pPr marL="857239" lvl="1" indent="-285750"/>
            <a:endParaRPr lang="en-CA" dirty="0"/>
          </a:p>
          <a:p>
            <a:pPr marL="857239" lvl="1" indent="-285750"/>
            <a:endParaRPr lang="en-CA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5AB66-6D62-4F3A-A955-2627924FA0F1}"/>
              </a:ext>
            </a:extLst>
          </p:cNvPr>
          <p:cNvSpPr txBox="1"/>
          <p:nvPr/>
        </p:nvSpPr>
        <p:spPr>
          <a:xfrm>
            <a:off x="727788" y="419877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Visit </a:t>
            </a:r>
            <a:r>
              <a:rPr lang="en-CA" sz="1800" dirty="0">
                <a:solidFill>
                  <a:schemeClr val="bg1"/>
                </a:solidFill>
                <a:hlinkClick r:id="rId3"/>
              </a:rPr>
              <a:t>section 17.4</a:t>
            </a:r>
            <a:r>
              <a:rPr lang="en-CA" sz="1800" dirty="0">
                <a:solidFill>
                  <a:schemeClr val="bg1"/>
                </a:solidFill>
              </a:rPr>
              <a:t> in your text.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17.5 Reflection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265A4-1E9A-4708-BB9B-7306D4909B53}"/>
              </a:ext>
            </a:extLst>
          </p:cNvPr>
          <p:cNvSpPr txBox="1"/>
          <p:nvPr/>
        </p:nvSpPr>
        <p:spPr>
          <a:xfrm>
            <a:off x="494053" y="1287839"/>
            <a:ext cx="5871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In your opinion, what is the biggest benefit to you in the workplace if you develop your global intelligence and embracing diversity?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F5039-BBF5-E4BE-24CF-AB757A972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17.6 Career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399" y="1230315"/>
            <a:ext cx="8433047" cy="351313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Now that you understand the concept of diversity, and its importance, visit </a:t>
            </a:r>
            <a:r>
              <a:rPr lang="en-CA" dirty="0">
                <a:solidFill>
                  <a:schemeClr val="bg1"/>
                </a:solidFill>
                <a:hlinkClick r:id="rId3"/>
              </a:rPr>
              <a:t>section 17.6 </a:t>
            </a:r>
            <a:r>
              <a:rPr lang="en-CA" dirty="0">
                <a:solidFill>
                  <a:schemeClr val="bg1"/>
                </a:solidFill>
              </a:rPr>
              <a:t>Career Connection in your text, and reflect on the interview questions asked. How would you respond to each question?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035156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4A7F9-2FD3-4FAE-989D-00578CFD788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20559</TotalTime>
  <Words>403</Words>
  <Application>Microsoft Office PowerPoint</Application>
  <PresentationFormat>On-screen Show (16:10)</PresentationFormat>
  <Paragraphs>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17.0 Learning Objectives</vt:lpstr>
      <vt:lpstr>17.1 What is Diversity? </vt:lpstr>
      <vt:lpstr>17.1 What is Diversity?</vt:lpstr>
      <vt:lpstr>17.2 Types of Diversity </vt:lpstr>
      <vt:lpstr>17.3 The Benefits of Diversity</vt:lpstr>
      <vt:lpstr>17.4 Embracing Diversity Thought Actions </vt:lpstr>
      <vt:lpstr>17.5 Reflection</vt:lpstr>
      <vt:lpstr>17.6 Career Connection</vt:lpstr>
      <vt:lpstr>17.7 Fanshawe Resources </vt:lpstr>
      <vt:lpstr>17.8 Key Takeaways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67</cp:revision>
  <dcterms:created xsi:type="dcterms:W3CDTF">2021-09-01T22:50:23Z</dcterms:created>
  <dcterms:modified xsi:type="dcterms:W3CDTF">2023-08-30T16:29:54Z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