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8" r:id="rId3"/>
    <p:sldId id="259" r:id="rId4"/>
    <p:sldId id="260" r:id="rId5"/>
    <p:sldId id="261" r:id="rId6"/>
    <p:sldId id="269" r:id="rId7"/>
    <p:sldId id="264" r:id="rId8"/>
    <p:sldId id="262"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2279" autoAdjust="0"/>
  </p:normalViewPr>
  <p:slideViewPr>
    <p:cSldViewPr snapToGrid="0">
      <p:cViewPr varScale="1">
        <p:scale>
          <a:sx n="47" d="100"/>
          <a:sy n="47" d="100"/>
        </p:scale>
        <p:origin x="162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D845E4-44DC-4471-9679-C333EFD42BE6}" type="datetimeFigureOut">
              <a:rPr lang="en-US" smtClean="0"/>
              <a:t>3/7/2023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BBFE6B-CF44-41E2-92AE-BE5667117DB6}" type="slidenum">
              <a:rPr lang="en-US" smtClean="0"/>
              <a:t>‹#›</a:t>
            </a:fld>
            <a:endParaRPr lang="en-US"/>
          </a:p>
        </p:txBody>
      </p:sp>
    </p:spTree>
    <p:extLst>
      <p:ext uri="{BB962C8B-B14F-4D97-AF65-F5344CB8AC3E}">
        <p14:creationId xmlns:p14="http://schemas.microsoft.com/office/powerpoint/2010/main" val="1722045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Le projet ADHD est une initiative étudiante dirigée par ceux-ci, faisant la promotion et l'inclusion des étudiants universitaires s’identifiant comme </a:t>
            </a:r>
            <a:r>
              <a:rPr lang="fr-FR" dirty="0" err="1"/>
              <a:t>neurodivers</a:t>
            </a:r>
            <a:r>
              <a:rPr lang="fr-FR" dirty="0"/>
              <a:t>. Ce projet a été créé pour déstigmatiser les troubles TDAH et la neurodiversité sur le campus. Concrètement, ce projet saura fournir aux étudiants des ressources et le soutien nécessaire pour offrir un environnement accueillant à l'Université de Windsor. </a:t>
            </a:r>
          </a:p>
          <a:p>
            <a:r>
              <a:rPr lang="fr-FR" dirty="0"/>
              <a:t>Le projet ADHD a été financé par le gouvernement de l'Ontario et en partenariat avec l’association Learning </a:t>
            </a:r>
            <a:r>
              <a:rPr lang="fr-FR" dirty="0" err="1"/>
              <a:t>Disability</a:t>
            </a:r>
            <a:r>
              <a:rPr lang="fr-FR" dirty="0"/>
              <a:t> Association of Windsor Essex (LDAWE),</a:t>
            </a:r>
            <a:endParaRPr lang="en-US" dirty="0"/>
          </a:p>
          <a:p>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2</a:t>
            </a:fld>
            <a:endParaRPr lang="en-US"/>
          </a:p>
        </p:txBody>
      </p:sp>
    </p:spTree>
    <p:extLst>
      <p:ext uri="{BB962C8B-B14F-4D97-AF65-F5344CB8AC3E}">
        <p14:creationId xmlns:p14="http://schemas.microsoft.com/office/powerpoint/2010/main" val="1492639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Si vous êtes un étudiant de l'Université de Windsor ayant reçu un diagnostic de trouble TDAH, vous avez droit à certaines mesures en matière d'accessibilité. Vous n'êtes pas seul! </a:t>
            </a:r>
          </a:p>
          <a:p>
            <a:r>
              <a:rPr lang="fr-FR" dirty="0"/>
              <a:t>La vie universitaire peut être très difficile, et vous méritez un soutien et des ressources appropriées qui vous aideront à vous dépasser. Vous pouvez vous contacter les services d'accessibilité pour étudiants afin d’en savoir plus sur les mesures disponibles. </a:t>
            </a:r>
          </a:p>
          <a:p>
            <a:r>
              <a:rPr lang="fr-FR" dirty="0"/>
              <a:t>Nous afficherons leurs coordonnées sur la dernière diapositive</a:t>
            </a:r>
          </a:p>
          <a:p>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11</a:t>
            </a:fld>
            <a:endParaRPr lang="en-US"/>
          </a:p>
        </p:txBody>
      </p:sp>
    </p:spTree>
    <p:extLst>
      <p:ext uri="{BB962C8B-B14F-4D97-AF65-F5344CB8AC3E}">
        <p14:creationId xmlns:p14="http://schemas.microsoft.com/office/powerpoint/2010/main" val="3424588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Nous tenons à remercier l'OHREA pour son soutien à cet atelier et à cette initiative, ainsi que l'Association des troubles d'apprentissage de Windsor-Essex, l'Université de Windsor et le gouvernement de l'Ontario. Un grand merci tout spécial à nos participants aujourd'hui. N'hésitez pas à nous contacter par courriel à tout moment ou à visiter notre site Web pour consulter nos mises à jour et nouveaux projets. </a:t>
            </a:r>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12</a:t>
            </a:fld>
            <a:endParaRPr lang="en-US"/>
          </a:p>
        </p:txBody>
      </p:sp>
    </p:spTree>
    <p:extLst>
      <p:ext uri="{BB962C8B-B14F-4D97-AF65-F5344CB8AC3E}">
        <p14:creationId xmlns:p14="http://schemas.microsoft.com/office/powerpoint/2010/main" val="1614308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Le projet ADHD a été rendu possible grâce à une subvention du programme </a:t>
            </a:r>
            <a:r>
              <a:rPr lang="fr-FR" dirty="0" err="1"/>
              <a:t>InterAction</a:t>
            </a:r>
            <a:r>
              <a:rPr lang="fr-FR" dirty="0"/>
              <a:t> pour le changement, un programme de subventions géré par le Ministère des Services aux Aînés et de l'Accessibilité. </a:t>
            </a:r>
          </a:p>
          <a:p>
            <a:r>
              <a:rPr lang="fr-FR" dirty="0"/>
              <a:t>Grâce au soutien du programme </a:t>
            </a:r>
            <a:r>
              <a:rPr lang="fr-FR" dirty="0" err="1"/>
              <a:t>InterAction</a:t>
            </a:r>
            <a:r>
              <a:rPr lang="fr-FR" dirty="0"/>
              <a:t> pour le changement, le projet ADHD a pu devenir une initiative d'accessibilité à l'échelle universitaire.</a:t>
            </a:r>
            <a:endParaRPr lang="en-US" b="1" dirty="0"/>
          </a:p>
          <a:p>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3</a:t>
            </a:fld>
            <a:endParaRPr lang="en-US"/>
          </a:p>
        </p:txBody>
      </p:sp>
    </p:spTree>
    <p:extLst>
      <p:ext uri="{BB962C8B-B14F-4D97-AF65-F5344CB8AC3E}">
        <p14:creationId xmlns:p14="http://schemas.microsoft.com/office/powerpoint/2010/main" val="381735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Les établissements d'enseignement de l'Ontario ont l'obligation de se conformer à deux ensembles de règlements.</a:t>
            </a:r>
          </a:p>
          <a:p>
            <a:pPr marL="0" indent="0">
              <a:buNone/>
            </a:pPr>
            <a:r>
              <a:rPr lang="fr-FR" dirty="0"/>
              <a:t>Le Code des droits de la personne de l'Ontario:</a:t>
            </a:r>
          </a:p>
          <a:p>
            <a:r>
              <a:rPr lang="fr-FR" dirty="0"/>
              <a:t>Maintenir des environnements éducatifs accessibles, inclusifs, exempts de discrimination et de harcèlement et respectueux des droits de la personne.</a:t>
            </a:r>
          </a:p>
          <a:p>
            <a:pPr marL="0" indent="0">
              <a:buNone/>
            </a:pPr>
            <a:r>
              <a:rPr lang="fr-FR" dirty="0"/>
              <a:t>La Loi sur l'accessibilité pour les personnes vivant avec un handicap de l'Ontario:</a:t>
            </a:r>
          </a:p>
          <a:p>
            <a:r>
              <a:rPr lang="fr-FR" dirty="0"/>
              <a:t>La LAPHO a établi le Règlement sur les normes d'accessibilité intégrées (RNAI), un ensemble d'exigences légales que les établissements doivent suivre pour aider à identifier, éliminer et prévenir les obstacles auxquels sont confrontées les personnes handicapées.</a:t>
            </a:r>
          </a:p>
          <a:p>
            <a:r>
              <a:rPr lang="fr-FR" dirty="0"/>
              <a:t>Ces exigences sont divisées en deux catégories: exigences générales et normes d'accessibilité.</a:t>
            </a:r>
          </a:p>
          <a:p>
            <a:r>
              <a:rPr lang="fr-FR" dirty="0"/>
              <a:t>Source textuelle: Universal Design for Learning (UDL) for Inclusion, Diversity, </a:t>
            </a:r>
            <a:r>
              <a:rPr lang="fr-FR" dirty="0" err="1"/>
              <a:t>Equity</a:t>
            </a:r>
            <a:r>
              <a:rPr lang="fr-FR" dirty="0"/>
              <a:t>, and </a:t>
            </a:r>
            <a:r>
              <a:rPr lang="fr-FR" dirty="0" err="1"/>
              <a:t>Accessibility</a:t>
            </a:r>
            <a:r>
              <a:rPr lang="fr-FR" dirty="0"/>
              <a:t> (IDEA) par </a:t>
            </a:r>
            <a:r>
              <a:rPr lang="fr-FR" dirty="0" err="1"/>
              <a:t>Darla</a:t>
            </a:r>
            <a:r>
              <a:rPr lang="fr-FR" dirty="0"/>
              <a:t> Benton Kearney</a:t>
            </a:r>
            <a:endParaRPr lang="en-US" dirty="0"/>
          </a:p>
          <a:p>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4</a:t>
            </a:fld>
            <a:endParaRPr lang="en-US"/>
          </a:p>
        </p:txBody>
      </p:sp>
    </p:spTree>
    <p:extLst>
      <p:ext uri="{BB962C8B-B14F-4D97-AF65-F5344CB8AC3E}">
        <p14:creationId xmlns:p14="http://schemas.microsoft.com/office/powerpoint/2010/main" val="2891340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Le trouble déficitaire de l'attention/hyperactivité, ou TDAH, est souvent défini comme un trouble neurodéveloppemental. </a:t>
            </a:r>
          </a:p>
          <a:p>
            <a:r>
              <a:rPr lang="fr-FR" dirty="0"/>
              <a:t>Les symptômes courants comprennent l'hyperactivité, l'inattention et l'impulsivité. </a:t>
            </a:r>
          </a:p>
          <a:p>
            <a:r>
              <a:rPr lang="fr-FR" dirty="0"/>
              <a:t>Plusieurs personnes atteintes d’un trouble TDAH excellent dans la résolution créative de problèmes, sont exceptionnellement empathiques et ont souvent un sens poussé de l'équité.</a:t>
            </a:r>
            <a:endParaRPr lang="en-US" dirty="0"/>
          </a:p>
          <a:p>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5</a:t>
            </a:fld>
            <a:endParaRPr lang="en-US"/>
          </a:p>
        </p:txBody>
      </p:sp>
    </p:spTree>
    <p:extLst>
      <p:ext uri="{BB962C8B-B14F-4D97-AF65-F5344CB8AC3E}">
        <p14:creationId xmlns:p14="http://schemas.microsoft.com/office/powerpoint/2010/main" val="4071784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b="1" dirty="0"/>
              <a:t>Les symptômes courants du type inattentif: </a:t>
            </a:r>
          </a:p>
          <a:p>
            <a:r>
              <a:rPr lang="fr-FR" dirty="0"/>
              <a:t>La personne aura souvent la tête ailleurs (en état de rêverie)</a:t>
            </a:r>
          </a:p>
          <a:p>
            <a:r>
              <a:rPr lang="fr-FR" dirty="0"/>
              <a:t>Symptôme de l’</a:t>
            </a:r>
            <a:r>
              <a:rPr lang="fr-FR" dirty="0" err="1"/>
              <a:t>hyperfocus</a:t>
            </a:r>
            <a:r>
              <a:rPr lang="fr-FR" dirty="0"/>
              <a:t> (paradoxalement en état de concentration immense)</a:t>
            </a:r>
          </a:p>
          <a:p>
            <a:r>
              <a:rPr lang="fr-FR" dirty="0"/>
              <a:t>Facilement distrait par de petits stimuli</a:t>
            </a:r>
          </a:p>
          <a:p>
            <a:r>
              <a:rPr lang="fr-FR" dirty="0"/>
              <a:t>Grande difficulté à rester concentre</a:t>
            </a:r>
          </a:p>
          <a:p>
            <a:r>
              <a:rPr lang="fr-FR" dirty="0"/>
              <a:t>Une gestion du temps et de l’organisation difficiles</a:t>
            </a:r>
          </a:p>
          <a:p>
            <a:r>
              <a:rPr lang="fr-FR" dirty="0"/>
              <a:t>Excelle dans la résolution créative de problèmes</a:t>
            </a:r>
          </a:p>
          <a:p>
            <a:r>
              <a:rPr lang="fr-FR" dirty="0"/>
              <a:t>Sensible aux émotions et aux situations de rejet </a:t>
            </a:r>
          </a:p>
          <a:p>
            <a:pPr marL="0" indent="0">
              <a:buNone/>
            </a:pPr>
            <a:r>
              <a:rPr lang="fr-FR" b="1" dirty="0"/>
              <a:t>Les symptômes courants du type hyperactif:</a:t>
            </a:r>
          </a:p>
          <a:p>
            <a:r>
              <a:rPr lang="fr-FR" dirty="0"/>
              <a:t>En mouvement constant, agité</a:t>
            </a:r>
          </a:p>
          <a:p>
            <a:r>
              <a:rPr lang="fr-FR" dirty="0"/>
              <a:t>Impatient</a:t>
            </a:r>
          </a:p>
          <a:p>
            <a:r>
              <a:rPr lang="fr-FR" dirty="0"/>
              <a:t>Difficulté à contrôler le volume de leur voix</a:t>
            </a:r>
          </a:p>
          <a:p>
            <a:r>
              <a:rPr lang="fr-FR" dirty="0"/>
              <a:t>Très créatif</a:t>
            </a:r>
          </a:p>
          <a:p>
            <a:r>
              <a:rPr lang="fr-FR" dirty="0"/>
              <a:t>Beaucoup d'énergie physique et mentale</a:t>
            </a:r>
          </a:p>
          <a:p>
            <a:r>
              <a:rPr lang="fr-FR" dirty="0"/>
              <a:t>Intense fatigue après une dépense d’énergie</a:t>
            </a:r>
          </a:p>
          <a:p>
            <a:r>
              <a:rPr lang="fr-FR" dirty="0"/>
              <a:t>Peut interrompre les autres</a:t>
            </a:r>
            <a:endParaRPr lang="en-US" dirty="0"/>
          </a:p>
          <a:p>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6</a:t>
            </a:fld>
            <a:endParaRPr lang="en-US"/>
          </a:p>
        </p:txBody>
      </p:sp>
    </p:spTree>
    <p:extLst>
      <p:ext uri="{BB962C8B-B14F-4D97-AF65-F5344CB8AC3E}">
        <p14:creationId xmlns:p14="http://schemas.microsoft.com/office/powerpoint/2010/main" val="309350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Lorsque les employeurs, des collègues ou des amis découvrent qu’une personne souffre d’un TDAH, ils peuvent être influencés en fonction de ce qui est véhiculé dans les médias. </a:t>
            </a:r>
          </a:p>
          <a:p>
            <a:r>
              <a:rPr lang="fr-FR" dirty="0"/>
              <a:t>Ils peuvent par exemple, s’imaginer que la personne en question est peu fiable, paresseuse, moins intelligente, etc. </a:t>
            </a:r>
          </a:p>
          <a:p>
            <a:r>
              <a:rPr lang="fr-FR" dirty="0"/>
              <a:t>Le manque de soutien et d’incompréhension des troubles TDAH et de la neurodiversité crée des barrières supplémentaires pour ces gens souhaitant réussir leurs objectifs scolaires, professionnels ou personnels.</a:t>
            </a:r>
          </a:p>
          <a:p>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7</a:t>
            </a:fld>
            <a:endParaRPr lang="en-US"/>
          </a:p>
        </p:txBody>
      </p:sp>
    </p:spTree>
    <p:extLst>
      <p:ext uri="{BB962C8B-B14F-4D97-AF65-F5344CB8AC3E}">
        <p14:creationId xmlns:p14="http://schemas.microsoft.com/office/powerpoint/2010/main" val="2199491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Pourquoi cette cause devrait-elle prendre tant d’importance si elle ne vous affecte pas personnellement (ou les gens autour de vous)? Les troubles TDAH influencent peut-être votre entourage plus que vous ne le pensez. Selon le Centre de sensibilisation au TDAH du Canada (CSTC), au moins 5% des gens dans le monde souffrent d’un trouble TDAH. Ce nombre est probablement beaucoup plus élevé. Même si cette cause ne vous concerne pas personnellement, nous souhaitons sensibiliser tout le monde à l'Université afin que les personnes atteintes d’un TDAH obtiennent les mêmes opportunités que tout le monde au sein d’un campus accessible et respectueux. Les espaces et pratiques accessibles profitent d’ailleurs à tout le monde! Ne serait-il pas agréable d'avoir accès aux notes de réunion ou aux diapositives de cours à l'avance afin de pouvoir facilement préparer votre cours? Ou encore, que diriez-vous de faire l’essai d’un cours utilisant une méthode adaptée? Les possibilités sont multiples, il suffit d’être ouvert d’esprit</a:t>
            </a:r>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8</a:t>
            </a:fld>
            <a:endParaRPr lang="en-US"/>
          </a:p>
        </p:txBody>
      </p:sp>
    </p:spTree>
    <p:extLst>
      <p:ext uri="{BB962C8B-B14F-4D97-AF65-F5344CB8AC3E}">
        <p14:creationId xmlns:p14="http://schemas.microsoft.com/office/powerpoint/2010/main" val="2475730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L'accessibilité est un mot largement utilisé de nos jours. Mais qu'est-ce qu’il signifie réellement? Comment se traduisent les pratiques accessibles dans notre vie de tous les jours? </a:t>
            </a:r>
          </a:p>
          <a:p>
            <a:r>
              <a:rPr lang="fr-FR" dirty="0"/>
              <a:t>Le TDAH est communément appelé « handicap invisible ». Signifiant que lorsque vous rencontrez quelqu'un pour la première fois, il est pratiquement impossible de s‘apercevoir que la personne souffre d’un TDAH. </a:t>
            </a:r>
          </a:p>
          <a:p>
            <a:r>
              <a:rPr lang="fr-FR" dirty="0"/>
              <a:t>Pour cette raison, les personnes atteintes de TDAH peuvent avoir des difficultés à travailler, à apprendre et à socialiser dans des endroits conçus pour les personnes sans TDAH. </a:t>
            </a:r>
          </a:p>
          <a:p>
            <a:r>
              <a:rPr lang="fr-FR" dirty="0"/>
              <a:t>Voici quelques suggestions pour aider à la création de lieux plus accessibles et respectueux pour tous. </a:t>
            </a:r>
            <a:endParaRPr lang="en-US" dirty="0"/>
          </a:p>
          <a:p>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9</a:t>
            </a:fld>
            <a:endParaRPr lang="en-US"/>
          </a:p>
        </p:txBody>
      </p:sp>
    </p:spTree>
    <p:extLst>
      <p:ext uri="{BB962C8B-B14F-4D97-AF65-F5344CB8AC3E}">
        <p14:creationId xmlns:p14="http://schemas.microsoft.com/office/powerpoint/2010/main" val="3655127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Dans la mesure du possible, fournissez des notes de réunion, des notes de cours ou tout autre contenu à l'avance.</a:t>
            </a:r>
          </a:p>
          <a:p>
            <a:r>
              <a:rPr lang="fr-FR" dirty="0"/>
              <a:t>Encouragez d'autres méthodes de travail ou d'apprentissage.</a:t>
            </a:r>
          </a:p>
          <a:p>
            <a:r>
              <a:rPr lang="fr-FR" dirty="0"/>
              <a:t>Utilisez un langage inclusif et respectueux.</a:t>
            </a:r>
          </a:p>
          <a:p>
            <a:r>
              <a:rPr lang="fr-FR" dirty="0"/>
              <a:t>En cas de doute, posez des questions! Demandez toujours à la personne atteinte d’un TDAH lors de la mise en place d'aménagements ou d’un support particulier.</a:t>
            </a:r>
            <a:endParaRPr lang="en-US" dirty="0"/>
          </a:p>
          <a:p>
            <a:endParaRPr lang="en-US" dirty="0"/>
          </a:p>
        </p:txBody>
      </p:sp>
      <p:sp>
        <p:nvSpPr>
          <p:cNvPr id="4" name="Slide Number Placeholder 3"/>
          <p:cNvSpPr>
            <a:spLocks noGrp="1"/>
          </p:cNvSpPr>
          <p:nvPr>
            <p:ph type="sldNum" sz="quarter" idx="5"/>
          </p:nvPr>
        </p:nvSpPr>
        <p:spPr/>
        <p:txBody>
          <a:bodyPr/>
          <a:lstStyle/>
          <a:p>
            <a:fld id="{85BBFE6B-CF44-41E2-92AE-BE5667117DB6}" type="slidenum">
              <a:rPr lang="en-US" smtClean="0"/>
              <a:t>10</a:t>
            </a:fld>
            <a:endParaRPr lang="en-US"/>
          </a:p>
        </p:txBody>
      </p:sp>
    </p:spTree>
    <p:extLst>
      <p:ext uri="{BB962C8B-B14F-4D97-AF65-F5344CB8AC3E}">
        <p14:creationId xmlns:p14="http://schemas.microsoft.com/office/powerpoint/2010/main" val="89019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438668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231092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37674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393086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60173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187979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3575299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335976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141467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A321F2-4CE0-4C7B-92D9-3F5D078858A2}" type="datetimeFigureOut">
              <a:rPr lang="en-US" smtClean="0"/>
              <a:t>3/7/2023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1986390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A321F2-4CE0-4C7B-92D9-3F5D078858A2}"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3125967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A321F2-4CE0-4C7B-92D9-3F5D078858A2}" type="datetimeFigureOut">
              <a:rPr lang="en-US" smtClean="0"/>
              <a:t>3/7/2023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322822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A321F2-4CE0-4C7B-92D9-3F5D078858A2}" type="datetimeFigureOut">
              <a:rPr lang="en-US" smtClean="0"/>
              <a:t>3/7/2023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109116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321F2-4CE0-4C7B-92D9-3F5D078858A2}" type="datetimeFigureOut">
              <a:rPr lang="en-US" smtClean="0"/>
              <a:t>3/7/2023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3072612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A321F2-4CE0-4C7B-92D9-3F5D078858A2}"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1169924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A321F2-4CE0-4C7B-92D9-3F5D078858A2}" type="datetimeFigureOut">
              <a:rPr lang="en-US" smtClean="0"/>
              <a:t>3/7/2023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743E5-B27C-4FE7-B53C-2BDDE0AB085A}" type="slidenum">
              <a:rPr lang="en-US" smtClean="0"/>
              <a:t>‹#›</a:t>
            </a:fld>
            <a:endParaRPr lang="en-US"/>
          </a:p>
        </p:txBody>
      </p:sp>
    </p:spTree>
    <p:extLst>
      <p:ext uri="{BB962C8B-B14F-4D97-AF65-F5344CB8AC3E}">
        <p14:creationId xmlns:p14="http://schemas.microsoft.com/office/powerpoint/2010/main" val="635386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A321F2-4CE0-4C7B-92D9-3F5D078858A2}" type="datetimeFigureOut">
              <a:rPr lang="en-US" smtClean="0"/>
              <a:t>3/7/2023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35743E5-B27C-4FE7-B53C-2BDDE0AB085A}" type="slidenum">
              <a:rPr lang="en-US" smtClean="0"/>
              <a:t>‹#›</a:t>
            </a:fld>
            <a:endParaRPr lang="en-US"/>
          </a:p>
        </p:txBody>
      </p:sp>
    </p:spTree>
    <p:extLst>
      <p:ext uri="{BB962C8B-B14F-4D97-AF65-F5344CB8AC3E}">
        <p14:creationId xmlns:p14="http://schemas.microsoft.com/office/powerpoint/2010/main" val="1990942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0E35-2644-A468-2A02-A7F01C2E0A81}"/>
              </a:ext>
            </a:extLst>
          </p:cNvPr>
          <p:cNvSpPr>
            <a:spLocks noGrp="1"/>
          </p:cNvSpPr>
          <p:nvPr>
            <p:ph type="ctrTitle"/>
          </p:nvPr>
        </p:nvSpPr>
        <p:spPr>
          <a:xfrm>
            <a:off x="2212532" y="2404534"/>
            <a:ext cx="7766936" cy="1646302"/>
          </a:xfrm>
        </p:spPr>
        <p:txBody>
          <a:bodyPr/>
          <a:lstStyle/>
          <a:p>
            <a:pPr algn="l"/>
            <a:r>
              <a:rPr lang="en-US" dirty="0"/>
              <a:t>Mini </a:t>
            </a:r>
            <a:r>
              <a:rPr lang="en-US" dirty="0" err="1"/>
              <a:t>présentation</a:t>
            </a:r>
            <a:endParaRPr lang="en-US" dirty="0"/>
          </a:p>
        </p:txBody>
      </p:sp>
      <p:sp>
        <p:nvSpPr>
          <p:cNvPr id="3" name="Subtitle 2">
            <a:extLst>
              <a:ext uri="{FF2B5EF4-FFF2-40B4-BE49-F238E27FC236}">
                <a16:creationId xmlns:a16="http://schemas.microsoft.com/office/drawing/2014/main" id="{A4F0C611-8ECA-C528-487F-DD55FF964403}"/>
              </a:ext>
            </a:extLst>
          </p:cNvPr>
          <p:cNvSpPr>
            <a:spLocks noGrp="1"/>
          </p:cNvSpPr>
          <p:nvPr>
            <p:ph type="subTitle" idx="1"/>
          </p:nvPr>
        </p:nvSpPr>
        <p:spPr>
          <a:xfrm>
            <a:off x="2212532" y="4050836"/>
            <a:ext cx="7766936" cy="1096899"/>
          </a:xfrm>
        </p:spPr>
        <p:txBody>
          <a:bodyPr/>
          <a:lstStyle/>
          <a:p>
            <a:pPr algn="l"/>
            <a:r>
              <a:rPr lang="en-CA" dirty="0">
                <a:solidFill>
                  <a:srgbClr val="000000"/>
                </a:solidFill>
              </a:rPr>
              <a:t>Le project ADHD</a:t>
            </a:r>
            <a:endParaRPr lang="en-US" dirty="0">
              <a:solidFill>
                <a:srgbClr val="000000"/>
              </a:solidFill>
            </a:endParaRPr>
          </a:p>
        </p:txBody>
      </p:sp>
      <p:pic>
        <p:nvPicPr>
          <p:cNvPr id="5" name="Picture 4">
            <a:extLst>
              <a:ext uri="{FF2B5EF4-FFF2-40B4-BE49-F238E27FC236}">
                <a16:creationId xmlns:a16="http://schemas.microsoft.com/office/drawing/2014/main" id="{9658733E-059E-11CF-18B0-7E73B3C53F4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553" y="3214521"/>
            <a:ext cx="1307638" cy="1307638"/>
          </a:xfrm>
          <a:prstGeom prst="rect">
            <a:avLst/>
          </a:prstGeom>
        </p:spPr>
      </p:pic>
    </p:spTree>
    <p:extLst>
      <p:ext uri="{BB962C8B-B14F-4D97-AF65-F5344CB8AC3E}">
        <p14:creationId xmlns:p14="http://schemas.microsoft.com/office/powerpoint/2010/main" val="4249581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4CF6D-20F3-7E73-9EFD-CAC80FE5A19B}"/>
              </a:ext>
            </a:extLst>
          </p:cNvPr>
          <p:cNvSpPr>
            <a:spLocks noGrp="1"/>
          </p:cNvSpPr>
          <p:nvPr>
            <p:ph type="title"/>
          </p:nvPr>
        </p:nvSpPr>
        <p:spPr/>
        <p:txBody>
          <a:bodyPr/>
          <a:lstStyle/>
          <a:p>
            <a:r>
              <a:rPr lang="fr-FR" dirty="0"/>
              <a:t>L'accessibilité</a:t>
            </a:r>
            <a:endParaRPr lang="en-US" dirty="0"/>
          </a:p>
        </p:txBody>
      </p:sp>
      <p:sp>
        <p:nvSpPr>
          <p:cNvPr id="3" name="Content Placeholder 2">
            <a:extLst>
              <a:ext uri="{FF2B5EF4-FFF2-40B4-BE49-F238E27FC236}">
                <a16:creationId xmlns:a16="http://schemas.microsoft.com/office/drawing/2014/main" id="{1B0BB2B5-5ED3-20AC-5049-2325A495D796}"/>
              </a:ext>
            </a:extLst>
          </p:cNvPr>
          <p:cNvSpPr>
            <a:spLocks noGrp="1"/>
          </p:cNvSpPr>
          <p:nvPr>
            <p:ph idx="1"/>
          </p:nvPr>
        </p:nvSpPr>
        <p:spPr/>
        <p:txBody>
          <a:bodyPr/>
          <a:lstStyle/>
          <a:p>
            <a:pPr>
              <a:buFont typeface="Arial" panose="020B0604020202020204" pitchFamily="34" charset="0"/>
              <a:buChar char="•"/>
            </a:pPr>
            <a:r>
              <a:rPr lang="fr-FR" dirty="0">
                <a:solidFill>
                  <a:srgbClr val="000000"/>
                </a:solidFill>
              </a:rPr>
              <a:t>Dans la mesure du possible, fournissez des notes de réunion, des notes de cours ou tout autre contenu à l'avance.</a:t>
            </a:r>
          </a:p>
          <a:p>
            <a:pPr>
              <a:buFont typeface="Arial" panose="020B0604020202020204" pitchFamily="34" charset="0"/>
              <a:buChar char="•"/>
            </a:pPr>
            <a:r>
              <a:rPr lang="fr-FR" dirty="0">
                <a:solidFill>
                  <a:srgbClr val="000000"/>
                </a:solidFill>
              </a:rPr>
              <a:t>Encouragez d'autres méthodes de travail ou d'apprentissage.</a:t>
            </a:r>
          </a:p>
          <a:p>
            <a:pPr>
              <a:buFont typeface="Arial" panose="020B0604020202020204" pitchFamily="34" charset="0"/>
              <a:buChar char="•"/>
            </a:pPr>
            <a:r>
              <a:rPr lang="fr-FR" dirty="0">
                <a:solidFill>
                  <a:srgbClr val="000000"/>
                </a:solidFill>
              </a:rPr>
              <a:t>Utilisez un langage inclusif et respectueux.</a:t>
            </a:r>
          </a:p>
          <a:p>
            <a:pPr>
              <a:buFont typeface="Arial" panose="020B0604020202020204" pitchFamily="34" charset="0"/>
              <a:buChar char="•"/>
            </a:pPr>
            <a:r>
              <a:rPr lang="fr-FR" dirty="0">
                <a:solidFill>
                  <a:srgbClr val="000000"/>
                </a:solidFill>
              </a:rPr>
              <a:t>En cas de doute, posez des questions! Demandez toujours à la personne atteinte d’un TDAH lors de la mise en place d'aménagements ou d’un support particulier.</a:t>
            </a:r>
            <a:endParaRPr lang="en-US" dirty="0">
              <a:solidFill>
                <a:srgbClr val="000000"/>
              </a:solidFill>
            </a:endParaRPr>
          </a:p>
        </p:txBody>
      </p:sp>
    </p:spTree>
    <p:extLst>
      <p:ext uri="{BB962C8B-B14F-4D97-AF65-F5344CB8AC3E}">
        <p14:creationId xmlns:p14="http://schemas.microsoft.com/office/powerpoint/2010/main" val="3326818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614C5-7EDE-20BD-8C24-200BDE1271B1}"/>
              </a:ext>
            </a:extLst>
          </p:cNvPr>
          <p:cNvSpPr>
            <a:spLocks noGrp="1"/>
          </p:cNvSpPr>
          <p:nvPr>
            <p:ph type="title"/>
          </p:nvPr>
        </p:nvSpPr>
        <p:spPr/>
        <p:txBody>
          <a:bodyPr/>
          <a:lstStyle/>
          <a:p>
            <a:r>
              <a:rPr lang="fr-FR" dirty="0"/>
              <a:t>Vous n’êtes pas seul!</a:t>
            </a:r>
            <a:endParaRPr lang="en-US" dirty="0"/>
          </a:p>
        </p:txBody>
      </p:sp>
      <p:sp>
        <p:nvSpPr>
          <p:cNvPr id="3" name="Content Placeholder 2">
            <a:extLst>
              <a:ext uri="{FF2B5EF4-FFF2-40B4-BE49-F238E27FC236}">
                <a16:creationId xmlns:a16="http://schemas.microsoft.com/office/drawing/2014/main" id="{67EF2251-578C-BBCB-2E62-018E80663C71}"/>
              </a:ext>
            </a:extLst>
          </p:cNvPr>
          <p:cNvSpPr>
            <a:spLocks noGrp="1"/>
          </p:cNvSpPr>
          <p:nvPr>
            <p:ph idx="1"/>
          </p:nvPr>
        </p:nvSpPr>
        <p:spPr/>
        <p:txBody>
          <a:bodyPr>
            <a:normAutofit/>
          </a:bodyPr>
          <a:lstStyle/>
          <a:p>
            <a:pPr>
              <a:buFont typeface="Arial" panose="020B0604020202020204" pitchFamily="34" charset="0"/>
              <a:buChar char="•"/>
            </a:pPr>
            <a:r>
              <a:rPr lang="fr-FR" dirty="0">
                <a:solidFill>
                  <a:srgbClr val="000000"/>
                </a:solidFill>
              </a:rPr>
              <a:t>Si vous avez reçu un diagnostic de TDAH ou si vous vous identifiez comme </a:t>
            </a:r>
            <a:r>
              <a:rPr lang="fr-FR" dirty="0" err="1">
                <a:solidFill>
                  <a:srgbClr val="000000"/>
                </a:solidFill>
              </a:rPr>
              <a:t>neurodivers</a:t>
            </a:r>
            <a:r>
              <a:rPr lang="fr-FR" dirty="0">
                <a:solidFill>
                  <a:srgbClr val="000000"/>
                </a:solidFill>
              </a:rPr>
              <a:t>, il existe des services universitaires qui peuvent vous aider tout au long de votre parcours universitaire. </a:t>
            </a:r>
          </a:p>
          <a:p>
            <a:pPr>
              <a:buFont typeface="Arial" panose="020B0604020202020204" pitchFamily="34" charset="0"/>
              <a:buChar char="•"/>
            </a:pPr>
            <a:r>
              <a:rPr lang="fr-FR" dirty="0">
                <a:solidFill>
                  <a:srgbClr val="000000"/>
                </a:solidFill>
              </a:rPr>
              <a:t>Contactez les services d'accessibilité pour étudiants pour en savoir plus sur les services et options disponibles.</a:t>
            </a:r>
            <a:endParaRPr lang="en-US" dirty="0">
              <a:solidFill>
                <a:srgbClr val="000000"/>
              </a:solidFill>
            </a:endParaRPr>
          </a:p>
        </p:txBody>
      </p:sp>
    </p:spTree>
    <p:extLst>
      <p:ext uri="{BB962C8B-B14F-4D97-AF65-F5344CB8AC3E}">
        <p14:creationId xmlns:p14="http://schemas.microsoft.com/office/powerpoint/2010/main" val="2242341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B1524-78AA-F74E-5A4F-B7BDA27D29FC}"/>
              </a:ext>
            </a:extLst>
          </p:cNvPr>
          <p:cNvSpPr>
            <a:spLocks noGrp="1"/>
          </p:cNvSpPr>
          <p:nvPr>
            <p:ph type="title"/>
          </p:nvPr>
        </p:nvSpPr>
        <p:spPr/>
        <p:txBody>
          <a:bodyPr/>
          <a:lstStyle/>
          <a:p>
            <a:r>
              <a:rPr lang="en-US" dirty="0"/>
              <a:t>Les </a:t>
            </a:r>
            <a:r>
              <a:rPr lang="en-US" dirty="0" err="1"/>
              <a:t>ressources</a:t>
            </a:r>
            <a:endParaRPr lang="en-US" dirty="0"/>
          </a:p>
        </p:txBody>
      </p:sp>
      <p:sp>
        <p:nvSpPr>
          <p:cNvPr id="3" name="Content Placeholder 2">
            <a:extLst>
              <a:ext uri="{FF2B5EF4-FFF2-40B4-BE49-F238E27FC236}">
                <a16:creationId xmlns:a16="http://schemas.microsoft.com/office/drawing/2014/main" id="{0F6DE10F-57C4-85BB-A565-CEB0D68D0E25}"/>
              </a:ext>
            </a:extLst>
          </p:cNvPr>
          <p:cNvSpPr>
            <a:spLocks noGrp="1"/>
          </p:cNvSpPr>
          <p:nvPr>
            <p:ph idx="1"/>
          </p:nvPr>
        </p:nvSpPr>
        <p:spPr/>
        <p:txBody>
          <a:bodyPr/>
          <a:lstStyle/>
          <a:p>
            <a:pPr>
              <a:buFont typeface="Arial" panose="020B0604020202020204" pitchFamily="34" charset="0"/>
              <a:buChar char="•"/>
            </a:pPr>
            <a:r>
              <a:rPr lang="fr-FR" dirty="0">
                <a:solidFill>
                  <a:srgbClr val="000000"/>
                </a:solidFill>
              </a:rPr>
              <a:t>Le site Web du projet ADHD </a:t>
            </a:r>
          </a:p>
          <a:p>
            <a:pPr>
              <a:buFont typeface="Arial" panose="020B0604020202020204" pitchFamily="34" charset="0"/>
              <a:buChar char="•"/>
            </a:pPr>
            <a:r>
              <a:rPr lang="fr-FR" dirty="0">
                <a:solidFill>
                  <a:srgbClr val="000000"/>
                </a:solidFill>
              </a:rPr>
              <a:t>Le Centre de sensibilisation au TDAH, Canada (CSTC)</a:t>
            </a:r>
          </a:p>
          <a:p>
            <a:pPr>
              <a:buFont typeface="Arial" panose="020B0604020202020204" pitchFamily="34" charset="0"/>
              <a:buChar char="•"/>
            </a:pPr>
            <a:r>
              <a:rPr lang="fr-FR" dirty="0">
                <a:solidFill>
                  <a:srgbClr val="000000"/>
                </a:solidFill>
              </a:rPr>
              <a:t>L'Alliance canadienne de ressources sur le TDAH (CADDRA)</a:t>
            </a:r>
          </a:p>
          <a:p>
            <a:pPr>
              <a:buFont typeface="Arial" panose="020B0604020202020204" pitchFamily="34" charset="0"/>
              <a:buChar char="•"/>
            </a:pPr>
            <a:r>
              <a:rPr lang="fr-FR" dirty="0">
                <a:solidFill>
                  <a:srgbClr val="000000"/>
                </a:solidFill>
              </a:rPr>
              <a:t>La Direction du Service Accessibilité étudiante</a:t>
            </a:r>
          </a:p>
          <a:p>
            <a:pPr>
              <a:buFont typeface="Arial" panose="020B0604020202020204" pitchFamily="34" charset="0"/>
              <a:buChar char="•"/>
            </a:pPr>
            <a:r>
              <a:rPr lang="fr-FR" dirty="0">
                <a:solidFill>
                  <a:srgbClr val="000000"/>
                </a:solidFill>
              </a:rPr>
              <a:t>L’association Learning </a:t>
            </a:r>
            <a:r>
              <a:rPr lang="fr-FR" dirty="0" err="1">
                <a:solidFill>
                  <a:srgbClr val="000000"/>
                </a:solidFill>
              </a:rPr>
              <a:t>Disabilities</a:t>
            </a:r>
            <a:r>
              <a:rPr lang="fr-FR" dirty="0">
                <a:solidFill>
                  <a:srgbClr val="000000"/>
                </a:solidFill>
              </a:rPr>
              <a:t> Association of Windsor Essex </a:t>
            </a:r>
            <a:endParaRPr lang="en-US" dirty="0">
              <a:solidFill>
                <a:srgbClr val="000000"/>
              </a:solidFill>
            </a:endParaRPr>
          </a:p>
        </p:txBody>
      </p:sp>
    </p:spTree>
    <p:extLst>
      <p:ext uri="{BB962C8B-B14F-4D97-AF65-F5344CB8AC3E}">
        <p14:creationId xmlns:p14="http://schemas.microsoft.com/office/powerpoint/2010/main" val="79610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64047-E898-BC4F-613B-04113AF80532}"/>
              </a:ext>
            </a:extLst>
          </p:cNvPr>
          <p:cNvSpPr>
            <a:spLocks noGrp="1"/>
          </p:cNvSpPr>
          <p:nvPr>
            <p:ph type="title"/>
          </p:nvPr>
        </p:nvSpPr>
        <p:spPr/>
        <p:txBody>
          <a:bodyPr/>
          <a:lstStyle/>
          <a:p>
            <a:r>
              <a:rPr lang="en-US" dirty="0"/>
              <a:t>Les </a:t>
            </a:r>
            <a:r>
              <a:rPr lang="en-US" dirty="0" err="1"/>
              <a:t>objectifs</a:t>
            </a:r>
            <a:r>
              <a:rPr lang="en-US" dirty="0"/>
              <a:t> du </a:t>
            </a:r>
            <a:r>
              <a:rPr lang="en-US" dirty="0" err="1"/>
              <a:t>projet</a:t>
            </a:r>
            <a:r>
              <a:rPr lang="en-US" dirty="0"/>
              <a:t>.</a:t>
            </a:r>
          </a:p>
        </p:txBody>
      </p:sp>
      <p:sp>
        <p:nvSpPr>
          <p:cNvPr id="3" name="Content Placeholder 2">
            <a:extLst>
              <a:ext uri="{FF2B5EF4-FFF2-40B4-BE49-F238E27FC236}">
                <a16:creationId xmlns:a16="http://schemas.microsoft.com/office/drawing/2014/main" id="{1D2BDA08-65E6-145E-B339-F18A8B5F4F11}"/>
              </a:ext>
            </a:extLst>
          </p:cNvPr>
          <p:cNvSpPr>
            <a:spLocks noGrp="1"/>
          </p:cNvSpPr>
          <p:nvPr>
            <p:ph idx="1"/>
          </p:nvPr>
        </p:nvSpPr>
        <p:spPr/>
        <p:txBody>
          <a:bodyPr>
            <a:normAutofit/>
          </a:bodyPr>
          <a:lstStyle/>
          <a:p>
            <a:pPr>
              <a:buFont typeface="Arial" panose="020B0604020202020204" pitchFamily="34" charset="0"/>
              <a:buChar char="•"/>
            </a:pPr>
            <a:r>
              <a:rPr lang="fr-FR" dirty="0">
                <a:solidFill>
                  <a:srgbClr val="000000"/>
                </a:solidFill>
              </a:rPr>
              <a:t>Le projet ADHD est une initiative étudiante dirigée par ceux-ci, faisant la promotion et l'inclusion des étudiants universitaires s’identifiant comme </a:t>
            </a:r>
            <a:r>
              <a:rPr lang="fr-FR" dirty="0" err="1">
                <a:solidFill>
                  <a:srgbClr val="000000"/>
                </a:solidFill>
              </a:rPr>
              <a:t>neurodivers</a:t>
            </a:r>
            <a:r>
              <a:rPr lang="fr-FR" dirty="0">
                <a:solidFill>
                  <a:srgbClr val="000000"/>
                </a:solidFill>
              </a:rPr>
              <a:t>. </a:t>
            </a:r>
          </a:p>
          <a:p>
            <a:pPr>
              <a:buFont typeface="Arial" panose="020B0604020202020204" pitchFamily="34" charset="0"/>
              <a:buChar char="•"/>
            </a:pPr>
            <a:r>
              <a:rPr lang="fr-FR" dirty="0">
                <a:solidFill>
                  <a:srgbClr val="000000"/>
                </a:solidFill>
              </a:rPr>
              <a:t>Ce projet a été créé pour déstigmatiser les troubles TDAH et la neurodiversité sur le campus. Concrètement, ce projet saura fournir aux étudiants des ressources et le soutien nécessaire pour offrir un environnement accueillant à l'Université de Windsor. </a:t>
            </a:r>
          </a:p>
          <a:p>
            <a:pPr>
              <a:buFont typeface="Arial" panose="020B0604020202020204" pitchFamily="34" charset="0"/>
              <a:buChar char="•"/>
            </a:pPr>
            <a:r>
              <a:rPr lang="fr-FR" dirty="0">
                <a:solidFill>
                  <a:srgbClr val="000000"/>
                </a:solidFill>
              </a:rPr>
              <a:t>Le projet ADHD a été financé par le gouvernement de l'Ontario et en partenariat avec l’association Learning </a:t>
            </a:r>
            <a:r>
              <a:rPr lang="fr-FR" dirty="0" err="1">
                <a:solidFill>
                  <a:srgbClr val="000000"/>
                </a:solidFill>
              </a:rPr>
              <a:t>Disability</a:t>
            </a:r>
            <a:r>
              <a:rPr lang="fr-FR" dirty="0">
                <a:solidFill>
                  <a:srgbClr val="000000"/>
                </a:solidFill>
              </a:rPr>
              <a:t> Association of Windsor Essex (LDAWE).</a:t>
            </a:r>
            <a:endParaRPr lang="en-US" dirty="0">
              <a:solidFill>
                <a:srgbClr val="000000"/>
              </a:solidFill>
            </a:endParaRPr>
          </a:p>
        </p:txBody>
      </p:sp>
    </p:spTree>
    <p:extLst>
      <p:ext uri="{BB962C8B-B14F-4D97-AF65-F5344CB8AC3E}">
        <p14:creationId xmlns:p14="http://schemas.microsoft.com/office/powerpoint/2010/main" val="4061524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B7500-D9BC-B319-41F3-2FC82505BD1C}"/>
              </a:ext>
            </a:extLst>
          </p:cNvPr>
          <p:cNvSpPr>
            <a:spLocks noGrp="1"/>
          </p:cNvSpPr>
          <p:nvPr>
            <p:ph type="title"/>
          </p:nvPr>
        </p:nvSpPr>
        <p:spPr/>
        <p:txBody>
          <a:bodyPr/>
          <a:lstStyle/>
          <a:p>
            <a:r>
              <a:rPr lang="fr-FR" dirty="0"/>
              <a:t>le programme </a:t>
            </a:r>
            <a:r>
              <a:rPr lang="fr-FR" dirty="0" err="1"/>
              <a:t>InterAction</a:t>
            </a:r>
            <a:r>
              <a:rPr lang="fr-FR" dirty="0"/>
              <a:t> pour le changement</a:t>
            </a:r>
            <a:endParaRPr lang="en-US" dirty="0"/>
          </a:p>
        </p:txBody>
      </p:sp>
      <p:sp>
        <p:nvSpPr>
          <p:cNvPr id="3" name="Content Placeholder 2">
            <a:extLst>
              <a:ext uri="{FF2B5EF4-FFF2-40B4-BE49-F238E27FC236}">
                <a16:creationId xmlns:a16="http://schemas.microsoft.com/office/drawing/2014/main" id="{ECD417DE-CC37-9A3B-3BD1-AE7135EC6D81}"/>
              </a:ext>
            </a:extLst>
          </p:cNvPr>
          <p:cNvSpPr>
            <a:spLocks noGrp="1"/>
          </p:cNvSpPr>
          <p:nvPr>
            <p:ph idx="1"/>
          </p:nvPr>
        </p:nvSpPr>
        <p:spPr/>
        <p:txBody>
          <a:bodyPr/>
          <a:lstStyle/>
          <a:p>
            <a:pPr>
              <a:buFont typeface="Arial" panose="020B0604020202020204" pitchFamily="34" charset="0"/>
              <a:buChar char="•"/>
            </a:pPr>
            <a:r>
              <a:rPr lang="fr-FR" dirty="0">
                <a:solidFill>
                  <a:srgbClr val="000000"/>
                </a:solidFill>
              </a:rPr>
              <a:t>Le projet ADHD a été rendu possible grâce à une subvention du programme </a:t>
            </a:r>
            <a:r>
              <a:rPr lang="fr-FR" dirty="0" err="1">
                <a:solidFill>
                  <a:srgbClr val="000000"/>
                </a:solidFill>
              </a:rPr>
              <a:t>InterAction</a:t>
            </a:r>
            <a:r>
              <a:rPr lang="fr-FR" dirty="0">
                <a:solidFill>
                  <a:srgbClr val="000000"/>
                </a:solidFill>
              </a:rPr>
              <a:t> pour le changement, un programme de subventions géré par le Ministère des Services aux Aînés et de l'Accessibilité. </a:t>
            </a:r>
          </a:p>
          <a:p>
            <a:pPr>
              <a:buFont typeface="Arial" panose="020B0604020202020204" pitchFamily="34" charset="0"/>
              <a:buChar char="•"/>
            </a:pPr>
            <a:r>
              <a:rPr lang="fr-FR" dirty="0">
                <a:solidFill>
                  <a:srgbClr val="000000"/>
                </a:solidFill>
              </a:rPr>
              <a:t>Grâce au soutien du programme </a:t>
            </a:r>
            <a:r>
              <a:rPr lang="fr-FR" dirty="0" err="1">
                <a:solidFill>
                  <a:srgbClr val="000000"/>
                </a:solidFill>
              </a:rPr>
              <a:t>InterAction</a:t>
            </a:r>
            <a:r>
              <a:rPr lang="fr-FR" dirty="0">
                <a:solidFill>
                  <a:srgbClr val="000000"/>
                </a:solidFill>
              </a:rPr>
              <a:t> pour le changement, le projet ADHD a pu devenir une initiative d'accessibilité à l'échelle universitaire.</a:t>
            </a:r>
            <a:endParaRPr lang="en-US" b="1" dirty="0">
              <a:solidFill>
                <a:srgbClr val="000000"/>
              </a:solidFill>
            </a:endParaRPr>
          </a:p>
        </p:txBody>
      </p:sp>
    </p:spTree>
    <p:extLst>
      <p:ext uri="{BB962C8B-B14F-4D97-AF65-F5344CB8AC3E}">
        <p14:creationId xmlns:p14="http://schemas.microsoft.com/office/powerpoint/2010/main" val="28122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0455B-8667-F6DD-DE89-7CB94D0FD5D0}"/>
              </a:ext>
            </a:extLst>
          </p:cNvPr>
          <p:cNvSpPr>
            <a:spLocks noGrp="1"/>
          </p:cNvSpPr>
          <p:nvPr>
            <p:ph type="title"/>
          </p:nvPr>
        </p:nvSpPr>
        <p:spPr/>
        <p:txBody>
          <a:bodyPr/>
          <a:lstStyle/>
          <a:p>
            <a:r>
              <a:rPr lang="en-CA" dirty="0"/>
              <a:t>LAPHO</a:t>
            </a:r>
            <a:endParaRPr lang="en-US" dirty="0"/>
          </a:p>
        </p:txBody>
      </p:sp>
      <p:sp>
        <p:nvSpPr>
          <p:cNvPr id="3" name="Content Placeholder 2">
            <a:extLst>
              <a:ext uri="{FF2B5EF4-FFF2-40B4-BE49-F238E27FC236}">
                <a16:creationId xmlns:a16="http://schemas.microsoft.com/office/drawing/2014/main" id="{1725F979-A369-E9A4-A18A-9571027EEE74}"/>
              </a:ext>
            </a:extLst>
          </p:cNvPr>
          <p:cNvSpPr>
            <a:spLocks noGrp="1"/>
          </p:cNvSpPr>
          <p:nvPr>
            <p:ph idx="1"/>
          </p:nvPr>
        </p:nvSpPr>
        <p:spPr>
          <a:xfrm>
            <a:off x="677334" y="1754189"/>
            <a:ext cx="8596668" cy="3880773"/>
          </a:xfrm>
        </p:spPr>
        <p:txBody>
          <a:bodyPr>
            <a:noAutofit/>
          </a:bodyPr>
          <a:lstStyle/>
          <a:p>
            <a:pPr marL="0" indent="0">
              <a:buNone/>
            </a:pPr>
            <a:r>
              <a:rPr lang="fr-FR" dirty="0">
                <a:solidFill>
                  <a:srgbClr val="000000"/>
                </a:solidFill>
              </a:rPr>
              <a:t>Les établissements d'enseignement de l'Ontario ont l'obligation de se conformer à deux ensembles de règlements.</a:t>
            </a:r>
          </a:p>
          <a:p>
            <a:pPr marL="0" indent="0">
              <a:buNone/>
            </a:pPr>
            <a:r>
              <a:rPr lang="fr-FR" dirty="0">
                <a:solidFill>
                  <a:srgbClr val="000000"/>
                </a:solidFill>
              </a:rPr>
              <a:t>Le Code des droits de la personne de l'Ontario:</a:t>
            </a:r>
          </a:p>
          <a:p>
            <a:pPr>
              <a:buFont typeface="Arial" panose="020B0604020202020204" pitchFamily="34" charset="0"/>
              <a:buChar char="•"/>
            </a:pPr>
            <a:r>
              <a:rPr lang="fr-FR" dirty="0">
                <a:solidFill>
                  <a:srgbClr val="000000"/>
                </a:solidFill>
              </a:rPr>
              <a:t>Maintenir des environnements éducatifs accessibles, inclusifs, exempts de discrimination et de harcèlement et respectueux des droits de la personne.</a:t>
            </a:r>
          </a:p>
          <a:p>
            <a:pPr marL="0" indent="0">
              <a:buNone/>
            </a:pPr>
            <a:r>
              <a:rPr lang="fr-FR" dirty="0">
                <a:solidFill>
                  <a:srgbClr val="000000"/>
                </a:solidFill>
              </a:rPr>
              <a:t>La Loi sur l'accessibilité pour les personnes vivant avec un handicap de l'Ontario:</a:t>
            </a:r>
          </a:p>
          <a:p>
            <a:pPr>
              <a:buFont typeface="Arial" panose="020B0604020202020204" pitchFamily="34" charset="0"/>
              <a:buChar char="•"/>
            </a:pPr>
            <a:r>
              <a:rPr lang="fr-FR" dirty="0">
                <a:solidFill>
                  <a:srgbClr val="000000"/>
                </a:solidFill>
              </a:rPr>
              <a:t>La LAPHO a établi le Règlement sur les normes d'accessibilité intégrées (RNAI), un ensemble d'exigences légales que les établissements doivent suivre pour aider à identifier, éliminer et prévenir les obstacles auxquels sont confrontées les personnes handicapées.</a:t>
            </a:r>
          </a:p>
          <a:p>
            <a:pPr marL="0" indent="0">
              <a:buNone/>
            </a:pPr>
            <a:r>
              <a:rPr lang="fr-FR" dirty="0">
                <a:solidFill>
                  <a:srgbClr val="000000"/>
                </a:solidFill>
              </a:rPr>
              <a:t>Ces exigences sont divisées en deux catégories: exigences générales et normes d'accessibilité.</a:t>
            </a:r>
          </a:p>
          <a:p>
            <a:pPr marL="0" indent="0">
              <a:buNone/>
            </a:pPr>
            <a:r>
              <a:rPr lang="fr-FR" sz="1050" dirty="0">
                <a:solidFill>
                  <a:srgbClr val="000000"/>
                </a:solidFill>
              </a:rPr>
              <a:t>Source textuelle: Universal Design for Learning (UDL) for Inclusion, Diversity, </a:t>
            </a:r>
            <a:r>
              <a:rPr lang="fr-FR" sz="1050" dirty="0" err="1">
                <a:solidFill>
                  <a:srgbClr val="000000"/>
                </a:solidFill>
              </a:rPr>
              <a:t>Equity</a:t>
            </a:r>
            <a:r>
              <a:rPr lang="fr-FR" sz="1050" dirty="0">
                <a:solidFill>
                  <a:srgbClr val="000000"/>
                </a:solidFill>
              </a:rPr>
              <a:t>, and </a:t>
            </a:r>
            <a:r>
              <a:rPr lang="fr-FR" sz="1050" dirty="0" err="1">
                <a:solidFill>
                  <a:srgbClr val="000000"/>
                </a:solidFill>
              </a:rPr>
              <a:t>Accessibility</a:t>
            </a:r>
            <a:r>
              <a:rPr lang="fr-FR" sz="1050" dirty="0">
                <a:solidFill>
                  <a:srgbClr val="000000"/>
                </a:solidFill>
              </a:rPr>
              <a:t> (IDEA) par </a:t>
            </a:r>
            <a:r>
              <a:rPr lang="fr-FR" sz="1050" dirty="0" err="1">
                <a:solidFill>
                  <a:srgbClr val="000000"/>
                </a:solidFill>
              </a:rPr>
              <a:t>Darla</a:t>
            </a:r>
            <a:r>
              <a:rPr lang="fr-FR" sz="1050" dirty="0">
                <a:solidFill>
                  <a:srgbClr val="000000"/>
                </a:solidFill>
              </a:rPr>
              <a:t> Benton Kearney</a:t>
            </a:r>
            <a:endParaRPr lang="en-US" sz="1050" dirty="0">
              <a:solidFill>
                <a:srgbClr val="000000"/>
              </a:solidFill>
            </a:endParaRPr>
          </a:p>
        </p:txBody>
      </p:sp>
    </p:spTree>
    <p:extLst>
      <p:ext uri="{BB962C8B-B14F-4D97-AF65-F5344CB8AC3E}">
        <p14:creationId xmlns:p14="http://schemas.microsoft.com/office/powerpoint/2010/main" val="3889225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C2AB3-1F98-0C83-8FCD-BD243870AAC1}"/>
              </a:ext>
            </a:extLst>
          </p:cNvPr>
          <p:cNvSpPr>
            <a:spLocks noGrp="1"/>
          </p:cNvSpPr>
          <p:nvPr>
            <p:ph type="title"/>
          </p:nvPr>
        </p:nvSpPr>
        <p:spPr/>
        <p:txBody>
          <a:bodyPr/>
          <a:lstStyle/>
          <a:p>
            <a:r>
              <a:rPr lang="fr-FR" dirty="0"/>
              <a:t>Le TDAH, c’est quoi? </a:t>
            </a:r>
            <a:endParaRPr lang="en-US" dirty="0"/>
          </a:p>
        </p:txBody>
      </p:sp>
      <p:sp>
        <p:nvSpPr>
          <p:cNvPr id="3" name="Content Placeholder 2">
            <a:extLst>
              <a:ext uri="{FF2B5EF4-FFF2-40B4-BE49-F238E27FC236}">
                <a16:creationId xmlns:a16="http://schemas.microsoft.com/office/drawing/2014/main" id="{686C217F-2187-77EF-5AC4-368DB7D83BF7}"/>
              </a:ext>
            </a:extLst>
          </p:cNvPr>
          <p:cNvSpPr>
            <a:spLocks noGrp="1"/>
          </p:cNvSpPr>
          <p:nvPr>
            <p:ph idx="1"/>
          </p:nvPr>
        </p:nvSpPr>
        <p:spPr/>
        <p:txBody>
          <a:bodyPr/>
          <a:lstStyle/>
          <a:p>
            <a:pPr>
              <a:buFont typeface="Arial" panose="020B0604020202020204" pitchFamily="34" charset="0"/>
              <a:buChar char="•"/>
            </a:pPr>
            <a:r>
              <a:rPr lang="fr-FR" dirty="0">
                <a:solidFill>
                  <a:srgbClr val="000000"/>
                </a:solidFill>
              </a:rPr>
              <a:t>Le trouble déficitaire de l'attention/hyperactivité, ou TDAH, est souvent défini comme un trouble neurodéveloppemental. </a:t>
            </a:r>
          </a:p>
          <a:p>
            <a:pPr>
              <a:buFont typeface="Arial" panose="020B0604020202020204" pitchFamily="34" charset="0"/>
              <a:buChar char="•"/>
            </a:pPr>
            <a:r>
              <a:rPr lang="fr-FR" dirty="0">
                <a:solidFill>
                  <a:srgbClr val="000000"/>
                </a:solidFill>
              </a:rPr>
              <a:t>Les symptômes courants comprennent l'hyperactivité, l'inattention et l'impulsivité. </a:t>
            </a:r>
          </a:p>
          <a:p>
            <a:pPr>
              <a:buFont typeface="Arial" panose="020B0604020202020204" pitchFamily="34" charset="0"/>
              <a:buChar char="•"/>
            </a:pPr>
            <a:r>
              <a:rPr lang="fr-FR" dirty="0">
                <a:solidFill>
                  <a:srgbClr val="000000"/>
                </a:solidFill>
              </a:rPr>
              <a:t>Plusieurs personnes atteintes d’un trouble TDAH excellent dans la résolution créative de problèmes, sont exceptionnellement empathiques et ont souvent un sens poussé de l'équité.</a:t>
            </a:r>
            <a:endParaRPr lang="en-US" dirty="0">
              <a:solidFill>
                <a:srgbClr val="000000"/>
              </a:solidFill>
            </a:endParaRPr>
          </a:p>
        </p:txBody>
      </p:sp>
    </p:spTree>
    <p:extLst>
      <p:ext uri="{BB962C8B-B14F-4D97-AF65-F5344CB8AC3E}">
        <p14:creationId xmlns:p14="http://schemas.microsoft.com/office/powerpoint/2010/main" val="327148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AD20FD4A-EDD6-B94D-4488-7639F8C474CE}"/>
              </a:ext>
            </a:extLst>
          </p:cNvPr>
          <p:cNvGraphicFramePr>
            <a:graphicFrameLocks noGrp="1"/>
          </p:cNvGraphicFramePr>
          <p:nvPr>
            <p:ph idx="1"/>
            <p:extLst>
              <p:ext uri="{D42A27DB-BD31-4B8C-83A1-F6EECF244321}">
                <p14:modId xmlns:p14="http://schemas.microsoft.com/office/powerpoint/2010/main" val="2420031864"/>
              </p:ext>
            </p:extLst>
          </p:nvPr>
        </p:nvGraphicFramePr>
        <p:xfrm>
          <a:off x="637223" y="728980"/>
          <a:ext cx="8596312" cy="5400040"/>
        </p:xfrm>
        <a:graphic>
          <a:graphicData uri="http://schemas.openxmlformats.org/drawingml/2006/table">
            <a:tbl>
              <a:tblPr firstRow="1" bandRow="1">
                <a:tableStyleId>{93296810-A885-4BE3-A3E7-6D5BEEA58F35}</a:tableStyleId>
              </a:tblPr>
              <a:tblGrid>
                <a:gridCol w="4298156">
                  <a:extLst>
                    <a:ext uri="{9D8B030D-6E8A-4147-A177-3AD203B41FA5}">
                      <a16:colId xmlns:a16="http://schemas.microsoft.com/office/drawing/2014/main" val="2599853454"/>
                    </a:ext>
                  </a:extLst>
                </a:gridCol>
                <a:gridCol w="4298156">
                  <a:extLst>
                    <a:ext uri="{9D8B030D-6E8A-4147-A177-3AD203B41FA5}">
                      <a16:colId xmlns:a16="http://schemas.microsoft.com/office/drawing/2014/main" val="1417150507"/>
                    </a:ext>
                  </a:extLst>
                </a:gridCol>
              </a:tblGrid>
              <a:tr h="370840">
                <a:tc>
                  <a:txBody>
                    <a:bodyPr/>
                    <a:lstStyle/>
                    <a:p>
                      <a:r>
                        <a:rPr lang="fr-FR" dirty="0"/>
                        <a:t>Les symptômes courants du type inattentif:</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Les symptômes courants du type hyperactif:</a:t>
                      </a:r>
                    </a:p>
                    <a:p>
                      <a:endParaRPr lang="en-US" dirty="0"/>
                    </a:p>
                  </a:txBody>
                  <a:tcPr/>
                </a:tc>
                <a:extLst>
                  <a:ext uri="{0D108BD9-81ED-4DB2-BD59-A6C34878D82A}">
                    <a16:rowId xmlns:a16="http://schemas.microsoft.com/office/drawing/2014/main" val="224349199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La personne aura souvent la tête ailleurs (en état de rêverie)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En mouvement constant, agité</a:t>
                      </a:r>
                    </a:p>
                    <a:p>
                      <a:endParaRPr lang="en-US" dirty="0"/>
                    </a:p>
                  </a:txBody>
                  <a:tcPr/>
                </a:tc>
                <a:extLst>
                  <a:ext uri="{0D108BD9-81ED-4DB2-BD59-A6C34878D82A}">
                    <a16:rowId xmlns:a16="http://schemas.microsoft.com/office/drawing/2014/main" val="3218842111"/>
                  </a:ext>
                </a:extLst>
              </a:tr>
              <a:tr h="370840">
                <a:tc>
                  <a:txBody>
                    <a:bodyPr/>
                    <a:lstStyle/>
                    <a:p>
                      <a:r>
                        <a:rPr lang="fr-FR" dirty="0"/>
                        <a:t>Symptôme de l’</a:t>
                      </a:r>
                      <a:r>
                        <a:rPr lang="fr-FR" dirty="0" err="1"/>
                        <a:t>hyperfocus</a:t>
                      </a:r>
                      <a:r>
                        <a:rPr lang="fr-FR" dirty="0"/>
                        <a:t> (paradoxalement en état de concentration immense</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Impatient</a:t>
                      </a:r>
                    </a:p>
                  </a:txBody>
                  <a:tcPr/>
                </a:tc>
                <a:extLst>
                  <a:ext uri="{0D108BD9-81ED-4DB2-BD59-A6C34878D82A}">
                    <a16:rowId xmlns:a16="http://schemas.microsoft.com/office/drawing/2014/main" val="323367227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Facilement distrait par de petits stimuli</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Difficulté à contrôler le volume de leur voix</a:t>
                      </a:r>
                    </a:p>
                  </a:txBody>
                  <a:tcPr/>
                </a:tc>
                <a:extLst>
                  <a:ext uri="{0D108BD9-81ED-4DB2-BD59-A6C34878D82A}">
                    <a16:rowId xmlns:a16="http://schemas.microsoft.com/office/drawing/2014/main" val="52415233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Grande difficulté à rester concentre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Très créatif</a:t>
                      </a:r>
                    </a:p>
                  </a:txBody>
                  <a:tcPr/>
                </a:tc>
                <a:extLst>
                  <a:ext uri="{0D108BD9-81ED-4DB2-BD59-A6C34878D82A}">
                    <a16:rowId xmlns:a16="http://schemas.microsoft.com/office/drawing/2014/main" val="145754059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Une gestion du temps et de l’organisation difficiles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Beaucoup d'énergie physique et mentale</a:t>
                      </a:r>
                    </a:p>
                  </a:txBody>
                  <a:tcPr/>
                </a:tc>
                <a:extLst>
                  <a:ext uri="{0D108BD9-81ED-4DB2-BD59-A6C34878D82A}">
                    <a16:rowId xmlns:a16="http://schemas.microsoft.com/office/drawing/2014/main" val="323377465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Excelle dans la résolution créative de problèmes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Intense fatigue après une dépense d’énergie</a:t>
                      </a:r>
                    </a:p>
                  </a:txBody>
                  <a:tcPr/>
                </a:tc>
                <a:extLst>
                  <a:ext uri="{0D108BD9-81ED-4DB2-BD59-A6C34878D82A}">
                    <a16:rowId xmlns:a16="http://schemas.microsoft.com/office/drawing/2014/main" val="79390671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Sensible aux émotions et aux situations de rejet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Peut interrompre les autres</a:t>
                      </a:r>
                      <a:endParaRPr lang="en-US" dirty="0"/>
                    </a:p>
                  </a:txBody>
                  <a:tcPr/>
                </a:tc>
                <a:extLst>
                  <a:ext uri="{0D108BD9-81ED-4DB2-BD59-A6C34878D82A}">
                    <a16:rowId xmlns:a16="http://schemas.microsoft.com/office/drawing/2014/main" val="3495812227"/>
                  </a:ext>
                </a:extLst>
              </a:tr>
            </a:tbl>
          </a:graphicData>
        </a:graphic>
      </p:graphicFrame>
    </p:spTree>
    <p:extLst>
      <p:ext uri="{BB962C8B-B14F-4D97-AF65-F5344CB8AC3E}">
        <p14:creationId xmlns:p14="http://schemas.microsoft.com/office/powerpoint/2010/main" val="811446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28FF0-122F-073D-AF7E-EB1F2E9F4DAD}"/>
              </a:ext>
            </a:extLst>
          </p:cNvPr>
          <p:cNvSpPr>
            <a:spLocks noGrp="1"/>
          </p:cNvSpPr>
          <p:nvPr>
            <p:ph type="title"/>
          </p:nvPr>
        </p:nvSpPr>
        <p:spPr/>
        <p:txBody>
          <a:bodyPr/>
          <a:lstStyle/>
          <a:p>
            <a:r>
              <a:rPr lang="en-US" dirty="0"/>
              <a:t>Stigmatisation et obstacles </a:t>
            </a:r>
          </a:p>
        </p:txBody>
      </p:sp>
      <p:sp>
        <p:nvSpPr>
          <p:cNvPr id="3" name="Content Placeholder 2">
            <a:extLst>
              <a:ext uri="{FF2B5EF4-FFF2-40B4-BE49-F238E27FC236}">
                <a16:creationId xmlns:a16="http://schemas.microsoft.com/office/drawing/2014/main" id="{4190CB1E-1481-6E79-AEE9-F7C6136EF71A}"/>
              </a:ext>
            </a:extLst>
          </p:cNvPr>
          <p:cNvSpPr>
            <a:spLocks noGrp="1"/>
          </p:cNvSpPr>
          <p:nvPr>
            <p:ph idx="1"/>
          </p:nvPr>
        </p:nvSpPr>
        <p:spPr/>
        <p:txBody>
          <a:bodyPr>
            <a:normAutofit/>
          </a:bodyPr>
          <a:lstStyle/>
          <a:p>
            <a:pPr>
              <a:buFont typeface="Arial" panose="020B0604020202020204" pitchFamily="34" charset="0"/>
              <a:buChar char="•"/>
            </a:pPr>
            <a:r>
              <a:rPr lang="fr-FR" dirty="0">
                <a:solidFill>
                  <a:srgbClr val="000000"/>
                </a:solidFill>
              </a:rPr>
              <a:t>Lorsque les employeurs, des collègues ou des amis découvrent qu’une personne souffre d’un TDAH, ils peuvent être influencés en fonction de ce qui est véhiculé dans les médias. </a:t>
            </a:r>
          </a:p>
          <a:p>
            <a:pPr>
              <a:buFont typeface="Arial" panose="020B0604020202020204" pitchFamily="34" charset="0"/>
              <a:buChar char="•"/>
            </a:pPr>
            <a:r>
              <a:rPr lang="fr-FR" dirty="0">
                <a:solidFill>
                  <a:srgbClr val="000000"/>
                </a:solidFill>
              </a:rPr>
              <a:t>Ils peuvent par exemple, s’imaginer que la personne en question est peu fiable, paresseuse, moins intelligente, etc. </a:t>
            </a:r>
          </a:p>
          <a:p>
            <a:pPr>
              <a:buFont typeface="Arial" panose="020B0604020202020204" pitchFamily="34" charset="0"/>
              <a:buChar char="•"/>
            </a:pPr>
            <a:r>
              <a:rPr lang="fr-FR" dirty="0">
                <a:solidFill>
                  <a:srgbClr val="000000"/>
                </a:solidFill>
              </a:rPr>
              <a:t>Le manque de soutien et d’incompréhension des troubles TDAH et de la neurodiversité crée des barrières supplémentaires pour ces gens souhaitant réussir leurs objectifs scolaires, professionnels ou personnels.</a:t>
            </a:r>
          </a:p>
        </p:txBody>
      </p:sp>
    </p:spTree>
    <p:extLst>
      <p:ext uri="{BB962C8B-B14F-4D97-AF65-F5344CB8AC3E}">
        <p14:creationId xmlns:p14="http://schemas.microsoft.com/office/powerpoint/2010/main" val="3554001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95317-4C34-12BD-900E-ED25C0C3F6FD}"/>
              </a:ext>
            </a:extLst>
          </p:cNvPr>
          <p:cNvSpPr>
            <a:spLocks noGrp="1"/>
          </p:cNvSpPr>
          <p:nvPr>
            <p:ph type="title"/>
          </p:nvPr>
        </p:nvSpPr>
        <p:spPr/>
        <p:txBody>
          <a:bodyPr/>
          <a:lstStyle/>
          <a:p>
            <a:r>
              <a:rPr lang="fr-FR" dirty="0"/>
              <a:t>Pourquoi cette cause est-elle si importante?</a:t>
            </a:r>
            <a:endParaRPr lang="en-US" dirty="0"/>
          </a:p>
        </p:txBody>
      </p:sp>
      <p:sp>
        <p:nvSpPr>
          <p:cNvPr id="3" name="Content Placeholder 2">
            <a:extLst>
              <a:ext uri="{FF2B5EF4-FFF2-40B4-BE49-F238E27FC236}">
                <a16:creationId xmlns:a16="http://schemas.microsoft.com/office/drawing/2014/main" id="{BCA8F2E2-9CD9-8E38-7BE0-013D84FBFA2F}"/>
              </a:ext>
            </a:extLst>
          </p:cNvPr>
          <p:cNvSpPr>
            <a:spLocks noGrp="1"/>
          </p:cNvSpPr>
          <p:nvPr>
            <p:ph idx="1"/>
          </p:nvPr>
        </p:nvSpPr>
        <p:spPr/>
        <p:txBody>
          <a:bodyPr/>
          <a:lstStyle/>
          <a:p>
            <a:pPr marL="0" indent="0">
              <a:buNone/>
            </a:pPr>
            <a:r>
              <a:rPr lang="fr-FR" dirty="0">
                <a:solidFill>
                  <a:srgbClr val="000000"/>
                </a:solidFill>
              </a:rPr>
              <a:t>Pourquoi cette cause devrait-elle prendre tant d’importance si elle ne vous affecte pas personnellement (ou les gens autour de vous)? </a:t>
            </a:r>
          </a:p>
          <a:p>
            <a:pPr>
              <a:buFont typeface="Arial" panose="020B0604020202020204" pitchFamily="34" charset="0"/>
              <a:buChar char="•"/>
            </a:pPr>
            <a:r>
              <a:rPr lang="fr-FR" dirty="0">
                <a:solidFill>
                  <a:srgbClr val="000000"/>
                </a:solidFill>
              </a:rPr>
              <a:t>Les troubles TDAH influencent peut-être votre entourage plus que vous ne le pensez. </a:t>
            </a:r>
          </a:p>
          <a:p>
            <a:pPr>
              <a:buFont typeface="Arial" panose="020B0604020202020204" pitchFamily="34" charset="0"/>
              <a:buChar char="•"/>
            </a:pPr>
            <a:r>
              <a:rPr lang="fr-FR" dirty="0">
                <a:solidFill>
                  <a:srgbClr val="000000"/>
                </a:solidFill>
              </a:rPr>
              <a:t>Même si cette cause ne vous concerne pas personnellement, nous souhaitons sensibiliser tout le monde à l'Université afin que les personnes atteintes d’un TDAH obtiennent les mêmes opportunités que tout le monde au sein d’un campus accessible et respectueux</a:t>
            </a:r>
            <a:r>
              <a:rPr lang="en-US" dirty="0">
                <a:solidFill>
                  <a:srgbClr val="000000"/>
                </a:solidFill>
              </a:rPr>
              <a:t>.</a:t>
            </a:r>
          </a:p>
          <a:p>
            <a:pPr>
              <a:buFont typeface="Arial" panose="020B0604020202020204" pitchFamily="34" charset="0"/>
              <a:buChar char="•"/>
            </a:pPr>
            <a:r>
              <a:rPr lang="fr-FR" dirty="0">
                <a:solidFill>
                  <a:srgbClr val="000000"/>
                </a:solidFill>
              </a:rPr>
              <a:t>Les espaces et pratiques accessibles profitent d’ailleurs à tout le monde! </a:t>
            </a:r>
            <a:endParaRPr lang="en-US" dirty="0">
              <a:solidFill>
                <a:srgbClr val="000000"/>
              </a:solidFill>
            </a:endParaRPr>
          </a:p>
          <a:p>
            <a:endParaRPr lang="fr-FR" dirty="0"/>
          </a:p>
        </p:txBody>
      </p:sp>
    </p:spTree>
    <p:extLst>
      <p:ext uri="{BB962C8B-B14F-4D97-AF65-F5344CB8AC3E}">
        <p14:creationId xmlns:p14="http://schemas.microsoft.com/office/powerpoint/2010/main" val="1003291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13ADA-AB2C-173B-AA3D-482022DD6703}"/>
              </a:ext>
            </a:extLst>
          </p:cNvPr>
          <p:cNvSpPr>
            <a:spLocks noGrp="1"/>
          </p:cNvSpPr>
          <p:nvPr>
            <p:ph type="title"/>
          </p:nvPr>
        </p:nvSpPr>
        <p:spPr/>
        <p:txBody>
          <a:bodyPr/>
          <a:lstStyle/>
          <a:p>
            <a:r>
              <a:rPr lang="fr-FR" dirty="0"/>
              <a:t>L'accessibilité</a:t>
            </a:r>
            <a:endParaRPr lang="en-US" dirty="0"/>
          </a:p>
        </p:txBody>
      </p:sp>
      <p:sp>
        <p:nvSpPr>
          <p:cNvPr id="3" name="Content Placeholder 2">
            <a:extLst>
              <a:ext uri="{FF2B5EF4-FFF2-40B4-BE49-F238E27FC236}">
                <a16:creationId xmlns:a16="http://schemas.microsoft.com/office/drawing/2014/main" id="{95ECE261-7972-6199-441C-01CF3565FC66}"/>
              </a:ext>
            </a:extLst>
          </p:cNvPr>
          <p:cNvSpPr>
            <a:spLocks noGrp="1"/>
          </p:cNvSpPr>
          <p:nvPr>
            <p:ph idx="1"/>
          </p:nvPr>
        </p:nvSpPr>
        <p:spPr/>
        <p:txBody>
          <a:bodyPr/>
          <a:lstStyle/>
          <a:p>
            <a:pPr>
              <a:buFont typeface="Arial" panose="020B0604020202020204" pitchFamily="34" charset="0"/>
              <a:buChar char="•"/>
            </a:pPr>
            <a:r>
              <a:rPr lang="fr-FR" dirty="0">
                <a:solidFill>
                  <a:srgbClr val="000000"/>
                </a:solidFill>
              </a:rPr>
              <a:t>Le TDAH est communément appelé « handicap invisible ». Signifiant que lorsque vous rencontrez quelqu'un pour la première fois, il est pratiquement impossible de s‘apercevoir que la personne souffre d’un TDAH. </a:t>
            </a:r>
          </a:p>
          <a:p>
            <a:pPr>
              <a:buFont typeface="Arial" panose="020B0604020202020204" pitchFamily="34" charset="0"/>
              <a:buChar char="•"/>
            </a:pPr>
            <a:r>
              <a:rPr lang="fr-FR" dirty="0">
                <a:solidFill>
                  <a:srgbClr val="000000"/>
                </a:solidFill>
              </a:rPr>
              <a:t>Pour cette raison, les personnes atteintes de TDAH peuvent avoir des difficultés à travailler, à apprendre et à socialiser dans des endroits conçus pour les personnes sans TDAH. </a:t>
            </a:r>
          </a:p>
          <a:p>
            <a:pPr>
              <a:buFont typeface="Arial" panose="020B0604020202020204" pitchFamily="34" charset="0"/>
              <a:buChar char="•"/>
            </a:pPr>
            <a:r>
              <a:rPr lang="fr-FR" dirty="0">
                <a:solidFill>
                  <a:srgbClr val="000000"/>
                </a:solidFill>
              </a:rPr>
              <a:t>Voici quelques suggestions pour aider à la création de lieux plus accessibles et respectueux pour tous. </a:t>
            </a:r>
            <a:endParaRPr lang="en-US" dirty="0">
              <a:solidFill>
                <a:srgbClr val="000000"/>
              </a:solidFill>
            </a:endParaRPr>
          </a:p>
        </p:txBody>
      </p:sp>
    </p:spTree>
    <p:extLst>
      <p:ext uri="{BB962C8B-B14F-4D97-AF65-F5344CB8AC3E}">
        <p14:creationId xmlns:p14="http://schemas.microsoft.com/office/powerpoint/2010/main" val="1869271449"/>
      </p:ext>
    </p:extLst>
  </p:cSld>
  <p:clrMapOvr>
    <a:masterClrMapping/>
  </p:clrMapOvr>
</p:sld>
</file>

<file path=ppt/theme/theme1.xml><?xml version="1.0" encoding="utf-8"?>
<a:theme xmlns:a="http://schemas.openxmlformats.org/drawingml/2006/main" name="Facet">
  <a:themeElements>
    <a:clrScheme name="Custom 1">
      <a:dk1>
        <a:srgbClr val="3F3F3F"/>
      </a:dk1>
      <a:lt1>
        <a:srgbClr val="FFFFFF"/>
      </a:lt1>
      <a:dk2>
        <a:srgbClr val="F2F2F2"/>
      </a:dk2>
      <a:lt2>
        <a:srgbClr val="FFFFFF"/>
      </a:lt2>
      <a:accent1>
        <a:srgbClr val="81377C"/>
      </a:accent1>
      <a:accent2>
        <a:srgbClr val="E68010"/>
      </a:accent2>
      <a:accent3>
        <a:srgbClr val="FFFFFF"/>
      </a:accent3>
      <a:accent4>
        <a:srgbClr val="954F72"/>
      </a:accent4>
      <a:accent5>
        <a:srgbClr val="4D173E"/>
      </a:accent5>
      <a:accent6>
        <a:srgbClr val="C46FDB"/>
      </a:accent6>
      <a:hlink>
        <a:srgbClr val="00194C"/>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214</TotalTime>
  <Words>1944</Words>
  <Application>Microsoft Office PowerPoint</Application>
  <PresentationFormat>Widescreen</PresentationFormat>
  <Paragraphs>121</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 3</vt:lpstr>
      <vt:lpstr>Facet</vt:lpstr>
      <vt:lpstr>Mini présentation</vt:lpstr>
      <vt:lpstr>Les objectifs du projet.</vt:lpstr>
      <vt:lpstr>le programme InterAction pour le changement</vt:lpstr>
      <vt:lpstr>LAPHO</vt:lpstr>
      <vt:lpstr>Le TDAH, c’est quoi? </vt:lpstr>
      <vt:lpstr>PowerPoint Presentation</vt:lpstr>
      <vt:lpstr>Stigmatisation et obstacles </vt:lpstr>
      <vt:lpstr>Pourquoi cette cause est-elle si importante?</vt:lpstr>
      <vt:lpstr>L'accessibilité</vt:lpstr>
      <vt:lpstr>L'accessibilité</vt:lpstr>
      <vt:lpstr>Vous n’êtes pas seul!</vt:lpstr>
      <vt:lpstr>Les ressources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 Presentation</dc:title>
  <dc:creator>Nadia Gill</dc:creator>
  <cp:lastModifiedBy>Nadia Gill</cp:lastModifiedBy>
  <cp:revision>4</cp:revision>
  <dcterms:created xsi:type="dcterms:W3CDTF">2023-02-27T17:41:48Z</dcterms:created>
  <dcterms:modified xsi:type="dcterms:W3CDTF">2023-03-07T22:34:39Z</dcterms:modified>
</cp:coreProperties>
</file>