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2"/>
  </p:notesMasterIdLst>
  <p:sldIdLst>
    <p:sldId id="256" r:id="rId2"/>
    <p:sldId id="257" r:id="rId3"/>
    <p:sldId id="287" r:id="rId4"/>
    <p:sldId id="288" r:id="rId5"/>
    <p:sldId id="258" r:id="rId6"/>
    <p:sldId id="259" r:id="rId7"/>
    <p:sldId id="260" r:id="rId8"/>
    <p:sldId id="261" r:id="rId9"/>
    <p:sldId id="262" r:id="rId10"/>
    <p:sldId id="263" r:id="rId11"/>
    <p:sldId id="289" r:id="rId12"/>
    <p:sldId id="266" r:id="rId13"/>
    <p:sldId id="264" r:id="rId14"/>
    <p:sldId id="265" r:id="rId15"/>
    <p:sldId id="267" r:id="rId16"/>
    <p:sldId id="268" r:id="rId17"/>
    <p:sldId id="269" r:id="rId18"/>
    <p:sldId id="272" r:id="rId19"/>
    <p:sldId id="270" r:id="rId20"/>
    <p:sldId id="271" r:id="rId21"/>
    <p:sldId id="273" r:id="rId22"/>
    <p:sldId id="274" r:id="rId23"/>
    <p:sldId id="277" r:id="rId24"/>
    <p:sldId id="275" r:id="rId25"/>
    <p:sldId id="279" r:id="rId26"/>
    <p:sldId id="278" r:id="rId27"/>
    <p:sldId id="290" r:id="rId28"/>
    <p:sldId id="276" r:id="rId29"/>
    <p:sldId id="291" r:id="rId30"/>
    <p:sldId id="292" r:id="rId31"/>
    <p:sldId id="280" r:id="rId32"/>
    <p:sldId id="293" r:id="rId33"/>
    <p:sldId id="281" r:id="rId34"/>
    <p:sldId id="282" r:id="rId35"/>
    <p:sldId id="294" r:id="rId36"/>
    <p:sldId id="295" r:id="rId37"/>
    <p:sldId id="285" r:id="rId38"/>
    <p:sldId id="284" r:id="rId39"/>
    <p:sldId id="283" r:id="rId40"/>
    <p:sldId id="286"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66530" autoAdjust="0"/>
  </p:normalViewPr>
  <p:slideViewPr>
    <p:cSldViewPr snapToGrid="0">
      <p:cViewPr varScale="1">
        <p:scale>
          <a:sx n="43" d="100"/>
          <a:sy n="43" d="100"/>
        </p:scale>
        <p:origin x="177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F40921-72F6-4594-992C-9A3FF3C7A569}" type="datetimeFigureOut">
              <a:rPr lang="en-US" smtClean="0"/>
              <a:t>2/27/2023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1FD54A-38D4-46F3-870B-0D94F7437E69}" type="slidenum">
              <a:rPr lang="en-US" smtClean="0"/>
              <a:t>‹#›</a:t>
            </a:fld>
            <a:endParaRPr lang="en-US"/>
          </a:p>
        </p:txBody>
      </p:sp>
    </p:spTree>
    <p:extLst>
      <p:ext uri="{BB962C8B-B14F-4D97-AF65-F5344CB8AC3E}">
        <p14:creationId xmlns:p14="http://schemas.microsoft.com/office/powerpoint/2010/main" val="613511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000" b="0" i="0" u="none" strike="noStrike" kern="1200" cap="none" spc="0" normalizeH="0" baseline="0" noProof="0" dirty="0">
                <a:ln>
                  <a:noFill/>
                </a:ln>
                <a:solidFill>
                  <a:prstClr val="black"/>
                </a:solidFill>
                <a:effectLst/>
                <a:uLnTx/>
                <a:uFillTx/>
                <a:latin typeface="Calibri" panose="020F0502020204030204"/>
                <a:ea typeface="+mn-ea"/>
                <a:cs typeface="+mn-cs"/>
              </a:rPr>
              <a:t>Avant de commencer notre atelier, nous voudrions discuter brièvement des règles de participation pour cette séance dans le but de favoriser un environnement d'apprentissage favorable et dans le respect d’une responsabilité partagée.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000" b="0" i="0" u="none" strike="noStrike" kern="1200" cap="none" spc="0" normalizeH="0" baseline="0" noProof="0" dirty="0">
                <a:ln>
                  <a:noFill/>
                </a:ln>
                <a:solidFill>
                  <a:prstClr val="black"/>
                </a:solidFill>
                <a:effectLst/>
                <a:uLnTx/>
                <a:uFillTx/>
                <a:latin typeface="Calibri" panose="020F0502020204030204"/>
                <a:ea typeface="+mn-ea"/>
                <a:cs typeface="+mn-cs"/>
              </a:rPr>
              <a:t>Nous reconnaissons que le sujet traité peut être difficile à aborder pour certains participants.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000" b="0" i="0" u="none" strike="noStrike" kern="1200" cap="none" spc="0" normalizeH="0" baseline="0" noProof="0" dirty="0">
                <a:ln>
                  <a:noFill/>
                </a:ln>
                <a:solidFill>
                  <a:prstClr val="black"/>
                </a:solidFill>
                <a:effectLst/>
                <a:uLnTx/>
                <a:uFillTx/>
                <a:latin typeface="Calibri" panose="020F0502020204030204"/>
                <a:ea typeface="+mn-ea"/>
                <a:cs typeface="+mn-cs"/>
              </a:rPr>
              <a:t>La confidentialité. Partagez vos apprentissages et non l’expérience personnelle des autres.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000" b="0" i="0" u="none" strike="noStrike" kern="1200" cap="none" spc="0" normalizeH="0" baseline="0" noProof="0" dirty="0">
                <a:ln>
                  <a:noFill/>
                </a:ln>
                <a:solidFill>
                  <a:prstClr val="black"/>
                </a:solidFill>
                <a:effectLst/>
                <a:uLnTx/>
                <a:uFillTx/>
                <a:latin typeface="Calibri" panose="020F0502020204030204"/>
                <a:ea typeface="+mn-ea"/>
                <a:cs typeface="+mn-cs"/>
              </a:rPr>
              <a:t>L’expérience vécue devrait être au </a:t>
            </a:r>
            <a:r>
              <a:rPr kumimoji="0" lang="fr-FR" sz="2000" b="0" i="0" u="none" strike="noStrike" kern="1200" cap="none" spc="0" normalizeH="0" baseline="0" noProof="0" dirty="0" err="1">
                <a:ln>
                  <a:noFill/>
                </a:ln>
                <a:solidFill>
                  <a:prstClr val="black"/>
                </a:solidFill>
                <a:effectLst/>
                <a:uLnTx/>
                <a:uFillTx/>
                <a:latin typeface="Calibri" panose="020F0502020204030204"/>
                <a:ea typeface="+mn-ea"/>
                <a:cs typeface="+mn-cs"/>
              </a:rPr>
              <a:t>coeur</a:t>
            </a:r>
            <a:r>
              <a:rPr kumimoji="0" lang="fr-FR" sz="2000" b="0" i="0" u="none" strike="noStrike" kern="1200" cap="none" spc="0" normalizeH="0" baseline="0" noProof="0" dirty="0">
                <a:ln>
                  <a:noFill/>
                </a:ln>
                <a:solidFill>
                  <a:prstClr val="black"/>
                </a:solidFill>
                <a:effectLst/>
                <a:uLnTx/>
                <a:uFillTx/>
                <a:latin typeface="Calibri" panose="020F0502020204030204"/>
                <a:ea typeface="+mn-ea"/>
                <a:cs typeface="+mn-cs"/>
              </a:rPr>
              <a:t> de la séance.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000" b="0" i="0" u="none" strike="noStrike" kern="1200" cap="none" spc="0" normalizeH="0" baseline="0" noProof="0" dirty="0">
                <a:ln>
                  <a:noFill/>
                </a:ln>
                <a:solidFill>
                  <a:prstClr val="black"/>
                </a:solidFill>
                <a:effectLst/>
                <a:uLnTx/>
                <a:uFillTx/>
                <a:latin typeface="Calibri" panose="020F0502020204030204"/>
                <a:ea typeface="+mn-ea"/>
                <a:cs typeface="+mn-cs"/>
              </a:rPr>
              <a:t>Créez un espace permettant aux gens d’y participer de manière authentique et honnête.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000" b="0" i="0" u="none" strike="noStrike" kern="1200" cap="none" spc="0" normalizeH="0" baseline="0" noProof="0" dirty="0">
                <a:ln>
                  <a:noFill/>
                </a:ln>
                <a:solidFill>
                  <a:prstClr val="black"/>
                </a:solidFill>
                <a:effectLst/>
                <a:uLnTx/>
                <a:uFillTx/>
                <a:latin typeface="Calibri" panose="020F0502020204030204"/>
                <a:ea typeface="+mn-ea"/>
                <a:cs typeface="+mn-cs"/>
              </a:rPr>
              <a:t>Soyez conscient de la façon dont vous occupez de l'espace et du temps que vous prenez aujourd’hui face à vos participants.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000" b="0" i="0" u="none" strike="noStrike" kern="1200" cap="none" spc="0" normalizeH="0" baseline="0" noProof="0" dirty="0">
                <a:ln>
                  <a:noFill/>
                </a:ln>
                <a:solidFill>
                  <a:prstClr val="black"/>
                </a:solidFill>
                <a:effectLst/>
                <a:uLnTx/>
                <a:uFillTx/>
                <a:latin typeface="Calibri" panose="020F0502020204030204"/>
                <a:ea typeface="+mn-ea"/>
                <a:cs typeface="+mn-cs"/>
              </a:rPr>
              <a:t>Chaque personne est différente et leur cheminement demeure unique également. La gestion et le respect leurs émotions est essentielles. Il est possible que certaines personnes se retrouvent à gérer cette progression lors de la séance. Respect et écoute sont de mise.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000" b="0" i="0" u="none" strike="noStrike" kern="1200" cap="none" spc="0" normalizeH="0" baseline="0" noProof="0" dirty="0">
                <a:ln>
                  <a:noFill/>
                </a:ln>
                <a:solidFill>
                  <a:prstClr val="black"/>
                </a:solidFill>
                <a:effectLst/>
                <a:uLnTx/>
                <a:uFillTx/>
                <a:latin typeface="Calibri" panose="020F0502020204030204"/>
                <a:ea typeface="+mn-ea"/>
                <a:cs typeface="+mn-cs"/>
              </a:rPr>
              <a:t>Les commentaires discriminatoires ne seront évidemment pas tolérés</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2</a:t>
            </a:fld>
            <a:endParaRPr lang="en-US"/>
          </a:p>
        </p:txBody>
      </p:sp>
    </p:spTree>
    <p:extLst>
      <p:ext uri="{BB962C8B-B14F-4D97-AF65-F5344CB8AC3E}">
        <p14:creationId xmlns:p14="http://schemas.microsoft.com/office/powerpoint/2010/main" val="24434709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Activité </a:t>
            </a:r>
            <a:r>
              <a:rPr lang="fr-FR" dirty="0" err="1"/>
              <a:t>brainstorm</a:t>
            </a:r>
            <a:r>
              <a:rPr lang="fr-FR" dirty="0"/>
              <a:t>: quels sont les mots clés qui vous viennent en tête lorsque vous pensez aux troubles TDAH? </a:t>
            </a:r>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11</a:t>
            </a:fld>
            <a:endParaRPr lang="en-US"/>
          </a:p>
        </p:txBody>
      </p:sp>
    </p:spTree>
    <p:extLst>
      <p:ext uri="{BB962C8B-B14F-4D97-AF65-F5344CB8AC3E}">
        <p14:creationId xmlns:p14="http://schemas.microsoft.com/office/powerpoint/2010/main" val="20054135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Pour mettre tout le monde à l'aise et informé sur les sujets que nous aborderons, nous commencerons par discuter de certains concepts et de termes qui sont essentiels à ce projet. Nous espérons que ces concepts et termes choisis soigneusement vous permettront de mieux comprendre les obstacles et les réalités des étudiants atteints d’un trouble TDAH. </a:t>
            </a:r>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12</a:t>
            </a:fld>
            <a:endParaRPr lang="en-US"/>
          </a:p>
        </p:txBody>
      </p:sp>
    </p:spTree>
    <p:extLst>
      <p:ext uri="{BB962C8B-B14F-4D97-AF65-F5344CB8AC3E}">
        <p14:creationId xmlns:p14="http://schemas.microsoft.com/office/powerpoint/2010/main" val="12736086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L’acronyme TDAH signifie: déficit de l'attention/trouble d'hyperactivité. Le TDAH est un trouble neurodéveloppemental. Les trois principaux symptômes du TDAH sont: l'inattention, l'impulsivité et l'hyperactivité. Il existe trois types de trouble TDAH différents: type inattentif, le type hyperactif (ou compulsif) et finalement de type combiné.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Les </a:t>
            </a:r>
            <a:r>
              <a:rPr kumimoji="0" lang="fr-FR" sz="2400" b="0" i="0" u="none" strike="noStrike" kern="1200" cap="none" spc="0" normalizeH="0" baseline="0" noProof="0" dirty="0" err="1">
                <a:ln>
                  <a:noFill/>
                </a:ln>
                <a:solidFill>
                  <a:prstClr val="black"/>
                </a:solidFill>
                <a:effectLst/>
                <a:uLnTx/>
                <a:uFillTx/>
                <a:latin typeface="Calibri" panose="020F0502020204030204"/>
                <a:ea typeface="+mn-ea"/>
                <a:cs typeface="+mn-cs"/>
              </a:rPr>
              <a:t>neurodivers</a:t>
            </a: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 Ce groupe de personnes fait référence aux gens qui sont divers de façon neurologique, incluant des personnes atteintes de TDAH ou pas. Par exemple, une famille </a:t>
            </a:r>
            <a:r>
              <a:rPr kumimoji="0" lang="fr-FR" sz="2400" b="0" i="0" u="none" strike="noStrike" kern="1200" cap="none" spc="0" normalizeH="0" baseline="0" noProof="0" dirty="0" err="1">
                <a:ln>
                  <a:noFill/>
                </a:ln>
                <a:solidFill>
                  <a:prstClr val="black"/>
                </a:solidFill>
                <a:effectLst/>
                <a:uLnTx/>
                <a:uFillTx/>
                <a:latin typeface="Calibri" panose="020F0502020204030204"/>
                <a:ea typeface="+mn-ea"/>
                <a:cs typeface="+mn-cs"/>
              </a:rPr>
              <a:t>neurodiverse</a:t>
            </a: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 avec deux enfants et un parent qui ont le TDAH, et un enfant et un parent qui ne l'ont pas.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Un handicap est une expérience personnelle au travers d’obstacles réduisant ou empêchant la participation d’une personne dans tous les aspects de la société.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Le handicap invisible. Ce handicap pourrait ne pas être visible à première vue lorsque vous rencontrez une personne pour la première fois.</a:t>
            </a: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13</a:t>
            </a:fld>
            <a:endParaRPr lang="en-US"/>
          </a:p>
        </p:txBody>
      </p:sp>
    </p:spTree>
    <p:extLst>
      <p:ext uri="{BB962C8B-B14F-4D97-AF65-F5344CB8AC3E}">
        <p14:creationId xmlns:p14="http://schemas.microsoft.com/office/powerpoint/2010/main" val="13500625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600" b="0" i="0" u="none" strike="noStrike" kern="1200" cap="none" spc="0" normalizeH="0" baseline="0" noProof="0" dirty="0">
                <a:ln>
                  <a:noFill/>
                </a:ln>
                <a:solidFill>
                  <a:prstClr val="black"/>
                </a:solidFill>
                <a:effectLst/>
                <a:uLnTx/>
                <a:uFillTx/>
                <a:latin typeface="Calibri" panose="020F0502020204030204"/>
                <a:ea typeface="+mn-ea"/>
                <a:cs typeface="+mn-cs"/>
              </a:rPr>
              <a:t>Les fonctions exécutives. Ces fonctions sont un ensemble de compétences utilisées pour fonctionner au quotidien. De la gestion du temps, la maîtrise de soi et la pensée flexible à la gestion émotionnelle, ces aspects permettent à une personne de fonctionner.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600" b="0" i="0" u="none" strike="noStrike" kern="1200" cap="none" spc="0" normalizeH="0" baseline="0" noProof="0" dirty="0">
                <a:ln>
                  <a:noFill/>
                </a:ln>
                <a:solidFill>
                  <a:prstClr val="black"/>
                </a:solidFill>
                <a:effectLst/>
                <a:uLnTx/>
                <a:uFillTx/>
                <a:latin typeface="Calibri" panose="020F0502020204030204"/>
                <a:ea typeface="+mn-ea"/>
                <a:cs typeface="+mn-cs"/>
              </a:rPr>
              <a:t>La surstimulation. La surstimulation est un symptôme qui pousse à se sentir extrêmement submerger par un surplus de stimulants comme de la musique forte, certaines textures, certains goûts, un éclairage intense provocant une réponse émotionnelle.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600" b="0" i="0" u="none" strike="noStrike" kern="1200" cap="none" spc="0" normalizeH="0" baseline="0" noProof="0" dirty="0">
                <a:ln>
                  <a:noFill/>
                </a:ln>
                <a:solidFill>
                  <a:prstClr val="black"/>
                </a:solidFill>
                <a:effectLst/>
                <a:uLnTx/>
                <a:uFillTx/>
                <a:latin typeface="Calibri" panose="020F0502020204030204"/>
                <a:ea typeface="+mn-ea"/>
                <a:cs typeface="+mn-cs"/>
              </a:rPr>
              <a:t>L'accessibilité. L'accessibilité peut être affectée par un obstacle. L’obstacle peut se présenter sous plusieurs formes empêchant une personne affectée par un trouble de participer à tous les aspects de la société qui l’entoure. Il existe cinq types d'obstacles à l'accessibilité: soit des obstacles physiques/architecturaux, informationnels ou communicationnels, technologiques, comportementaux et organisationnels</a:t>
            </a:r>
            <a:endParaRPr kumimoji="0" lang="en-US" sz="26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14</a:t>
            </a:fld>
            <a:endParaRPr lang="en-US"/>
          </a:p>
        </p:txBody>
      </p:sp>
    </p:spTree>
    <p:extLst>
      <p:ext uri="{BB962C8B-B14F-4D97-AF65-F5344CB8AC3E}">
        <p14:creationId xmlns:p14="http://schemas.microsoft.com/office/powerpoint/2010/main" val="23052183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La terminologie et la façon de qualifier les troubles TDAH ont changé. Ce changement a été parfois controversé. Notre équipe a travaillé ensemble pour présenter une compréhension équitable et inclusive des troubles TDAH. </a:t>
            </a:r>
          </a:p>
          <a:p>
            <a:endParaRPr lang="fr-FR" dirty="0"/>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Le trouble déficitaire de l'attention/hyperactivité, ou TDAH, est souvent défini comme un trouble neurodéveloppemental. Les symptômes courants comprennent l'hyperactivité, l'inattention et l'impulsivité.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Plusieurs personnes atteintes d’un trouble TDAH excellent dans la résolution créative de problèmes, sont exceptionnellement empathiques et ont souvent un sens poussé de l'équité.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De nombreuses personnes atteintes d’un trouble TDAH peuvent avoir d’autres conditions </a:t>
            </a:r>
            <a:r>
              <a:rPr kumimoji="0" lang="fr-FR" sz="2400" b="0" i="0" u="none" strike="noStrike" kern="1200" cap="none" spc="0" normalizeH="0" baseline="0" noProof="0" dirty="0" err="1">
                <a:ln>
                  <a:noFill/>
                </a:ln>
                <a:solidFill>
                  <a:prstClr val="black"/>
                </a:solidFill>
                <a:effectLst/>
                <a:uLnTx/>
                <a:uFillTx/>
                <a:latin typeface="Calibri" panose="020F0502020204030204"/>
                <a:ea typeface="+mn-ea"/>
                <a:cs typeface="+mn-cs"/>
              </a:rPr>
              <a:t>co-associées</a:t>
            </a: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 comme des troubles d’apprentissage, un trouble d’opposition avec provocation (TOP), des troubles anxieux ou souffrir de dépression.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Il existe plusieurs types de soutien psychologiques, éducatifs et médicaux qui sont efficaces pour les personnes atteintes d’un TDAH. Les thérapies, une médication efficace, les groupes de soutien, les programmes éducatifs et de services d’hébergement sont des exemples de solutions pour aider ces gens.</a:t>
            </a: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15</a:t>
            </a:fld>
            <a:endParaRPr lang="en-US"/>
          </a:p>
        </p:txBody>
      </p:sp>
    </p:spTree>
    <p:extLst>
      <p:ext uri="{BB962C8B-B14F-4D97-AF65-F5344CB8AC3E}">
        <p14:creationId xmlns:p14="http://schemas.microsoft.com/office/powerpoint/2010/main" val="19903051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Les troubles TDAH se présentent de plusieurs façons, selon les individus. Il existe trois principaux types de trouble TDAH. Le type hyperactif, le type inattentif ou combiné. Le type inattentif était traditionnellement nommé TDA (trouble déficitaire de l'attention).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Les hommes cisgenres sont plus susceptibles de recevoir un diagnostic de TDAH de type hyperactif que les femmes cisgenres.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Les femmes cisgenres sont moins susceptibles de recevoir un diagnostic au cours de leur enfance et sont plus susceptibles de recevoir un diagnostic de TDAH de type inattentif.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Les différents troubles et types de TDAH ne sont PAS un trouble lié à un sexe en particulier.</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16</a:t>
            </a:fld>
            <a:endParaRPr lang="en-US"/>
          </a:p>
        </p:txBody>
      </p:sp>
    </p:spTree>
    <p:extLst>
      <p:ext uri="{BB962C8B-B14F-4D97-AF65-F5344CB8AC3E}">
        <p14:creationId xmlns:p14="http://schemas.microsoft.com/office/powerpoint/2010/main" val="6234049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300" b="0" i="0" u="none" strike="noStrike" kern="1200" cap="none" spc="0" normalizeH="0" baseline="0" noProof="0" dirty="0">
                <a:ln>
                  <a:noFill/>
                </a:ln>
                <a:solidFill>
                  <a:prstClr val="black"/>
                </a:solidFill>
                <a:effectLst/>
                <a:uLnTx/>
                <a:uFillTx/>
                <a:latin typeface="Calibri" panose="020F0502020204030204"/>
                <a:ea typeface="+mn-ea"/>
                <a:cs typeface="+mn-cs"/>
              </a:rPr>
              <a:t>Les symptômes courants du type inattentif: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1300" b="0" i="0" u="none" strike="noStrike" kern="1200" cap="none" spc="0" normalizeH="0" baseline="0" noProof="0" dirty="0">
                <a:ln>
                  <a:noFill/>
                </a:ln>
                <a:solidFill>
                  <a:prstClr val="black"/>
                </a:solidFill>
                <a:effectLst/>
                <a:uLnTx/>
                <a:uFillTx/>
                <a:latin typeface="Calibri" panose="020F0502020204030204"/>
                <a:ea typeface="+mn-ea"/>
                <a:cs typeface="+mn-cs"/>
              </a:rPr>
              <a:t>La personne aura souvent la tête ailleurs (en état de rêverie)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1300" b="0" i="0" u="none" strike="noStrike" kern="1200" cap="none" spc="0" normalizeH="0" baseline="0" noProof="0" dirty="0">
                <a:ln>
                  <a:noFill/>
                </a:ln>
                <a:solidFill>
                  <a:prstClr val="black"/>
                </a:solidFill>
                <a:effectLst/>
                <a:uLnTx/>
                <a:uFillTx/>
                <a:latin typeface="Calibri" panose="020F0502020204030204"/>
                <a:ea typeface="+mn-ea"/>
                <a:cs typeface="+mn-cs"/>
              </a:rPr>
              <a:t>Symptôme de l’</a:t>
            </a:r>
            <a:r>
              <a:rPr kumimoji="0" lang="fr-FR" sz="1300" b="0" i="0" u="none" strike="noStrike" kern="1200" cap="none" spc="0" normalizeH="0" baseline="0" noProof="0" dirty="0" err="1">
                <a:ln>
                  <a:noFill/>
                </a:ln>
                <a:solidFill>
                  <a:prstClr val="black"/>
                </a:solidFill>
                <a:effectLst/>
                <a:uLnTx/>
                <a:uFillTx/>
                <a:latin typeface="Calibri" panose="020F0502020204030204"/>
                <a:ea typeface="+mn-ea"/>
                <a:cs typeface="+mn-cs"/>
              </a:rPr>
              <a:t>hyperfocus</a:t>
            </a:r>
            <a:r>
              <a:rPr kumimoji="0" lang="fr-FR" sz="1300" b="0" i="0" u="none" strike="noStrike" kern="1200" cap="none" spc="0" normalizeH="0" baseline="0" noProof="0" dirty="0">
                <a:ln>
                  <a:noFill/>
                </a:ln>
                <a:solidFill>
                  <a:prstClr val="black"/>
                </a:solidFill>
                <a:effectLst/>
                <a:uLnTx/>
                <a:uFillTx/>
                <a:latin typeface="Calibri" panose="020F0502020204030204"/>
                <a:ea typeface="+mn-ea"/>
                <a:cs typeface="+mn-cs"/>
              </a:rPr>
              <a:t> (paradoxalement en état de concentration immense)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1300" b="0" i="0" u="none" strike="noStrike" kern="1200" cap="none" spc="0" normalizeH="0" baseline="0" noProof="0" dirty="0">
                <a:ln>
                  <a:noFill/>
                </a:ln>
                <a:solidFill>
                  <a:prstClr val="black"/>
                </a:solidFill>
                <a:effectLst/>
                <a:uLnTx/>
                <a:uFillTx/>
                <a:latin typeface="Calibri" panose="020F0502020204030204"/>
                <a:ea typeface="+mn-ea"/>
                <a:cs typeface="+mn-cs"/>
              </a:rPr>
              <a:t>Facilement distrait par de petits stimuli</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1300" b="0" i="0" u="none" strike="noStrike" kern="1200" cap="none" spc="0" normalizeH="0" baseline="0" noProof="0" dirty="0">
                <a:ln>
                  <a:noFill/>
                </a:ln>
                <a:solidFill>
                  <a:prstClr val="black"/>
                </a:solidFill>
                <a:effectLst/>
                <a:uLnTx/>
                <a:uFillTx/>
                <a:latin typeface="Calibri" panose="020F0502020204030204"/>
                <a:ea typeface="+mn-ea"/>
                <a:cs typeface="+mn-cs"/>
              </a:rPr>
              <a:t>Grande difficulté à rester concentre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1300" b="0" i="0" u="none" strike="noStrike" kern="1200" cap="none" spc="0" normalizeH="0" baseline="0" noProof="0" dirty="0">
                <a:ln>
                  <a:noFill/>
                </a:ln>
                <a:solidFill>
                  <a:prstClr val="black"/>
                </a:solidFill>
                <a:effectLst/>
                <a:uLnTx/>
                <a:uFillTx/>
                <a:latin typeface="Calibri" panose="020F0502020204030204"/>
                <a:ea typeface="+mn-ea"/>
                <a:cs typeface="+mn-cs"/>
              </a:rPr>
              <a:t>Une gestion du temps et de l’organisation difficiles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1300" b="0" i="0" u="none" strike="noStrike" kern="1200" cap="none" spc="0" normalizeH="0" baseline="0" noProof="0" dirty="0">
                <a:ln>
                  <a:noFill/>
                </a:ln>
                <a:solidFill>
                  <a:prstClr val="black"/>
                </a:solidFill>
                <a:effectLst/>
                <a:uLnTx/>
                <a:uFillTx/>
                <a:latin typeface="Calibri" panose="020F0502020204030204"/>
                <a:ea typeface="+mn-ea"/>
                <a:cs typeface="+mn-cs"/>
              </a:rPr>
              <a:t>Excelle dans la résolution créative de problèmes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1300" b="0" i="0" u="none" strike="noStrike" kern="1200" cap="none" spc="0" normalizeH="0" baseline="0" noProof="0" dirty="0">
                <a:ln>
                  <a:noFill/>
                </a:ln>
                <a:solidFill>
                  <a:prstClr val="black"/>
                </a:solidFill>
                <a:effectLst/>
                <a:uLnTx/>
                <a:uFillTx/>
                <a:latin typeface="Calibri" panose="020F0502020204030204"/>
                <a:ea typeface="+mn-ea"/>
                <a:cs typeface="+mn-cs"/>
              </a:rPr>
              <a:t>Sensible aux émotions et aux situations de rejet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300" b="0" i="0" u="none" strike="noStrike" kern="1200" cap="none" spc="0" normalizeH="0" baseline="0" noProof="0" dirty="0">
                <a:ln>
                  <a:noFill/>
                </a:ln>
                <a:solidFill>
                  <a:prstClr val="black"/>
                </a:solidFill>
                <a:effectLst/>
                <a:uLnTx/>
                <a:uFillTx/>
                <a:latin typeface="Calibri" panose="020F0502020204030204"/>
                <a:ea typeface="+mn-ea"/>
                <a:cs typeface="+mn-cs"/>
              </a:rPr>
              <a:t>Les symptômes courants du type hyperactif:</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1300" b="0" i="0" u="none" strike="noStrike" kern="1200" cap="none" spc="0" normalizeH="0" baseline="0" noProof="0" dirty="0">
                <a:ln>
                  <a:noFill/>
                </a:ln>
                <a:solidFill>
                  <a:prstClr val="black"/>
                </a:solidFill>
                <a:effectLst/>
                <a:uLnTx/>
                <a:uFillTx/>
                <a:latin typeface="Calibri" panose="020F0502020204030204"/>
                <a:ea typeface="+mn-ea"/>
                <a:cs typeface="+mn-cs"/>
              </a:rPr>
              <a:t>En mouvement constant, agité</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1300" b="0" i="0" u="none" strike="noStrike" kern="1200" cap="none" spc="0" normalizeH="0" baseline="0" noProof="0" dirty="0">
                <a:ln>
                  <a:noFill/>
                </a:ln>
                <a:solidFill>
                  <a:prstClr val="black"/>
                </a:solidFill>
                <a:effectLst/>
                <a:uLnTx/>
                <a:uFillTx/>
                <a:latin typeface="Calibri" panose="020F0502020204030204"/>
                <a:ea typeface="+mn-ea"/>
                <a:cs typeface="+mn-cs"/>
              </a:rPr>
              <a:t>Impatient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1300" b="0" i="0" u="none" strike="noStrike" kern="1200" cap="none" spc="0" normalizeH="0" baseline="0" noProof="0" dirty="0">
                <a:ln>
                  <a:noFill/>
                </a:ln>
                <a:solidFill>
                  <a:prstClr val="black"/>
                </a:solidFill>
                <a:effectLst/>
                <a:uLnTx/>
                <a:uFillTx/>
                <a:latin typeface="Calibri" panose="020F0502020204030204"/>
                <a:ea typeface="+mn-ea"/>
                <a:cs typeface="+mn-cs"/>
              </a:rPr>
              <a:t>Difficulté à contrôler le volume de leur voix</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1300" b="0" i="0" u="none" strike="noStrike" kern="1200" cap="none" spc="0" normalizeH="0" baseline="0" noProof="0" dirty="0">
                <a:ln>
                  <a:noFill/>
                </a:ln>
                <a:solidFill>
                  <a:prstClr val="black"/>
                </a:solidFill>
                <a:effectLst/>
                <a:uLnTx/>
                <a:uFillTx/>
                <a:latin typeface="Calibri" panose="020F0502020204030204"/>
                <a:ea typeface="+mn-ea"/>
                <a:cs typeface="+mn-cs"/>
              </a:rPr>
              <a:t>Très créatif</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1300" b="0" i="0" u="none" strike="noStrike" kern="1200" cap="none" spc="0" normalizeH="0" baseline="0" noProof="0" dirty="0">
                <a:ln>
                  <a:noFill/>
                </a:ln>
                <a:solidFill>
                  <a:prstClr val="black"/>
                </a:solidFill>
                <a:effectLst/>
                <a:uLnTx/>
                <a:uFillTx/>
                <a:latin typeface="Calibri" panose="020F0502020204030204"/>
                <a:ea typeface="+mn-ea"/>
                <a:cs typeface="+mn-cs"/>
              </a:rPr>
              <a:t>Beaucoup d'énergie physique et mentale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1300" b="0" i="0" u="none" strike="noStrike" kern="1200" cap="none" spc="0" normalizeH="0" baseline="0" noProof="0" dirty="0">
                <a:ln>
                  <a:noFill/>
                </a:ln>
                <a:solidFill>
                  <a:prstClr val="black"/>
                </a:solidFill>
                <a:effectLst/>
                <a:uLnTx/>
                <a:uFillTx/>
                <a:latin typeface="Calibri" panose="020F0502020204030204"/>
                <a:ea typeface="+mn-ea"/>
                <a:cs typeface="+mn-cs"/>
              </a:rPr>
              <a:t>Intense fatigue après une dépense d’énergie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1300" b="0" i="0" u="none" strike="noStrike" kern="1200" cap="none" spc="0" normalizeH="0" baseline="0" noProof="0" dirty="0">
                <a:ln>
                  <a:noFill/>
                </a:ln>
                <a:solidFill>
                  <a:prstClr val="black"/>
                </a:solidFill>
                <a:effectLst/>
                <a:uLnTx/>
                <a:uFillTx/>
                <a:latin typeface="Calibri" panose="020F0502020204030204"/>
                <a:ea typeface="+mn-ea"/>
                <a:cs typeface="+mn-cs"/>
              </a:rPr>
              <a:t>Peut interrompre les autres</a:t>
            </a:r>
            <a:endParaRPr kumimoji="0" lang="en-US" sz="13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17</a:t>
            </a:fld>
            <a:endParaRPr lang="en-US"/>
          </a:p>
        </p:txBody>
      </p:sp>
    </p:spTree>
    <p:extLst>
      <p:ext uri="{BB962C8B-B14F-4D97-AF65-F5344CB8AC3E}">
        <p14:creationId xmlns:p14="http://schemas.microsoft.com/office/powerpoint/2010/main" val="8533274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En discutant des troubles TDAH, il est important d’aborder l'intersectionnalité. </a:t>
            </a:r>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18</a:t>
            </a:fld>
            <a:endParaRPr lang="en-US"/>
          </a:p>
        </p:txBody>
      </p:sp>
    </p:spTree>
    <p:extLst>
      <p:ext uri="{BB962C8B-B14F-4D97-AF65-F5344CB8AC3E}">
        <p14:creationId xmlns:p14="http://schemas.microsoft.com/office/powerpoint/2010/main" val="2138632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L'intersectionnalité est un concept rendu célèbre par </a:t>
            </a:r>
            <a:r>
              <a:rPr kumimoji="0" lang="fr-FR" sz="2800" b="0" i="0" u="none" strike="noStrike" kern="1200" cap="none" spc="0" normalizeH="0" baseline="0" noProof="0" dirty="0" err="1">
                <a:ln>
                  <a:noFill/>
                </a:ln>
                <a:solidFill>
                  <a:prstClr val="black"/>
                </a:solidFill>
                <a:effectLst/>
                <a:uLnTx/>
                <a:uFillTx/>
                <a:latin typeface="Calibri" panose="020F0502020204030204"/>
                <a:ea typeface="+mn-ea"/>
                <a:cs typeface="+mn-cs"/>
              </a:rPr>
              <a:t>Kimberlé</a:t>
            </a: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fr-FR" sz="2800" b="0" i="0" u="none" strike="noStrike" kern="1200" cap="none" spc="0" normalizeH="0" baseline="0" noProof="0" dirty="0" err="1">
                <a:ln>
                  <a:noFill/>
                </a:ln>
                <a:solidFill>
                  <a:prstClr val="black"/>
                </a:solidFill>
                <a:effectLst/>
                <a:uLnTx/>
                <a:uFillTx/>
                <a:latin typeface="Calibri" panose="020F0502020204030204"/>
                <a:ea typeface="+mn-ea"/>
                <a:cs typeface="+mn-cs"/>
              </a:rPr>
              <a:t>Crenshaw</a:t>
            </a: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Ce concept reconnaît que chacun a ses propres expériences uniques ainsi que son identité et en fin de compte chacun expérimente le monde de façon singulière.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Pour cette raison, il est important de prendre en considération la manière dont les identités d'une personne peuvent influencer leur vie et leurs expériences.</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19</a:t>
            </a:fld>
            <a:endParaRPr lang="en-US"/>
          </a:p>
        </p:txBody>
      </p:sp>
    </p:spTree>
    <p:extLst>
      <p:ext uri="{BB962C8B-B14F-4D97-AF65-F5344CB8AC3E}">
        <p14:creationId xmlns:p14="http://schemas.microsoft.com/office/powerpoint/2010/main" val="14713146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fr-FR" dirty="0"/>
              <a:t>Voici des caractéristiques humaines influençant les identités multiples:</a:t>
            </a:r>
          </a:p>
          <a:p>
            <a:r>
              <a:rPr lang="fr-FR" dirty="0"/>
              <a:t>L’ethnie de la personne</a:t>
            </a:r>
          </a:p>
          <a:p>
            <a:r>
              <a:rPr lang="fr-FR" dirty="0"/>
              <a:t>Le sexe de la personne</a:t>
            </a:r>
          </a:p>
          <a:p>
            <a:r>
              <a:rPr lang="fr-FR" dirty="0"/>
              <a:t>L’orientation sexuelle et la sexualité</a:t>
            </a:r>
          </a:p>
          <a:p>
            <a:r>
              <a:rPr lang="fr-FR" dirty="0"/>
              <a:t>Les capacités mentales et physiques d’une personne</a:t>
            </a:r>
            <a:endParaRPr lang="en-US" dirty="0"/>
          </a:p>
          <a:p>
            <a:endParaRPr lang="fr-FR" dirty="0"/>
          </a:p>
          <a:p>
            <a:r>
              <a:rPr lang="fr-FR" dirty="0"/>
              <a:t>Par exemple, les femmes atteintes de TDAH sont moins susceptibles d'être diagnostiquées d’un TDAH en comparaison avec les hommes. Les femmes sont souvent diagnostiquées plus tard et ont souvent du mal à recevoir des soins et un soutien pertinent. </a:t>
            </a:r>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20</a:t>
            </a:fld>
            <a:endParaRPr lang="en-US"/>
          </a:p>
        </p:txBody>
      </p:sp>
    </p:spTree>
    <p:extLst>
      <p:ext uri="{BB962C8B-B14F-4D97-AF65-F5344CB8AC3E}">
        <p14:creationId xmlns:p14="http://schemas.microsoft.com/office/powerpoint/2010/main" val="29923868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Bonjour et bienvenue à la séance. Merci d'avoir pris le temps d'être ici aujourd'hui. Avant d'expliquer</a:t>
            </a:r>
          </a:p>
          <a:p>
            <a:r>
              <a:rPr lang="fr-FR" dirty="0"/>
              <a:t>la suite, je me présente, je suis______ et mes pronoms sont _____ (modifier le texte en fonction du</a:t>
            </a:r>
          </a:p>
          <a:p>
            <a:r>
              <a:rPr lang="fr-FR" dirty="0"/>
              <a:t>nombre d'animateurs).</a:t>
            </a:r>
          </a:p>
          <a:p>
            <a:r>
              <a:rPr lang="fr-FR" dirty="0"/>
              <a:t>À main levée, combien de personnes ont compris ce qui se passait dans cette vidéo? (faites une</a:t>
            </a:r>
          </a:p>
          <a:p>
            <a:r>
              <a:rPr lang="fr-FR" dirty="0"/>
              <a:t>pause pour compter approximativement le nombre de mains levées)</a:t>
            </a:r>
          </a:p>
          <a:p>
            <a:r>
              <a:rPr lang="fr-FR" dirty="0"/>
              <a:t>Parfait, merci. Levez la main si vous vous sentez mal à l'aise dans cette pièce en ce moment. (faites</a:t>
            </a:r>
          </a:p>
          <a:p>
            <a:r>
              <a:rPr lang="fr-FR" dirty="0"/>
              <a:t>une autre pause pour compter approximativement le nombre de mains levées)</a:t>
            </a:r>
          </a:p>
          <a:p>
            <a:r>
              <a:rPr lang="fr-FR" dirty="0"/>
              <a:t>Maintenant, imaginez ceci. Imaginez que vous êtes assis dans cette pièce depuis trois à cinq heures et</a:t>
            </a:r>
          </a:p>
          <a:p>
            <a:r>
              <a:rPr lang="fr-FR" dirty="0"/>
              <a:t>plus. L’inconfort vous rend troublé et embarrassé, car vous ne comprenez pas ce que vous regardez,</a:t>
            </a:r>
          </a:p>
          <a:p>
            <a:r>
              <a:rPr lang="fr-FR" dirty="0"/>
              <a:t>ce qui vous entoure. Vous êtes distrait par les bourdonnements incessants et vous ne savez pas</a:t>
            </a:r>
          </a:p>
          <a:p>
            <a:r>
              <a:rPr lang="fr-FR" dirty="0"/>
              <a:t>pourquoi les gens autour de vous semblent savoir ce qu'ils font. (pause)</a:t>
            </a:r>
          </a:p>
          <a:p>
            <a:r>
              <a:rPr lang="fr-FR" dirty="0"/>
              <a:t>Imaginez que cette situation est votre environnement quotidien. Seriez-vous capable d'atteindre vos</a:t>
            </a:r>
          </a:p>
          <a:p>
            <a:r>
              <a:rPr lang="fr-FR" dirty="0"/>
              <a:t>buts en tant qu’étudiant? Pour de nombreux étudiants, c'est ce à quoi peut ressembler la vie de tous</a:t>
            </a:r>
          </a:p>
          <a:p>
            <a:r>
              <a:rPr lang="fr-FR" dirty="0"/>
              <a:t>les jours. Sauf que pour les étudiants atteints d’un TDAH, ce n'est pas une simulation comme celle</a:t>
            </a:r>
          </a:p>
          <a:p>
            <a:r>
              <a:rPr lang="fr-FR" dirty="0"/>
              <a:t>d’aujourd’hui. Ils n'ont pas toujours le luxe d’éliminer les bruits de fond gênant ou de pouvoir</a:t>
            </a:r>
          </a:p>
          <a:p>
            <a:r>
              <a:rPr lang="fr-FR" dirty="0"/>
              <a:t>assister à une conférence ou un cours par exemple et d’en tirer pleinement profit. Maintenant que</a:t>
            </a:r>
          </a:p>
          <a:p>
            <a:r>
              <a:rPr lang="fr-FR" dirty="0"/>
              <a:t>nous comprenons un peu mieux cet état d'esprit, imaginons ce que nous pouvons faire pour rendre</a:t>
            </a:r>
          </a:p>
          <a:p>
            <a:r>
              <a:rPr lang="fr-FR" dirty="0"/>
              <a:t>notre atelier plus accessible.</a:t>
            </a:r>
          </a:p>
          <a:p>
            <a:r>
              <a:rPr lang="fr-FR" dirty="0"/>
              <a:t>On peut commencer par couper le bruit de fond! (faites une pause et coupez le bruit de fond)</a:t>
            </a:r>
          </a:p>
          <a:p>
            <a:r>
              <a:rPr lang="fr-FR" dirty="0"/>
              <a:t>Ensuite, nous allons ajuster notre espace physique en tournant nos chaises vers l'avant. Enfin,</a:t>
            </a:r>
          </a:p>
          <a:p>
            <a:r>
              <a:rPr lang="fr-FR" dirty="0"/>
              <a:t>reconnaissons l'éléphant dans la pièce… À moins que quelqu'un ne parle couramment le </a:t>
            </a:r>
            <a:r>
              <a:rPr lang="fr-FR" dirty="0" err="1"/>
              <a:t>minion</a:t>
            </a:r>
            <a:r>
              <a:rPr lang="fr-FR" dirty="0"/>
              <a:t>,</a:t>
            </a:r>
          </a:p>
          <a:p>
            <a:r>
              <a:rPr lang="fr-FR" dirty="0"/>
              <a:t>nous devons changer notre mode de communication pour le rendre plus accessible.</a:t>
            </a:r>
          </a:p>
          <a:p>
            <a:r>
              <a:rPr lang="fr-FR" dirty="0"/>
              <a:t>Nous avons commencé par cette activité: une simulation d’un trouble TDAH pour démontrer les</a:t>
            </a:r>
          </a:p>
          <a:p>
            <a:r>
              <a:rPr lang="fr-FR" dirty="0"/>
              <a:t>défis auxquels les élèves peuvent être confrontés afin d’aider à illustrer des mesures concrètes en</a:t>
            </a:r>
          </a:p>
          <a:p>
            <a:r>
              <a:rPr lang="fr-FR" dirty="0"/>
              <a:t>matière d'accessibilité. Ces mesures ont la possibilité de rendre l'apprentissage en cours plus inclusif.</a:t>
            </a:r>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3</a:t>
            </a:fld>
            <a:endParaRPr lang="en-US"/>
          </a:p>
        </p:txBody>
      </p:sp>
    </p:spTree>
    <p:extLst>
      <p:ext uri="{BB962C8B-B14F-4D97-AF65-F5344CB8AC3E}">
        <p14:creationId xmlns:p14="http://schemas.microsoft.com/office/powerpoint/2010/main" val="27914871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Avant d'examiner les effets d'un diagnostic TDAH, avez-vous des questions?</a:t>
            </a:r>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21</a:t>
            </a:fld>
            <a:endParaRPr lang="en-US"/>
          </a:p>
        </p:txBody>
      </p:sp>
    </p:spTree>
    <p:extLst>
      <p:ext uri="{BB962C8B-B14F-4D97-AF65-F5344CB8AC3E}">
        <p14:creationId xmlns:p14="http://schemas.microsoft.com/office/powerpoint/2010/main" val="30108156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Une grande partie de la compréhension des troubles TDAH et de la façon de soutenir les gens qui en sont atteints consiste à comprendre le processus du diagnostic. L'obtention d'un diagnostic peut aider les personnes atteintes à mieux comprendre leur situation. À l’inverse, l'absence d’un diagnostic peut amener les gens à se poser des questions ou causer des obstacles légitimes: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Avoir de la difficulté à créer et à maintenir des relations saines.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Avoir des problèmes de toxicomanie et consommation.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Des difficultés de gestion quotidienne entraînant des problèmes à la maison, au travail, dans la vie sociale et la gestion du patrimoine ou d’un budget.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Avoir un niveau de stress et d’anxiété élevée.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rPr>
              <a:t>Après avoir reçu un diagnostic, l'individu est alors en mesure de récolter des bénéfices. Le diagnostic permet d’avoir accès à des ressources et à de l’aide comprenant l'accès à des services en santé mentale, des logements universitaires, de la médication et un soutien familial.</a:t>
            </a: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22</a:t>
            </a:fld>
            <a:endParaRPr lang="en-US"/>
          </a:p>
        </p:txBody>
      </p:sp>
    </p:spTree>
    <p:extLst>
      <p:ext uri="{BB962C8B-B14F-4D97-AF65-F5344CB8AC3E}">
        <p14:creationId xmlns:p14="http://schemas.microsoft.com/office/powerpoint/2010/main" val="26863211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Il est important de comprendre qu'il existe plusieurs obstacles potentiels à l'obtention d'un diagnostic TDAH. Ces obstacles compliquent l'obtention d'un diagnostic et peuvent décourager les gens à demander de l'aide. </a:t>
            </a:r>
          </a:p>
          <a:p>
            <a:endParaRPr lang="fr-FR" dirty="0"/>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D’une part, le manque de financement pour effectuer un diagnostic complique le tout dès le départ (un test peut coûter jusqu'à 2 500 $).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Ensuite, la stigmatisation fait en sorte que de nombreux professionnels ne comprennent pas les TDAH dans leur entièreté ou l'effet qu'ils ont sur la vie au quotidien.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Finalement, les troubles TDAH sont souvent non diagnostiqués ou mal diagnostiqués. Les troubles TDAH sont difficiles à diagnostiquer. Ils sont résolument un handicap invisible en comparaison avec un problème physique évident, comme un bras cassé. Le diagnostic est toujours complexe.</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23</a:t>
            </a:fld>
            <a:endParaRPr lang="en-US"/>
          </a:p>
        </p:txBody>
      </p:sp>
    </p:spTree>
    <p:extLst>
      <p:ext uri="{BB962C8B-B14F-4D97-AF65-F5344CB8AC3E}">
        <p14:creationId xmlns:p14="http://schemas.microsoft.com/office/powerpoint/2010/main" val="33823835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Malheureusement, les obstacles rencontrés lors d’un diagnostic ne sont que la pointe de l'iceberg. Après avoir reçu un diagnostic de trouble TDAH, une personne peut être confrontée à de nombreux défis.</a:t>
            </a:r>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24</a:t>
            </a:fld>
            <a:endParaRPr lang="en-US"/>
          </a:p>
        </p:txBody>
      </p:sp>
    </p:spTree>
    <p:extLst>
      <p:ext uri="{BB962C8B-B14F-4D97-AF65-F5344CB8AC3E}">
        <p14:creationId xmlns:p14="http://schemas.microsoft.com/office/powerpoint/2010/main" val="41898244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600" b="0" i="0" u="none" strike="noStrike" kern="1200" cap="none" spc="0" normalizeH="0" baseline="0" noProof="0" dirty="0">
                <a:ln>
                  <a:noFill/>
                </a:ln>
                <a:solidFill>
                  <a:prstClr val="black"/>
                </a:solidFill>
                <a:effectLst/>
                <a:uLnTx/>
                <a:uFillTx/>
                <a:latin typeface="Calibri" panose="020F0502020204030204"/>
                <a:ea typeface="+mn-ea"/>
                <a:cs typeface="+mn-cs"/>
              </a:rPr>
              <a:t>La stigmatisation est un stéréotype négatif sur une personne ou un groupe de personnes. La stigmatisation du TDAH est pertinente dans tous les aspects de la société.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600" b="0" i="0" u="none" strike="noStrike" kern="1200" cap="none" spc="0" normalizeH="0" baseline="0" noProof="0" dirty="0">
                <a:ln>
                  <a:noFill/>
                </a:ln>
                <a:solidFill>
                  <a:prstClr val="black"/>
                </a:solidFill>
                <a:effectLst/>
                <a:uLnTx/>
                <a:uFillTx/>
                <a:latin typeface="Calibri" panose="020F0502020204030204"/>
                <a:ea typeface="+mn-ea"/>
                <a:cs typeface="+mn-cs"/>
              </a:rPr>
              <a:t>Les stéréotypes négatifs entourant les troubles TDAH peuvent créer des défis à l’école, au travail et dans différents contextes sociaux. Il est également important de noter que la stigmatisation sociale peut conduire à une </a:t>
            </a:r>
            <a:r>
              <a:rPr kumimoji="0" lang="fr-FR" sz="2600" b="0" i="0" u="none" strike="noStrike" kern="1200" cap="none" spc="0" normalizeH="0" baseline="0" noProof="0" dirty="0" err="1">
                <a:ln>
                  <a:noFill/>
                </a:ln>
                <a:solidFill>
                  <a:prstClr val="black"/>
                </a:solidFill>
                <a:effectLst/>
                <a:uLnTx/>
                <a:uFillTx/>
                <a:latin typeface="Calibri" panose="020F0502020204030204"/>
                <a:ea typeface="+mn-ea"/>
                <a:cs typeface="+mn-cs"/>
              </a:rPr>
              <a:t>autostigmatisation</a:t>
            </a:r>
            <a:r>
              <a:rPr kumimoji="0" lang="fr-FR" sz="2600" b="0" i="0" u="none" strike="noStrike" kern="1200" cap="none" spc="0" normalizeH="0" baseline="0" noProof="0" dirty="0">
                <a:ln>
                  <a:noFill/>
                </a:ln>
                <a:solidFill>
                  <a:prstClr val="black"/>
                </a:solidFill>
                <a:effectLst/>
                <a:uLnTx/>
                <a:uFillTx/>
                <a:latin typeface="Calibri" panose="020F0502020204030204"/>
                <a:ea typeface="+mn-ea"/>
                <a:cs typeface="+mn-cs"/>
              </a:rPr>
              <a:t> qui peut être limitante, car elle favorise des opinions négatives qu’une personne peut avoir sur elle-même.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600" b="0" i="0" u="none" strike="noStrike" kern="1200" cap="none" spc="0" normalizeH="0" baseline="0" noProof="0" dirty="0">
                <a:ln>
                  <a:noFill/>
                </a:ln>
                <a:solidFill>
                  <a:prstClr val="black"/>
                </a:solidFill>
                <a:effectLst/>
                <a:uLnTx/>
                <a:uFillTx/>
                <a:latin typeface="Calibri" panose="020F0502020204030204"/>
                <a:ea typeface="+mn-ea"/>
                <a:cs typeface="+mn-cs"/>
              </a:rPr>
              <a:t>La gravité de la stigmatisation peut être placée influencée par des facteurs d'identification croisés selon l’individu (sexe, ethnie, origine ethnique, religion, âge, etc.).</a:t>
            </a:r>
            <a:endParaRPr kumimoji="0" lang="en-US" sz="26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25</a:t>
            </a:fld>
            <a:endParaRPr lang="en-US"/>
          </a:p>
        </p:txBody>
      </p:sp>
    </p:spTree>
    <p:extLst>
      <p:ext uri="{BB962C8B-B14F-4D97-AF65-F5344CB8AC3E}">
        <p14:creationId xmlns:p14="http://schemas.microsoft.com/office/powerpoint/2010/main" val="1051507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Lorsque les employeurs, des collègues ou des amis découvrent qu’une personne souffre d’un TDAH, ils peuvent être influencés en fonction de ce qui est véhiculé dans les médias.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Ils peuvent par exemple, s’imaginer que la personne en question est peu fiable, paresseuse, moins intelligente, etc. Le manque de soutien et d’incompréhension des troubles TDAH et de la neurodiversité crée des barrières supplémentaires pour ces gens souhaitant réussir leurs objectifs scolaires, professionnels ou personnels.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La médication, une thérapie adéquate et l'obtention d'un diagnostic peuvent toutes être coûteuses et difficiles d'accès.</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26</a:t>
            </a:fld>
            <a:endParaRPr lang="en-US"/>
          </a:p>
        </p:txBody>
      </p:sp>
    </p:spTree>
    <p:extLst>
      <p:ext uri="{BB962C8B-B14F-4D97-AF65-F5344CB8AC3E}">
        <p14:creationId xmlns:p14="http://schemas.microsoft.com/office/powerpoint/2010/main" val="725829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fr-FR" dirty="0"/>
              <a:t>Outre les barrières sociales et académiques, les personnes atteintes de TDAH peuvent également rencontrer les problèmes suivants:</a:t>
            </a:r>
          </a:p>
          <a:p>
            <a:pPr>
              <a:buFont typeface="Arial" panose="020B0604020202020204" pitchFamily="34" charset="0"/>
              <a:buChar char="•"/>
            </a:pPr>
            <a:r>
              <a:rPr lang="fr-FR" dirty="0"/>
              <a:t>Difficulté à se souvenir ou suivre des instructions venant en plusieurs étapes</a:t>
            </a:r>
          </a:p>
          <a:p>
            <a:pPr>
              <a:buFont typeface="Arial" panose="020B0604020202020204" pitchFamily="34" charset="0"/>
              <a:buChar char="•"/>
            </a:pPr>
            <a:r>
              <a:rPr lang="fr-FR" dirty="0"/>
              <a:t>Anxiété sociale et difficulté avec les interactions sociales</a:t>
            </a:r>
          </a:p>
          <a:p>
            <a:pPr>
              <a:buFont typeface="Arial" panose="020B0604020202020204" pitchFamily="34" charset="0"/>
              <a:buChar char="•"/>
            </a:pPr>
            <a:r>
              <a:rPr lang="fr-FR" dirty="0"/>
              <a:t>Des problèmes de gestion du temps</a:t>
            </a:r>
          </a:p>
          <a:p>
            <a:pPr>
              <a:buFont typeface="Arial" panose="020B0604020202020204" pitchFamily="34" charset="0"/>
              <a:buChar char="•"/>
            </a:pPr>
            <a:r>
              <a:rPr lang="fr-FR" dirty="0"/>
              <a:t>Des demandes d’aides constantes ou des besoins de clarification des instructions</a:t>
            </a:r>
          </a:p>
          <a:p>
            <a:pPr>
              <a:buFont typeface="Arial" panose="020B0604020202020204" pitchFamily="34" charset="0"/>
              <a:buChar char="•"/>
            </a:pPr>
            <a:r>
              <a:rPr lang="fr-FR" dirty="0"/>
              <a:t>Difficulté rencontrée avec l’organisation et la propreté</a:t>
            </a:r>
          </a:p>
          <a:p>
            <a:pPr>
              <a:buFont typeface="Arial" panose="020B0604020202020204" pitchFamily="34" charset="0"/>
              <a:buChar char="•"/>
            </a:pPr>
            <a:r>
              <a:rPr lang="fr-FR" dirty="0"/>
              <a:t>Des problèmes de gestion du stress et de santé mentales</a:t>
            </a:r>
          </a:p>
          <a:p>
            <a:pPr>
              <a:buFont typeface="Arial" panose="020B0604020202020204" pitchFamily="34" charset="0"/>
              <a:buChar char="•"/>
            </a:pPr>
            <a:r>
              <a:rPr lang="fr-FR" dirty="0"/>
              <a:t>Difficulté à établir et maintenir des relations saines </a:t>
            </a:r>
          </a:p>
          <a:p>
            <a:pPr marL="0" indent="0">
              <a:buNone/>
            </a:pPr>
            <a:r>
              <a:rPr lang="fr-FR" dirty="0"/>
              <a:t>Ces points rendent la vie très difficile pour une personne atteinte d’un TDAH. La possibilité de s’épanouir et même simplement vivre devient complexe. Comprendre à quel point la vie quotidienne d'une personne atteinte de TDAH peut être difficile est extrêmement important pour créer des environnements accessibles et respectueux. </a:t>
            </a:r>
            <a:endParaRPr lang="en-US" dirty="0"/>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27</a:t>
            </a:fld>
            <a:endParaRPr lang="en-US"/>
          </a:p>
        </p:txBody>
      </p:sp>
    </p:spTree>
    <p:extLst>
      <p:ext uri="{BB962C8B-B14F-4D97-AF65-F5344CB8AC3E}">
        <p14:creationId xmlns:p14="http://schemas.microsoft.com/office/powerpoint/2010/main" val="279851963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Maintenant que nous connaissons les difficultés auxquelles les personnes atteintes d’un TDAH peuvent être confrontées, comment pouvons-nous les soutenir et offrir un support?</a:t>
            </a:r>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28</a:t>
            </a:fld>
            <a:endParaRPr lang="en-US"/>
          </a:p>
        </p:txBody>
      </p:sp>
    </p:spTree>
    <p:extLst>
      <p:ext uri="{BB962C8B-B14F-4D97-AF65-F5344CB8AC3E}">
        <p14:creationId xmlns:p14="http://schemas.microsoft.com/office/powerpoint/2010/main" val="141413092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Avez-vous déjà eu l'occasion de travailler avec un étudiant atteint d’un TDAH? Notre objectif aujourd’hui est de vous donner les outils dont vous aurez besoin pour accompagner au mieux vos élèves. L'un de ces outils consiste à savoir comment prendre une situation inaccessible et la rendre accessible. Faisons un </a:t>
            </a:r>
            <a:r>
              <a:rPr lang="fr-FR" dirty="0" err="1"/>
              <a:t>brainstorm</a:t>
            </a:r>
            <a:r>
              <a:rPr lang="fr-FR" dirty="0"/>
              <a:t> rapide ensemble pour voir si nous pouvons penser à des solutions pour soutenir les élèves atteints d’un TDAH. Question 1: quelles sont vos recommandations générales pour rendre la salle de classe accessible? Question 2: quels sont les éléments inaccessibles dans la salle de classe la rendant moins accessible pour tous? Merci à tous pour votre participation! (prévoyez 3 à 5 minutes pour le </a:t>
            </a:r>
            <a:r>
              <a:rPr lang="fr-FR" dirty="0" err="1"/>
              <a:t>brainstorm</a:t>
            </a:r>
            <a:r>
              <a:rPr lang="fr-FR" dirty="0"/>
              <a:t> de groupe)</a:t>
            </a:r>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29</a:t>
            </a:fld>
            <a:endParaRPr lang="en-US"/>
          </a:p>
        </p:txBody>
      </p:sp>
    </p:spTree>
    <p:extLst>
      <p:ext uri="{BB962C8B-B14F-4D97-AF65-F5344CB8AC3E}">
        <p14:creationId xmlns:p14="http://schemas.microsoft.com/office/powerpoint/2010/main" val="38091005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Puisque nous discutons des changements à mettre en œuvre et des pratiques accessibles dans le milieu de l’enseignement, examinons ensemble les principes de la conception universelle. Nous sommes sûrs que c'est un concept que beaucoup d'entre vous ont déjà étudié, nous ne ferons donc qu'un aperçu. Essentiellement, les principes de la conception universelle ont été mis en avant en 1997 pour aider à guider le processus de conception d'une manière accessible. Bon nombre de ces points peuvent être pris en compte dans une salle de cours, en particulier lorsque vous travaillez avec des élèves atteints d’un TDAH ou qui s'identifient comme </a:t>
            </a:r>
            <a:r>
              <a:rPr lang="fr-FR" dirty="0" err="1"/>
              <a:t>neurodivers</a:t>
            </a:r>
            <a:r>
              <a:rPr lang="fr-FR" dirty="0"/>
              <a:t>. Ces points sont les suivants: Principe 1: utilisation égalitaire Principe 2: flexibilité d'utilisation Principe 3: utilisation simple et intuitive Principe 4: information perceptible Principe 5: tolérance pour l'erreur Principe 6: effort physique minimal Principe 7: dimensions, espace libre pour l'approche et l'utilisation</a:t>
            </a:r>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30</a:t>
            </a:fld>
            <a:endParaRPr lang="en-US"/>
          </a:p>
        </p:txBody>
      </p:sp>
    </p:spTree>
    <p:extLst>
      <p:ext uri="{BB962C8B-B14F-4D97-AF65-F5344CB8AC3E}">
        <p14:creationId xmlns:p14="http://schemas.microsoft.com/office/powerpoint/2010/main" val="13476106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Prenez un moment pour réfléchir aux questions suivantes:</a:t>
            </a:r>
          </a:p>
          <a:p>
            <a:r>
              <a:rPr lang="fr-FR" dirty="0"/>
              <a:t>Quand avez-vous entendu parler du TDAH pour la première fois?</a:t>
            </a:r>
          </a:p>
          <a:p>
            <a:r>
              <a:rPr lang="fr-FR" dirty="0"/>
              <a:t>Les troubles TDAH ont-ils déjà été un sujet de discussion dans votre classe?</a:t>
            </a:r>
          </a:p>
          <a:p>
            <a:r>
              <a:rPr lang="fr-FR" dirty="0"/>
              <a:t>Une personne de votre entourage (ou vous-même) a-t-elle déjà suivi une formation sur l'accessibilité spécifique au TDAH et/ou à la neurodiversité?</a:t>
            </a:r>
          </a:p>
          <a:p>
            <a:r>
              <a:rPr lang="fr-FR" dirty="0"/>
              <a:t>Combien de personnes connaissez-vous qui souffrent d’un TDAH? Ou encore des personnes s’identifiant comme </a:t>
            </a:r>
            <a:r>
              <a:rPr lang="fr-FR" dirty="0" err="1"/>
              <a:t>neurodivers</a:t>
            </a:r>
            <a:r>
              <a:rPr lang="fr-FR" dirty="0"/>
              <a:t>? </a:t>
            </a:r>
          </a:p>
          <a:p>
            <a:endParaRPr lang="fr-FR" dirty="0"/>
          </a:p>
          <a:p>
            <a:r>
              <a:rPr lang="fr-FR" dirty="0"/>
              <a:t>Prenez 30 secondes pour réfléchir à ces questions. (pause de 30 secondes) Nous vous invitons à partager avec la ou les personnes à vos côtés, pour partager vos réflexions pendant environ deux minutes. (pause de deux minutes) Merci tout le monde. Y a-t-il quelqu'un qui aimerait partager brièvement ce dont il a discuté avec leur voisin? (prévoyez 3-4 minutes pour le partage) Merci pour le partage! Nous vous encourageons à garder ces questions en tête alors que nous poursuivons la séance d’aujourd’hui. </a:t>
            </a:r>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4</a:t>
            </a:fld>
            <a:endParaRPr lang="en-US"/>
          </a:p>
        </p:txBody>
      </p:sp>
    </p:spTree>
    <p:extLst>
      <p:ext uri="{BB962C8B-B14F-4D97-AF65-F5344CB8AC3E}">
        <p14:creationId xmlns:p14="http://schemas.microsoft.com/office/powerpoint/2010/main" val="279758673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Compte tenu de la complexité des difficultés auxquelles les personnes atteintes de TDAH sont confrontées, c’est sans surprise que plusieurs souffrent de dépression, d'anxiété et de problèmes d’estime de soi. On estime qu’à l’âge de 10 ans, un enfant atteint de TDAH aura reçu 20 000 messages négatifs de plus que de messages positifs*. C'est pourquoi les espaces inclusifs et accessibles sont si importants. Les personnes atteintes de TDAH méritent de se sentir aussi soutenues et valorisées que tout le monde, et c'est à nous tous de contribuer à favoriser ces espaces. La création d'un espace inclusif est essentielle pour aider les personnes atteintes de TDAH à s'épanouir. Encourageant tout le monde à être plus conscient de ses actions et de leur impact sur les autres dans le but de créer un environnement qui se base sur l'inclusivité. *(Source : Attitude Magazine) </a:t>
            </a:r>
            <a:endParaRPr lang="en-US" dirty="0"/>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31</a:t>
            </a:fld>
            <a:endParaRPr lang="en-US"/>
          </a:p>
        </p:txBody>
      </p:sp>
    </p:spTree>
    <p:extLst>
      <p:ext uri="{BB962C8B-B14F-4D97-AF65-F5344CB8AC3E}">
        <p14:creationId xmlns:p14="http://schemas.microsoft.com/office/powerpoint/2010/main" val="350213123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Nous comprenons que le tout peut sembler un peu austère, mais il est important de se rappeler que vous pouvez faire la différence! En tant qu'enseignant, vous êtes essentiel à l'expérience d'apprentissage d'un élève. En mettant en œuvre des pratiques simples, vous pouvez faire toute la différence pour un étudiant atteint d’un TDAH. Lorsqu'il s'agit de soutenir une personne avec un handicap, chaque changement peut faire la différence</a:t>
            </a:r>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32</a:t>
            </a:fld>
            <a:endParaRPr lang="en-US"/>
          </a:p>
        </p:txBody>
      </p:sp>
    </p:spTree>
    <p:extLst>
      <p:ext uri="{BB962C8B-B14F-4D97-AF65-F5344CB8AC3E}">
        <p14:creationId xmlns:p14="http://schemas.microsoft.com/office/powerpoint/2010/main" val="268795995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Le TDAH est communément appelé « handicap invisible ». Signifiant que lorsque vous rencontrez quelqu'un pour la première fois, il est pratiquement impossible de s‘apercevoir que la personne souffre d’un TDAH. </a:t>
            </a:r>
          </a:p>
          <a:p>
            <a:r>
              <a:rPr lang="fr-FR" dirty="0"/>
              <a:t>Pour cette raison, les personnes atteintes de TDAH peuvent avoir des difficultés à travailler, à apprendre et à socialiser dans des endroits conçus pour les personnes sans TDAH. </a:t>
            </a:r>
          </a:p>
          <a:p>
            <a:r>
              <a:rPr lang="fr-FR" dirty="0"/>
              <a:t>Voici quelques suggestions pour aider à la création de lieux plus accessibles et respectueux pour tous. </a:t>
            </a:r>
            <a:endParaRPr lang="en-US" dirty="0"/>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33</a:t>
            </a:fld>
            <a:endParaRPr lang="en-US"/>
          </a:p>
        </p:txBody>
      </p:sp>
    </p:spTree>
    <p:extLst>
      <p:ext uri="{BB962C8B-B14F-4D97-AF65-F5344CB8AC3E}">
        <p14:creationId xmlns:p14="http://schemas.microsoft.com/office/powerpoint/2010/main" val="220205338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La promotion et la création d'un espace inclusif aident à apaiser les angoisses et les inquiétudes possibles des étudiants. L'inclusivité doit être abordée au sens large, dans le but d'encourager toutes les identités à s'épanouir et à se sentir à l'aise. Voici quelques conseils pour créer un environnement plus inclusif pour les personnes atteintes de TDAH :</a:t>
            </a:r>
          </a:p>
          <a:p>
            <a:pPr marL="171450" indent="-171450">
              <a:buFont typeface="Arial" panose="020B0604020202020204" pitchFamily="34" charset="0"/>
              <a:buChar char="•"/>
            </a:pPr>
            <a:r>
              <a:rPr lang="fr-FR" dirty="0"/>
              <a:t>Ayez des critiques constructives. Soyez conscient de votre ton et de votre langage corporel. De nombreuses personnes souffrant d’un TDAH interprètent. Un langage corporel neutre pourrait être perçu comme étant négatif par un quelqu’un souffrant d’un TDAH. Le renforcement positif devient donc essentiel.</a:t>
            </a:r>
          </a:p>
          <a:p>
            <a:pPr marL="171450" indent="-171450">
              <a:buFont typeface="Arial" panose="020B0604020202020204" pitchFamily="34" charset="0"/>
              <a:buChar char="•"/>
            </a:pPr>
            <a:r>
              <a:rPr lang="fr-FR" dirty="0"/>
              <a:t>Soyez conscient que l'étudiant avec qui vous travaillez peut être aux prises avec une ou plusieurs maladies mentales graves et peut ne pas avoir les outils nécessaires pour gérer ses émotions. </a:t>
            </a:r>
          </a:p>
          <a:p>
            <a:pPr marL="171450" indent="-171450">
              <a:buFont typeface="Arial" panose="020B0604020202020204" pitchFamily="34" charset="0"/>
              <a:buChar char="•"/>
            </a:pPr>
            <a:r>
              <a:rPr lang="fr-FR" dirty="0"/>
              <a:t>La surstimulation peut causer un grand stress émotionnel, physique et mental.</a:t>
            </a:r>
          </a:p>
          <a:p>
            <a:pPr marL="171450" indent="-171450">
              <a:buFont typeface="Arial" panose="020B0604020202020204" pitchFamily="34" charset="0"/>
              <a:buChar char="•"/>
            </a:pPr>
            <a:r>
              <a:rPr lang="fr-FR" dirty="0"/>
              <a:t>N'oubliez pas que les troubles TDAH ne sont pas intrinsèquement mauvais ou bon, c'est un neurotype tout simplement. </a:t>
            </a:r>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34</a:t>
            </a:fld>
            <a:endParaRPr lang="en-US"/>
          </a:p>
        </p:txBody>
      </p:sp>
    </p:spTree>
    <p:extLst>
      <p:ext uri="{BB962C8B-B14F-4D97-AF65-F5344CB8AC3E}">
        <p14:creationId xmlns:p14="http://schemas.microsoft.com/office/powerpoint/2010/main" val="11536034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L'éducation est la base d'une société en développement et progressiste. Il est important que le corps professoral reconnaisse que les besoins éducatifs des élèves sont divers. Il est important que le matériel d'apprentissage demeure accessible et soit conçu de manière à répondre aux besoins divers des élèves.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La création d'un espace inclusif donne aux élèves une voix, un but et un meilleur sentiment de contribution dans leur milieu.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Voici quelques conseils sur la façon de créer un environnement d'apprentissage favorable pour les élèves atteints d’un TDAH:</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35</a:t>
            </a:fld>
            <a:endParaRPr lang="en-US"/>
          </a:p>
        </p:txBody>
      </p:sp>
    </p:spTree>
    <p:extLst>
      <p:ext uri="{BB962C8B-B14F-4D97-AF65-F5344CB8AC3E}">
        <p14:creationId xmlns:p14="http://schemas.microsoft.com/office/powerpoint/2010/main" val="77047894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Offrez des explications courtes et simples lorsque possible.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Explorez différentes méthodes d'enseignement qui intègrent des styles d'apprentissages visuels, auditifs et kinesthésiques.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Les rappels importants, les dates, les délais, les concepts clés et les faits sont souvent mieux assimilés lorsqu'ils sont écrits. Il est également important de reconnaître les besoins croisés que certains élèves puissent avoir besoin soit: auditif, le toucher ou le besoin de ressentir.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Avoir des notes de cours et des diapositives disponibles à l'avance peut être très bénéfique pour la compréhension du matériel</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36</a:t>
            </a:fld>
            <a:endParaRPr lang="en-US"/>
          </a:p>
        </p:txBody>
      </p:sp>
    </p:spTree>
    <p:extLst>
      <p:ext uri="{BB962C8B-B14F-4D97-AF65-F5344CB8AC3E}">
        <p14:creationId xmlns:p14="http://schemas.microsoft.com/office/powerpoint/2010/main" val="36667005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Nous tenons à remercier tout le monde pour leur présence et leur participation à cet atelier aujourd’hui! Avant de terminer, nous aimerions prendre un moment pour passer en revue certaines des informations discutées aujourd'hui ainsi que certaines des pratiques pouvant être mises en œuvre dès maintenant. </a:t>
            </a:r>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37</a:t>
            </a:fld>
            <a:endParaRPr lang="en-US"/>
          </a:p>
        </p:txBody>
      </p:sp>
    </p:spTree>
    <p:extLst>
      <p:ext uri="{BB962C8B-B14F-4D97-AF65-F5344CB8AC3E}">
        <p14:creationId xmlns:p14="http://schemas.microsoft.com/office/powerpoint/2010/main" val="388785376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fr-FR" dirty="0"/>
              <a:t>En bref, voici ce dont nous avons discuté aujourd'hui:</a:t>
            </a:r>
          </a:p>
          <a:p>
            <a:r>
              <a:rPr lang="fr-FR" dirty="0"/>
              <a:t>Le TDAH est un trouble neurodéveloppemental. Il existe trois différents types TDAH: type inattentif, hyperactif et combiné.</a:t>
            </a:r>
          </a:p>
          <a:p>
            <a:r>
              <a:rPr lang="fr-FR" dirty="0"/>
              <a:t>Les symptômes les plus courants du TDAH peuvent inclure l'hyperactivité, l'inattention et l'impulsivité.</a:t>
            </a:r>
          </a:p>
          <a:p>
            <a:r>
              <a:rPr lang="fr-FR" dirty="0"/>
              <a:t>Les identités croisées peuvent avoir un impact sur l'expérience d'une personne vivant avec un TDAH. Ces identités peuvent affecter la capacité d'une personne à recevoir un diagnostic, à accéder à un logement, à fonctionner dans sa vie sociale et à être acceptée en tant que personne.</a:t>
            </a:r>
          </a:p>
          <a:p>
            <a:r>
              <a:rPr lang="fr-FR" dirty="0"/>
              <a:t>Recevoir un diagnostic peut-être difficile apportant des avantages comme des inconvénients. </a:t>
            </a:r>
          </a:p>
          <a:p>
            <a:r>
              <a:rPr lang="fr-FR" dirty="0"/>
              <a:t>Les personnes atteintes de TDAH peuvent avoir besoin de soutiens ou d'aménagements supplémentaires et c’est tout à fait normal! Offrir des solutions d'accessibilité ne diminue en rien la réussite d'une personne.</a:t>
            </a:r>
          </a:p>
          <a:p>
            <a:r>
              <a:rPr lang="fr-FR" dirty="0"/>
              <a:t>En cas de doute, référez-vous à la personne ayant une expérience vécue. Souvent, la personne concernée aura une bonne idée de la solution d’accessibilité ou autre qui fonctionnera le mieux pour elle. </a:t>
            </a:r>
            <a:endParaRPr lang="en-US" dirty="0"/>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38</a:t>
            </a:fld>
            <a:endParaRPr lang="en-US"/>
          </a:p>
        </p:txBody>
      </p:sp>
    </p:spTree>
    <p:extLst>
      <p:ext uri="{BB962C8B-B14F-4D97-AF65-F5344CB8AC3E}">
        <p14:creationId xmlns:p14="http://schemas.microsoft.com/office/powerpoint/2010/main" val="68678745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Voici quelques idées que vous pouvez mettre en œuvre dans votre classe pour en faire un espace plus accessible et inclusif pour vos étudiants. Tout d'abord, essayez d'intégrer des pratiques multisensorielles dans votre enseignement. Par exemple, vous pouvez proposer une série d’images pour accompagner votre cours ou remplacer la lecture par un podcast. Travaillez en équipe avec vos élèves. Il est possible que certains de vos élèves atteints d’un TDAH aient eu des expériences négatives dans le passé en essayant d’obtenir une aide spécifique en cours. En conséquence, ils peuvent être hésitants à exprimer leurs véritables besoins ou peuvent sembler peu coopératifs. Il est important de se rappeler que vos élèves n'essaient pas de créer un problème. Ils ont besoin d'un peu de soutien, d'un peu de patience, pour enfin réaliser des choses incroyables! Enfin, dans la mesure du possible, essayez d'offrir des aménagements pour l'accessibilité à tous vos élèves. Comme nous en avons discuté aujourd'hui, recevoir un diagnostic officiel de TDAH peut être très difficile et il existe de nombreux obstacles auxquels un étudiant peut être confronté. En encourageant les pratiques accessibles dans vos cours (quel que soit le diagnostic officiel d'un élève), vous pouvez faire une énorme différence dans sa réussite scolaire</a:t>
            </a:r>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39</a:t>
            </a:fld>
            <a:endParaRPr lang="en-US"/>
          </a:p>
        </p:txBody>
      </p:sp>
    </p:spTree>
    <p:extLst>
      <p:ext uri="{BB962C8B-B14F-4D97-AF65-F5344CB8AC3E}">
        <p14:creationId xmlns:p14="http://schemas.microsoft.com/office/powerpoint/2010/main" val="312623113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Nous tenons à remercier l'OHREA pour son soutien à cet atelier et à cette initiative, ainsi que l'Association des troubles d'apprentissage de Windsor-Essex, l'Université de Windsor et le gouvernement de l'Ontario. </a:t>
            </a:r>
          </a:p>
          <a:p>
            <a:r>
              <a:rPr lang="fr-FR" dirty="0"/>
              <a:t>Un grand merci tout spécial à nos participants aujourd'hui. N'hésitez pas à nous contacter par courriel à tout moment ou à visiter notre site Web pour consulter nos mises à jour et nouveaux projets</a:t>
            </a:r>
            <a:endParaRPr lang="en-US" dirty="0"/>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40</a:t>
            </a:fld>
            <a:endParaRPr lang="en-US"/>
          </a:p>
        </p:txBody>
      </p:sp>
    </p:spTree>
    <p:extLst>
      <p:ext uri="{BB962C8B-B14F-4D97-AF65-F5344CB8AC3E}">
        <p14:creationId xmlns:p14="http://schemas.microsoft.com/office/powerpoint/2010/main" val="31395599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Avant de nous commencer, voici un aperçu des principaux points de la séance pour aujourd’hui!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Qui sommes-nous?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L’AODA (Loi sur l’accessibilité des personnes handicapées de l’Ontario)</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Introduction aux troubles TDAH</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Les TDAH et l’intersectionnalité</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En savoir davantage sur les diagnostics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Les obstacles à l'accessibilité</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prstClr val="black"/>
                </a:solidFill>
                <a:effectLst/>
                <a:uLnTx/>
                <a:uFillTx/>
                <a:latin typeface="Calibri" panose="020F0502020204030204"/>
                <a:ea typeface="+mn-ea"/>
                <a:cs typeface="+mn-cs"/>
              </a:rPr>
              <a:t>Comment offrir son soutien? </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5</a:t>
            </a:fld>
            <a:endParaRPr lang="en-US"/>
          </a:p>
        </p:txBody>
      </p:sp>
    </p:spTree>
    <p:extLst>
      <p:ext uri="{BB962C8B-B14F-4D97-AF65-F5344CB8AC3E}">
        <p14:creationId xmlns:p14="http://schemas.microsoft.com/office/powerpoint/2010/main" val="35580287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Le projet ADHD est une initiative étudiante dirigée par ceux-ci, faisant la promotion et l'inclusion des étudiants universitaires s’identifiant comme </a:t>
            </a:r>
            <a:r>
              <a:rPr lang="fr-FR" dirty="0" err="1"/>
              <a:t>neurodivers</a:t>
            </a:r>
            <a:r>
              <a:rPr lang="fr-FR" dirty="0"/>
              <a:t>. Ce projet a été créé pour déstigmatiser les troubles TDAH et la neurodiversité sur le campus. Concrètement, ce projet saura fournir aux étudiants des ressources et le soutien nécessaire pour offrir un environnement accueillant à l'Université de Windsor. Nous savons à quel point la vie universitaire peut être difficile pour plusieurs, et parfois davantage pour les étudiants s’identifiant comme </a:t>
            </a:r>
            <a:r>
              <a:rPr lang="fr-FR" dirty="0" err="1"/>
              <a:t>neurodivers</a:t>
            </a:r>
            <a:r>
              <a:rPr lang="fr-FR" dirty="0"/>
              <a:t> ou souffrants d’un TDAH. Le projet ADHD a été financé par le gouvernement de l'Ontario et en partenariat avec l’association Learning </a:t>
            </a:r>
            <a:r>
              <a:rPr lang="fr-FR" dirty="0" err="1"/>
              <a:t>Disability</a:t>
            </a:r>
            <a:r>
              <a:rPr lang="fr-FR" dirty="0"/>
              <a:t> Association of </a:t>
            </a:r>
            <a:r>
              <a:rPr lang="fr-FR" dirty="0" err="1"/>
              <a:t>WindsorEssex</a:t>
            </a:r>
            <a:r>
              <a:rPr lang="fr-FR" dirty="0"/>
              <a:t> (LDAWE).</a:t>
            </a:r>
          </a:p>
          <a:p>
            <a:r>
              <a:rPr lang="fr-FR" dirty="0"/>
              <a:t>Le projet ADHD repose sur trois principes: l'éducation, l'équité et l’autonomie pour tous. Nous pensons qu'en amplifiant la voix des personnes atteintes d’un TDAH, nous pourrons créer un campus plus inclusif et accessible.</a:t>
            </a:r>
            <a:endParaRPr lang="en-US" dirty="0"/>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6</a:t>
            </a:fld>
            <a:endParaRPr lang="en-US"/>
          </a:p>
        </p:txBody>
      </p:sp>
    </p:spTree>
    <p:extLst>
      <p:ext uri="{BB962C8B-B14F-4D97-AF65-F5344CB8AC3E}">
        <p14:creationId xmlns:p14="http://schemas.microsoft.com/office/powerpoint/2010/main" val="32775395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Le projet ADHD repose sur trois principes: l'éducation, l'équité et l’autonomie pour tous. Nous pensons qu'en amplifiant la voix des personnes atteintes d’un TDAH, nous pourrons créer un campus plus inclusif et accessible.</a:t>
            </a:r>
            <a:endParaRPr lang="en-US" dirty="0"/>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7</a:t>
            </a:fld>
            <a:endParaRPr lang="en-US"/>
          </a:p>
        </p:txBody>
      </p:sp>
    </p:spTree>
    <p:extLst>
      <p:ext uri="{BB962C8B-B14F-4D97-AF65-F5344CB8AC3E}">
        <p14:creationId xmlns:p14="http://schemas.microsoft.com/office/powerpoint/2010/main" val="38279625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Le projet ADHD a été rendu possible grâce à une subvention du programme </a:t>
            </a:r>
            <a:r>
              <a:rPr lang="fr-FR" dirty="0" err="1"/>
              <a:t>InterAction</a:t>
            </a:r>
            <a:r>
              <a:rPr lang="fr-FR" dirty="0"/>
              <a:t> pour le changement, un programme de subventions géré par le Ministère des Services aux Aînés et de l'Accessibilité. Grâce au soutien du programme </a:t>
            </a:r>
            <a:r>
              <a:rPr lang="fr-FR" dirty="0" err="1"/>
              <a:t>InterAction</a:t>
            </a:r>
            <a:r>
              <a:rPr lang="fr-FR" dirty="0"/>
              <a:t> pour le changement, le projet ADHD a pu devenir une initiative d'accessibilité à l'échelle universitaire. </a:t>
            </a:r>
            <a:endParaRPr lang="en-US" dirty="0"/>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8</a:t>
            </a:fld>
            <a:endParaRPr lang="en-US"/>
          </a:p>
        </p:txBody>
      </p:sp>
    </p:spTree>
    <p:extLst>
      <p:ext uri="{BB962C8B-B14F-4D97-AF65-F5344CB8AC3E}">
        <p14:creationId xmlns:p14="http://schemas.microsoft.com/office/powerpoint/2010/main" val="7293466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Il est important de mentionner la LAPHO lorsque vous parlerez d’inclusion et d’accessibilité en Ontario. </a:t>
            </a:r>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9</a:t>
            </a:fld>
            <a:endParaRPr lang="en-US"/>
          </a:p>
        </p:txBody>
      </p:sp>
    </p:spTree>
    <p:extLst>
      <p:ext uri="{BB962C8B-B14F-4D97-AF65-F5344CB8AC3E}">
        <p14:creationId xmlns:p14="http://schemas.microsoft.com/office/powerpoint/2010/main" val="9287143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fr-FR" dirty="0"/>
              <a:t>Les établissements d'enseignement de l'Ontario ont l'obligation de se conformer à deux ensembles de règlements. </a:t>
            </a:r>
          </a:p>
          <a:p>
            <a:pPr marL="0" indent="0">
              <a:buNone/>
            </a:pPr>
            <a:r>
              <a:rPr lang="fr-FR" dirty="0"/>
              <a:t>Le Code des droits de la personne de l'Ontario: Maintenir des environnements éducatifs accessibles, inclusifs, exempts de discrimination et de harcèlement et respectueux des droits de la personne. </a:t>
            </a:r>
          </a:p>
          <a:p>
            <a:pPr marL="0" indent="0">
              <a:buNone/>
            </a:pPr>
            <a:r>
              <a:rPr lang="fr-FR" dirty="0"/>
              <a:t>La Loi sur l'accessibilité pour les personnes vivant avec un handicap de l'Ontario: La LAPHO a établi le Règlement sur les normes d'accessibilité intégrées (RNAI), un ensemble d'exigences légales que les établissements doivent suivre pour aider à identifier, éliminer et prévenir les obstacles auxquels sont confrontées les personnes handicapées. Ces exigences sont divisées en deux catégories: exigences générales et normes d'accessibilité. </a:t>
            </a:r>
          </a:p>
          <a:p>
            <a:pPr marL="0" indent="0">
              <a:buNone/>
            </a:pPr>
            <a:r>
              <a:rPr lang="fr-FR" dirty="0"/>
              <a:t>Source textuelle: Universal Design for Learning (UDL) for Inclusion, Diversity, </a:t>
            </a:r>
            <a:r>
              <a:rPr lang="fr-FR" dirty="0" err="1"/>
              <a:t>Equity</a:t>
            </a:r>
            <a:r>
              <a:rPr lang="fr-FR" dirty="0"/>
              <a:t>, and </a:t>
            </a:r>
            <a:r>
              <a:rPr lang="fr-FR" dirty="0" err="1"/>
              <a:t>Accessibility</a:t>
            </a:r>
            <a:r>
              <a:rPr lang="fr-FR" dirty="0"/>
              <a:t> (IDEA) par </a:t>
            </a:r>
            <a:r>
              <a:rPr lang="fr-FR" dirty="0" err="1"/>
              <a:t>Darla</a:t>
            </a:r>
            <a:r>
              <a:rPr lang="fr-FR" dirty="0"/>
              <a:t> Benton Kearney</a:t>
            </a:r>
            <a:endParaRPr lang="en-US" dirty="0"/>
          </a:p>
          <a:p>
            <a:endParaRPr lang="en-US" dirty="0"/>
          </a:p>
        </p:txBody>
      </p:sp>
      <p:sp>
        <p:nvSpPr>
          <p:cNvPr id="4" name="Slide Number Placeholder 3"/>
          <p:cNvSpPr>
            <a:spLocks noGrp="1"/>
          </p:cNvSpPr>
          <p:nvPr>
            <p:ph type="sldNum" sz="quarter" idx="5"/>
          </p:nvPr>
        </p:nvSpPr>
        <p:spPr/>
        <p:txBody>
          <a:bodyPr/>
          <a:lstStyle/>
          <a:p>
            <a:fld id="{811FD54A-38D4-46F3-870B-0D94F7437E69}" type="slidenum">
              <a:rPr lang="en-US" smtClean="0"/>
              <a:t>10</a:t>
            </a:fld>
            <a:endParaRPr lang="en-US"/>
          </a:p>
        </p:txBody>
      </p:sp>
    </p:spTree>
    <p:extLst>
      <p:ext uri="{BB962C8B-B14F-4D97-AF65-F5344CB8AC3E}">
        <p14:creationId xmlns:p14="http://schemas.microsoft.com/office/powerpoint/2010/main" val="20561232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02057F-E5DD-4961-9786-27CC14F928B5}"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91887-DD39-4E92-B9D1-06406C3E2A71}" type="slidenum">
              <a:rPr lang="en-US" smtClean="0"/>
              <a:t>‹#›</a:t>
            </a:fld>
            <a:endParaRPr lang="en-US"/>
          </a:p>
        </p:txBody>
      </p:sp>
    </p:spTree>
    <p:extLst>
      <p:ext uri="{BB962C8B-B14F-4D97-AF65-F5344CB8AC3E}">
        <p14:creationId xmlns:p14="http://schemas.microsoft.com/office/powerpoint/2010/main" val="2282435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02057F-E5DD-4961-9786-27CC14F928B5}"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91887-DD39-4E92-B9D1-06406C3E2A71}" type="slidenum">
              <a:rPr lang="en-US" smtClean="0"/>
              <a:t>‹#›</a:t>
            </a:fld>
            <a:endParaRPr lang="en-US"/>
          </a:p>
        </p:txBody>
      </p:sp>
    </p:spTree>
    <p:extLst>
      <p:ext uri="{BB962C8B-B14F-4D97-AF65-F5344CB8AC3E}">
        <p14:creationId xmlns:p14="http://schemas.microsoft.com/office/powerpoint/2010/main" val="3439663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02057F-E5DD-4961-9786-27CC14F928B5}"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91887-DD39-4E92-B9D1-06406C3E2A71}"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980156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02057F-E5DD-4961-9786-27CC14F928B5}"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91887-DD39-4E92-B9D1-06406C3E2A71}" type="slidenum">
              <a:rPr lang="en-US" smtClean="0"/>
              <a:t>‹#›</a:t>
            </a:fld>
            <a:endParaRPr lang="en-US"/>
          </a:p>
        </p:txBody>
      </p:sp>
    </p:spTree>
    <p:extLst>
      <p:ext uri="{BB962C8B-B14F-4D97-AF65-F5344CB8AC3E}">
        <p14:creationId xmlns:p14="http://schemas.microsoft.com/office/powerpoint/2010/main" val="22281241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02057F-E5DD-4961-9786-27CC14F928B5}"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91887-DD39-4E92-B9D1-06406C3E2A7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005629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02057F-E5DD-4961-9786-27CC14F928B5}"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91887-DD39-4E92-B9D1-06406C3E2A71}" type="slidenum">
              <a:rPr lang="en-US" smtClean="0"/>
              <a:t>‹#›</a:t>
            </a:fld>
            <a:endParaRPr lang="en-US"/>
          </a:p>
        </p:txBody>
      </p:sp>
    </p:spTree>
    <p:extLst>
      <p:ext uri="{BB962C8B-B14F-4D97-AF65-F5344CB8AC3E}">
        <p14:creationId xmlns:p14="http://schemas.microsoft.com/office/powerpoint/2010/main" val="16054375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02057F-E5DD-4961-9786-27CC14F928B5}"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91887-DD39-4E92-B9D1-06406C3E2A71}" type="slidenum">
              <a:rPr lang="en-US" smtClean="0"/>
              <a:t>‹#›</a:t>
            </a:fld>
            <a:endParaRPr lang="en-US"/>
          </a:p>
        </p:txBody>
      </p:sp>
    </p:spTree>
    <p:extLst>
      <p:ext uri="{BB962C8B-B14F-4D97-AF65-F5344CB8AC3E}">
        <p14:creationId xmlns:p14="http://schemas.microsoft.com/office/powerpoint/2010/main" val="28736645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02057F-E5DD-4961-9786-27CC14F928B5}"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91887-DD39-4E92-B9D1-06406C3E2A71}" type="slidenum">
              <a:rPr lang="en-US" smtClean="0"/>
              <a:t>‹#›</a:t>
            </a:fld>
            <a:endParaRPr lang="en-US"/>
          </a:p>
        </p:txBody>
      </p:sp>
    </p:spTree>
    <p:extLst>
      <p:ext uri="{BB962C8B-B14F-4D97-AF65-F5344CB8AC3E}">
        <p14:creationId xmlns:p14="http://schemas.microsoft.com/office/powerpoint/2010/main" val="1462469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02057F-E5DD-4961-9786-27CC14F928B5}"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91887-DD39-4E92-B9D1-06406C3E2A71}" type="slidenum">
              <a:rPr lang="en-US" smtClean="0"/>
              <a:t>‹#›</a:t>
            </a:fld>
            <a:endParaRPr lang="en-US"/>
          </a:p>
        </p:txBody>
      </p:sp>
    </p:spTree>
    <p:extLst>
      <p:ext uri="{BB962C8B-B14F-4D97-AF65-F5344CB8AC3E}">
        <p14:creationId xmlns:p14="http://schemas.microsoft.com/office/powerpoint/2010/main" val="1115874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02057F-E5DD-4961-9786-27CC14F928B5}"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91887-DD39-4E92-B9D1-06406C3E2A71}" type="slidenum">
              <a:rPr lang="en-US" smtClean="0"/>
              <a:t>‹#›</a:t>
            </a:fld>
            <a:endParaRPr lang="en-US"/>
          </a:p>
        </p:txBody>
      </p:sp>
    </p:spTree>
    <p:extLst>
      <p:ext uri="{BB962C8B-B14F-4D97-AF65-F5344CB8AC3E}">
        <p14:creationId xmlns:p14="http://schemas.microsoft.com/office/powerpoint/2010/main" val="355773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02057F-E5DD-4961-9786-27CC14F928B5}" type="datetimeFigureOut">
              <a:rPr lang="en-US" smtClean="0"/>
              <a:t>2/27/2023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291887-DD39-4E92-B9D1-06406C3E2A71}" type="slidenum">
              <a:rPr lang="en-US" smtClean="0"/>
              <a:t>‹#›</a:t>
            </a:fld>
            <a:endParaRPr lang="en-US"/>
          </a:p>
        </p:txBody>
      </p:sp>
    </p:spTree>
    <p:extLst>
      <p:ext uri="{BB962C8B-B14F-4D97-AF65-F5344CB8AC3E}">
        <p14:creationId xmlns:p14="http://schemas.microsoft.com/office/powerpoint/2010/main" val="2972097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02057F-E5DD-4961-9786-27CC14F928B5}" type="datetimeFigureOut">
              <a:rPr lang="en-US" smtClean="0"/>
              <a:t>2/27/2023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291887-DD39-4E92-B9D1-06406C3E2A71}" type="slidenum">
              <a:rPr lang="en-US" smtClean="0"/>
              <a:t>‹#›</a:t>
            </a:fld>
            <a:endParaRPr lang="en-US"/>
          </a:p>
        </p:txBody>
      </p:sp>
    </p:spTree>
    <p:extLst>
      <p:ext uri="{BB962C8B-B14F-4D97-AF65-F5344CB8AC3E}">
        <p14:creationId xmlns:p14="http://schemas.microsoft.com/office/powerpoint/2010/main" val="2958767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02057F-E5DD-4961-9786-27CC14F928B5}" type="datetimeFigureOut">
              <a:rPr lang="en-US" smtClean="0"/>
              <a:t>2/27/2023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291887-DD39-4E92-B9D1-06406C3E2A71}" type="slidenum">
              <a:rPr lang="en-US" smtClean="0"/>
              <a:t>‹#›</a:t>
            </a:fld>
            <a:endParaRPr lang="en-US"/>
          </a:p>
        </p:txBody>
      </p:sp>
    </p:spTree>
    <p:extLst>
      <p:ext uri="{BB962C8B-B14F-4D97-AF65-F5344CB8AC3E}">
        <p14:creationId xmlns:p14="http://schemas.microsoft.com/office/powerpoint/2010/main" val="2559846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02057F-E5DD-4961-9786-27CC14F928B5}" type="datetimeFigureOut">
              <a:rPr lang="en-US" smtClean="0"/>
              <a:t>2/27/2023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291887-DD39-4E92-B9D1-06406C3E2A71}" type="slidenum">
              <a:rPr lang="en-US" smtClean="0"/>
              <a:t>‹#›</a:t>
            </a:fld>
            <a:endParaRPr lang="en-US"/>
          </a:p>
        </p:txBody>
      </p:sp>
    </p:spTree>
    <p:extLst>
      <p:ext uri="{BB962C8B-B14F-4D97-AF65-F5344CB8AC3E}">
        <p14:creationId xmlns:p14="http://schemas.microsoft.com/office/powerpoint/2010/main" val="843380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02057F-E5DD-4961-9786-27CC14F928B5}" type="datetimeFigureOut">
              <a:rPr lang="en-US" smtClean="0"/>
              <a:t>2/27/2023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291887-DD39-4E92-B9D1-06406C3E2A71}" type="slidenum">
              <a:rPr lang="en-US" smtClean="0"/>
              <a:t>‹#›</a:t>
            </a:fld>
            <a:endParaRPr lang="en-US"/>
          </a:p>
        </p:txBody>
      </p:sp>
    </p:spTree>
    <p:extLst>
      <p:ext uri="{BB962C8B-B14F-4D97-AF65-F5344CB8AC3E}">
        <p14:creationId xmlns:p14="http://schemas.microsoft.com/office/powerpoint/2010/main" val="850739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B02057F-E5DD-4961-9786-27CC14F928B5}" type="datetimeFigureOut">
              <a:rPr lang="en-US" smtClean="0"/>
              <a:t>2/27/2023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291887-DD39-4E92-B9D1-06406C3E2A71}" type="slidenum">
              <a:rPr lang="en-US" smtClean="0"/>
              <a:t>‹#›</a:t>
            </a:fld>
            <a:endParaRPr lang="en-US"/>
          </a:p>
        </p:txBody>
      </p:sp>
    </p:spTree>
    <p:extLst>
      <p:ext uri="{BB962C8B-B14F-4D97-AF65-F5344CB8AC3E}">
        <p14:creationId xmlns:p14="http://schemas.microsoft.com/office/powerpoint/2010/main" val="1327551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B02057F-E5DD-4961-9786-27CC14F928B5}" type="datetimeFigureOut">
              <a:rPr lang="en-US" smtClean="0"/>
              <a:t>2/27/2023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7291887-DD39-4E92-B9D1-06406C3E2A71}" type="slidenum">
              <a:rPr lang="en-US" smtClean="0"/>
              <a:t>‹#›</a:t>
            </a:fld>
            <a:endParaRPr lang="en-US"/>
          </a:p>
        </p:txBody>
      </p:sp>
    </p:spTree>
    <p:extLst>
      <p:ext uri="{BB962C8B-B14F-4D97-AF65-F5344CB8AC3E}">
        <p14:creationId xmlns:p14="http://schemas.microsoft.com/office/powerpoint/2010/main" val="3374804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8969-9FC9-C796-AF2C-9385A3B3190D}"/>
              </a:ext>
            </a:extLst>
          </p:cNvPr>
          <p:cNvSpPr>
            <a:spLocks noGrp="1"/>
          </p:cNvSpPr>
          <p:nvPr>
            <p:ph type="ctrTitle"/>
          </p:nvPr>
        </p:nvSpPr>
        <p:spPr>
          <a:xfrm>
            <a:off x="2212532" y="2404531"/>
            <a:ext cx="7766936" cy="1646302"/>
          </a:xfrm>
        </p:spPr>
        <p:txBody>
          <a:bodyPr/>
          <a:lstStyle/>
          <a:p>
            <a:pPr algn="l"/>
            <a:r>
              <a:rPr lang="fr-FR" sz="3200" dirty="0"/>
              <a:t>L’atelier du Centre d'enseignement et d'apprentissage de l’université Windsor:</a:t>
            </a:r>
            <a:endParaRPr lang="en-US" sz="3200" dirty="0"/>
          </a:p>
        </p:txBody>
      </p:sp>
      <p:sp>
        <p:nvSpPr>
          <p:cNvPr id="3" name="Subtitle 2">
            <a:extLst>
              <a:ext uri="{FF2B5EF4-FFF2-40B4-BE49-F238E27FC236}">
                <a16:creationId xmlns:a16="http://schemas.microsoft.com/office/drawing/2014/main" id="{C1CC7F27-D082-ABC8-2938-A0E421E6BF9C}"/>
              </a:ext>
            </a:extLst>
          </p:cNvPr>
          <p:cNvSpPr>
            <a:spLocks noGrp="1"/>
          </p:cNvSpPr>
          <p:nvPr>
            <p:ph type="subTitle" idx="1"/>
          </p:nvPr>
        </p:nvSpPr>
        <p:spPr>
          <a:xfrm>
            <a:off x="2212532" y="4050833"/>
            <a:ext cx="7766936" cy="1096899"/>
          </a:xfrm>
        </p:spPr>
        <p:txBody>
          <a:bodyPr/>
          <a:lstStyle/>
          <a:p>
            <a:pPr algn="l"/>
            <a:r>
              <a:rPr lang="fr-FR" sz="1800" dirty="0">
                <a:solidFill>
                  <a:srgbClr val="000000"/>
                </a:solidFill>
              </a:rPr>
              <a:t>Comprendre le TDAH et la neurodiversité en milieu universitaire</a:t>
            </a:r>
            <a:endParaRPr lang="en-US" dirty="0">
              <a:solidFill>
                <a:srgbClr val="000000"/>
              </a:solidFill>
            </a:endParaRPr>
          </a:p>
        </p:txBody>
      </p:sp>
      <p:pic>
        <p:nvPicPr>
          <p:cNvPr id="4" name="Picture 3">
            <a:extLst>
              <a:ext uri="{FF2B5EF4-FFF2-40B4-BE49-F238E27FC236}">
                <a16:creationId xmlns:a16="http://schemas.microsoft.com/office/drawing/2014/main" id="{D923D0F0-DA65-FB83-610A-86EB412F7EF3}"/>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6475" y="2993501"/>
            <a:ext cx="1307638" cy="1307638"/>
          </a:xfrm>
          <a:prstGeom prst="rect">
            <a:avLst/>
          </a:prstGeom>
        </p:spPr>
      </p:pic>
    </p:spTree>
    <p:extLst>
      <p:ext uri="{BB962C8B-B14F-4D97-AF65-F5344CB8AC3E}">
        <p14:creationId xmlns:p14="http://schemas.microsoft.com/office/powerpoint/2010/main" val="22129092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2E5FE-9482-8C45-8944-C3BF5576E2CD}"/>
              </a:ext>
            </a:extLst>
          </p:cNvPr>
          <p:cNvSpPr>
            <a:spLocks noGrp="1"/>
          </p:cNvSpPr>
          <p:nvPr>
            <p:ph type="title"/>
          </p:nvPr>
        </p:nvSpPr>
        <p:spPr/>
        <p:txBody>
          <a:bodyPr/>
          <a:lstStyle/>
          <a:p>
            <a:r>
              <a:rPr lang="en-CA" dirty="0"/>
              <a:t>LAPHO</a:t>
            </a:r>
            <a:endParaRPr lang="en-US" dirty="0"/>
          </a:p>
        </p:txBody>
      </p:sp>
      <p:sp>
        <p:nvSpPr>
          <p:cNvPr id="3" name="Content Placeholder 2">
            <a:extLst>
              <a:ext uri="{FF2B5EF4-FFF2-40B4-BE49-F238E27FC236}">
                <a16:creationId xmlns:a16="http://schemas.microsoft.com/office/drawing/2014/main" id="{817B2F61-A3A8-35ED-91A8-2FCB0401BE2A}"/>
              </a:ext>
            </a:extLst>
          </p:cNvPr>
          <p:cNvSpPr>
            <a:spLocks noGrp="1"/>
          </p:cNvSpPr>
          <p:nvPr>
            <p:ph idx="1"/>
          </p:nvPr>
        </p:nvSpPr>
        <p:spPr>
          <a:xfrm>
            <a:off x="677334" y="1583473"/>
            <a:ext cx="8596668" cy="4457889"/>
          </a:xfrm>
        </p:spPr>
        <p:txBody>
          <a:bodyPr>
            <a:normAutofit/>
          </a:bodyPr>
          <a:lstStyle/>
          <a:p>
            <a:pPr marL="0" indent="0">
              <a:buNone/>
            </a:pPr>
            <a:r>
              <a:rPr lang="fr-FR" sz="2000" b="1" dirty="0">
                <a:solidFill>
                  <a:srgbClr val="000000"/>
                </a:solidFill>
              </a:rPr>
              <a:t>Le Code des droits de la personne de l'Ontario: </a:t>
            </a:r>
            <a:r>
              <a:rPr lang="fr-FR" sz="2000" dirty="0">
                <a:solidFill>
                  <a:srgbClr val="000000"/>
                </a:solidFill>
              </a:rPr>
              <a:t>Maintenir des environnements éducatifs accessibles, inclusifs, exempts de discrimination et de harcèlement et respectueux des droits de la personne. </a:t>
            </a:r>
          </a:p>
          <a:p>
            <a:pPr marL="0" indent="0">
              <a:buNone/>
            </a:pPr>
            <a:r>
              <a:rPr lang="fr-FR" sz="2000" b="1" dirty="0">
                <a:solidFill>
                  <a:srgbClr val="000000"/>
                </a:solidFill>
              </a:rPr>
              <a:t>La Loi sur l'accessibilité pour les personnes vivant avec un handicap de l'Ontario: </a:t>
            </a:r>
            <a:r>
              <a:rPr lang="fr-FR" sz="2000" dirty="0">
                <a:solidFill>
                  <a:srgbClr val="000000"/>
                </a:solidFill>
              </a:rPr>
              <a:t>La LAPHO a établi le Règlement sur les normes d'accessibilité intégrées (RNAI), un ensemble d'exigences légales que les établissements doivent suivre pour aider à identifier, éliminer et prévenir les obstacles auxquels sont confrontées les personnes handicapées. Ces exigences sont divisées en deux catégories: exigences générales et normes d'accessibilité. </a:t>
            </a:r>
          </a:p>
          <a:p>
            <a:pPr marL="0" indent="0">
              <a:buNone/>
            </a:pPr>
            <a:r>
              <a:rPr lang="fr-FR" sz="1050" dirty="0">
                <a:solidFill>
                  <a:srgbClr val="000000"/>
                </a:solidFill>
              </a:rPr>
              <a:t>Source textuelle: Universal Design for Learning (UDL) for Inclusion, Diversity, </a:t>
            </a:r>
            <a:r>
              <a:rPr lang="fr-FR" sz="1050" dirty="0" err="1">
                <a:solidFill>
                  <a:srgbClr val="000000"/>
                </a:solidFill>
              </a:rPr>
              <a:t>Equity</a:t>
            </a:r>
            <a:r>
              <a:rPr lang="fr-FR" sz="1050" dirty="0">
                <a:solidFill>
                  <a:srgbClr val="000000"/>
                </a:solidFill>
              </a:rPr>
              <a:t>, and </a:t>
            </a:r>
            <a:r>
              <a:rPr lang="fr-FR" sz="1050" dirty="0" err="1">
                <a:solidFill>
                  <a:srgbClr val="000000"/>
                </a:solidFill>
              </a:rPr>
              <a:t>Accessibility</a:t>
            </a:r>
            <a:r>
              <a:rPr lang="fr-FR" sz="1050" dirty="0">
                <a:solidFill>
                  <a:srgbClr val="000000"/>
                </a:solidFill>
              </a:rPr>
              <a:t> (IDEA) par </a:t>
            </a:r>
            <a:r>
              <a:rPr lang="fr-FR" sz="1050" dirty="0" err="1">
                <a:solidFill>
                  <a:srgbClr val="000000"/>
                </a:solidFill>
              </a:rPr>
              <a:t>Darla</a:t>
            </a:r>
            <a:r>
              <a:rPr lang="fr-FR" sz="1050" dirty="0">
                <a:solidFill>
                  <a:srgbClr val="000000"/>
                </a:solidFill>
              </a:rPr>
              <a:t> Benton Kearney</a:t>
            </a:r>
            <a:endParaRPr lang="en-US" sz="1050" dirty="0">
              <a:solidFill>
                <a:srgbClr val="000000"/>
              </a:solidFill>
            </a:endParaRPr>
          </a:p>
        </p:txBody>
      </p:sp>
    </p:spTree>
    <p:extLst>
      <p:ext uri="{BB962C8B-B14F-4D97-AF65-F5344CB8AC3E}">
        <p14:creationId xmlns:p14="http://schemas.microsoft.com/office/powerpoint/2010/main" val="906567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B5F00-4A59-5704-A25A-D2BC8EA6214E}"/>
              </a:ext>
            </a:extLst>
          </p:cNvPr>
          <p:cNvSpPr>
            <a:spLocks noGrp="1"/>
          </p:cNvSpPr>
          <p:nvPr>
            <p:ph type="title"/>
          </p:nvPr>
        </p:nvSpPr>
        <p:spPr/>
        <p:txBody>
          <a:bodyPr/>
          <a:lstStyle/>
          <a:p>
            <a:r>
              <a:rPr lang="fr-FR" dirty="0"/>
              <a:t>Qu 'est-ce que le TDAH pour vous?</a:t>
            </a:r>
            <a:endParaRPr lang="en-US" dirty="0"/>
          </a:p>
        </p:txBody>
      </p:sp>
      <p:sp>
        <p:nvSpPr>
          <p:cNvPr id="3" name="Text Placeholder 2">
            <a:extLst>
              <a:ext uri="{FF2B5EF4-FFF2-40B4-BE49-F238E27FC236}">
                <a16:creationId xmlns:a16="http://schemas.microsoft.com/office/drawing/2014/main" id="{838FD2C2-1A40-303C-2581-8B3FB8F12F9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421333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463C6-84E3-1E7C-FECD-1D85194CFCA0}"/>
              </a:ext>
            </a:extLst>
          </p:cNvPr>
          <p:cNvSpPr>
            <a:spLocks noGrp="1"/>
          </p:cNvSpPr>
          <p:nvPr>
            <p:ph type="title"/>
          </p:nvPr>
        </p:nvSpPr>
        <p:spPr/>
        <p:txBody>
          <a:bodyPr/>
          <a:lstStyle/>
          <a:p>
            <a:r>
              <a:rPr lang="en-US" dirty="0" err="1"/>
              <a:t>Comprendre</a:t>
            </a:r>
            <a:r>
              <a:rPr lang="en-US" dirty="0"/>
              <a:t> les troubles TDAH</a:t>
            </a:r>
          </a:p>
        </p:txBody>
      </p:sp>
      <p:sp>
        <p:nvSpPr>
          <p:cNvPr id="3" name="Text Placeholder 2">
            <a:extLst>
              <a:ext uri="{FF2B5EF4-FFF2-40B4-BE49-F238E27FC236}">
                <a16:creationId xmlns:a16="http://schemas.microsoft.com/office/drawing/2014/main" id="{E7D3B228-4ABF-06E2-9355-C8B2F2D1929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0401756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61E65-413F-3AFA-7FCA-9386951D2486}"/>
              </a:ext>
            </a:extLst>
          </p:cNvPr>
          <p:cNvSpPr>
            <a:spLocks noGrp="1"/>
          </p:cNvSpPr>
          <p:nvPr>
            <p:ph type="title"/>
          </p:nvPr>
        </p:nvSpPr>
        <p:spPr/>
        <p:txBody>
          <a:bodyPr/>
          <a:lstStyle/>
          <a:p>
            <a:r>
              <a:rPr lang="en-US" dirty="0"/>
              <a:t>Les </a:t>
            </a:r>
            <a:r>
              <a:rPr lang="en-US" dirty="0" err="1"/>
              <a:t>termes</a:t>
            </a:r>
            <a:r>
              <a:rPr lang="en-US" dirty="0"/>
              <a:t> et concepts</a:t>
            </a:r>
          </a:p>
        </p:txBody>
      </p:sp>
      <p:sp>
        <p:nvSpPr>
          <p:cNvPr id="3" name="Content Placeholder 2">
            <a:extLst>
              <a:ext uri="{FF2B5EF4-FFF2-40B4-BE49-F238E27FC236}">
                <a16:creationId xmlns:a16="http://schemas.microsoft.com/office/drawing/2014/main" id="{EEB1B237-4CB8-8746-F059-4BD8834801D7}"/>
              </a:ext>
            </a:extLst>
          </p:cNvPr>
          <p:cNvSpPr>
            <a:spLocks noGrp="1"/>
          </p:cNvSpPr>
          <p:nvPr>
            <p:ph idx="1"/>
          </p:nvPr>
        </p:nvSpPr>
        <p:spPr>
          <a:xfrm>
            <a:off x="677334" y="1761893"/>
            <a:ext cx="8596668" cy="4279469"/>
          </a:xfrm>
        </p:spPr>
        <p:txBody>
          <a:bodyPr>
            <a:normAutofit/>
          </a:bodyPr>
          <a:lstStyle/>
          <a:p>
            <a:pPr marL="0" indent="0">
              <a:buNone/>
            </a:pPr>
            <a:r>
              <a:rPr lang="fr-FR" b="1" dirty="0">
                <a:solidFill>
                  <a:schemeClr val="tx1"/>
                </a:solidFill>
              </a:rPr>
              <a:t>L’acronyme TDAH signifie</a:t>
            </a:r>
            <a:r>
              <a:rPr lang="fr-FR" dirty="0">
                <a:solidFill>
                  <a:schemeClr val="tx1"/>
                </a:solidFill>
              </a:rPr>
              <a:t>: déficit de l'attention/trouble d'hyperactivité. Le TDAH est un trouble neurodéveloppemental. Les trois principaux symptômes du TDAH sont: l'inattention, l'impulsivité et l'hyperactivité. Il existe trois types de trouble TDAH différents: type inattentif, le type hyperactif (ou compulsif) et finalement de type combiné. </a:t>
            </a:r>
          </a:p>
          <a:p>
            <a:pPr marL="0" indent="0">
              <a:buNone/>
            </a:pPr>
            <a:r>
              <a:rPr lang="fr-FR" b="1" dirty="0">
                <a:solidFill>
                  <a:schemeClr val="tx1"/>
                </a:solidFill>
              </a:rPr>
              <a:t>Les </a:t>
            </a:r>
            <a:r>
              <a:rPr lang="fr-FR" b="1" dirty="0" err="1">
                <a:solidFill>
                  <a:schemeClr val="tx1"/>
                </a:solidFill>
              </a:rPr>
              <a:t>neurodivers</a:t>
            </a:r>
            <a:r>
              <a:rPr lang="fr-FR" dirty="0">
                <a:solidFill>
                  <a:schemeClr val="tx1"/>
                </a:solidFill>
              </a:rPr>
              <a:t>. Ce groupe de personnes fait référence aux gens qui sont divers de façon neurologique, incluant des personnes atteintes de TDAH ou pas. Par exemple, une famille </a:t>
            </a:r>
            <a:r>
              <a:rPr lang="fr-FR" dirty="0" err="1">
                <a:solidFill>
                  <a:schemeClr val="tx1"/>
                </a:solidFill>
              </a:rPr>
              <a:t>neurodiverse</a:t>
            </a:r>
            <a:r>
              <a:rPr lang="fr-FR" dirty="0">
                <a:solidFill>
                  <a:schemeClr val="tx1"/>
                </a:solidFill>
              </a:rPr>
              <a:t> avec deux enfants et un parent qui ont le TDAH, et un enfant et un parent qui ne l'ont pas. </a:t>
            </a:r>
          </a:p>
          <a:p>
            <a:pPr marL="0" indent="0">
              <a:buNone/>
            </a:pPr>
            <a:r>
              <a:rPr lang="fr-FR" b="1" dirty="0">
                <a:solidFill>
                  <a:schemeClr val="tx1"/>
                </a:solidFill>
              </a:rPr>
              <a:t>Un handicap </a:t>
            </a:r>
            <a:r>
              <a:rPr lang="fr-FR" dirty="0">
                <a:solidFill>
                  <a:schemeClr val="tx1"/>
                </a:solidFill>
              </a:rPr>
              <a:t>est une expérience personnelle au travers d’obstacles réduisant ou empêchant la participation d’une personne dans tous les aspects de la société. </a:t>
            </a:r>
          </a:p>
          <a:p>
            <a:pPr marL="0" indent="0">
              <a:buNone/>
            </a:pPr>
            <a:r>
              <a:rPr lang="fr-FR" b="1" dirty="0">
                <a:solidFill>
                  <a:schemeClr val="tx1"/>
                </a:solidFill>
              </a:rPr>
              <a:t>Le handicap invisible. </a:t>
            </a:r>
            <a:r>
              <a:rPr lang="fr-FR" dirty="0">
                <a:solidFill>
                  <a:schemeClr val="tx1"/>
                </a:solidFill>
              </a:rPr>
              <a:t>Ce handicap pourrait ne pas être visible à première vue lorsque vous rencontrez une personne pour la première fois.</a:t>
            </a:r>
            <a:endParaRPr lang="en-US" dirty="0">
              <a:solidFill>
                <a:schemeClr val="tx1"/>
              </a:solidFill>
            </a:endParaRPr>
          </a:p>
        </p:txBody>
      </p:sp>
    </p:spTree>
    <p:extLst>
      <p:ext uri="{BB962C8B-B14F-4D97-AF65-F5344CB8AC3E}">
        <p14:creationId xmlns:p14="http://schemas.microsoft.com/office/powerpoint/2010/main" val="5793948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E40FF-7103-6A06-ACAB-B6C8313E1732}"/>
              </a:ext>
            </a:extLst>
          </p:cNvPr>
          <p:cNvSpPr>
            <a:spLocks noGrp="1"/>
          </p:cNvSpPr>
          <p:nvPr>
            <p:ph type="title"/>
          </p:nvPr>
        </p:nvSpPr>
        <p:spPr/>
        <p:txBody>
          <a:bodyPr/>
          <a:lstStyle/>
          <a:p>
            <a:r>
              <a:rPr lang="en-US" dirty="0"/>
              <a:t>Les </a:t>
            </a:r>
            <a:r>
              <a:rPr lang="en-US" dirty="0" err="1"/>
              <a:t>termes</a:t>
            </a:r>
            <a:r>
              <a:rPr lang="en-US" dirty="0"/>
              <a:t> et concepts</a:t>
            </a:r>
          </a:p>
        </p:txBody>
      </p:sp>
      <p:sp>
        <p:nvSpPr>
          <p:cNvPr id="3" name="Content Placeholder 2">
            <a:extLst>
              <a:ext uri="{FF2B5EF4-FFF2-40B4-BE49-F238E27FC236}">
                <a16:creationId xmlns:a16="http://schemas.microsoft.com/office/drawing/2014/main" id="{4D840FFB-6274-DAE4-AE6D-5833E383265C}"/>
              </a:ext>
            </a:extLst>
          </p:cNvPr>
          <p:cNvSpPr>
            <a:spLocks noGrp="1"/>
          </p:cNvSpPr>
          <p:nvPr>
            <p:ph idx="1"/>
          </p:nvPr>
        </p:nvSpPr>
        <p:spPr>
          <a:xfrm>
            <a:off x="677334" y="1694985"/>
            <a:ext cx="8596668" cy="4346377"/>
          </a:xfrm>
        </p:spPr>
        <p:txBody>
          <a:bodyPr>
            <a:normAutofit/>
          </a:bodyPr>
          <a:lstStyle/>
          <a:p>
            <a:pPr marL="0" indent="0">
              <a:buNone/>
            </a:pPr>
            <a:r>
              <a:rPr lang="fr-FR" b="1" dirty="0">
                <a:solidFill>
                  <a:schemeClr val="tx1"/>
                </a:solidFill>
              </a:rPr>
              <a:t>Les fonctions exécutives</a:t>
            </a:r>
            <a:r>
              <a:rPr lang="fr-FR" dirty="0">
                <a:solidFill>
                  <a:schemeClr val="tx1"/>
                </a:solidFill>
              </a:rPr>
              <a:t>. Ces fonctions sont un ensemble de compétences utilisées pour fonctionner au quotidien. De la gestion du temps, la maîtrise de soi et la pensée flexible à la gestion émotionnelle, ces aspects permettent à une personne de fonctionner. </a:t>
            </a:r>
          </a:p>
          <a:p>
            <a:pPr marL="0" indent="0">
              <a:buNone/>
            </a:pPr>
            <a:r>
              <a:rPr lang="fr-FR" b="1" dirty="0">
                <a:solidFill>
                  <a:schemeClr val="tx1"/>
                </a:solidFill>
              </a:rPr>
              <a:t>La surstimulation. </a:t>
            </a:r>
            <a:r>
              <a:rPr lang="fr-FR" dirty="0">
                <a:solidFill>
                  <a:schemeClr val="tx1"/>
                </a:solidFill>
              </a:rPr>
              <a:t>La surstimulation est un symptôme qui pousse à se sentir extrêmement submerger par un surplus de stimulants comme de la musique forte, certaines textures, certains goûts, un éclairage intense provocant une réponse émotionnelle. </a:t>
            </a:r>
          </a:p>
          <a:p>
            <a:pPr marL="0" indent="0">
              <a:buNone/>
            </a:pPr>
            <a:r>
              <a:rPr lang="fr-FR" b="1" dirty="0">
                <a:solidFill>
                  <a:schemeClr val="tx1"/>
                </a:solidFill>
              </a:rPr>
              <a:t>L'accessibilité. </a:t>
            </a:r>
            <a:r>
              <a:rPr lang="fr-FR" dirty="0">
                <a:solidFill>
                  <a:schemeClr val="tx1"/>
                </a:solidFill>
              </a:rPr>
              <a:t>L'accessibilité peut être affectée par un obstacle. L’obstacle peut se présenter sous plusieurs formes empêchant une personne affectée par un trouble de participer à tous les aspects de la société qui l’entoure. Il existe cinq types d'obstacles à l'accessibilité: soit des obstacles physiques/architecturaux, informationnels ou communicationnels, technologiques, comportementaux et organisationnels</a:t>
            </a:r>
            <a:endParaRPr lang="en-US" dirty="0">
              <a:solidFill>
                <a:schemeClr val="tx1"/>
              </a:solidFill>
            </a:endParaRPr>
          </a:p>
        </p:txBody>
      </p:sp>
    </p:spTree>
    <p:extLst>
      <p:ext uri="{BB962C8B-B14F-4D97-AF65-F5344CB8AC3E}">
        <p14:creationId xmlns:p14="http://schemas.microsoft.com/office/powerpoint/2010/main" val="29950189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BA52A-E81A-EAB1-7DDA-AD7B683A59C7}"/>
              </a:ext>
            </a:extLst>
          </p:cNvPr>
          <p:cNvSpPr>
            <a:spLocks noGrp="1"/>
          </p:cNvSpPr>
          <p:nvPr>
            <p:ph type="title"/>
          </p:nvPr>
        </p:nvSpPr>
        <p:spPr/>
        <p:txBody>
          <a:bodyPr/>
          <a:lstStyle/>
          <a:p>
            <a:r>
              <a:rPr lang="fr-FR" dirty="0"/>
              <a:t>Le TDAH, c’est quoi?</a:t>
            </a:r>
            <a:endParaRPr lang="en-US" dirty="0"/>
          </a:p>
        </p:txBody>
      </p:sp>
      <p:sp>
        <p:nvSpPr>
          <p:cNvPr id="3" name="Content Placeholder 2">
            <a:extLst>
              <a:ext uri="{FF2B5EF4-FFF2-40B4-BE49-F238E27FC236}">
                <a16:creationId xmlns:a16="http://schemas.microsoft.com/office/drawing/2014/main" id="{9B272F2D-2E43-5CC7-D47F-AD2F2B3F5AD5}"/>
              </a:ext>
            </a:extLst>
          </p:cNvPr>
          <p:cNvSpPr>
            <a:spLocks noGrp="1"/>
          </p:cNvSpPr>
          <p:nvPr>
            <p:ph idx="1"/>
          </p:nvPr>
        </p:nvSpPr>
        <p:spPr>
          <a:xfrm>
            <a:off x="677334" y="1694985"/>
            <a:ext cx="8596668" cy="4346377"/>
          </a:xfrm>
        </p:spPr>
        <p:txBody>
          <a:bodyPr>
            <a:normAutofit/>
          </a:bodyPr>
          <a:lstStyle/>
          <a:p>
            <a:pPr>
              <a:buFont typeface="Arial" panose="020B0604020202020204" pitchFamily="34" charset="0"/>
              <a:buChar char="•"/>
            </a:pPr>
            <a:r>
              <a:rPr lang="fr-FR" sz="2000" dirty="0">
                <a:solidFill>
                  <a:schemeClr val="tx1"/>
                </a:solidFill>
              </a:rPr>
              <a:t>Le trouble déficitaire de l'attention/hyperactivité, ou TDAH, est souvent défini comme un trouble neurodéveloppemental. Les symptômes courants comprennent l'hyperactivité, l'inattention et l'impulsivité. </a:t>
            </a:r>
          </a:p>
          <a:p>
            <a:pPr>
              <a:buFont typeface="Arial" panose="020B0604020202020204" pitchFamily="34" charset="0"/>
              <a:buChar char="•"/>
            </a:pPr>
            <a:r>
              <a:rPr lang="fr-FR" sz="2000" dirty="0">
                <a:solidFill>
                  <a:schemeClr val="tx1"/>
                </a:solidFill>
              </a:rPr>
              <a:t>Plusieurs personnes atteintes d’un trouble TDAH excellent dans la résolution créative de problèmes, sont exceptionnellement empathiques et ont souvent un sens poussé de l'équité. </a:t>
            </a:r>
          </a:p>
          <a:p>
            <a:pPr>
              <a:buFont typeface="Arial" panose="020B0604020202020204" pitchFamily="34" charset="0"/>
              <a:buChar char="•"/>
            </a:pPr>
            <a:r>
              <a:rPr lang="fr-FR" sz="2000" dirty="0">
                <a:solidFill>
                  <a:schemeClr val="tx1"/>
                </a:solidFill>
              </a:rPr>
              <a:t>De nombreuses personnes atteintes d’un trouble TDAH peuvent avoir d’autres conditions </a:t>
            </a:r>
            <a:r>
              <a:rPr lang="fr-FR" sz="2000" dirty="0" err="1">
                <a:solidFill>
                  <a:schemeClr val="tx1"/>
                </a:solidFill>
              </a:rPr>
              <a:t>co-associées</a:t>
            </a:r>
            <a:r>
              <a:rPr lang="fr-FR" sz="2000" dirty="0">
                <a:solidFill>
                  <a:schemeClr val="tx1"/>
                </a:solidFill>
              </a:rPr>
              <a:t>, comme des troubles d’apprentissage, un trouble d’opposition avec provocation (TOP), des troubles anxieux ou souffrir de dépression. </a:t>
            </a:r>
          </a:p>
          <a:p>
            <a:pPr>
              <a:buFont typeface="Arial" panose="020B0604020202020204" pitchFamily="34" charset="0"/>
              <a:buChar char="•"/>
            </a:pPr>
            <a:r>
              <a:rPr lang="fr-FR" sz="2000" dirty="0">
                <a:solidFill>
                  <a:schemeClr val="tx1"/>
                </a:solidFill>
              </a:rPr>
              <a:t>Il existe plusieurs types de soutien psychologiques, éducatifs et médicaux qui sont efficaces pour les personnes atteintes d’un TDAH.</a:t>
            </a:r>
            <a:endParaRPr lang="en-US" sz="2000" dirty="0">
              <a:solidFill>
                <a:schemeClr val="tx1"/>
              </a:solidFill>
            </a:endParaRPr>
          </a:p>
        </p:txBody>
      </p:sp>
    </p:spTree>
    <p:extLst>
      <p:ext uri="{BB962C8B-B14F-4D97-AF65-F5344CB8AC3E}">
        <p14:creationId xmlns:p14="http://schemas.microsoft.com/office/powerpoint/2010/main" val="3747742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0B814-BBB5-5368-1F69-253C4787A2B5}"/>
              </a:ext>
            </a:extLst>
          </p:cNvPr>
          <p:cNvSpPr>
            <a:spLocks noGrp="1"/>
          </p:cNvSpPr>
          <p:nvPr>
            <p:ph type="title"/>
          </p:nvPr>
        </p:nvSpPr>
        <p:spPr/>
        <p:txBody>
          <a:bodyPr/>
          <a:lstStyle/>
          <a:p>
            <a:r>
              <a:rPr lang="fr-FR" dirty="0"/>
              <a:t>Les différents TDAH</a:t>
            </a:r>
            <a:endParaRPr lang="en-US" dirty="0"/>
          </a:p>
        </p:txBody>
      </p:sp>
      <p:sp>
        <p:nvSpPr>
          <p:cNvPr id="3" name="Content Placeholder 2">
            <a:extLst>
              <a:ext uri="{FF2B5EF4-FFF2-40B4-BE49-F238E27FC236}">
                <a16:creationId xmlns:a16="http://schemas.microsoft.com/office/drawing/2014/main" id="{E76D15BC-7E8C-2A09-21A4-B686FEF76386}"/>
              </a:ext>
            </a:extLst>
          </p:cNvPr>
          <p:cNvSpPr>
            <a:spLocks noGrp="1"/>
          </p:cNvSpPr>
          <p:nvPr>
            <p:ph idx="1"/>
          </p:nvPr>
        </p:nvSpPr>
        <p:spPr>
          <a:xfrm>
            <a:off x="677334" y="1930400"/>
            <a:ext cx="8596668" cy="3880773"/>
          </a:xfrm>
        </p:spPr>
        <p:txBody>
          <a:bodyPr>
            <a:normAutofit/>
          </a:bodyPr>
          <a:lstStyle/>
          <a:p>
            <a:pPr>
              <a:buFont typeface="Arial" panose="020B0604020202020204" pitchFamily="34" charset="0"/>
              <a:buChar char="•"/>
            </a:pPr>
            <a:r>
              <a:rPr lang="fr-FR" sz="2000" dirty="0">
                <a:solidFill>
                  <a:schemeClr val="tx1"/>
                </a:solidFill>
              </a:rPr>
              <a:t>Les troubles TDAH se présentent de plusieurs façons, selon les individus. Il existe trois principaux types de trouble TDAH. Le type hyperactif, le type inattentif ou combiné. Le type inattentif était traditionnellement nommé TDA (trouble déficitaire de l'attention).</a:t>
            </a:r>
          </a:p>
          <a:p>
            <a:pPr>
              <a:buFont typeface="Arial" panose="020B0604020202020204" pitchFamily="34" charset="0"/>
              <a:buChar char="•"/>
            </a:pPr>
            <a:r>
              <a:rPr lang="fr-FR" sz="2000" dirty="0">
                <a:solidFill>
                  <a:schemeClr val="tx1"/>
                </a:solidFill>
              </a:rPr>
              <a:t>Les hommes cisgenres sont plus susceptibles de recevoir un diagnostic de TDAH de type hyperactif que les femmes cisgenres.</a:t>
            </a:r>
          </a:p>
          <a:p>
            <a:pPr>
              <a:buFont typeface="Arial" panose="020B0604020202020204" pitchFamily="34" charset="0"/>
              <a:buChar char="•"/>
            </a:pPr>
            <a:r>
              <a:rPr lang="fr-FR" sz="2000" dirty="0">
                <a:solidFill>
                  <a:schemeClr val="tx1"/>
                </a:solidFill>
              </a:rPr>
              <a:t>Les femmes cisgenres sont moins susceptibles de recevoir un diagnostic au cours de leur enfance et sont plus susceptibles de recevoir un diagnostic de TDAH de type inattentif. </a:t>
            </a:r>
          </a:p>
          <a:p>
            <a:pPr>
              <a:buFont typeface="Arial" panose="020B0604020202020204" pitchFamily="34" charset="0"/>
              <a:buChar char="•"/>
            </a:pPr>
            <a:r>
              <a:rPr lang="fr-FR" sz="2000" dirty="0">
                <a:solidFill>
                  <a:schemeClr val="tx1"/>
                </a:solidFill>
              </a:rPr>
              <a:t>Les différents troubles et types de TDAH ne sont PAS un trouble lié à un sexe en particulier.</a:t>
            </a:r>
            <a:endParaRPr lang="en-US" sz="2000" dirty="0">
              <a:solidFill>
                <a:schemeClr val="tx1"/>
              </a:solidFill>
            </a:endParaRPr>
          </a:p>
        </p:txBody>
      </p:sp>
    </p:spTree>
    <p:extLst>
      <p:ext uri="{BB962C8B-B14F-4D97-AF65-F5344CB8AC3E}">
        <p14:creationId xmlns:p14="http://schemas.microsoft.com/office/powerpoint/2010/main" val="14909614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81551-8382-9CE8-9241-30EBC317CC5E}"/>
              </a:ext>
            </a:extLst>
          </p:cNvPr>
          <p:cNvSpPr>
            <a:spLocks noGrp="1"/>
          </p:cNvSpPr>
          <p:nvPr>
            <p:ph type="title"/>
          </p:nvPr>
        </p:nvSpPr>
        <p:spPr/>
        <p:txBody>
          <a:bodyPr/>
          <a:lstStyle/>
          <a:p>
            <a:r>
              <a:rPr lang="fr-FR" dirty="0"/>
              <a:t>Les symptômes les plus communs </a:t>
            </a:r>
            <a:endParaRPr lang="en-US" dirty="0"/>
          </a:p>
        </p:txBody>
      </p:sp>
      <p:graphicFrame>
        <p:nvGraphicFramePr>
          <p:cNvPr id="6" name="Table 4">
            <a:extLst>
              <a:ext uri="{FF2B5EF4-FFF2-40B4-BE49-F238E27FC236}">
                <a16:creationId xmlns:a16="http://schemas.microsoft.com/office/drawing/2014/main" id="{EE57FD80-A1BE-4F5E-B121-06B8CDBDC961}"/>
              </a:ext>
            </a:extLst>
          </p:cNvPr>
          <p:cNvGraphicFramePr>
            <a:graphicFrameLocks noGrp="1"/>
          </p:cNvGraphicFramePr>
          <p:nvPr>
            <p:ph idx="1"/>
            <p:extLst>
              <p:ext uri="{D42A27DB-BD31-4B8C-83A1-F6EECF244321}">
                <p14:modId xmlns:p14="http://schemas.microsoft.com/office/powerpoint/2010/main" val="1253688856"/>
              </p:ext>
            </p:extLst>
          </p:nvPr>
        </p:nvGraphicFramePr>
        <p:xfrm>
          <a:off x="677334" y="1494503"/>
          <a:ext cx="10670116" cy="4753897"/>
        </p:xfrm>
        <a:graphic>
          <a:graphicData uri="http://schemas.openxmlformats.org/drawingml/2006/table">
            <a:tbl>
              <a:tblPr firstRow="1" bandRow="1">
                <a:tableStyleId>{93296810-A885-4BE3-A3E7-6D5BEEA58F35}</a:tableStyleId>
              </a:tblPr>
              <a:tblGrid>
                <a:gridCol w="5335058">
                  <a:extLst>
                    <a:ext uri="{9D8B030D-6E8A-4147-A177-3AD203B41FA5}">
                      <a16:colId xmlns:a16="http://schemas.microsoft.com/office/drawing/2014/main" val="2599853454"/>
                    </a:ext>
                  </a:extLst>
                </a:gridCol>
                <a:gridCol w="5335058">
                  <a:extLst>
                    <a:ext uri="{9D8B030D-6E8A-4147-A177-3AD203B41FA5}">
                      <a16:colId xmlns:a16="http://schemas.microsoft.com/office/drawing/2014/main" val="1417150507"/>
                    </a:ext>
                  </a:extLst>
                </a:gridCol>
              </a:tblGrid>
              <a:tr h="537179">
                <a:tc>
                  <a:txBody>
                    <a:bodyPr/>
                    <a:lstStyle/>
                    <a:p>
                      <a:r>
                        <a:rPr lang="fr-FR" dirty="0"/>
                        <a:t>Les symptômes courants du type inattentif:</a:t>
                      </a:r>
                      <a:endParaRPr lang="en-US"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Les symptômes courants du type hyperactif</a:t>
                      </a:r>
                    </a:p>
                  </a:txBody>
                  <a:tcPr/>
                </a:tc>
                <a:extLst>
                  <a:ext uri="{0D108BD9-81ED-4DB2-BD59-A6C34878D82A}">
                    <a16:rowId xmlns:a16="http://schemas.microsoft.com/office/drawing/2014/main" val="2243491997"/>
                  </a:ext>
                </a:extLst>
              </a:tr>
              <a:tr h="63276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La personne aura souvent la tête ailleurs (en état de rêverie)</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En mouvement constant, agité</a:t>
                      </a:r>
                    </a:p>
                    <a:p>
                      <a:endParaRPr lang="en-US" dirty="0"/>
                    </a:p>
                  </a:txBody>
                  <a:tcPr/>
                </a:tc>
                <a:extLst>
                  <a:ext uri="{0D108BD9-81ED-4DB2-BD59-A6C34878D82A}">
                    <a16:rowId xmlns:a16="http://schemas.microsoft.com/office/drawing/2014/main" val="3218842111"/>
                  </a:ext>
                </a:extLst>
              </a:tr>
              <a:tr h="903954">
                <a:tc>
                  <a:txBody>
                    <a:bodyPr/>
                    <a:lstStyle/>
                    <a:p>
                      <a:r>
                        <a:rPr lang="fr-FR" dirty="0"/>
                        <a:t>Symptôme de l’</a:t>
                      </a:r>
                      <a:r>
                        <a:rPr lang="fr-FR" dirty="0" err="1"/>
                        <a:t>hyperfocus</a:t>
                      </a:r>
                      <a:r>
                        <a:rPr lang="fr-FR" dirty="0"/>
                        <a:t> (paradoxalement en état de concentration immense</a:t>
                      </a:r>
                      <a:endParaRPr lang="en-US"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Impatient</a:t>
                      </a:r>
                    </a:p>
                  </a:txBody>
                  <a:tcPr/>
                </a:tc>
                <a:extLst>
                  <a:ext uri="{0D108BD9-81ED-4DB2-BD59-A6C34878D82A}">
                    <a16:rowId xmlns:a16="http://schemas.microsoft.com/office/drawing/2014/main" val="3233672278"/>
                  </a:ext>
                </a:extLst>
              </a:tr>
              <a:tr h="40862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Facilement distrait par de petits stimuli</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Difficulté à contrôler le volume de leur voix</a:t>
                      </a:r>
                    </a:p>
                  </a:txBody>
                  <a:tcPr/>
                </a:tc>
                <a:extLst>
                  <a:ext uri="{0D108BD9-81ED-4DB2-BD59-A6C34878D82A}">
                    <a16:rowId xmlns:a16="http://schemas.microsoft.com/office/drawing/2014/main" val="524152337"/>
                  </a:ext>
                </a:extLst>
              </a:tr>
              <a:tr h="3615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Grande difficulté à rester concentre</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Très créatif</a:t>
                      </a:r>
                    </a:p>
                  </a:txBody>
                  <a:tcPr/>
                </a:tc>
                <a:extLst>
                  <a:ext uri="{0D108BD9-81ED-4DB2-BD59-A6C34878D82A}">
                    <a16:rowId xmlns:a16="http://schemas.microsoft.com/office/drawing/2014/main" val="1457540592"/>
                  </a:ext>
                </a:extLst>
              </a:tr>
              <a:tr h="63276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Une gestion du temps et de l’organisation difficiles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Beaucoup d'énergie physique et mentale</a:t>
                      </a:r>
                    </a:p>
                  </a:txBody>
                  <a:tcPr/>
                </a:tc>
                <a:extLst>
                  <a:ext uri="{0D108BD9-81ED-4DB2-BD59-A6C34878D82A}">
                    <a16:rowId xmlns:a16="http://schemas.microsoft.com/office/drawing/2014/main" val="3233774659"/>
                  </a:ext>
                </a:extLst>
              </a:tr>
              <a:tr h="63276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Excelle dans la résolution créative de problèmes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Intense fatigue après une dépense d’énergie</a:t>
                      </a:r>
                    </a:p>
                  </a:txBody>
                  <a:tcPr/>
                </a:tc>
                <a:extLst>
                  <a:ext uri="{0D108BD9-81ED-4DB2-BD59-A6C34878D82A}">
                    <a16:rowId xmlns:a16="http://schemas.microsoft.com/office/drawing/2014/main" val="793906710"/>
                  </a:ext>
                </a:extLst>
              </a:tr>
              <a:tr h="63276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Sensible aux émotions et aux situations de rejet </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Peut interrompre les autres</a:t>
                      </a:r>
                      <a:endParaRPr lang="en-US" dirty="0"/>
                    </a:p>
                  </a:txBody>
                  <a:tcPr/>
                </a:tc>
                <a:extLst>
                  <a:ext uri="{0D108BD9-81ED-4DB2-BD59-A6C34878D82A}">
                    <a16:rowId xmlns:a16="http://schemas.microsoft.com/office/drawing/2014/main" val="3495812227"/>
                  </a:ext>
                </a:extLst>
              </a:tr>
            </a:tbl>
          </a:graphicData>
        </a:graphic>
      </p:graphicFrame>
    </p:spTree>
    <p:extLst>
      <p:ext uri="{BB962C8B-B14F-4D97-AF65-F5344CB8AC3E}">
        <p14:creationId xmlns:p14="http://schemas.microsoft.com/office/powerpoint/2010/main" val="2384831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9B6E1-C4F0-183F-2A6F-00E88EAB5024}"/>
              </a:ext>
            </a:extLst>
          </p:cNvPr>
          <p:cNvSpPr>
            <a:spLocks noGrp="1"/>
          </p:cNvSpPr>
          <p:nvPr>
            <p:ph type="title"/>
          </p:nvPr>
        </p:nvSpPr>
        <p:spPr/>
        <p:txBody>
          <a:bodyPr/>
          <a:lstStyle/>
          <a:p>
            <a:r>
              <a:rPr lang="en-US" dirty="0" err="1"/>
              <a:t>L’intersectionnalité</a:t>
            </a:r>
            <a:r>
              <a:rPr lang="en-US" dirty="0"/>
              <a:t> </a:t>
            </a:r>
          </a:p>
        </p:txBody>
      </p:sp>
      <p:sp>
        <p:nvSpPr>
          <p:cNvPr id="3" name="Text Placeholder 2">
            <a:extLst>
              <a:ext uri="{FF2B5EF4-FFF2-40B4-BE49-F238E27FC236}">
                <a16:creationId xmlns:a16="http://schemas.microsoft.com/office/drawing/2014/main" id="{188A4359-CBA6-67ED-4DC4-857EA7DC43A0}"/>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4281895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ABB2A-92EA-D6C0-4F8A-2E39D467F527}"/>
              </a:ext>
            </a:extLst>
          </p:cNvPr>
          <p:cNvSpPr>
            <a:spLocks noGrp="1"/>
          </p:cNvSpPr>
          <p:nvPr>
            <p:ph type="title"/>
          </p:nvPr>
        </p:nvSpPr>
        <p:spPr/>
        <p:txBody>
          <a:bodyPr/>
          <a:lstStyle/>
          <a:p>
            <a:r>
              <a:rPr lang="en-US" dirty="0" err="1"/>
              <a:t>L’intersectionnalité</a:t>
            </a:r>
            <a:r>
              <a:rPr lang="en-US" dirty="0"/>
              <a:t> </a:t>
            </a:r>
          </a:p>
        </p:txBody>
      </p:sp>
      <p:sp>
        <p:nvSpPr>
          <p:cNvPr id="3" name="Content Placeholder 2">
            <a:extLst>
              <a:ext uri="{FF2B5EF4-FFF2-40B4-BE49-F238E27FC236}">
                <a16:creationId xmlns:a16="http://schemas.microsoft.com/office/drawing/2014/main" id="{F4DEBCE8-E73B-A6CC-033D-27676BC69E8E}"/>
              </a:ext>
            </a:extLst>
          </p:cNvPr>
          <p:cNvSpPr>
            <a:spLocks noGrp="1"/>
          </p:cNvSpPr>
          <p:nvPr>
            <p:ph idx="1"/>
          </p:nvPr>
        </p:nvSpPr>
        <p:spPr/>
        <p:txBody>
          <a:bodyPr/>
          <a:lstStyle/>
          <a:p>
            <a:pPr>
              <a:buFont typeface="Arial" panose="020B0604020202020204" pitchFamily="34" charset="0"/>
              <a:buChar char="•"/>
            </a:pPr>
            <a:r>
              <a:rPr lang="fr-FR" sz="2400" dirty="0">
                <a:solidFill>
                  <a:schemeClr val="tx1"/>
                </a:solidFill>
              </a:rPr>
              <a:t>L'intersectionnalité est un concept rendu célèbre par </a:t>
            </a:r>
            <a:r>
              <a:rPr lang="fr-FR" sz="2400" dirty="0" err="1">
                <a:solidFill>
                  <a:schemeClr val="tx1"/>
                </a:solidFill>
              </a:rPr>
              <a:t>Kimberlé</a:t>
            </a:r>
            <a:r>
              <a:rPr lang="fr-FR" sz="2400" dirty="0">
                <a:solidFill>
                  <a:schemeClr val="tx1"/>
                </a:solidFill>
              </a:rPr>
              <a:t> </a:t>
            </a:r>
            <a:r>
              <a:rPr lang="fr-FR" sz="2400" dirty="0" err="1">
                <a:solidFill>
                  <a:schemeClr val="tx1"/>
                </a:solidFill>
              </a:rPr>
              <a:t>Crenshaw</a:t>
            </a:r>
            <a:r>
              <a:rPr lang="fr-FR" sz="2400" dirty="0">
                <a:solidFill>
                  <a:schemeClr val="tx1"/>
                </a:solidFill>
              </a:rPr>
              <a:t>. </a:t>
            </a:r>
          </a:p>
          <a:p>
            <a:pPr>
              <a:buFont typeface="Arial" panose="020B0604020202020204" pitchFamily="34" charset="0"/>
              <a:buChar char="•"/>
            </a:pPr>
            <a:r>
              <a:rPr lang="fr-FR" sz="2400" dirty="0">
                <a:solidFill>
                  <a:schemeClr val="tx1"/>
                </a:solidFill>
              </a:rPr>
              <a:t>Ce concept reconnaît que chacun a ses propres expériences uniques ainsi que son identité et en fin de compte chacun expérimente le monde de façon singulière. </a:t>
            </a:r>
          </a:p>
          <a:p>
            <a:pPr>
              <a:buFont typeface="Arial" panose="020B0604020202020204" pitchFamily="34" charset="0"/>
              <a:buChar char="•"/>
            </a:pPr>
            <a:r>
              <a:rPr lang="fr-FR" sz="2400" dirty="0">
                <a:solidFill>
                  <a:schemeClr val="tx1"/>
                </a:solidFill>
              </a:rPr>
              <a:t>Pour cette raison, il est important de prendre en considération la manière dont les identités d'une personne peuvent influencer leur vie et leurs expériences</a:t>
            </a:r>
            <a:r>
              <a:rPr lang="fr-FR" dirty="0"/>
              <a:t>.</a:t>
            </a:r>
            <a:endParaRPr lang="en-US" dirty="0"/>
          </a:p>
        </p:txBody>
      </p:sp>
    </p:spTree>
    <p:extLst>
      <p:ext uri="{BB962C8B-B14F-4D97-AF65-F5344CB8AC3E}">
        <p14:creationId xmlns:p14="http://schemas.microsoft.com/office/powerpoint/2010/main" val="227540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E9C23-37B3-EB84-130E-49DFD0F6CFA3}"/>
              </a:ext>
            </a:extLst>
          </p:cNvPr>
          <p:cNvSpPr>
            <a:spLocks noGrp="1"/>
          </p:cNvSpPr>
          <p:nvPr>
            <p:ph type="title"/>
          </p:nvPr>
        </p:nvSpPr>
        <p:spPr/>
        <p:txBody>
          <a:bodyPr/>
          <a:lstStyle/>
          <a:p>
            <a:r>
              <a:rPr lang="en-US" dirty="0"/>
              <a:t>Les </a:t>
            </a:r>
            <a:r>
              <a:rPr lang="en-US" dirty="0" err="1"/>
              <a:t>règles</a:t>
            </a:r>
            <a:r>
              <a:rPr lang="en-US" dirty="0"/>
              <a:t> de participation </a:t>
            </a:r>
          </a:p>
        </p:txBody>
      </p:sp>
      <p:sp>
        <p:nvSpPr>
          <p:cNvPr id="3" name="Content Placeholder 2">
            <a:extLst>
              <a:ext uri="{FF2B5EF4-FFF2-40B4-BE49-F238E27FC236}">
                <a16:creationId xmlns:a16="http://schemas.microsoft.com/office/drawing/2014/main" id="{03753F7F-C55A-8921-6A99-3B60B2A20B66}"/>
              </a:ext>
            </a:extLst>
          </p:cNvPr>
          <p:cNvSpPr>
            <a:spLocks noGrp="1"/>
          </p:cNvSpPr>
          <p:nvPr>
            <p:ph idx="1"/>
          </p:nvPr>
        </p:nvSpPr>
        <p:spPr>
          <a:xfrm>
            <a:off x="677334" y="1449659"/>
            <a:ext cx="8596668" cy="4591703"/>
          </a:xfrm>
        </p:spPr>
        <p:txBody>
          <a:bodyPr>
            <a:normAutofit lnSpcReduction="10000"/>
          </a:bodyPr>
          <a:lstStyle/>
          <a:p>
            <a:pPr>
              <a:buFont typeface="Arial" panose="020B0604020202020204" pitchFamily="34" charset="0"/>
              <a:buChar char="•"/>
            </a:pPr>
            <a:r>
              <a:rPr lang="fr-FR" dirty="0">
                <a:solidFill>
                  <a:srgbClr val="000000"/>
                </a:solidFill>
              </a:rPr>
              <a:t>Nous reconnaissons que le sujet traité peut être difficile à aborder pour certains participants.</a:t>
            </a:r>
          </a:p>
          <a:p>
            <a:pPr>
              <a:buFont typeface="Arial" panose="020B0604020202020204" pitchFamily="34" charset="0"/>
              <a:buChar char="•"/>
            </a:pPr>
            <a:r>
              <a:rPr lang="fr-FR" dirty="0">
                <a:solidFill>
                  <a:srgbClr val="000000"/>
                </a:solidFill>
              </a:rPr>
              <a:t>La confidentialité. Partagez vos apprentissages et non l’expérience personnelle des autres.</a:t>
            </a:r>
          </a:p>
          <a:p>
            <a:pPr>
              <a:buFont typeface="Arial" panose="020B0604020202020204" pitchFamily="34" charset="0"/>
              <a:buChar char="•"/>
            </a:pPr>
            <a:r>
              <a:rPr lang="fr-FR" dirty="0">
                <a:solidFill>
                  <a:srgbClr val="000000"/>
                </a:solidFill>
              </a:rPr>
              <a:t>L’expérience vécue devrait être au </a:t>
            </a:r>
            <a:r>
              <a:rPr lang="fr-FR" dirty="0" err="1">
                <a:solidFill>
                  <a:srgbClr val="000000"/>
                </a:solidFill>
              </a:rPr>
              <a:t>coeur</a:t>
            </a:r>
            <a:r>
              <a:rPr lang="fr-FR" dirty="0">
                <a:solidFill>
                  <a:srgbClr val="000000"/>
                </a:solidFill>
              </a:rPr>
              <a:t> de la séance.</a:t>
            </a:r>
          </a:p>
          <a:p>
            <a:pPr>
              <a:buFont typeface="Arial" panose="020B0604020202020204" pitchFamily="34" charset="0"/>
              <a:buChar char="•"/>
            </a:pPr>
            <a:r>
              <a:rPr lang="fr-FR" dirty="0">
                <a:solidFill>
                  <a:srgbClr val="000000"/>
                </a:solidFill>
              </a:rPr>
              <a:t>Créez un espace permettant aux gens d’y participer de manière authentique et honnête.</a:t>
            </a:r>
          </a:p>
          <a:p>
            <a:pPr>
              <a:buFont typeface="Arial" panose="020B0604020202020204" pitchFamily="34" charset="0"/>
              <a:buChar char="•"/>
            </a:pPr>
            <a:r>
              <a:rPr lang="fr-FR" dirty="0">
                <a:solidFill>
                  <a:srgbClr val="000000"/>
                </a:solidFill>
              </a:rPr>
              <a:t>Soyez conscient de la façon dont vous occupez de l'espace et du temps que vous prenez aujourd’hui face à vos participants.</a:t>
            </a:r>
          </a:p>
          <a:p>
            <a:pPr>
              <a:buFont typeface="Arial" panose="020B0604020202020204" pitchFamily="34" charset="0"/>
              <a:buChar char="•"/>
            </a:pPr>
            <a:r>
              <a:rPr lang="fr-FR" dirty="0">
                <a:solidFill>
                  <a:srgbClr val="000000"/>
                </a:solidFill>
              </a:rPr>
              <a:t>Chaque personne est différente et leur cheminement demeure unique également. La gestion et le respect leurs émotions est essentielles. Il est possible que certaines personnes se retrouvent à gérer cette progression lors de la séance. Respect et écoute sont de mise.</a:t>
            </a:r>
          </a:p>
          <a:p>
            <a:pPr>
              <a:buFont typeface="Arial" panose="020B0604020202020204" pitchFamily="34" charset="0"/>
              <a:buChar char="•"/>
            </a:pPr>
            <a:r>
              <a:rPr lang="fr-FR" dirty="0">
                <a:solidFill>
                  <a:srgbClr val="000000"/>
                </a:solidFill>
              </a:rPr>
              <a:t>Les commentaires discriminatoires ne seront évidemment pas tolérés</a:t>
            </a:r>
            <a:endParaRPr lang="en-US" dirty="0">
              <a:solidFill>
                <a:srgbClr val="000000"/>
              </a:solidFill>
            </a:endParaRPr>
          </a:p>
        </p:txBody>
      </p:sp>
    </p:spTree>
    <p:extLst>
      <p:ext uri="{BB962C8B-B14F-4D97-AF65-F5344CB8AC3E}">
        <p14:creationId xmlns:p14="http://schemas.microsoft.com/office/powerpoint/2010/main" val="8798590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3B497-62E1-A224-8A87-D9C7A778D37A}"/>
              </a:ext>
            </a:extLst>
          </p:cNvPr>
          <p:cNvSpPr>
            <a:spLocks noGrp="1"/>
          </p:cNvSpPr>
          <p:nvPr>
            <p:ph type="title"/>
          </p:nvPr>
        </p:nvSpPr>
        <p:spPr/>
        <p:txBody>
          <a:bodyPr/>
          <a:lstStyle/>
          <a:p>
            <a:r>
              <a:rPr lang="fr-FR" dirty="0"/>
              <a:t>L'intersectionnalité</a:t>
            </a:r>
            <a:endParaRPr lang="en-US" dirty="0"/>
          </a:p>
        </p:txBody>
      </p:sp>
      <p:sp>
        <p:nvSpPr>
          <p:cNvPr id="3" name="Content Placeholder 2">
            <a:extLst>
              <a:ext uri="{FF2B5EF4-FFF2-40B4-BE49-F238E27FC236}">
                <a16:creationId xmlns:a16="http://schemas.microsoft.com/office/drawing/2014/main" id="{6130582C-A9A5-4ECD-433A-64F8BA6151E6}"/>
              </a:ext>
            </a:extLst>
          </p:cNvPr>
          <p:cNvSpPr>
            <a:spLocks noGrp="1"/>
          </p:cNvSpPr>
          <p:nvPr>
            <p:ph idx="1"/>
          </p:nvPr>
        </p:nvSpPr>
        <p:spPr/>
        <p:txBody>
          <a:bodyPr>
            <a:normAutofit/>
          </a:bodyPr>
          <a:lstStyle/>
          <a:p>
            <a:pPr marL="0" indent="0">
              <a:buNone/>
            </a:pPr>
            <a:r>
              <a:rPr lang="fr-FR" sz="2400" dirty="0">
                <a:solidFill>
                  <a:schemeClr val="tx1"/>
                </a:solidFill>
              </a:rPr>
              <a:t>Voici des caractéristiques humaines influençant les identités multiples:</a:t>
            </a:r>
          </a:p>
          <a:p>
            <a:pPr>
              <a:buFont typeface="Arial" panose="020B0604020202020204" pitchFamily="34" charset="0"/>
              <a:buChar char="•"/>
            </a:pPr>
            <a:r>
              <a:rPr lang="fr-FR" sz="2400" dirty="0">
                <a:solidFill>
                  <a:schemeClr val="tx1"/>
                </a:solidFill>
              </a:rPr>
              <a:t>L’ethnie de la personne</a:t>
            </a:r>
          </a:p>
          <a:p>
            <a:pPr>
              <a:buFont typeface="Arial" panose="020B0604020202020204" pitchFamily="34" charset="0"/>
              <a:buChar char="•"/>
            </a:pPr>
            <a:r>
              <a:rPr lang="fr-FR" sz="2400" dirty="0">
                <a:solidFill>
                  <a:schemeClr val="tx1"/>
                </a:solidFill>
              </a:rPr>
              <a:t>Le sexe de la personne</a:t>
            </a:r>
          </a:p>
          <a:p>
            <a:pPr>
              <a:buFont typeface="Arial" panose="020B0604020202020204" pitchFamily="34" charset="0"/>
              <a:buChar char="•"/>
            </a:pPr>
            <a:r>
              <a:rPr lang="fr-FR" sz="2400" dirty="0">
                <a:solidFill>
                  <a:schemeClr val="tx1"/>
                </a:solidFill>
              </a:rPr>
              <a:t>L’orientation sexuelle et la sexualité</a:t>
            </a:r>
          </a:p>
          <a:p>
            <a:pPr>
              <a:buFont typeface="Arial" panose="020B0604020202020204" pitchFamily="34" charset="0"/>
              <a:buChar char="•"/>
            </a:pPr>
            <a:r>
              <a:rPr lang="fr-FR" sz="2400" dirty="0">
                <a:solidFill>
                  <a:schemeClr val="tx1"/>
                </a:solidFill>
              </a:rPr>
              <a:t>Les capacités mentales et physiques d’une personne</a:t>
            </a:r>
            <a:endParaRPr lang="en-US" sz="2400" dirty="0">
              <a:solidFill>
                <a:schemeClr val="tx1"/>
              </a:solidFill>
            </a:endParaRPr>
          </a:p>
        </p:txBody>
      </p:sp>
    </p:spTree>
    <p:extLst>
      <p:ext uri="{BB962C8B-B14F-4D97-AF65-F5344CB8AC3E}">
        <p14:creationId xmlns:p14="http://schemas.microsoft.com/office/powerpoint/2010/main" val="39336119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49134-163E-C4D6-A0F9-F7AB87CB8B87}"/>
              </a:ext>
            </a:extLst>
          </p:cNvPr>
          <p:cNvSpPr>
            <a:spLocks noGrp="1"/>
          </p:cNvSpPr>
          <p:nvPr>
            <p:ph type="title"/>
          </p:nvPr>
        </p:nvSpPr>
        <p:spPr/>
        <p:txBody>
          <a:bodyPr/>
          <a:lstStyle/>
          <a:p>
            <a:r>
              <a:rPr lang="en-US" dirty="0"/>
              <a:t>Le diagnostic</a:t>
            </a:r>
          </a:p>
        </p:txBody>
      </p:sp>
      <p:sp>
        <p:nvSpPr>
          <p:cNvPr id="3" name="Text Placeholder 2">
            <a:extLst>
              <a:ext uri="{FF2B5EF4-FFF2-40B4-BE49-F238E27FC236}">
                <a16:creationId xmlns:a16="http://schemas.microsoft.com/office/drawing/2014/main" id="{889F38F9-9EBC-BD53-F701-0EE78C8929DD}"/>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2619770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F6F9FB-8371-C59A-95DA-36301477D37E}"/>
              </a:ext>
            </a:extLst>
          </p:cNvPr>
          <p:cNvSpPr>
            <a:spLocks noGrp="1"/>
          </p:cNvSpPr>
          <p:nvPr>
            <p:ph type="title"/>
          </p:nvPr>
        </p:nvSpPr>
        <p:spPr/>
        <p:txBody>
          <a:bodyPr/>
          <a:lstStyle/>
          <a:p>
            <a:r>
              <a:rPr lang="en-US" dirty="0"/>
              <a:t>Le diagnostic</a:t>
            </a:r>
          </a:p>
        </p:txBody>
      </p:sp>
      <p:sp>
        <p:nvSpPr>
          <p:cNvPr id="5" name="Content Placeholder 4">
            <a:extLst>
              <a:ext uri="{FF2B5EF4-FFF2-40B4-BE49-F238E27FC236}">
                <a16:creationId xmlns:a16="http://schemas.microsoft.com/office/drawing/2014/main" id="{742382EC-9C83-8468-0442-1BB5268C5124}"/>
              </a:ext>
            </a:extLst>
          </p:cNvPr>
          <p:cNvSpPr>
            <a:spLocks noGrp="1"/>
          </p:cNvSpPr>
          <p:nvPr>
            <p:ph idx="1"/>
          </p:nvPr>
        </p:nvSpPr>
        <p:spPr>
          <a:xfrm>
            <a:off x="677334" y="1494263"/>
            <a:ext cx="8596668" cy="4547099"/>
          </a:xfrm>
        </p:spPr>
        <p:txBody>
          <a:bodyPr>
            <a:noAutofit/>
          </a:bodyPr>
          <a:lstStyle/>
          <a:p>
            <a:pPr marL="0" indent="0">
              <a:buNone/>
            </a:pPr>
            <a:r>
              <a:rPr lang="fr-FR" sz="2000" dirty="0">
                <a:solidFill>
                  <a:schemeClr val="tx1"/>
                </a:solidFill>
              </a:rPr>
              <a:t>Une grande partie de la compréhension des troubles TDAH et de la façon de soutenir les gens qui en sont atteints consiste à comprendre le processus du diagnostic. L'obtention d'un diagnostic peut aider les personnes atteintes à mieux comprendre leur situation. À l’inverse, l'absence d’un diagnostic peut amener les gens à se poser des questions ou causer des obstacles légitimes:</a:t>
            </a:r>
          </a:p>
          <a:p>
            <a:pPr>
              <a:buFont typeface="Arial" panose="020B0604020202020204" pitchFamily="34" charset="0"/>
              <a:buChar char="•"/>
            </a:pPr>
            <a:r>
              <a:rPr lang="fr-FR" sz="2000" dirty="0">
                <a:solidFill>
                  <a:schemeClr val="tx1"/>
                </a:solidFill>
              </a:rPr>
              <a:t>Avoir de la difficulté à créer et à maintenir des relations saines.</a:t>
            </a:r>
          </a:p>
          <a:p>
            <a:pPr>
              <a:buFont typeface="Arial" panose="020B0604020202020204" pitchFamily="34" charset="0"/>
              <a:buChar char="•"/>
            </a:pPr>
            <a:r>
              <a:rPr lang="fr-FR" sz="2000" dirty="0">
                <a:solidFill>
                  <a:schemeClr val="tx1"/>
                </a:solidFill>
              </a:rPr>
              <a:t>Avoir des problèmes de toxicomanie et consommation.</a:t>
            </a:r>
          </a:p>
          <a:p>
            <a:pPr>
              <a:buFont typeface="Arial" panose="020B0604020202020204" pitchFamily="34" charset="0"/>
              <a:buChar char="•"/>
            </a:pPr>
            <a:r>
              <a:rPr lang="fr-FR" sz="2000" dirty="0">
                <a:solidFill>
                  <a:schemeClr val="tx1"/>
                </a:solidFill>
              </a:rPr>
              <a:t>Des difficultés de gestion quotidienne entraînant des problèmes à la maison, au travail, dans la vie sociale et la gestion du patrimoine ou d’un budget.</a:t>
            </a:r>
          </a:p>
          <a:p>
            <a:pPr>
              <a:buFont typeface="Arial" panose="020B0604020202020204" pitchFamily="34" charset="0"/>
              <a:buChar char="•"/>
            </a:pPr>
            <a:r>
              <a:rPr lang="fr-FR" sz="2000" dirty="0">
                <a:solidFill>
                  <a:schemeClr val="tx1"/>
                </a:solidFill>
              </a:rPr>
              <a:t>Avoir un niveau de stress et d’anxiété élevée. </a:t>
            </a:r>
            <a:endParaRPr lang="en-US" sz="2000" dirty="0">
              <a:solidFill>
                <a:schemeClr val="tx1"/>
              </a:solidFill>
            </a:endParaRPr>
          </a:p>
        </p:txBody>
      </p:sp>
    </p:spTree>
    <p:extLst>
      <p:ext uri="{BB962C8B-B14F-4D97-AF65-F5344CB8AC3E}">
        <p14:creationId xmlns:p14="http://schemas.microsoft.com/office/powerpoint/2010/main" val="21695943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F646B-9562-4E75-DA2A-DA7CDE35108C}"/>
              </a:ext>
            </a:extLst>
          </p:cNvPr>
          <p:cNvSpPr>
            <a:spLocks noGrp="1"/>
          </p:cNvSpPr>
          <p:nvPr>
            <p:ph type="title"/>
          </p:nvPr>
        </p:nvSpPr>
        <p:spPr/>
        <p:txBody>
          <a:bodyPr/>
          <a:lstStyle/>
          <a:p>
            <a:r>
              <a:rPr lang="fr-FR" dirty="0"/>
              <a:t>Quels sont les obstacles à l’obtention d’un diagnostic?</a:t>
            </a:r>
            <a:endParaRPr lang="en-US" dirty="0"/>
          </a:p>
        </p:txBody>
      </p:sp>
      <p:sp>
        <p:nvSpPr>
          <p:cNvPr id="3" name="Content Placeholder 2">
            <a:extLst>
              <a:ext uri="{FF2B5EF4-FFF2-40B4-BE49-F238E27FC236}">
                <a16:creationId xmlns:a16="http://schemas.microsoft.com/office/drawing/2014/main" id="{5AF123D0-FED9-E9E2-523F-87D326E1C7BF}"/>
              </a:ext>
            </a:extLst>
          </p:cNvPr>
          <p:cNvSpPr>
            <a:spLocks noGrp="1"/>
          </p:cNvSpPr>
          <p:nvPr>
            <p:ph idx="1"/>
          </p:nvPr>
        </p:nvSpPr>
        <p:spPr/>
        <p:txBody>
          <a:bodyPr>
            <a:normAutofit/>
          </a:bodyPr>
          <a:lstStyle/>
          <a:p>
            <a:pPr>
              <a:buFont typeface="Arial" panose="020B0604020202020204" pitchFamily="34" charset="0"/>
              <a:buChar char="•"/>
            </a:pPr>
            <a:r>
              <a:rPr lang="fr-FR" sz="2000" dirty="0">
                <a:solidFill>
                  <a:schemeClr val="tx1"/>
                </a:solidFill>
              </a:rPr>
              <a:t>D’une part, le manque de financement pour effectuer un diagnostic complique le tout dès le départ (un test peut coûter jusqu'à 2 500 $).</a:t>
            </a:r>
          </a:p>
          <a:p>
            <a:pPr>
              <a:buFont typeface="Arial" panose="020B0604020202020204" pitchFamily="34" charset="0"/>
              <a:buChar char="•"/>
            </a:pPr>
            <a:r>
              <a:rPr lang="fr-FR" sz="2000" dirty="0">
                <a:solidFill>
                  <a:schemeClr val="tx1"/>
                </a:solidFill>
              </a:rPr>
              <a:t>Ensuite, la stigmatisation fait en sorte que de nombreux professionnels ne comprennent pas les TDAH dans leur entièreté ou l'effet qu'ils ont sur la vie au quotidien.</a:t>
            </a:r>
          </a:p>
          <a:p>
            <a:pPr>
              <a:buFont typeface="Arial" panose="020B0604020202020204" pitchFamily="34" charset="0"/>
              <a:buChar char="•"/>
            </a:pPr>
            <a:r>
              <a:rPr lang="fr-FR" sz="2000" dirty="0">
                <a:solidFill>
                  <a:schemeClr val="tx1"/>
                </a:solidFill>
              </a:rPr>
              <a:t>Finalement, les troubles TDAH sont souvent non diagnostiqués ou mal diagnostiqués. Les troubles TDAH sont difficiles à diagnostiquer. Ils sont résolument un handicap invisible en comparaison avec un problème physique évident, comme un bras cassé. Le diagnostic est toujours complexe.</a:t>
            </a:r>
            <a:endParaRPr lang="en-US" sz="2000" dirty="0">
              <a:solidFill>
                <a:schemeClr val="tx1"/>
              </a:solidFill>
            </a:endParaRPr>
          </a:p>
        </p:txBody>
      </p:sp>
    </p:spTree>
    <p:extLst>
      <p:ext uri="{BB962C8B-B14F-4D97-AF65-F5344CB8AC3E}">
        <p14:creationId xmlns:p14="http://schemas.microsoft.com/office/powerpoint/2010/main" val="17965261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78D0D-1E99-3B62-FDE6-206CAABFA419}"/>
              </a:ext>
            </a:extLst>
          </p:cNvPr>
          <p:cNvSpPr>
            <a:spLocks noGrp="1"/>
          </p:cNvSpPr>
          <p:nvPr>
            <p:ph type="title"/>
          </p:nvPr>
        </p:nvSpPr>
        <p:spPr/>
        <p:txBody>
          <a:bodyPr/>
          <a:lstStyle/>
          <a:p>
            <a:r>
              <a:rPr lang="en-US" dirty="0"/>
              <a:t>Les obstacles</a:t>
            </a:r>
          </a:p>
        </p:txBody>
      </p:sp>
      <p:sp>
        <p:nvSpPr>
          <p:cNvPr id="3" name="Text Placeholder 2">
            <a:extLst>
              <a:ext uri="{FF2B5EF4-FFF2-40B4-BE49-F238E27FC236}">
                <a16:creationId xmlns:a16="http://schemas.microsoft.com/office/drawing/2014/main" id="{14774C75-884A-23D4-E6B4-F1D05D5167D4}"/>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3924773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C9A85-505F-42D0-36A2-841BB1A37756}"/>
              </a:ext>
            </a:extLst>
          </p:cNvPr>
          <p:cNvSpPr>
            <a:spLocks noGrp="1"/>
          </p:cNvSpPr>
          <p:nvPr>
            <p:ph type="title"/>
          </p:nvPr>
        </p:nvSpPr>
        <p:spPr/>
        <p:txBody>
          <a:bodyPr/>
          <a:lstStyle/>
          <a:p>
            <a:r>
              <a:rPr lang="en-US" dirty="0" err="1"/>
              <a:t>Stigmatisation</a:t>
            </a:r>
            <a:r>
              <a:rPr lang="en-US" dirty="0"/>
              <a:t> et obstacles</a:t>
            </a:r>
          </a:p>
        </p:txBody>
      </p:sp>
      <p:sp>
        <p:nvSpPr>
          <p:cNvPr id="3" name="Content Placeholder 2">
            <a:extLst>
              <a:ext uri="{FF2B5EF4-FFF2-40B4-BE49-F238E27FC236}">
                <a16:creationId xmlns:a16="http://schemas.microsoft.com/office/drawing/2014/main" id="{B03BCF0D-A3A6-5DE1-4095-EAF4D0312D3E}"/>
              </a:ext>
            </a:extLst>
          </p:cNvPr>
          <p:cNvSpPr>
            <a:spLocks noGrp="1"/>
          </p:cNvSpPr>
          <p:nvPr>
            <p:ph idx="1"/>
          </p:nvPr>
        </p:nvSpPr>
        <p:spPr>
          <a:xfrm>
            <a:off x="677334" y="1672683"/>
            <a:ext cx="8596668" cy="4368679"/>
          </a:xfrm>
        </p:spPr>
        <p:txBody>
          <a:bodyPr>
            <a:noAutofit/>
          </a:bodyPr>
          <a:lstStyle/>
          <a:p>
            <a:pPr>
              <a:buFont typeface="Arial" panose="020B0604020202020204" pitchFamily="34" charset="0"/>
              <a:buChar char="•"/>
            </a:pPr>
            <a:r>
              <a:rPr lang="fr-FR" sz="2000" dirty="0">
                <a:solidFill>
                  <a:schemeClr val="tx1"/>
                </a:solidFill>
              </a:rPr>
              <a:t>La stigmatisation est un stéréotype négatif sur une personne ou un groupe de personnes. La stigmatisation du TDAH est pertinente dans tous les aspects de la société. </a:t>
            </a:r>
          </a:p>
          <a:p>
            <a:pPr>
              <a:buFont typeface="Arial" panose="020B0604020202020204" pitchFamily="34" charset="0"/>
              <a:buChar char="•"/>
            </a:pPr>
            <a:r>
              <a:rPr lang="fr-FR" sz="2000" dirty="0">
                <a:solidFill>
                  <a:schemeClr val="tx1"/>
                </a:solidFill>
              </a:rPr>
              <a:t>Les stéréotypes négatifs entourant les troubles TDAH peuvent créer des défis à l’école, au travail et dans différents contextes sociaux. Il est également important de noter que la stigmatisation sociale peut conduire à une </a:t>
            </a:r>
            <a:r>
              <a:rPr lang="fr-FR" sz="2000" dirty="0" err="1">
                <a:solidFill>
                  <a:schemeClr val="tx1"/>
                </a:solidFill>
              </a:rPr>
              <a:t>autostigmatisation</a:t>
            </a:r>
            <a:r>
              <a:rPr lang="fr-FR" sz="2000" dirty="0">
                <a:solidFill>
                  <a:schemeClr val="tx1"/>
                </a:solidFill>
              </a:rPr>
              <a:t> qui peut être limitante, car elle favorise des opinions négatives qu’une personne peut avoir sur elle-même. </a:t>
            </a:r>
          </a:p>
          <a:p>
            <a:pPr>
              <a:buFont typeface="Arial" panose="020B0604020202020204" pitchFamily="34" charset="0"/>
              <a:buChar char="•"/>
            </a:pPr>
            <a:r>
              <a:rPr lang="fr-FR" sz="2000" dirty="0">
                <a:solidFill>
                  <a:schemeClr val="tx1"/>
                </a:solidFill>
              </a:rPr>
              <a:t>La gravité de la stigmatisation peut être placée influencée par des facteurs d'identification croisés selon l’individu (sexe, ethnie, origine ethnique, religion, âge, etc.).</a:t>
            </a:r>
            <a:endParaRPr lang="en-US" sz="2000" dirty="0">
              <a:solidFill>
                <a:schemeClr val="tx1"/>
              </a:solidFill>
            </a:endParaRPr>
          </a:p>
        </p:txBody>
      </p:sp>
    </p:spTree>
    <p:extLst>
      <p:ext uri="{BB962C8B-B14F-4D97-AF65-F5344CB8AC3E}">
        <p14:creationId xmlns:p14="http://schemas.microsoft.com/office/powerpoint/2010/main" val="29658975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FEA33-0E59-6DD1-4FFF-13BB234CE2C7}"/>
              </a:ext>
            </a:extLst>
          </p:cNvPr>
          <p:cNvSpPr>
            <a:spLocks noGrp="1"/>
          </p:cNvSpPr>
          <p:nvPr>
            <p:ph type="title"/>
          </p:nvPr>
        </p:nvSpPr>
        <p:spPr/>
        <p:txBody>
          <a:bodyPr/>
          <a:lstStyle/>
          <a:p>
            <a:r>
              <a:rPr lang="en-US" dirty="0" err="1"/>
              <a:t>Stigmatisation</a:t>
            </a:r>
            <a:r>
              <a:rPr lang="en-US" dirty="0"/>
              <a:t> et obstacles</a:t>
            </a:r>
          </a:p>
        </p:txBody>
      </p:sp>
      <p:sp>
        <p:nvSpPr>
          <p:cNvPr id="3" name="Content Placeholder 2">
            <a:extLst>
              <a:ext uri="{FF2B5EF4-FFF2-40B4-BE49-F238E27FC236}">
                <a16:creationId xmlns:a16="http://schemas.microsoft.com/office/drawing/2014/main" id="{ED308AE3-6146-D966-C459-55EB5EA1AEBB}"/>
              </a:ext>
            </a:extLst>
          </p:cNvPr>
          <p:cNvSpPr>
            <a:spLocks noGrp="1"/>
          </p:cNvSpPr>
          <p:nvPr>
            <p:ph idx="1"/>
          </p:nvPr>
        </p:nvSpPr>
        <p:spPr/>
        <p:txBody>
          <a:bodyPr/>
          <a:lstStyle/>
          <a:p>
            <a:pPr>
              <a:buFont typeface="Arial" panose="020B0604020202020204" pitchFamily="34" charset="0"/>
              <a:buChar char="•"/>
            </a:pPr>
            <a:r>
              <a:rPr lang="fr-FR" sz="2000" dirty="0">
                <a:solidFill>
                  <a:schemeClr val="tx1"/>
                </a:solidFill>
              </a:rPr>
              <a:t>Lorsque les employeurs, des collègues ou des amis découvrent qu’une personne souffre d’un TDAH, ils peuvent être influencés en fonction de ce qui est véhiculé dans les médias. </a:t>
            </a:r>
          </a:p>
          <a:p>
            <a:pPr>
              <a:buFont typeface="Arial" panose="020B0604020202020204" pitchFamily="34" charset="0"/>
              <a:buChar char="•"/>
            </a:pPr>
            <a:r>
              <a:rPr lang="fr-FR" sz="2000" dirty="0">
                <a:solidFill>
                  <a:schemeClr val="tx1"/>
                </a:solidFill>
              </a:rPr>
              <a:t>Ils peuvent par exemple, s’imaginer que la personne en question est peu fiable, paresseuse, moins intelligente, etc. Le manque de soutien et d’incompréhension des troubles TDAH et de la neurodiversité crée des barrières supplémentaires pour ces gens souhaitant réussir leurs objectifs scolaires, professionnels ou personnels. </a:t>
            </a:r>
          </a:p>
          <a:p>
            <a:pPr>
              <a:buFont typeface="Arial" panose="020B0604020202020204" pitchFamily="34" charset="0"/>
              <a:buChar char="•"/>
            </a:pPr>
            <a:r>
              <a:rPr lang="fr-FR" sz="2000" dirty="0">
                <a:solidFill>
                  <a:schemeClr val="tx1"/>
                </a:solidFill>
              </a:rPr>
              <a:t>La médication, une thérapie adéquate et l'obtention d'un diagnostic peuvent toutes être coûteuses et difficiles d'accès.</a:t>
            </a:r>
          </a:p>
          <a:p>
            <a:endParaRPr lang="en-US" dirty="0"/>
          </a:p>
        </p:txBody>
      </p:sp>
    </p:spTree>
    <p:extLst>
      <p:ext uri="{BB962C8B-B14F-4D97-AF65-F5344CB8AC3E}">
        <p14:creationId xmlns:p14="http://schemas.microsoft.com/office/powerpoint/2010/main" val="1635760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7407A-51A8-E30E-1D8E-D1D9C0F1DAFA}"/>
              </a:ext>
            </a:extLst>
          </p:cNvPr>
          <p:cNvSpPr>
            <a:spLocks noGrp="1"/>
          </p:cNvSpPr>
          <p:nvPr>
            <p:ph type="title"/>
          </p:nvPr>
        </p:nvSpPr>
        <p:spPr/>
        <p:txBody>
          <a:bodyPr/>
          <a:lstStyle/>
          <a:p>
            <a:r>
              <a:rPr lang="fr-FR" dirty="0"/>
              <a:t>À quoi peut ressembler un TDAH en classe?</a:t>
            </a:r>
            <a:endParaRPr lang="en-US" dirty="0"/>
          </a:p>
        </p:txBody>
      </p:sp>
      <p:sp>
        <p:nvSpPr>
          <p:cNvPr id="3" name="Content Placeholder 2">
            <a:extLst>
              <a:ext uri="{FF2B5EF4-FFF2-40B4-BE49-F238E27FC236}">
                <a16:creationId xmlns:a16="http://schemas.microsoft.com/office/drawing/2014/main" id="{A3BC51C6-94AE-2C7F-9FBB-E2960BD18378}"/>
              </a:ext>
            </a:extLst>
          </p:cNvPr>
          <p:cNvSpPr>
            <a:spLocks noGrp="1"/>
          </p:cNvSpPr>
          <p:nvPr>
            <p:ph idx="1"/>
          </p:nvPr>
        </p:nvSpPr>
        <p:spPr/>
        <p:txBody>
          <a:bodyPr>
            <a:normAutofit/>
          </a:bodyPr>
          <a:lstStyle/>
          <a:p>
            <a:pPr marL="0" indent="0">
              <a:buNone/>
            </a:pPr>
            <a:r>
              <a:rPr lang="fr-FR" dirty="0">
                <a:solidFill>
                  <a:schemeClr val="tx1"/>
                </a:solidFill>
              </a:rPr>
              <a:t>Outre les barrières sociales et académiques, les personnes atteintes de TDAH peuvent également rencontrer les problèmes suivants:</a:t>
            </a:r>
          </a:p>
          <a:p>
            <a:pPr>
              <a:buFont typeface="Arial" panose="020B0604020202020204" pitchFamily="34" charset="0"/>
              <a:buChar char="•"/>
            </a:pPr>
            <a:r>
              <a:rPr lang="fr-FR" dirty="0">
                <a:solidFill>
                  <a:schemeClr val="tx1"/>
                </a:solidFill>
              </a:rPr>
              <a:t>Difficulté à se souvenir ou suivre des instructions venant en plusieurs étapes</a:t>
            </a:r>
          </a:p>
          <a:p>
            <a:pPr>
              <a:buFont typeface="Arial" panose="020B0604020202020204" pitchFamily="34" charset="0"/>
              <a:buChar char="•"/>
            </a:pPr>
            <a:r>
              <a:rPr lang="fr-FR" dirty="0">
                <a:solidFill>
                  <a:schemeClr val="tx1"/>
                </a:solidFill>
              </a:rPr>
              <a:t>Anxiété sociale et difficulté avec les interactions sociales</a:t>
            </a:r>
          </a:p>
          <a:p>
            <a:pPr>
              <a:buFont typeface="Arial" panose="020B0604020202020204" pitchFamily="34" charset="0"/>
              <a:buChar char="•"/>
            </a:pPr>
            <a:r>
              <a:rPr lang="fr-FR" dirty="0">
                <a:solidFill>
                  <a:schemeClr val="tx1"/>
                </a:solidFill>
              </a:rPr>
              <a:t>Des problèmes de gestion du temps</a:t>
            </a:r>
          </a:p>
          <a:p>
            <a:pPr>
              <a:buFont typeface="Arial" panose="020B0604020202020204" pitchFamily="34" charset="0"/>
              <a:buChar char="•"/>
            </a:pPr>
            <a:r>
              <a:rPr lang="fr-FR" dirty="0">
                <a:solidFill>
                  <a:schemeClr val="tx1"/>
                </a:solidFill>
              </a:rPr>
              <a:t>Des demandes d’aides constantes ou des besoins de clarification des instructions</a:t>
            </a:r>
          </a:p>
          <a:p>
            <a:pPr>
              <a:buFont typeface="Arial" panose="020B0604020202020204" pitchFamily="34" charset="0"/>
              <a:buChar char="•"/>
            </a:pPr>
            <a:r>
              <a:rPr lang="fr-FR" dirty="0">
                <a:solidFill>
                  <a:schemeClr val="tx1"/>
                </a:solidFill>
              </a:rPr>
              <a:t>Difficulté rencontrée avec l’organisation et la propreté</a:t>
            </a:r>
          </a:p>
          <a:p>
            <a:pPr>
              <a:buFont typeface="Arial" panose="020B0604020202020204" pitchFamily="34" charset="0"/>
              <a:buChar char="•"/>
            </a:pPr>
            <a:r>
              <a:rPr lang="fr-FR" dirty="0">
                <a:solidFill>
                  <a:schemeClr val="tx1"/>
                </a:solidFill>
              </a:rPr>
              <a:t>Des problèmes de gestion du stress et de santé mentales</a:t>
            </a:r>
          </a:p>
          <a:p>
            <a:pPr>
              <a:buFont typeface="Arial" panose="020B0604020202020204" pitchFamily="34" charset="0"/>
              <a:buChar char="•"/>
            </a:pPr>
            <a:r>
              <a:rPr lang="fr-FR" dirty="0">
                <a:solidFill>
                  <a:schemeClr val="tx1"/>
                </a:solidFill>
              </a:rPr>
              <a:t>Difficulté à établir et maintenir des relations saines </a:t>
            </a:r>
          </a:p>
        </p:txBody>
      </p:sp>
    </p:spTree>
    <p:extLst>
      <p:ext uri="{BB962C8B-B14F-4D97-AF65-F5344CB8AC3E}">
        <p14:creationId xmlns:p14="http://schemas.microsoft.com/office/powerpoint/2010/main" val="455167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AF4EA-0FAC-2A35-427D-2C1429EECB15}"/>
              </a:ext>
            </a:extLst>
          </p:cNvPr>
          <p:cNvSpPr>
            <a:spLocks noGrp="1"/>
          </p:cNvSpPr>
          <p:nvPr>
            <p:ph type="title"/>
          </p:nvPr>
        </p:nvSpPr>
        <p:spPr/>
        <p:txBody>
          <a:bodyPr/>
          <a:lstStyle/>
          <a:p>
            <a:r>
              <a:rPr lang="fr-FR" dirty="0"/>
              <a:t>Comment être solidaire et offrir son support</a:t>
            </a:r>
            <a:endParaRPr lang="en-US" dirty="0"/>
          </a:p>
        </p:txBody>
      </p:sp>
      <p:sp>
        <p:nvSpPr>
          <p:cNvPr id="3" name="Text Placeholder 2">
            <a:extLst>
              <a:ext uri="{FF2B5EF4-FFF2-40B4-BE49-F238E27FC236}">
                <a16:creationId xmlns:a16="http://schemas.microsoft.com/office/drawing/2014/main" id="{73BBD7E4-F62A-425F-A50C-7F74B589514F}"/>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083670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85B38-F7BA-AD9F-71B5-84856244921F}"/>
              </a:ext>
            </a:extLst>
          </p:cNvPr>
          <p:cNvSpPr>
            <a:spLocks noGrp="1"/>
          </p:cNvSpPr>
          <p:nvPr>
            <p:ph type="title"/>
          </p:nvPr>
        </p:nvSpPr>
        <p:spPr/>
        <p:txBody>
          <a:bodyPr/>
          <a:lstStyle/>
          <a:p>
            <a:r>
              <a:rPr lang="en-US" dirty="0"/>
              <a:t>Séance brainstorm</a:t>
            </a:r>
          </a:p>
        </p:txBody>
      </p:sp>
      <p:sp>
        <p:nvSpPr>
          <p:cNvPr id="3" name="Content Placeholder 2">
            <a:extLst>
              <a:ext uri="{FF2B5EF4-FFF2-40B4-BE49-F238E27FC236}">
                <a16:creationId xmlns:a16="http://schemas.microsoft.com/office/drawing/2014/main" id="{5E32261C-B399-0D45-E14F-DAB318B7E846}"/>
              </a:ext>
            </a:extLst>
          </p:cNvPr>
          <p:cNvSpPr>
            <a:spLocks noGrp="1"/>
          </p:cNvSpPr>
          <p:nvPr>
            <p:ph idx="1"/>
          </p:nvPr>
        </p:nvSpPr>
        <p:spPr/>
        <p:txBody>
          <a:bodyPr>
            <a:normAutofit/>
          </a:bodyPr>
          <a:lstStyle/>
          <a:p>
            <a:pPr marL="0" indent="0">
              <a:buNone/>
            </a:pPr>
            <a:r>
              <a:rPr lang="fr-FR" sz="3200" dirty="0">
                <a:solidFill>
                  <a:schemeClr val="tx1"/>
                </a:solidFill>
              </a:rPr>
              <a:t>Question 1: quelles sont vos recommandations générales pour rendre la salle de classe accessible? </a:t>
            </a:r>
          </a:p>
          <a:p>
            <a:pPr marL="0" indent="0">
              <a:buNone/>
            </a:pPr>
            <a:endParaRPr lang="fr-FR" sz="3200" dirty="0">
              <a:solidFill>
                <a:schemeClr val="tx1"/>
              </a:solidFill>
            </a:endParaRPr>
          </a:p>
          <a:p>
            <a:pPr marL="0" indent="0">
              <a:buNone/>
            </a:pPr>
            <a:r>
              <a:rPr lang="fr-FR" sz="3200" dirty="0">
                <a:solidFill>
                  <a:schemeClr val="tx1"/>
                </a:solidFill>
              </a:rPr>
              <a:t>Question 2: quels sont les éléments inaccessibles dans la salle de classe la rendant moins accessible pour tous?</a:t>
            </a:r>
            <a:endParaRPr lang="en-US" sz="3200" dirty="0">
              <a:solidFill>
                <a:schemeClr val="tx1"/>
              </a:solidFill>
            </a:endParaRPr>
          </a:p>
        </p:txBody>
      </p:sp>
    </p:spTree>
    <p:extLst>
      <p:ext uri="{BB962C8B-B14F-4D97-AF65-F5344CB8AC3E}">
        <p14:creationId xmlns:p14="http://schemas.microsoft.com/office/powerpoint/2010/main" val="4245822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A69B6-9261-EF72-164B-4E9751ECAFA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2B0A7D5-E540-72BF-B8AD-A0B206BD34A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0316257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FA4A8-457A-7BF2-91C0-247A3798F369}"/>
              </a:ext>
            </a:extLst>
          </p:cNvPr>
          <p:cNvSpPr>
            <a:spLocks noGrp="1"/>
          </p:cNvSpPr>
          <p:nvPr>
            <p:ph type="title"/>
          </p:nvPr>
        </p:nvSpPr>
        <p:spPr/>
        <p:txBody>
          <a:bodyPr/>
          <a:lstStyle/>
          <a:p>
            <a:r>
              <a:rPr lang="fr-FR" dirty="0"/>
              <a:t>Les sept principes de conception universelle </a:t>
            </a:r>
            <a:endParaRPr lang="en-US" dirty="0"/>
          </a:p>
        </p:txBody>
      </p:sp>
      <p:sp>
        <p:nvSpPr>
          <p:cNvPr id="3" name="Content Placeholder 2">
            <a:extLst>
              <a:ext uri="{FF2B5EF4-FFF2-40B4-BE49-F238E27FC236}">
                <a16:creationId xmlns:a16="http://schemas.microsoft.com/office/drawing/2014/main" id="{03D06268-F086-71C7-EFBE-FEE9D2065E34}"/>
              </a:ext>
            </a:extLst>
          </p:cNvPr>
          <p:cNvSpPr>
            <a:spLocks noGrp="1"/>
          </p:cNvSpPr>
          <p:nvPr>
            <p:ph idx="1"/>
          </p:nvPr>
        </p:nvSpPr>
        <p:spPr>
          <a:xfrm>
            <a:off x="677334" y="2160589"/>
            <a:ext cx="8020617" cy="3880773"/>
          </a:xfrm>
        </p:spPr>
        <p:txBody>
          <a:bodyPr>
            <a:normAutofit/>
          </a:bodyPr>
          <a:lstStyle/>
          <a:p>
            <a:pPr marL="0" indent="0">
              <a:buNone/>
            </a:pPr>
            <a:r>
              <a:rPr lang="fr-FR" sz="2400" dirty="0">
                <a:solidFill>
                  <a:schemeClr val="tx1"/>
                </a:solidFill>
              </a:rPr>
              <a:t>Principe 1: utilisation égalitaire </a:t>
            </a:r>
          </a:p>
          <a:p>
            <a:pPr marL="0" indent="0">
              <a:buNone/>
            </a:pPr>
            <a:r>
              <a:rPr lang="fr-FR" sz="2400" dirty="0">
                <a:solidFill>
                  <a:schemeClr val="tx1"/>
                </a:solidFill>
              </a:rPr>
              <a:t>Principe 2: flexibilité d'utilisation </a:t>
            </a:r>
          </a:p>
          <a:p>
            <a:pPr marL="0" indent="0">
              <a:buNone/>
            </a:pPr>
            <a:r>
              <a:rPr lang="fr-FR" sz="2400" dirty="0">
                <a:solidFill>
                  <a:schemeClr val="tx1"/>
                </a:solidFill>
              </a:rPr>
              <a:t>Principe 3: utilisation simple et intuitive </a:t>
            </a:r>
          </a:p>
          <a:p>
            <a:pPr marL="0" indent="0">
              <a:buNone/>
            </a:pPr>
            <a:r>
              <a:rPr lang="fr-FR" sz="2400" dirty="0">
                <a:solidFill>
                  <a:schemeClr val="tx1"/>
                </a:solidFill>
              </a:rPr>
              <a:t>Principe 4: information perceptible </a:t>
            </a:r>
          </a:p>
          <a:p>
            <a:pPr marL="0" indent="0">
              <a:buNone/>
            </a:pPr>
            <a:r>
              <a:rPr lang="fr-FR" sz="2400" dirty="0">
                <a:solidFill>
                  <a:schemeClr val="tx1"/>
                </a:solidFill>
              </a:rPr>
              <a:t>Principe 5: tolérance pour l'erreur </a:t>
            </a:r>
          </a:p>
          <a:p>
            <a:pPr marL="0" indent="0">
              <a:buNone/>
            </a:pPr>
            <a:r>
              <a:rPr lang="fr-FR" sz="2400" dirty="0">
                <a:solidFill>
                  <a:schemeClr val="tx1"/>
                </a:solidFill>
              </a:rPr>
              <a:t>Principe 6: effort physique minimal </a:t>
            </a:r>
          </a:p>
          <a:p>
            <a:pPr marL="0" indent="0">
              <a:buNone/>
            </a:pPr>
            <a:r>
              <a:rPr lang="fr-FR" sz="2400" dirty="0">
                <a:solidFill>
                  <a:schemeClr val="tx1"/>
                </a:solidFill>
              </a:rPr>
              <a:t>Principe 7: dimensions, espace libre pour l'approche et l'utilisation</a:t>
            </a:r>
            <a:endParaRPr lang="en-US" sz="2400" dirty="0">
              <a:solidFill>
                <a:schemeClr val="tx1"/>
              </a:solidFill>
            </a:endParaRPr>
          </a:p>
        </p:txBody>
      </p:sp>
    </p:spTree>
    <p:extLst>
      <p:ext uri="{BB962C8B-B14F-4D97-AF65-F5344CB8AC3E}">
        <p14:creationId xmlns:p14="http://schemas.microsoft.com/office/powerpoint/2010/main" val="9846625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3D3ED-07C4-9808-C568-DE5FEB3271F8}"/>
              </a:ext>
            </a:extLst>
          </p:cNvPr>
          <p:cNvSpPr>
            <a:spLocks noGrp="1"/>
          </p:cNvSpPr>
          <p:nvPr>
            <p:ph type="title"/>
          </p:nvPr>
        </p:nvSpPr>
        <p:spPr/>
        <p:txBody>
          <a:bodyPr/>
          <a:lstStyle/>
          <a:p>
            <a:r>
              <a:rPr lang="fr-FR" dirty="0"/>
              <a:t>L'importance de l'inclusivité et de l'accessibilité</a:t>
            </a:r>
            <a:endParaRPr lang="en-US" dirty="0"/>
          </a:p>
        </p:txBody>
      </p:sp>
      <p:sp>
        <p:nvSpPr>
          <p:cNvPr id="3" name="Content Placeholder 2">
            <a:extLst>
              <a:ext uri="{FF2B5EF4-FFF2-40B4-BE49-F238E27FC236}">
                <a16:creationId xmlns:a16="http://schemas.microsoft.com/office/drawing/2014/main" id="{E0C30FD1-EAC9-D48D-A488-F3C7F839C764}"/>
              </a:ext>
            </a:extLst>
          </p:cNvPr>
          <p:cNvSpPr>
            <a:spLocks noGrp="1"/>
          </p:cNvSpPr>
          <p:nvPr>
            <p:ph idx="1"/>
          </p:nvPr>
        </p:nvSpPr>
        <p:spPr/>
        <p:txBody>
          <a:bodyPr>
            <a:normAutofit/>
          </a:bodyPr>
          <a:lstStyle/>
          <a:p>
            <a:pPr>
              <a:buFont typeface="Arial" panose="020B0604020202020204" pitchFamily="34" charset="0"/>
              <a:buChar char="•"/>
            </a:pPr>
            <a:r>
              <a:rPr lang="fr-FR" sz="2400" dirty="0">
                <a:solidFill>
                  <a:schemeClr val="tx1"/>
                </a:solidFill>
              </a:rPr>
              <a:t>Compte tenu de la complexité des difficultés auxquelles les personnes atteintes de TDAH sont confrontées, c’est sans surprise que plusieurs souffrent de dépression, d'anxiété et de problèmes d’estime de soi. On estime qu’à l’âge de 10 ans, un enfant atteint de TDAH aura reçu 20 000 messages négatifs de plus que de messages positifs*. </a:t>
            </a:r>
          </a:p>
          <a:p>
            <a:pPr>
              <a:buFont typeface="Arial" panose="020B0604020202020204" pitchFamily="34" charset="0"/>
              <a:buChar char="•"/>
            </a:pPr>
            <a:r>
              <a:rPr lang="fr-FR" sz="2400" dirty="0">
                <a:solidFill>
                  <a:schemeClr val="tx1"/>
                </a:solidFill>
              </a:rPr>
              <a:t>C'est pourquoi les espaces inclusifs et accessibles sont si importants. Les personnes atteintes de TDAH méritent de se sentir aussi soutenues et valorisées que tout le monde, et c'est à nous tous de contribuer à favoriser ces espaces. </a:t>
            </a:r>
            <a:endParaRPr lang="en-US" sz="2400" dirty="0">
              <a:solidFill>
                <a:schemeClr val="tx1"/>
              </a:solidFill>
            </a:endParaRPr>
          </a:p>
        </p:txBody>
      </p:sp>
    </p:spTree>
    <p:extLst>
      <p:ext uri="{BB962C8B-B14F-4D97-AF65-F5344CB8AC3E}">
        <p14:creationId xmlns:p14="http://schemas.microsoft.com/office/powerpoint/2010/main" val="16974739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88791-D327-9356-9C88-D08CCDA30162}"/>
              </a:ext>
            </a:extLst>
          </p:cNvPr>
          <p:cNvSpPr>
            <a:spLocks noGrp="1"/>
          </p:cNvSpPr>
          <p:nvPr>
            <p:ph type="title"/>
          </p:nvPr>
        </p:nvSpPr>
        <p:spPr/>
        <p:txBody>
          <a:bodyPr/>
          <a:lstStyle/>
          <a:p>
            <a:r>
              <a:rPr lang="fr-FR" dirty="0"/>
              <a:t>Vous pouvez faire la différence! </a:t>
            </a:r>
            <a:endParaRPr lang="en-US" dirty="0"/>
          </a:p>
        </p:txBody>
      </p:sp>
      <p:sp>
        <p:nvSpPr>
          <p:cNvPr id="3" name="Content Placeholder 2">
            <a:extLst>
              <a:ext uri="{FF2B5EF4-FFF2-40B4-BE49-F238E27FC236}">
                <a16:creationId xmlns:a16="http://schemas.microsoft.com/office/drawing/2014/main" id="{FDEA5A47-6457-9D03-FB81-4E1B9E98106A}"/>
              </a:ext>
            </a:extLst>
          </p:cNvPr>
          <p:cNvSpPr>
            <a:spLocks noGrp="1"/>
          </p:cNvSpPr>
          <p:nvPr>
            <p:ph idx="1"/>
          </p:nvPr>
        </p:nvSpPr>
        <p:spPr/>
        <p:txBody>
          <a:bodyPr>
            <a:normAutofit/>
          </a:bodyPr>
          <a:lstStyle/>
          <a:p>
            <a:pPr marL="0" indent="0">
              <a:buNone/>
            </a:pPr>
            <a:r>
              <a:rPr lang="fr-FR" sz="2800" dirty="0">
                <a:solidFill>
                  <a:schemeClr val="tx1"/>
                </a:solidFill>
              </a:rPr>
              <a:t>Lorsque les dirigeants et les professeurs reconnaissent la prévalence de ces obstacles, ils sont en meilleure position pour soutenir leurs élèves et promouvoir un environnement d'apprentissage équitable</a:t>
            </a:r>
            <a:endParaRPr lang="en-US" sz="2800" dirty="0">
              <a:solidFill>
                <a:schemeClr val="tx1"/>
              </a:solidFill>
            </a:endParaRPr>
          </a:p>
        </p:txBody>
      </p:sp>
    </p:spTree>
    <p:extLst>
      <p:ext uri="{BB962C8B-B14F-4D97-AF65-F5344CB8AC3E}">
        <p14:creationId xmlns:p14="http://schemas.microsoft.com/office/powerpoint/2010/main" val="25659318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59947-10D9-E4DB-A0B8-DB80F7C54EDB}"/>
              </a:ext>
            </a:extLst>
          </p:cNvPr>
          <p:cNvSpPr>
            <a:spLocks noGrp="1"/>
          </p:cNvSpPr>
          <p:nvPr>
            <p:ph type="title"/>
          </p:nvPr>
        </p:nvSpPr>
        <p:spPr/>
        <p:txBody>
          <a:bodyPr/>
          <a:lstStyle/>
          <a:p>
            <a:r>
              <a:rPr lang="fr-FR" dirty="0"/>
              <a:t>L'accessibilité</a:t>
            </a:r>
            <a:endParaRPr lang="en-US" dirty="0"/>
          </a:p>
        </p:txBody>
      </p:sp>
      <p:sp>
        <p:nvSpPr>
          <p:cNvPr id="3" name="Content Placeholder 2">
            <a:extLst>
              <a:ext uri="{FF2B5EF4-FFF2-40B4-BE49-F238E27FC236}">
                <a16:creationId xmlns:a16="http://schemas.microsoft.com/office/drawing/2014/main" id="{9C040EDD-5588-E3C7-339E-180603B4D583}"/>
              </a:ext>
            </a:extLst>
          </p:cNvPr>
          <p:cNvSpPr>
            <a:spLocks noGrp="1"/>
          </p:cNvSpPr>
          <p:nvPr>
            <p:ph idx="1"/>
          </p:nvPr>
        </p:nvSpPr>
        <p:spPr>
          <a:xfrm>
            <a:off x="677334" y="1650381"/>
            <a:ext cx="8596668" cy="4390982"/>
          </a:xfrm>
        </p:spPr>
        <p:txBody>
          <a:bodyPr>
            <a:normAutofit/>
          </a:bodyPr>
          <a:lstStyle/>
          <a:p>
            <a:pPr marL="0" indent="0">
              <a:buNone/>
            </a:pPr>
            <a:r>
              <a:rPr lang="fr-FR" sz="2000" dirty="0">
                <a:solidFill>
                  <a:schemeClr val="tx1"/>
                </a:solidFill>
              </a:rPr>
              <a:t>Le TDAH est communément appelé « handicap invisible ». </a:t>
            </a:r>
          </a:p>
          <a:p>
            <a:pPr marL="0" indent="0">
              <a:buNone/>
            </a:pPr>
            <a:r>
              <a:rPr lang="fr-FR" sz="2000" dirty="0">
                <a:solidFill>
                  <a:schemeClr val="tx1"/>
                </a:solidFill>
              </a:rPr>
              <a:t>Voici quelques suggestions pour aider à la création de lieux plus accessibles et respectueux pour tous. </a:t>
            </a:r>
          </a:p>
          <a:p>
            <a:pPr>
              <a:buFont typeface="Arial" panose="020B0604020202020204" pitchFamily="34" charset="0"/>
              <a:buChar char="•"/>
            </a:pPr>
            <a:r>
              <a:rPr lang="fr-FR" sz="2000" dirty="0">
                <a:solidFill>
                  <a:schemeClr val="tx1"/>
                </a:solidFill>
              </a:rPr>
              <a:t>Dans la mesure du possible, fournissez des notes de réunion, des notes de cours ou tout autre contenu à l'avance.</a:t>
            </a:r>
          </a:p>
          <a:p>
            <a:pPr>
              <a:buFont typeface="Arial" panose="020B0604020202020204" pitchFamily="34" charset="0"/>
              <a:buChar char="•"/>
            </a:pPr>
            <a:r>
              <a:rPr lang="fr-FR" sz="2000" dirty="0">
                <a:solidFill>
                  <a:schemeClr val="tx1"/>
                </a:solidFill>
              </a:rPr>
              <a:t>Encouragez d'autres méthodes de travail ou d'apprentissage.</a:t>
            </a:r>
          </a:p>
          <a:p>
            <a:pPr>
              <a:buFont typeface="Arial" panose="020B0604020202020204" pitchFamily="34" charset="0"/>
              <a:buChar char="•"/>
            </a:pPr>
            <a:r>
              <a:rPr lang="fr-FR" sz="2000" dirty="0">
                <a:solidFill>
                  <a:schemeClr val="tx1"/>
                </a:solidFill>
              </a:rPr>
              <a:t>Utilisez un langage inclusif et respectueux.</a:t>
            </a:r>
          </a:p>
          <a:p>
            <a:pPr>
              <a:buFont typeface="Arial" panose="020B0604020202020204" pitchFamily="34" charset="0"/>
              <a:buChar char="•"/>
            </a:pPr>
            <a:r>
              <a:rPr lang="fr-FR" sz="2000" dirty="0">
                <a:solidFill>
                  <a:schemeClr val="tx1"/>
                </a:solidFill>
              </a:rPr>
              <a:t>En cas de doute, posez des questions! Demandez toujours à la personne atteinte d’un TDAH lors de la mise en place d'aménagements ou d’un support particulier.</a:t>
            </a:r>
            <a:endParaRPr lang="en-US" sz="2000" dirty="0">
              <a:solidFill>
                <a:schemeClr val="tx1"/>
              </a:solidFill>
            </a:endParaRPr>
          </a:p>
          <a:p>
            <a:endParaRPr lang="en-US" dirty="0"/>
          </a:p>
          <a:p>
            <a:endParaRPr lang="en-US" dirty="0"/>
          </a:p>
        </p:txBody>
      </p:sp>
    </p:spTree>
    <p:extLst>
      <p:ext uri="{BB962C8B-B14F-4D97-AF65-F5344CB8AC3E}">
        <p14:creationId xmlns:p14="http://schemas.microsoft.com/office/powerpoint/2010/main" val="3453480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88FE2-F6D1-50FB-BBF7-762D3B7C5E06}"/>
              </a:ext>
            </a:extLst>
          </p:cNvPr>
          <p:cNvSpPr>
            <a:spLocks noGrp="1"/>
          </p:cNvSpPr>
          <p:nvPr>
            <p:ph type="title"/>
          </p:nvPr>
        </p:nvSpPr>
        <p:spPr/>
        <p:txBody>
          <a:bodyPr/>
          <a:lstStyle/>
          <a:p>
            <a:r>
              <a:rPr lang="en-US" dirty="0"/>
              <a:t>L’inclusivité</a:t>
            </a:r>
          </a:p>
        </p:txBody>
      </p:sp>
      <p:sp>
        <p:nvSpPr>
          <p:cNvPr id="3" name="Content Placeholder 2">
            <a:extLst>
              <a:ext uri="{FF2B5EF4-FFF2-40B4-BE49-F238E27FC236}">
                <a16:creationId xmlns:a16="http://schemas.microsoft.com/office/drawing/2014/main" id="{2437356C-0B2C-F4CA-7D1C-7B826F9E8624}"/>
              </a:ext>
            </a:extLst>
          </p:cNvPr>
          <p:cNvSpPr>
            <a:spLocks noGrp="1"/>
          </p:cNvSpPr>
          <p:nvPr>
            <p:ph idx="1"/>
          </p:nvPr>
        </p:nvSpPr>
        <p:spPr>
          <a:xfrm>
            <a:off x="677334" y="1561171"/>
            <a:ext cx="8596668" cy="4480191"/>
          </a:xfrm>
        </p:spPr>
        <p:txBody>
          <a:bodyPr>
            <a:normAutofit/>
          </a:bodyPr>
          <a:lstStyle/>
          <a:p>
            <a:pPr marL="171450" indent="-171450">
              <a:buFont typeface="Arial" panose="020B0604020202020204" pitchFamily="34" charset="0"/>
              <a:buChar char="•"/>
            </a:pPr>
            <a:r>
              <a:rPr lang="fr-FR" sz="2000" dirty="0">
                <a:solidFill>
                  <a:schemeClr val="tx1"/>
                </a:solidFill>
              </a:rPr>
              <a:t>Ayez des critiques constructives. Soyez conscient de votre ton et de votre langage corporel. De nombreuses personnes souffrant d’un TDAH interprètent. Un langage corporel neutre pourrait être perçu comme étant négatif par un quelqu’un souffrant d’un TDAH. Le renforcement positif devient donc essentiel.</a:t>
            </a:r>
          </a:p>
          <a:p>
            <a:pPr marL="171450" indent="-171450">
              <a:buFont typeface="Arial" panose="020B0604020202020204" pitchFamily="34" charset="0"/>
              <a:buChar char="•"/>
            </a:pPr>
            <a:r>
              <a:rPr lang="fr-FR" sz="2000" dirty="0">
                <a:solidFill>
                  <a:schemeClr val="tx1"/>
                </a:solidFill>
              </a:rPr>
              <a:t>Soyez conscient que l'étudiant avec qui vous travaillez peut être aux prises avec une ou plusieurs maladies mentales graves et peut ne pas avoir les outils nécessaires pour gérer ses émotions. </a:t>
            </a:r>
          </a:p>
          <a:p>
            <a:pPr marL="171450" indent="-171450">
              <a:buFont typeface="Arial" panose="020B0604020202020204" pitchFamily="34" charset="0"/>
              <a:buChar char="•"/>
            </a:pPr>
            <a:r>
              <a:rPr lang="fr-FR" sz="2000" dirty="0">
                <a:solidFill>
                  <a:schemeClr val="tx1"/>
                </a:solidFill>
              </a:rPr>
              <a:t>La surstimulation peut causer un grand stress émotionnel, physique et mental.</a:t>
            </a:r>
          </a:p>
          <a:p>
            <a:pPr marL="171450" indent="-171450">
              <a:buFont typeface="Arial" panose="020B0604020202020204" pitchFamily="34" charset="0"/>
              <a:buChar char="•"/>
            </a:pPr>
            <a:r>
              <a:rPr lang="fr-FR" sz="2000" dirty="0">
                <a:solidFill>
                  <a:schemeClr val="tx1"/>
                </a:solidFill>
              </a:rPr>
              <a:t>N'oubliez pas que les troubles TDAH ne sont pas intrinsèquement mauvais ou bon, c'est un neurotype tout simplement. </a:t>
            </a:r>
            <a:endParaRPr lang="en-US" sz="2000" dirty="0">
              <a:solidFill>
                <a:schemeClr val="tx1"/>
              </a:solidFill>
            </a:endParaRPr>
          </a:p>
          <a:p>
            <a:endParaRPr lang="en-US" dirty="0"/>
          </a:p>
        </p:txBody>
      </p:sp>
    </p:spTree>
    <p:extLst>
      <p:ext uri="{BB962C8B-B14F-4D97-AF65-F5344CB8AC3E}">
        <p14:creationId xmlns:p14="http://schemas.microsoft.com/office/powerpoint/2010/main" val="11389046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BB564-CDAC-F0C4-B046-14FB0386F336}"/>
              </a:ext>
            </a:extLst>
          </p:cNvPr>
          <p:cNvSpPr>
            <a:spLocks noGrp="1"/>
          </p:cNvSpPr>
          <p:nvPr>
            <p:ph type="title"/>
          </p:nvPr>
        </p:nvSpPr>
        <p:spPr/>
        <p:txBody>
          <a:bodyPr/>
          <a:lstStyle/>
          <a:p>
            <a:r>
              <a:rPr lang="en-US" dirty="0"/>
              <a:t>L’inclusivité</a:t>
            </a:r>
          </a:p>
        </p:txBody>
      </p:sp>
      <p:sp>
        <p:nvSpPr>
          <p:cNvPr id="3" name="Content Placeholder 2">
            <a:extLst>
              <a:ext uri="{FF2B5EF4-FFF2-40B4-BE49-F238E27FC236}">
                <a16:creationId xmlns:a16="http://schemas.microsoft.com/office/drawing/2014/main" id="{F9AC077A-D392-97FB-78FC-F08A517CA380}"/>
              </a:ext>
            </a:extLst>
          </p:cNvPr>
          <p:cNvSpPr>
            <a:spLocks noGrp="1"/>
          </p:cNvSpPr>
          <p:nvPr>
            <p:ph idx="1"/>
          </p:nvPr>
        </p:nvSpPr>
        <p:spPr>
          <a:xfrm>
            <a:off x="677334" y="1930401"/>
            <a:ext cx="8596668" cy="4110962"/>
          </a:xfrm>
        </p:spPr>
        <p:txBody>
          <a:bodyPr>
            <a:normAutofit/>
          </a:bodyPr>
          <a:lstStyle/>
          <a:p>
            <a:pPr>
              <a:buFont typeface="Arial" panose="020B0604020202020204" pitchFamily="34" charset="0"/>
              <a:buChar char="•"/>
            </a:pPr>
            <a:r>
              <a:rPr lang="fr-FR" sz="2000" dirty="0">
                <a:solidFill>
                  <a:schemeClr val="tx1"/>
                </a:solidFill>
              </a:rPr>
              <a:t>L'éducation est la base d'une société en développement et progressiste. Il est important que le corps professoral reconnaisse que les besoins éducatifs des élèves sont divers. Il est important que le matériel d'apprentissage demeure accessible et soit conçu de manière à répondre aux besoins divers des élèves. </a:t>
            </a:r>
          </a:p>
          <a:p>
            <a:pPr>
              <a:buFont typeface="Arial" panose="020B0604020202020204" pitchFamily="34" charset="0"/>
              <a:buChar char="•"/>
            </a:pPr>
            <a:r>
              <a:rPr lang="fr-FR" sz="2000" dirty="0">
                <a:solidFill>
                  <a:schemeClr val="tx1"/>
                </a:solidFill>
              </a:rPr>
              <a:t>La création d'un espace inclusif donne aux élèves une voix, un but et un meilleur sentiment de contribution dans leur milieu. </a:t>
            </a:r>
          </a:p>
          <a:p>
            <a:pPr>
              <a:buFont typeface="Arial" panose="020B0604020202020204" pitchFamily="34" charset="0"/>
              <a:buChar char="•"/>
            </a:pPr>
            <a:r>
              <a:rPr lang="fr-FR" sz="2000" dirty="0">
                <a:solidFill>
                  <a:schemeClr val="tx1"/>
                </a:solidFill>
              </a:rPr>
              <a:t>Voici quelques conseils sur la façon de créer un environnement d'apprentissage favorable pour les élèves atteints d’un TDAH:</a:t>
            </a:r>
            <a:endParaRPr lang="en-US" sz="2000" dirty="0">
              <a:solidFill>
                <a:schemeClr val="tx1"/>
              </a:solidFill>
            </a:endParaRPr>
          </a:p>
        </p:txBody>
      </p:sp>
    </p:spTree>
    <p:extLst>
      <p:ext uri="{BB962C8B-B14F-4D97-AF65-F5344CB8AC3E}">
        <p14:creationId xmlns:p14="http://schemas.microsoft.com/office/powerpoint/2010/main" val="27716149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3E5F5-8BA2-BE01-21EC-FC8B141FFE1C}"/>
              </a:ext>
            </a:extLst>
          </p:cNvPr>
          <p:cNvSpPr>
            <a:spLocks noGrp="1"/>
          </p:cNvSpPr>
          <p:nvPr>
            <p:ph type="title"/>
          </p:nvPr>
        </p:nvSpPr>
        <p:spPr/>
        <p:txBody>
          <a:bodyPr/>
          <a:lstStyle/>
          <a:p>
            <a:r>
              <a:rPr lang="en-US" dirty="0"/>
              <a:t>l’inclusivité</a:t>
            </a:r>
          </a:p>
        </p:txBody>
      </p:sp>
      <p:sp>
        <p:nvSpPr>
          <p:cNvPr id="3" name="Content Placeholder 2">
            <a:extLst>
              <a:ext uri="{FF2B5EF4-FFF2-40B4-BE49-F238E27FC236}">
                <a16:creationId xmlns:a16="http://schemas.microsoft.com/office/drawing/2014/main" id="{F5434588-4CA1-CA08-7588-960E1FF62182}"/>
              </a:ext>
            </a:extLst>
          </p:cNvPr>
          <p:cNvSpPr>
            <a:spLocks noGrp="1"/>
          </p:cNvSpPr>
          <p:nvPr>
            <p:ph idx="1"/>
          </p:nvPr>
        </p:nvSpPr>
        <p:spPr>
          <a:xfrm>
            <a:off x="677334" y="1427357"/>
            <a:ext cx="8596668" cy="4614006"/>
          </a:xfrm>
        </p:spPr>
        <p:txBody>
          <a:bodyPr>
            <a:noAutofit/>
          </a:bodyPr>
          <a:lstStyle/>
          <a:p>
            <a:pPr>
              <a:buFont typeface="Arial" panose="020B0604020202020204" pitchFamily="34" charset="0"/>
              <a:buChar char="•"/>
            </a:pPr>
            <a:r>
              <a:rPr lang="fr-FR" sz="2400" dirty="0">
                <a:solidFill>
                  <a:schemeClr val="tx1"/>
                </a:solidFill>
              </a:rPr>
              <a:t>Offrez des explications courtes et simples lorsque possible.</a:t>
            </a:r>
          </a:p>
          <a:p>
            <a:pPr>
              <a:buFont typeface="Arial" panose="020B0604020202020204" pitchFamily="34" charset="0"/>
              <a:buChar char="•"/>
            </a:pPr>
            <a:r>
              <a:rPr lang="fr-FR" sz="2400" dirty="0">
                <a:solidFill>
                  <a:schemeClr val="tx1"/>
                </a:solidFill>
              </a:rPr>
              <a:t>Explorez différentes méthodes d'enseignement qui intègrent des styles d'apprentissages visuels, auditifs et kinesthésiques.</a:t>
            </a:r>
          </a:p>
          <a:p>
            <a:pPr>
              <a:buFont typeface="Arial" panose="020B0604020202020204" pitchFamily="34" charset="0"/>
              <a:buChar char="•"/>
            </a:pPr>
            <a:r>
              <a:rPr lang="fr-FR" sz="2400" dirty="0">
                <a:solidFill>
                  <a:schemeClr val="tx1"/>
                </a:solidFill>
              </a:rPr>
              <a:t>Les rappels importants, les dates, les délais, les concepts clés et les faits sont souvent mieux assimilés lorsqu'ils sont écrits. Il est également important de reconnaître les besoins croisés que certains élèves puissent avoir besoin soit: auditif, le toucher ou le besoin de ressentir. </a:t>
            </a:r>
          </a:p>
          <a:p>
            <a:pPr>
              <a:buFont typeface="Arial" panose="020B0604020202020204" pitchFamily="34" charset="0"/>
              <a:buChar char="•"/>
            </a:pPr>
            <a:r>
              <a:rPr lang="fr-FR" sz="2400" dirty="0">
                <a:solidFill>
                  <a:schemeClr val="tx1"/>
                </a:solidFill>
              </a:rPr>
              <a:t>Avoir des notes de cours et des diapositives disponibles à l'avance peut être très bénéfique pour la compréhension du matériel</a:t>
            </a:r>
            <a:endParaRPr lang="en-US" sz="2400" dirty="0">
              <a:solidFill>
                <a:schemeClr val="tx1"/>
              </a:solidFill>
            </a:endParaRPr>
          </a:p>
        </p:txBody>
      </p:sp>
    </p:spTree>
    <p:extLst>
      <p:ext uri="{BB962C8B-B14F-4D97-AF65-F5344CB8AC3E}">
        <p14:creationId xmlns:p14="http://schemas.microsoft.com/office/powerpoint/2010/main" val="39592383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F828C-1070-2786-0F99-8DB63E765853}"/>
              </a:ext>
            </a:extLst>
          </p:cNvPr>
          <p:cNvSpPr>
            <a:spLocks noGrp="1"/>
          </p:cNvSpPr>
          <p:nvPr>
            <p:ph type="title"/>
          </p:nvPr>
        </p:nvSpPr>
        <p:spPr/>
        <p:txBody>
          <a:bodyPr/>
          <a:lstStyle/>
          <a:p>
            <a:r>
              <a:rPr lang="fr-FR" dirty="0"/>
              <a:t>Prendre du recul pour aller de l’avant</a:t>
            </a:r>
            <a:endParaRPr lang="en-US" dirty="0"/>
          </a:p>
        </p:txBody>
      </p:sp>
      <p:sp>
        <p:nvSpPr>
          <p:cNvPr id="3" name="Text Placeholder 2">
            <a:extLst>
              <a:ext uri="{FF2B5EF4-FFF2-40B4-BE49-F238E27FC236}">
                <a16:creationId xmlns:a16="http://schemas.microsoft.com/office/drawing/2014/main" id="{BE32093F-5E5E-9ECB-911C-0356C090E74B}"/>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0907582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241CA-E699-4E89-EF4F-366BF3108456}"/>
              </a:ext>
            </a:extLst>
          </p:cNvPr>
          <p:cNvSpPr>
            <a:spLocks noGrp="1"/>
          </p:cNvSpPr>
          <p:nvPr>
            <p:ph type="title"/>
          </p:nvPr>
        </p:nvSpPr>
        <p:spPr/>
        <p:txBody>
          <a:bodyPr/>
          <a:lstStyle/>
          <a:p>
            <a:r>
              <a:rPr lang="fr-FR" dirty="0"/>
              <a:t>Le résumé de la séance </a:t>
            </a:r>
            <a:endParaRPr lang="en-US" dirty="0"/>
          </a:p>
        </p:txBody>
      </p:sp>
      <p:sp>
        <p:nvSpPr>
          <p:cNvPr id="3" name="Content Placeholder 2">
            <a:extLst>
              <a:ext uri="{FF2B5EF4-FFF2-40B4-BE49-F238E27FC236}">
                <a16:creationId xmlns:a16="http://schemas.microsoft.com/office/drawing/2014/main" id="{9A712559-0670-1BE7-2290-CE0D07EB8DF6}"/>
              </a:ext>
            </a:extLst>
          </p:cNvPr>
          <p:cNvSpPr>
            <a:spLocks noGrp="1"/>
          </p:cNvSpPr>
          <p:nvPr>
            <p:ph idx="1"/>
          </p:nvPr>
        </p:nvSpPr>
        <p:spPr>
          <a:xfrm>
            <a:off x="677334" y="1538869"/>
            <a:ext cx="8596668" cy="4502494"/>
          </a:xfrm>
        </p:spPr>
        <p:txBody>
          <a:bodyPr>
            <a:normAutofit fontScale="92500" lnSpcReduction="10000"/>
          </a:bodyPr>
          <a:lstStyle/>
          <a:p>
            <a:pPr>
              <a:buFont typeface="Arial" panose="020B0604020202020204" pitchFamily="34" charset="0"/>
              <a:buChar char="•"/>
            </a:pPr>
            <a:r>
              <a:rPr lang="fr-FR" dirty="0">
                <a:solidFill>
                  <a:schemeClr val="tx1"/>
                </a:solidFill>
              </a:rPr>
              <a:t>Le TDAH est un trouble neurodéveloppemental. Il existe trois différents types TDAH: type inattentif, hyperactif et combiné.</a:t>
            </a:r>
          </a:p>
          <a:p>
            <a:pPr>
              <a:buFont typeface="Arial" panose="020B0604020202020204" pitchFamily="34" charset="0"/>
              <a:buChar char="•"/>
            </a:pPr>
            <a:r>
              <a:rPr lang="fr-FR" dirty="0">
                <a:solidFill>
                  <a:schemeClr val="tx1"/>
                </a:solidFill>
              </a:rPr>
              <a:t>Les symptômes les plus courants du TDAH peuvent inclure l'hyperactivité, l'inattention et l'impulsivité.</a:t>
            </a:r>
          </a:p>
          <a:p>
            <a:pPr>
              <a:buFont typeface="Arial" panose="020B0604020202020204" pitchFamily="34" charset="0"/>
              <a:buChar char="•"/>
            </a:pPr>
            <a:r>
              <a:rPr lang="fr-FR" dirty="0">
                <a:solidFill>
                  <a:schemeClr val="tx1"/>
                </a:solidFill>
              </a:rPr>
              <a:t>Les identités croisées peuvent avoir un impact sur l'expérience d'une personne vivant avec un TDAH. Ces identités peuvent affecter la capacité d'une personne à recevoir un diagnostic, à accéder à un logement, à fonctionner dans sa vie sociale et à être acceptée en tant que personne.</a:t>
            </a:r>
          </a:p>
          <a:p>
            <a:pPr>
              <a:buFont typeface="Arial" panose="020B0604020202020204" pitchFamily="34" charset="0"/>
              <a:buChar char="•"/>
            </a:pPr>
            <a:r>
              <a:rPr lang="fr-FR" dirty="0">
                <a:solidFill>
                  <a:schemeClr val="tx1"/>
                </a:solidFill>
              </a:rPr>
              <a:t>Recevoir un diagnostic peut-être difficile apportant des avantages comme des inconvénients. </a:t>
            </a:r>
          </a:p>
          <a:p>
            <a:pPr>
              <a:buFont typeface="Arial" panose="020B0604020202020204" pitchFamily="34" charset="0"/>
              <a:buChar char="•"/>
            </a:pPr>
            <a:r>
              <a:rPr lang="fr-FR" dirty="0">
                <a:solidFill>
                  <a:schemeClr val="tx1"/>
                </a:solidFill>
              </a:rPr>
              <a:t>Les personnes atteintes de TDAH peuvent avoir besoin de soutiens ou d'aménagements supplémentaires et c’est tout à fait normal! Offrir des solutions d'accessibilité ne diminue en rien la réussite d'une personne.</a:t>
            </a:r>
          </a:p>
          <a:p>
            <a:pPr>
              <a:buFont typeface="Arial" panose="020B0604020202020204" pitchFamily="34" charset="0"/>
              <a:buChar char="•"/>
            </a:pPr>
            <a:r>
              <a:rPr lang="fr-FR" dirty="0">
                <a:solidFill>
                  <a:schemeClr val="tx1"/>
                </a:solidFill>
              </a:rPr>
              <a:t>En cas de doute, référez-vous à la personne ayant une expérience vécue. Souvent, la personne concernée aura une bonne idée de la solution d’accessibilité ou autre qui fonctionnera le mieux pour elle. </a:t>
            </a:r>
            <a:endParaRPr lang="en-US" dirty="0">
              <a:solidFill>
                <a:schemeClr val="tx1"/>
              </a:solidFill>
            </a:endParaRPr>
          </a:p>
        </p:txBody>
      </p:sp>
    </p:spTree>
    <p:extLst>
      <p:ext uri="{BB962C8B-B14F-4D97-AF65-F5344CB8AC3E}">
        <p14:creationId xmlns:p14="http://schemas.microsoft.com/office/powerpoint/2010/main" val="40259307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11BEC-6C09-7E84-B446-B4D8D6EC64A8}"/>
              </a:ext>
            </a:extLst>
          </p:cNvPr>
          <p:cNvSpPr>
            <a:spLocks noGrp="1"/>
          </p:cNvSpPr>
          <p:nvPr>
            <p:ph type="title"/>
          </p:nvPr>
        </p:nvSpPr>
        <p:spPr/>
        <p:txBody>
          <a:bodyPr/>
          <a:lstStyle/>
          <a:p>
            <a:r>
              <a:rPr lang="en-US" dirty="0"/>
              <a:t>Aller de </a:t>
            </a:r>
            <a:r>
              <a:rPr lang="en-US" dirty="0" err="1"/>
              <a:t>l’avant</a:t>
            </a:r>
            <a:endParaRPr lang="en-US" dirty="0"/>
          </a:p>
        </p:txBody>
      </p:sp>
      <p:sp>
        <p:nvSpPr>
          <p:cNvPr id="3" name="Content Placeholder 2">
            <a:extLst>
              <a:ext uri="{FF2B5EF4-FFF2-40B4-BE49-F238E27FC236}">
                <a16:creationId xmlns:a16="http://schemas.microsoft.com/office/drawing/2014/main" id="{7A0521EC-74A0-77C1-01EC-EC8490D3915C}"/>
              </a:ext>
            </a:extLst>
          </p:cNvPr>
          <p:cNvSpPr>
            <a:spLocks noGrp="1"/>
          </p:cNvSpPr>
          <p:nvPr>
            <p:ph idx="1"/>
          </p:nvPr>
        </p:nvSpPr>
        <p:spPr/>
        <p:txBody>
          <a:bodyPr>
            <a:normAutofit/>
          </a:bodyPr>
          <a:lstStyle/>
          <a:p>
            <a:pPr>
              <a:buFont typeface="Arial" panose="020B0604020202020204" pitchFamily="34" charset="0"/>
              <a:buChar char="•"/>
            </a:pPr>
            <a:r>
              <a:rPr lang="fr-FR" sz="2400" dirty="0">
                <a:solidFill>
                  <a:schemeClr val="tx1"/>
                </a:solidFill>
              </a:rPr>
              <a:t>Essayez d'intégrer des pratiques multisensorielles dans votre enseignement</a:t>
            </a:r>
          </a:p>
          <a:p>
            <a:pPr>
              <a:buFont typeface="Arial" panose="020B0604020202020204" pitchFamily="34" charset="0"/>
              <a:buChar char="•"/>
            </a:pPr>
            <a:r>
              <a:rPr lang="fr-FR" sz="2400" dirty="0">
                <a:solidFill>
                  <a:schemeClr val="tx1"/>
                </a:solidFill>
              </a:rPr>
              <a:t>Travaillez en équipe avec vos élèves</a:t>
            </a:r>
          </a:p>
          <a:p>
            <a:pPr>
              <a:buFont typeface="Arial" panose="020B0604020202020204" pitchFamily="34" charset="0"/>
              <a:buChar char="•"/>
            </a:pPr>
            <a:r>
              <a:rPr lang="fr-FR" sz="2400" dirty="0">
                <a:solidFill>
                  <a:schemeClr val="tx1"/>
                </a:solidFill>
              </a:rPr>
              <a:t>Essayez d'offrir des aménagements pour l'accessibilité à tous vos élèves</a:t>
            </a:r>
          </a:p>
          <a:p>
            <a:endParaRPr lang="en-US" dirty="0"/>
          </a:p>
        </p:txBody>
      </p:sp>
    </p:spTree>
    <p:extLst>
      <p:ext uri="{BB962C8B-B14F-4D97-AF65-F5344CB8AC3E}">
        <p14:creationId xmlns:p14="http://schemas.microsoft.com/office/powerpoint/2010/main" val="3930324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045D0-3224-7340-8C97-C1ED292495E7}"/>
              </a:ext>
            </a:extLst>
          </p:cNvPr>
          <p:cNvSpPr>
            <a:spLocks noGrp="1"/>
          </p:cNvSpPr>
          <p:nvPr>
            <p:ph type="title"/>
          </p:nvPr>
        </p:nvSpPr>
        <p:spPr/>
        <p:txBody>
          <a:bodyPr/>
          <a:lstStyle/>
          <a:p>
            <a:r>
              <a:rPr lang="fr-FR" dirty="0"/>
              <a:t>Matière à réflexion </a:t>
            </a:r>
            <a:endParaRPr lang="en-US" dirty="0"/>
          </a:p>
        </p:txBody>
      </p:sp>
      <p:sp>
        <p:nvSpPr>
          <p:cNvPr id="3" name="Content Placeholder 2">
            <a:extLst>
              <a:ext uri="{FF2B5EF4-FFF2-40B4-BE49-F238E27FC236}">
                <a16:creationId xmlns:a16="http://schemas.microsoft.com/office/drawing/2014/main" id="{77A79ACD-277B-1814-CEC9-C1C6F2B6C192}"/>
              </a:ext>
            </a:extLst>
          </p:cNvPr>
          <p:cNvSpPr>
            <a:spLocks noGrp="1"/>
          </p:cNvSpPr>
          <p:nvPr>
            <p:ph idx="1"/>
          </p:nvPr>
        </p:nvSpPr>
        <p:spPr>
          <a:xfrm>
            <a:off x="677334" y="1736842"/>
            <a:ext cx="8596668" cy="3880773"/>
          </a:xfrm>
        </p:spPr>
        <p:txBody>
          <a:bodyPr>
            <a:noAutofit/>
          </a:bodyPr>
          <a:lstStyle/>
          <a:p>
            <a:pPr>
              <a:buFont typeface="Arial" panose="020B0604020202020204" pitchFamily="34" charset="0"/>
              <a:buChar char="•"/>
            </a:pPr>
            <a:r>
              <a:rPr lang="fr-FR" sz="2400" dirty="0">
                <a:solidFill>
                  <a:srgbClr val="000000"/>
                </a:solidFill>
              </a:rPr>
              <a:t>Quand avez-vous entendu parler du TDAH pour la première fois?</a:t>
            </a:r>
          </a:p>
          <a:p>
            <a:pPr>
              <a:buFont typeface="Arial" panose="020B0604020202020204" pitchFamily="34" charset="0"/>
              <a:buChar char="•"/>
            </a:pPr>
            <a:r>
              <a:rPr lang="fr-FR" sz="2400" dirty="0">
                <a:solidFill>
                  <a:srgbClr val="000000"/>
                </a:solidFill>
              </a:rPr>
              <a:t>Les troubles TDAH ont-ils déjà été un sujet de discussion dans votre classe?</a:t>
            </a:r>
          </a:p>
          <a:p>
            <a:pPr>
              <a:buFont typeface="Arial" panose="020B0604020202020204" pitchFamily="34" charset="0"/>
              <a:buChar char="•"/>
            </a:pPr>
            <a:r>
              <a:rPr lang="fr-FR" sz="2400" dirty="0">
                <a:solidFill>
                  <a:srgbClr val="000000"/>
                </a:solidFill>
              </a:rPr>
              <a:t>Une personne de votre entourage (ou vous-même) a-t-elle déjà suivi une formation sur l'accessibilité spécifique au TDAH et/ou à la neurodiversité?</a:t>
            </a:r>
          </a:p>
          <a:p>
            <a:pPr>
              <a:buFont typeface="Arial" panose="020B0604020202020204" pitchFamily="34" charset="0"/>
              <a:buChar char="•"/>
            </a:pPr>
            <a:r>
              <a:rPr lang="fr-FR" sz="2400" dirty="0">
                <a:solidFill>
                  <a:srgbClr val="000000"/>
                </a:solidFill>
              </a:rPr>
              <a:t>Combien de personnes connaissez-vous qui souffrent d’un TDAH? Ou encore des personnes s’identifiant comme </a:t>
            </a:r>
            <a:r>
              <a:rPr lang="fr-FR" sz="2400" dirty="0" err="1">
                <a:solidFill>
                  <a:srgbClr val="000000"/>
                </a:solidFill>
              </a:rPr>
              <a:t>neurodivers</a:t>
            </a:r>
            <a:r>
              <a:rPr lang="fr-FR" sz="2400" dirty="0">
                <a:solidFill>
                  <a:srgbClr val="000000"/>
                </a:solidFill>
              </a:rPr>
              <a:t>? </a:t>
            </a:r>
          </a:p>
        </p:txBody>
      </p:sp>
    </p:spTree>
    <p:extLst>
      <p:ext uri="{BB962C8B-B14F-4D97-AF65-F5344CB8AC3E}">
        <p14:creationId xmlns:p14="http://schemas.microsoft.com/office/powerpoint/2010/main" val="40292038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22BAF-4B49-B616-84BC-DE9BC0FB431A}"/>
              </a:ext>
            </a:extLst>
          </p:cNvPr>
          <p:cNvSpPr>
            <a:spLocks noGrp="1"/>
          </p:cNvSpPr>
          <p:nvPr>
            <p:ph type="title"/>
          </p:nvPr>
        </p:nvSpPr>
        <p:spPr/>
        <p:txBody>
          <a:bodyPr/>
          <a:lstStyle/>
          <a:p>
            <a:r>
              <a:rPr lang="en-CA" dirty="0"/>
              <a:t>Merci!</a:t>
            </a:r>
            <a:endParaRPr lang="en-US" dirty="0"/>
          </a:p>
        </p:txBody>
      </p:sp>
      <p:sp>
        <p:nvSpPr>
          <p:cNvPr id="3" name="Content Placeholder 2">
            <a:extLst>
              <a:ext uri="{FF2B5EF4-FFF2-40B4-BE49-F238E27FC236}">
                <a16:creationId xmlns:a16="http://schemas.microsoft.com/office/drawing/2014/main" id="{8B5DA48C-033E-4A26-4830-944E46BB55D3}"/>
              </a:ext>
            </a:extLst>
          </p:cNvPr>
          <p:cNvSpPr>
            <a:spLocks noGrp="1"/>
          </p:cNvSpPr>
          <p:nvPr>
            <p:ph idx="1"/>
          </p:nvPr>
        </p:nvSpPr>
        <p:spPr/>
        <p:txBody>
          <a:bodyPr>
            <a:normAutofit/>
          </a:bodyPr>
          <a:lstStyle/>
          <a:p>
            <a:pPr>
              <a:buFont typeface="Arial" panose="020B0604020202020204" pitchFamily="34" charset="0"/>
              <a:buChar char="•"/>
            </a:pPr>
            <a:r>
              <a:rPr lang="fr-FR" sz="2400" dirty="0">
                <a:solidFill>
                  <a:schemeClr val="tx1"/>
                </a:solidFill>
              </a:rPr>
              <a:t>Nous tenons à remercier l'OHREA pour son soutien à cet atelier et à cette initiative, ainsi que l'Association des troubles d'apprentissage de Windsor-Essex, l'Université de Windsor et le gouvernement de l'Ontario. </a:t>
            </a:r>
          </a:p>
          <a:p>
            <a:pPr>
              <a:buFont typeface="Arial" panose="020B0604020202020204" pitchFamily="34" charset="0"/>
              <a:buChar char="•"/>
            </a:pPr>
            <a:r>
              <a:rPr lang="fr-FR" sz="2400" dirty="0">
                <a:solidFill>
                  <a:schemeClr val="tx1"/>
                </a:solidFill>
              </a:rPr>
              <a:t>Un grand merci tout spécial à nos participants aujourd'hui. N'hésitez pas à nous contacter par courriel à tout moment ou à visiter notre site Web pour consulter nos mises à jour et nouveaux projets</a:t>
            </a:r>
            <a:endParaRPr lang="en-US" sz="2400" dirty="0">
              <a:solidFill>
                <a:schemeClr val="tx1"/>
              </a:solidFill>
            </a:endParaRPr>
          </a:p>
        </p:txBody>
      </p:sp>
    </p:spTree>
    <p:extLst>
      <p:ext uri="{BB962C8B-B14F-4D97-AF65-F5344CB8AC3E}">
        <p14:creationId xmlns:p14="http://schemas.microsoft.com/office/powerpoint/2010/main" val="3576647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60482-9DD1-5A32-8581-C050312580D8}"/>
              </a:ext>
            </a:extLst>
          </p:cNvPr>
          <p:cNvSpPr>
            <a:spLocks noGrp="1"/>
          </p:cNvSpPr>
          <p:nvPr>
            <p:ph type="title"/>
          </p:nvPr>
        </p:nvSpPr>
        <p:spPr/>
        <p:txBody>
          <a:bodyPr/>
          <a:lstStyle/>
          <a:p>
            <a:r>
              <a:rPr lang="fr-FR" dirty="0"/>
              <a:t>Description de la séance</a:t>
            </a:r>
            <a:endParaRPr lang="en-US" dirty="0"/>
          </a:p>
        </p:txBody>
      </p:sp>
      <p:sp>
        <p:nvSpPr>
          <p:cNvPr id="3" name="Content Placeholder 2">
            <a:extLst>
              <a:ext uri="{FF2B5EF4-FFF2-40B4-BE49-F238E27FC236}">
                <a16:creationId xmlns:a16="http://schemas.microsoft.com/office/drawing/2014/main" id="{EE3C09A3-A76B-6AD0-3A21-023AA2FF04E1}"/>
              </a:ext>
            </a:extLst>
          </p:cNvPr>
          <p:cNvSpPr>
            <a:spLocks noGrp="1"/>
          </p:cNvSpPr>
          <p:nvPr>
            <p:ph idx="1"/>
          </p:nvPr>
        </p:nvSpPr>
        <p:spPr>
          <a:xfrm>
            <a:off x="677334" y="1930400"/>
            <a:ext cx="8596668" cy="3880773"/>
          </a:xfrm>
        </p:spPr>
        <p:txBody>
          <a:bodyPr>
            <a:normAutofit/>
          </a:bodyPr>
          <a:lstStyle/>
          <a:p>
            <a:pPr>
              <a:buFont typeface="Arial" panose="020B0604020202020204" pitchFamily="34" charset="0"/>
              <a:buChar char="•"/>
            </a:pPr>
            <a:r>
              <a:rPr lang="fr-FR" sz="2400" dirty="0">
                <a:solidFill>
                  <a:srgbClr val="000000"/>
                </a:solidFill>
              </a:rPr>
              <a:t>Qui sommes-nous?</a:t>
            </a:r>
          </a:p>
          <a:p>
            <a:pPr>
              <a:buFont typeface="Arial" panose="020B0604020202020204" pitchFamily="34" charset="0"/>
              <a:buChar char="•"/>
            </a:pPr>
            <a:r>
              <a:rPr lang="fr-FR" sz="2400" dirty="0">
                <a:solidFill>
                  <a:srgbClr val="000000"/>
                </a:solidFill>
              </a:rPr>
              <a:t>L’AODA (Loi sur l’accessibilité des personnes handicapées de l’Ontario)</a:t>
            </a:r>
          </a:p>
          <a:p>
            <a:pPr>
              <a:buFont typeface="Arial" panose="020B0604020202020204" pitchFamily="34" charset="0"/>
              <a:buChar char="•"/>
            </a:pPr>
            <a:r>
              <a:rPr lang="fr-FR" sz="2400" dirty="0">
                <a:solidFill>
                  <a:srgbClr val="000000"/>
                </a:solidFill>
              </a:rPr>
              <a:t>Introduction aux troubles TDAH</a:t>
            </a:r>
          </a:p>
          <a:p>
            <a:pPr>
              <a:buFont typeface="Arial" panose="020B0604020202020204" pitchFamily="34" charset="0"/>
              <a:buChar char="•"/>
            </a:pPr>
            <a:r>
              <a:rPr lang="fr-FR" sz="2400" dirty="0">
                <a:solidFill>
                  <a:srgbClr val="000000"/>
                </a:solidFill>
              </a:rPr>
              <a:t>Les TDAH et l’intersectionnalité</a:t>
            </a:r>
          </a:p>
          <a:p>
            <a:pPr>
              <a:buFont typeface="Arial" panose="020B0604020202020204" pitchFamily="34" charset="0"/>
              <a:buChar char="•"/>
            </a:pPr>
            <a:r>
              <a:rPr lang="fr-FR" sz="2400" dirty="0">
                <a:solidFill>
                  <a:srgbClr val="000000"/>
                </a:solidFill>
              </a:rPr>
              <a:t>En savoir davantage sur les diagnostics</a:t>
            </a:r>
          </a:p>
          <a:p>
            <a:pPr>
              <a:buFont typeface="Arial" panose="020B0604020202020204" pitchFamily="34" charset="0"/>
              <a:buChar char="•"/>
            </a:pPr>
            <a:r>
              <a:rPr lang="fr-FR" sz="2400" dirty="0">
                <a:solidFill>
                  <a:srgbClr val="000000"/>
                </a:solidFill>
              </a:rPr>
              <a:t>Les obstacles à l'accessibilité</a:t>
            </a:r>
          </a:p>
          <a:p>
            <a:pPr>
              <a:buFont typeface="Arial" panose="020B0604020202020204" pitchFamily="34" charset="0"/>
              <a:buChar char="•"/>
            </a:pPr>
            <a:r>
              <a:rPr lang="fr-FR" sz="2400" dirty="0">
                <a:solidFill>
                  <a:srgbClr val="000000"/>
                </a:solidFill>
              </a:rPr>
              <a:t>Comment offrir son soutien? </a:t>
            </a:r>
            <a:endParaRPr lang="en-US" sz="2400" dirty="0">
              <a:solidFill>
                <a:srgbClr val="000000"/>
              </a:solidFill>
            </a:endParaRPr>
          </a:p>
        </p:txBody>
      </p:sp>
    </p:spTree>
    <p:extLst>
      <p:ext uri="{BB962C8B-B14F-4D97-AF65-F5344CB8AC3E}">
        <p14:creationId xmlns:p14="http://schemas.microsoft.com/office/powerpoint/2010/main" val="3871260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EC8F5-F422-F17B-AFF1-635DA8454AC0}"/>
              </a:ext>
            </a:extLst>
          </p:cNvPr>
          <p:cNvSpPr>
            <a:spLocks noGrp="1"/>
          </p:cNvSpPr>
          <p:nvPr>
            <p:ph type="title"/>
          </p:nvPr>
        </p:nvSpPr>
        <p:spPr/>
        <p:txBody>
          <a:bodyPr/>
          <a:lstStyle/>
          <a:p>
            <a:r>
              <a:rPr lang="en-US" dirty="0"/>
              <a:t>Qui </a:t>
            </a:r>
            <a:r>
              <a:rPr lang="en-US" dirty="0" err="1"/>
              <a:t>sommes</a:t>
            </a:r>
            <a:r>
              <a:rPr lang="en-US" dirty="0"/>
              <a:t>-nous?</a:t>
            </a:r>
          </a:p>
        </p:txBody>
      </p:sp>
      <p:sp>
        <p:nvSpPr>
          <p:cNvPr id="3" name="Content Placeholder 2">
            <a:extLst>
              <a:ext uri="{FF2B5EF4-FFF2-40B4-BE49-F238E27FC236}">
                <a16:creationId xmlns:a16="http://schemas.microsoft.com/office/drawing/2014/main" id="{68CF5288-215C-4E0C-6FA9-A8B6A1133D01}"/>
              </a:ext>
            </a:extLst>
          </p:cNvPr>
          <p:cNvSpPr>
            <a:spLocks noGrp="1"/>
          </p:cNvSpPr>
          <p:nvPr>
            <p:ph idx="1"/>
          </p:nvPr>
        </p:nvSpPr>
        <p:spPr>
          <a:xfrm>
            <a:off x="677334" y="1739589"/>
            <a:ext cx="8596668" cy="4301773"/>
          </a:xfrm>
        </p:spPr>
        <p:txBody>
          <a:bodyPr>
            <a:normAutofit/>
          </a:bodyPr>
          <a:lstStyle/>
          <a:p>
            <a:pPr>
              <a:buFont typeface="Arial" panose="020B0604020202020204" pitchFamily="34" charset="0"/>
              <a:buChar char="•"/>
            </a:pPr>
            <a:r>
              <a:rPr lang="fr-FR" dirty="0">
                <a:solidFill>
                  <a:srgbClr val="000000"/>
                </a:solidFill>
              </a:rPr>
              <a:t>Le projet ADHD est une initiative étudiante dirigée par ceux-ci, faisant la promotion et l'inclusion des étudiants universitaires s’identifiant comme </a:t>
            </a:r>
            <a:r>
              <a:rPr lang="fr-FR" dirty="0" err="1">
                <a:solidFill>
                  <a:srgbClr val="000000"/>
                </a:solidFill>
              </a:rPr>
              <a:t>neurodivers</a:t>
            </a:r>
            <a:r>
              <a:rPr lang="fr-FR" dirty="0">
                <a:solidFill>
                  <a:srgbClr val="000000"/>
                </a:solidFill>
              </a:rPr>
              <a:t>. Ce projet a été créé pour déstigmatiser les troubles TDAH et la neurodiversité sur le campus. </a:t>
            </a:r>
          </a:p>
          <a:p>
            <a:pPr>
              <a:buFont typeface="Arial" panose="020B0604020202020204" pitchFamily="34" charset="0"/>
              <a:buChar char="•"/>
            </a:pPr>
            <a:r>
              <a:rPr lang="fr-FR" dirty="0">
                <a:solidFill>
                  <a:srgbClr val="000000"/>
                </a:solidFill>
              </a:rPr>
              <a:t>Concrètement, ce projet saura fournir aux étudiants des ressources et le soutien nécessaire pour offrir un environnement accueillant à l'Université de Windsor. </a:t>
            </a:r>
          </a:p>
          <a:p>
            <a:pPr>
              <a:buFont typeface="Arial" panose="020B0604020202020204" pitchFamily="34" charset="0"/>
              <a:buChar char="•"/>
            </a:pPr>
            <a:r>
              <a:rPr lang="fr-FR" dirty="0">
                <a:solidFill>
                  <a:srgbClr val="000000"/>
                </a:solidFill>
              </a:rPr>
              <a:t>Le projet ADHD a été financé par le gouvernement de l'Ontario et en partenariat avec l’association Learning </a:t>
            </a:r>
            <a:r>
              <a:rPr lang="fr-FR" dirty="0" err="1">
                <a:solidFill>
                  <a:srgbClr val="000000"/>
                </a:solidFill>
              </a:rPr>
              <a:t>Disability</a:t>
            </a:r>
            <a:r>
              <a:rPr lang="fr-FR" dirty="0">
                <a:solidFill>
                  <a:srgbClr val="000000"/>
                </a:solidFill>
              </a:rPr>
              <a:t> Association of </a:t>
            </a:r>
            <a:r>
              <a:rPr lang="fr-FR" dirty="0" err="1">
                <a:solidFill>
                  <a:srgbClr val="000000"/>
                </a:solidFill>
              </a:rPr>
              <a:t>WindsorEssex</a:t>
            </a:r>
            <a:r>
              <a:rPr lang="fr-FR" dirty="0">
                <a:solidFill>
                  <a:srgbClr val="000000"/>
                </a:solidFill>
              </a:rPr>
              <a:t> (LDAWE).</a:t>
            </a:r>
          </a:p>
          <a:p>
            <a:pPr>
              <a:buFont typeface="Arial" panose="020B0604020202020204" pitchFamily="34" charset="0"/>
              <a:buChar char="•"/>
            </a:pPr>
            <a:r>
              <a:rPr lang="fr-FR" dirty="0">
                <a:solidFill>
                  <a:srgbClr val="000000"/>
                </a:solidFill>
              </a:rPr>
              <a:t>Le projet ADHD repose sur trois principes: l'éducation, l'équité et l’autonomie pour tous. Nous pensons qu'en amplifiant la voix des personnes atteintes d’un TDAH, nous pourrons créer un campus plus inclusif et accessible.</a:t>
            </a:r>
            <a:endParaRPr lang="en-US" dirty="0">
              <a:solidFill>
                <a:srgbClr val="000000"/>
              </a:solidFill>
            </a:endParaRPr>
          </a:p>
        </p:txBody>
      </p:sp>
    </p:spTree>
    <p:extLst>
      <p:ext uri="{BB962C8B-B14F-4D97-AF65-F5344CB8AC3E}">
        <p14:creationId xmlns:p14="http://schemas.microsoft.com/office/powerpoint/2010/main" val="4792440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A258C-F4AE-B152-50AA-53D272174CE8}"/>
              </a:ext>
            </a:extLst>
          </p:cNvPr>
          <p:cNvSpPr>
            <a:spLocks noGrp="1"/>
          </p:cNvSpPr>
          <p:nvPr>
            <p:ph type="title"/>
          </p:nvPr>
        </p:nvSpPr>
        <p:spPr/>
        <p:txBody>
          <a:bodyPr/>
          <a:lstStyle/>
          <a:p>
            <a:r>
              <a:rPr lang="en-CA" dirty="0"/>
              <a:t>Qui </a:t>
            </a:r>
            <a:r>
              <a:rPr lang="en-CA" dirty="0" err="1"/>
              <a:t>sommes</a:t>
            </a:r>
            <a:r>
              <a:rPr lang="en-CA" dirty="0"/>
              <a:t> nous</a:t>
            </a:r>
            <a:endParaRPr lang="en-US" dirty="0"/>
          </a:p>
        </p:txBody>
      </p:sp>
      <p:sp>
        <p:nvSpPr>
          <p:cNvPr id="3" name="Content Placeholder 2">
            <a:extLst>
              <a:ext uri="{FF2B5EF4-FFF2-40B4-BE49-F238E27FC236}">
                <a16:creationId xmlns:a16="http://schemas.microsoft.com/office/drawing/2014/main" id="{9F2D4686-286E-2D94-5312-F9CD166263C1}"/>
              </a:ext>
            </a:extLst>
          </p:cNvPr>
          <p:cNvSpPr>
            <a:spLocks noGrp="1"/>
          </p:cNvSpPr>
          <p:nvPr>
            <p:ph idx="1"/>
          </p:nvPr>
        </p:nvSpPr>
        <p:spPr/>
        <p:txBody>
          <a:bodyPr/>
          <a:lstStyle/>
          <a:p>
            <a:pPr marL="0" indent="0">
              <a:buNone/>
            </a:pPr>
            <a:r>
              <a:rPr lang="fr-FR" sz="2800" dirty="0">
                <a:solidFill>
                  <a:srgbClr val="000000"/>
                </a:solidFill>
              </a:rPr>
              <a:t>Le projet ADHD repose sur trois principes: </a:t>
            </a:r>
            <a:r>
              <a:rPr lang="fr-FR" sz="2800" b="1" dirty="0">
                <a:solidFill>
                  <a:srgbClr val="000000"/>
                </a:solidFill>
              </a:rPr>
              <a:t>l'éducation, l'équité et l’autonomie </a:t>
            </a:r>
            <a:r>
              <a:rPr lang="fr-FR" sz="2800" dirty="0">
                <a:solidFill>
                  <a:srgbClr val="000000"/>
                </a:solidFill>
              </a:rPr>
              <a:t>pour tous. Nous pensons qu'en amplifiant la voix des personnes atteintes d’un TDAH, nous pourrons créer un campus plus inclusif et accessible.</a:t>
            </a:r>
            <a:endParaRPr lang="en-US" sz="2800" dirty="0">
              <a:solidFill>
                <a:srgbClr val="000000"/>
              </a:solidFill>
            </a:endParaRPr>
          </a:p>
          <a:p>
            <a:endParaRPr lang="en-US" dirty="0"/>
          </a:p>
        </p:txBody>
      </p:sp>
    </p:spTree>
    <p:extLst>
      <p:ext uri="{BB962C8B-B14F-4D97-AF65-F5344CB8AC3E}">
        <p14:creationId xmlns:p14="http://schemas.microsoft.com/office/powerpoint/2010/main" val="15914736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35E65-0AEB-BC45-D967-F508ACA6A76C}"/>
              </a:ext>
            </a:extLst>
          </p:cNvPr>
          <p:cNvSpPr>
            <a:spLocks noGrp="1"/>
          </p:cNvSpPr>
          <p:nvPr>
            <p:ph type="title"/>
          </p:nvPr>
        </p:nvSpPr>
        <p:spPr>
          <a:xfrm>
            <a:off x="677334" y="609600"/>
            <a:ext cx="8868110" cy="1320800"/>
          </a:xfrm>
        </p:spPr>
        <p:txBody>
          <a:bodyPr/>
          <a:lstStyle/>
          <a:p>
            <a:r>
              <a:rPr lang="fr-FR" dirty="0"/>
              <a:t>Programme </a:t>
            </a:r>
            <a:r>
              <a:rPr lang="fr-FR" dirty="0" err="1"/>
              <a:t>InterAction</a:t>
            </a:r>
            <a:r>
              <a:rPr lang="fr-FR" dirty="0"/>
              <a:t> pour le changement</a:t>
            </a:r>
            <a:endParaRPr lang="en-US" dirty="0"/>
          </a:p>
        </p:txBody>
      </p:sp>
      <p:sp>
        <p:nvSpPr>
          <p:cNvPr id="3" name="Content Placeholder 2">
            <a:extLst>
              <a:ext uri="{FF2B5EF4-FFF2-40B4-BE49-F238E27FC236}">
                <a16:creationId xmlns:a16="http://schemas.microsoft.com/office/drawing/2014/main" id="{79515822-53B6-2356-B344-829E24D0066E}"/>
              </a:ext>
            </a:extLst>
          </p:cNvPr>
          <p:cNvSpPr>
            <a:spLocks noGrp="1"/>
          </p:cNvSpPr>
          <p:nvPr>
            <p:ph idx="1"/>
          </p:nvPr>
        </p:nvSpPr>
        <p:spPr/>
        <p:txBody>
          <a:bodyPr>
            <a:normAutofit/>
          </a:bodyPr>
          <a:lstStyle/>
          <a:p>
            <a:pPr>
              <a:buFont typeface="Arial" panose="020B0604020202020204" pitchFamily="34" charset="0"/>
              <a:buChar char="•"/>
            </a:pPr>
            <a:r>
              <a:rPr lang="fr-FR" sz="2400" dirty="0">
                <a:solidFill>
                  <a:srgbClr val="000000"/>
                </a:solidFill>
              </a:rPr>
              <a:t>Le projet ADHD a été rendu possible grâce à une subvention du programme </a:t>
            </a:r>
            <a:r>
              <a:rPr lang="fr-FR" sz="2400" dirty="0" err="1">
                <a:solidFill>
                  <a:srgbClr val="000000"/>
                </a:solidFill>
              </a:rPr>
              <a:t>InterAction</a:t>
            </a:r>
            <a:r>
              <a:rPr lang="fr-FR" sz="2400" dirty="0">
                <a:solidFill>
                  <a:srgbClr val="000000"/>
                </a:solidFill>
              </a:rPr>
              <a:t> pour le changement, un programme de subventions géré par le Ministère des Services aux Aînés et de l'Accessibilité. </a:t>
            </a:r>
          </a:p>
          <a:p>
            <a:pPr>
              <a:buFont typeface="Arial" panose="020B0604020202020204" pitchFamily="34" charset="0"/>
              <a:buChar char="•"/>
            </a:pPr>
            <a:r>
              <a:rPr lang="fr-FR" sz="2400" dirty="0">
                <a:solidFill>
                  <a:srgbClr val="000000"/>
                </a:solidFill>
              </a:rPr>
              <a:t>Grâce au soutien du programme </a:t>
            </a:r>
            <a:r>
              <a:rPr lang="fr-FR" sz="2400" dirty="0" err="1">
                <a:solidFill>
                  <a:srgbClr val="000000"/>
                </a:solidFill>
              </a:rPr>
              <a:t>InterAction</a:t>
            </a:r>
            <a:r>
              <a:rPr lang="fr-FR" sz="2400" dirty="0">
                <a:solidFill>
                  <a:srgbClr val="000000"/>
                </a:solidFill>
              </a:rPr>
              <a:t> pour le changement, le projet ADHD a pu devenir une initiative d'accessibilité à l'échelle universitaire. </a:t>
            </a:r>
            <a:endParaRPr lang="en-US" sz="2400" dirty="0">
              <a:solidFill>
                <a:srgbClr val="000000"/>
              </a:solidFill>
            </a:endParaRPr>
          </a:p>
        </p:txBody>
      </p:sp>
    </p:spTree>
    <p:extLst>
      <p:ext uri="{BB962C8B-B14F-4D97-AF65-F5344CB8AC3E}">
        <p14:creationId xmlns:p14="http://schemas.microsoft.com/office/powerpoint/2010/main" val="2171419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B6F9E-DC08-725D-57E7-2707258F0ECA}"/>
              </a:ext>
            </a:extLst>
          </p:cNvPr>
          <p:cNvSpPr>
            <a:spLocks noGrp="1"/>
          </p:cNvSpPr>
          <p:nvPr>
            <p:ph type="title"/>
          </p:nvPr>
        </p:nvSpPr>
        <p:spPr/>
        <p:txBody>
          <a:bodyPr/>
          <a:lstStyle/>
          <a:p>
            <a:r>
              <a:rPr lang="en-CA" dirty="0"/>
              <a:t>LAPHO</a:t>
            </a:r>
            <a:endParaRPr lang="en-US" dirty="0"/>
          </a:p>
        </p:txBody>
      </p:sp>
      <p:sp>
        <p:nvSpPr>
          <p:cNvPr id="4" name="Text Placeholder 3">
            <a:extLst>
              <a:ext uri="{FF2B5EF4-FFF2-40B4-BE49-F238E27FC236}">
                <a16:creationId xmlns:a16="http://schemas.microsoft.com/office/drawing/2014/main" id="{80E741C7-D845-28AE-7213-FAC8912D104F}"/>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643365223"/>
      </p:ext>
    </p:extLst>
  </p:cSld>
  <p:clrMapOvr>
    <a:masterClrMapping/>
  </p:clrMapOvr>
</p:sld>
</file>

<file path=ppt/theme/theme1.xml><?xml version="1.0" encoding="utf-8"?>
<a:theme xmlns:a="http://schemas.openxmlformats.org/drawingml/2006/main" name="Facet">
  <a:themeElements>
    <a:clrScheme name="Custom 1">
      <a:dk1>
        <a:srgbClr val="3F3F3F"/>
      </a:dk1>
      <a:lt1>
        <a:srgbClr val="FFFFFF"/>
      </a:lt1>
      <a:dk2>
        <a:srgbClr val="F2F2F2"/>
      </a:dk2>
      <a:lt2>
        <a:srgbClr val="FFFFFF"/>
      </a:lt2>
      <a:accent1>
        <a:srgbClr val="81377C"/>
      </a:accent1>
      <a:accent2>
        <a:srgbClr val="E68010"/>
      </a:accent2>
      <a:accent3>
        <a:srgbClr val="FFFFFF"/>
      </a:accent3>
      <a:accent4>
        <a:srgbClr val="954F72"/>
      </a:accent4>
      <a:accent5>
        <a:srgbClr val="4D173E"/>
      </a:accent5>
      <a:accent6>
        <a:srgbClr val="C46FDB"/>
      </a:accent6>
      <a:hlink>
        <a:srgbClr val="00194C"/>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71</TotalTime>
  <Words>7197</Words>
  <Application>Microsoft Office PowerPoint</Application>
  <PresentationFormat>Widescreen</PresentationFormat>
  <Paragraphs>371</Paragraphs>
  <Slides>40</Slides>
  <Notes>39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Arial</vt:lpstr>
      <vt:lpstr>Calibri</vt:lpstr>
      <vt:lpstr>Wingdings 3</vt:lpstr>
      <vt:lpstr>Facet</vt:lpstr>
      <vt:lpstr>L’atelier du Centre d'enseignement et d'apprentissage de l’université Windsor:</vt:lpstr>
      <vt:lpstr>Les règles de participation </vt:lpstr>
      <vt:lpstr>PowerPoint Presentation</vt:lpstr>
      <vt:lpstr>Matière à réflexion </vt:lpstr>
      <vt:lpstr>Description de la séance</vt:lpstr>
      <vt:lpstr>Qui sommes-nous?</vt:lpstr>
      <vt:lpstr>Qui sommes nous</vt:lpstr>
      <vt:lpstr>Programme InterAction pour le changement</vt:lpstr>
      <vt:lpstr>LAPHO</vt:lpstr>
      <vt:lpstr>LAPHO</vt:lpstr>
      <vt:lpstr>Qu 'est-ce que le TDAH pour vous?</vt:lpstr>
      <vt:lpstr>Comprendre les troubles TDAH</vt:lpstr>
      <vt:lpstr>Les termes et concepts</vt:lpstr>
      <vt:lpstr>Les termes et concepts</vt:lpstr>
      <vt:lpstr>Le TDAH, c’est quoi?</vt:lpstr>
      <vt:lpstr>Les différents TDAH</vt:lpstr>
      <vt:lpstr>Les symptômes les plus communs </vt:lpstr>
      <vt:lpstr>L’intersectionnalité </vt:lpstr>
      <vt:lpstr>L’intersectionnalité </vt:lpstr>
      <vt:lpstr>L'intersectionnalité</vt:lpstr>
      <vt:lpstr>Le diagnostic</vt:lpstr>
      <vt:lpstr>Le diagnostic</vt:lpstr>
      <vt:lpstr>Quels sont les obstacles à l’obtention d’un diagnostic?</vt:lpstr>
      <vt:lpstr>Les obstacles</vt:lpstr>
      <vt:lpstr>Stigmatisation et obstacles</vt:lpstr>
      <vt:lpstr>Stigmatisation et obstacles</vt:lpstr>
      <vt:lpstr>À quoi peut ressembler un TDAH en classe?</vt:lpstr>
      <vt:lpstr>Comment être solidaire et offrir son support</vt:lpstr>
      <vt:lpstr>Séance brainstorm</vt:lpstr>
      <vt:lpstr>Les sept principes de conception universelle </vt:lpstr>
      <vt:lpstr>L'importance de l'inclusivité et de l'accessibilité</vt:lpstr>
      <vt:lpstr>Vous pouvez faire la différence! </vt:lpstr>
      <vt:lpstr>L'accessibilité</vt:lpstr>
      <vt:lpstr>L’inclusivité</vt:lpstr>
      <vt:lpstr>L’inclusivité</vt:lpstr>
      <vt:lpstr>l’inclusivité</vt:lpstr>
      <vt:lpstr>Prendre du recul pour aller de l’avant</vt:lpstr>
      <vt:lpstr>Le résumé de la séance </vt:lpstr>
      <vt:lpstr>Aller de l’avant</vt:lpstr>
      <vt:lpstr>Merci!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PD Presentation</dc:title>
  <dc:creator>Nadia Gill</dc:creator>
  <cp:lastModifiedBy>Nadia Gill</cp:lastModifiedBy>
  <cp:revision>12</cp:revision>
  <dcterms:created xsi:type="dcterms:W3CDTF">2023-02-27T18:12:27Z</dcterms:created>
  <dcterms:modified xsi:type="dcterms:W3CDTF">2023-02-27T21:48:15Z</dcterms:modified>
</cp:coreProperties>
</file>