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9" r:id="rId4"/>
    <p:sldId id="260" r:id="rId5"/>
    <p:sldId id="261" r:id="rId6"/>
    <p:sldId id="263" r:id="rId7"/>
    <p:sldId id="264" r:id="rId8"/>
    <p:sldId id="258" r:id="rId9"/>
    <p:sldId id="265" r:id="rId10"/>
    <p:sldId id="266" r:id="rId11"/>
    <p:sldId id="267" r:id="rId12"/>
    <p:sldId id="268" r:id="rId13"/>
    <p:sldId id="271" r:id="rId14"/>
    <p:sldId id="270" r:id="rId15"/>
    <p:sldId id="269" r:id="rId16"/>
    <p:sldId id="272" r:id="rId17"/>
    <p:sldId id="273" r:id="rId18"/>
    <p:sldId id="275" r:id="rId19"/>
    <p:sldId id="276" r:id="rId20"/>
    <p:sldId id="274" r:id="rId21"/>
    <p:sldId id="288" r:id="rId22"/>
    <p:sldId id="28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1458" autoAdjust="0"/>
  </p:normalViewPr>
  <p:slideViewPr>
    <p:cSldViewPr snapToGrid="0">
      <p:cViewPr varScale="1">
        <p:scale>
          <a:sx n="46" d="100"/>
          <a:sy n="46" d="100"/>
        </p:scale>
        <p:origin x="165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2DCE3A-90AA-4433-B46A-EE333356DACA}" type="datetimeFigureOut">
              <a:rPr lang="en-US" smtClean="0"/>
              <a:t>2/27/2023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5D1AE-6765-4C40-95CD-F76781AEA237}" type="slidenum">
              <a:rPr lang="en-US" smtClean="0"/>
              <a:t>‹#›</a:t>
            </a:fld>
            <a:endParaRPr lang="en-US"/>
          </a:p>
        </p:txBody>
      </p:sp>
    </p:spTree>
    <p:extLst>
      <p:ext uri="{BB962C8B-B14F-4D97-AF65-F5344CB8AC3E}">
        <p14:creationId xmlns:p14="http://schemas.microsoft.com/office/powerpoint/2010/main" val="2929187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Avant de commencer notre séance, nous aimerions prendre un bref instant pour se présenter. Je m'appelle Rame Marie, je suis un étudiant de l'Université de Windsor en _____ et un coordinateur de projet ADHD. Je vais également animer notre événement ce soir. Ensuite, Nadia Gill, une étudiante de la faculté des arts dramatiques de l'Université de Windsor qui est également coordonnatrice de ce projet prendra parole. Nous sommes également accompagnés aujourd'hui d'Anthony Gomez, conseiller en matière d'invalidité et technologue en assistance technique du département des services d'accessibilité aux étudiants de l'Université de Windsor. Enfin, nous recevrons Erin </a:t>
            </a:r>
            <a:r>
              <a:rPr lang="fr-FR" dirty="0" err="1"/>
              <a:t>Plumb</a:t>
            </a:r>
            <a:r>
              <a:rPr lang="fr-FR" dirty="0"/>
              <a:t> qui est notre agente de liaison de projet de l'Association des troubles d'apprentissage de Windsor Essex.</a:t>
            </a:r>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2</a:t>
            </a:fld>
            <a:endParaRPr lang="en-US"/>
          </a:p>
        </p:txBody>
      </p:sp>
    </p:spTree>
    <p:extLst>
      <p:ext uri="{BB962C8B-B14F-4D97-AF65-F5344CB8AC3E}">
        <p14:creationId xmlns:p14="http://schemas.microsoft.com/office/powerpoint/2010/main" val="1334614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Anthony</a:t>
            </a:r>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11</a:t>
            </a:fld>
            <a:endParaRPr lang="en-US"/>
          </a:p>
        </p:txBody>
      </p:sp>
    </p:spTree>
    <p:extLst>
      <p:ext uri="{BB962C8B-B14F-4D97-AF65-F5344CB8AC3E}">
        <p14:creationId xmlns:p14="http://schemas.microsoft.com/office/powerpoint/2010/main" val="39293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Anthony</a:t>
            </a:r>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12</a:t>
            </a:fld>
            <a:endParaRPr lang="en-US"/>
          </a:p>
        </p:txBody>
      </p:sp>
    </p:spTree>
    <p:extLst>
      <p:ext uri="{BB962C8B-B14F-4D97-AF65-F5344CB8AC3E}">
        <p14:creationId xmlns:p14="http://schemas.microsoft.com/office/powerpoint/2010/main" val="3679813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a:t>Rame</a:t>
            </a:r>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13</a:t>
            </a:fld>
            <a:endParaRPr lang="en-US"/>
          </a:p>
        </p:txBody>
      </p:sp>
    </p:spTree>
    <p:extLst>
      <p:ext uri="{BB962C8B-B14F-4D97-AF65-F5344CB8AC3E}">
        <p14:creationId xmlns:p14="http://schemas.microsoft.com/office/powerpoint/2010/main" val="3583961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L'Université de Windsor offre des services de soutien gratuits avec des thérapeutes agréés (psychologues, travailleurs sociaux, étudiants diplômés en psychologie).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Il est possible d'assister à des séances de groupe, individuel, en personne et en ligne.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Prenez rendez-vous par courriel: scc@uwindsor.ca ou par téléphone 519-253-3000 (poste 4616).</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 tout débute avec une séance d’évaluation avec l'un des thérapeutes, où vous discuterez de vos objectifs, de vos besoins et de toute préoccupation que vous pourriez avoir.</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14</a:t>
            </a:fld>
            <a:endParaRPr lang="en-US"/>
          </a:p>
        </p:txBody>
      </p:sp>
    </p:spTree>
    <p:extLst>
      <p:ext uri="{BB962C8B-B14F-4D97-AF65-F5344CB8AC3E}">
        <p14:creationId xmlns:p14="http://schemas.microsoft.com/office/powerpoint/2010/main" val="294709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En plus du SCC, l'Université offre également aux étudiants des </a:t>
            </a:r>
            <a:r>
              <a:rPr kumimoji="0" lang="fr-FR" sz="2600" b="0" i="0" u="none" strike="noStrike" kern="1200" cap="none" spc="0" normalizeH="0" baseline="0" noProof="0" dirty="0" err="1">
                <a:ln>
                  <a:noFill/>
                </a:ln>
                <a:solidFill>
                  <a:prstClr val="black"/>
                </a:solidFill>
                <a:effectLst/>
                <a:uLnTx/>
                <a:uFillTx/>
                <a:latin typeface="Calibri" panose="020F0502020204030204"/>
                <a:ea typeface="+mn-ea"/>
                <a:cs typeface="+mn-cs"/>
              </a:rPr>
              <a:t>téléconseils</a:t>
            </a: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 confidentiels gratuits avec des thérapeutes agréés. Les services sont accessibles 24h/24 et 7j/7 par téléphone (1-844-451-9700), application mobile ou navigateur Web.</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Disponible sur l’App Store et Google Play en recherchant l'application gratuite </a:t>
            </a:r>
            <a:r>
              <a:rPr kumimoji="0" lang="fr-FR" sz="2600" b="0" i="0" u="none" strike="noStrike" kern="1200" cap="none" spc="0" normalizeH="0" baseline="0" noProof="0" dirty="0" err="1">
                <a:ln>
                  <a:noFill/>
                </a:ln>
                <a:solidFill>
                  <a:prstClr val="black"/>
                </a:solidFill>
                <a:effectLst/>
                <a:uLnTx/>
                <a:uFillTx/>
                <a:latin typeface="Calibri" panose="020F0502020204030204"/>
                <a:ea typeface="+mn-ea"/>
                <a:cs typeface="+mn-cs"/>
              </a:rPr>
              <a:t>MySSP</a:t>
            </a: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err="1">
                <a:ln>
                  <a:noFill/>
                </a:ln>
                <a:solidFill>
                  <a:prstClr val="black"/>
                </a:solidFill>
                <a:effectLst/>
                <a:uLnTx/>
                <a:uFillTx/>
                <a:latin typeface="Calibri" panose="020F0502020204030204"/>
                <a:ea typeface="+mn-ea"/>
                <a:cs typeface="+mn-cs"/>
              </a:rPr>
              <a:t>MySSP</a:t>
            </a: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 peut vous aider avec une variété de problèmes; anxiété, solitude, relations, procrastination, difficulté à étudier et le stress des examens et des travaux scolaires.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Les services sont offerts dans plus de 140 langues afin de servir la communauté multiculturelle d'</a:t>
            </a:r>
            <a:r>
              <a:rPr kumimoji="0" lang="fr-FR" sz="2600" b="0" i="0" u="none" strike="noStrike" kern="1200" cap="none" spc="0" normalizeH="0" baseline="0" noProof="0" dirty="0" err="1">
                <a:ln>
                  <a:noFill/>
                </a:ln>
                <a:solidFill>
                  <a:prstClr val="black"/>
                </a:solidFill>
                <a:effectLst/>
                <a:uLnTx/>
                <a:uFillTx/>
                <a:latin typeface="Calibri" panose="020F0502020204030204"/>
                <a:ea typeface="+mn-ea"/>
                <a:cs typeface="+mn-cs"/>
              </a:rPr>
              <a:t>UWindsor</a:t>
            </a: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err="1">
                <a:ln>
                  <a:noFill/>
                </a:ln>
                <a:solidFill>
                  <a:prstClr val="black"/>
                </a:solidFill>
                <a:effectLst/>
                <a:uLnTx/>
                <a:uFillTx/>
                <a:latin typeface="Calibri" panose="020F0502020204030204"/>
                <a:ea typeface="+mn-ea"/>
                <a:cs typeface="+mn-cs"/>
              </a:rPr>
              <a:t>MySSP</a:t>
            </a: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 est également disponible aux anciens de l'</a:t>
            </a:r>
            <a:r>
              <a:rPr kumimoji="0" lang="fr-FR" sz="2600" b="0" i="0" u="none" strike="noStrike" kern="1200" cap="none" spc="0" normalizeH="0" baseline="0" noProof="0" dirty="0" err="1">
                <a:ln>
                  <a:noFill/>
                </a:ln>
                <a:solidFill>
                  <a:prstClr val="black"/>
                </a:solidFill>
                <a:effectLst/>
                <a:uLnTx/>
                <a:uFillTx/>
                <a:latin typeface="Calibri" panose="020F0502020204030204"/>
                <a:ea typeface="+mn-ea"/>
                <a:cs typeface="+mn-cs"/>
              </a:rPr>
              <a:t>UWindsor</a:t>
            </a: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 jusqu'à 5 ans après l'obtention de leur diplôme</a:t>
            </a:r>
            <a:endPar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15</a:t>
            </a:fld>
            <a:endParaRPr lang="en-US"/>
          </a:p>
        </p:txBody>
      </p:sp>
    </p:spTree>
    <p:extLst>
      <p:ext uri="{BB962C8B-B14F-4D97-AF65-F5344CB8AC3E}">
        <p14:creationId xmlns:p14="http://schemas.microsoft.com/office/powerpoint/2010/main" val="444941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L'UWSA de l'Université de Windsor gère un groupe de soutien qui offre à tous les étudiants de l'</a:t>
            </a:r>
            <a:r>
              <a:rPr kumimoji="0" lang="fr-FR" sz="2800" b="0" i="0" u="none" strike="noStrike" kern="1200" cap="none" spc="0" normalizeH="0" baseline="0" noProof="0" dirty="0" err="1">
                <a:ln>
                  <a:noFill/>
                </a:ln>
                <a:solidFill>
                  <a:prstClr val="black"/>
                </a:solidFill>
                <a:effectLst/>
                <a:uLnTx/>
                <a:uFillTx/>
                <a:latin typeface="Calibri" panose="020F0502020204030204"/>
                <a:ea typeface="+mn-ea"/>
                <a:cs typeface="+mn-cs"/>
              </a:rPr>
              <a:t>UWindsor</a:t>
            </a: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 la possibilité d'assister à une séance de soutien par les pairs «sans rendez-vous».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 centre vous offre la possibilité de parler à un bénévole de soutien approuvé dans un environnement sûr et confidentiel.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Ces séances sont disponibles entre 8h00 et 20h00 du lundi au vendredi (aucun rendez-vous nécessaire).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Ensemble, les étudiants bénévoles peuvent aider les étudiants à surmonter les difficultés auxquelles ils sont confrontés. Ils peuvent également les référer à d'autres programmes de soutien sur le campus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16</a:t>
            </a:fld>
            <a:endParaRPr lang="en-US"/>
          </a:p>
        </p:txBody>
      </p:sp>
    </p:spTree>
    <p:extLst>
      <p:ext uri="{BB962C8B-B14F-4D97-AF65-F5344CB8AC3E}">
        <p14:creationId xmlns:p14="http://schemas.microsoft.com/office/powerpoint/2010/main" val="2222530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L'Université offre également des services de santé et des avantages pour tous les étudiants.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Il existe une équipe médicale d'infirmières et de médecins qui fournit une large gamme de services pour soutenir le bien-être émotionnel, physique et personnel.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La clinique est ouverte du lundi au vendredi de 8h30 à 16h30 et se trouve dans le bâtiment CAW.</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La prise de rendez-vous peut se faire en ligne</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17</a:t>
            </a:fld>
            <a:endParaRPr lang="en-US"/>
          </a:p>
        </p:txBody>
      </p:sp>
    </p:spTree>
    <p:extLst>
      <p:ext uri="{BB962C8B-B14F-4D97-AF65-F5344CB8AC3E}">
        <p14:creationId xmlns:p14="http://schemas.microsoft.com/office/powerpoint/2010/main" val="2175702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Erin Plumb</a:t>
            </a:r>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19</a:t>
            </a:fld>
            <a:endParaRPr lang="en-US"/>
          </a:p>
        </p:txBody>
      </p:sp>
    </p:spTree>
    <p:extLst>
      <p:ext uri="{BB962C8B-B14F-4D97-AF65-F5344CB8AC3E}">
        <p14:creationId xmlns:p14="http://schemas.microsoft.com/office/powerpoint/2010/main" val="1082492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Vos droits à l'accommodement sont définis dans la Charte canadienne des libertés et des droits et dans la CODP.</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principes d'adaptation et d'accessibilité comprennent la dignité, l'individualisation, l'intégration et la participation.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Rôle du programme de cours et de la communication dans l'adaptation postsecondaire.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Recruter vos professeurs et leurs assistants comme alliés dans vos demandes d'accommodations.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Où aller pour obtenir de l'aide pour garantir vos droits en tant qu'étudiant? </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20</a:t>
            </a:fld>
            <a:endParaRPr lang="en-US"/>
          </a:p>
        </p:txBody>
      </p:sp>
    </p:spTree>
    <p:extLst>
      <p:ext uri="{BB962C8B-B14F-4D97-AF65-F5344CB8AC3E}">
        <p14:creationId xmlns:p14="http://schemas.microsoft.com/office/powerpoint/2010/main" val="1418570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Les </a:t>
            </a:r>
            <a:r>
              <a:rPr lang="en-US" dirty="0" err="1"/>
              <a:t>ressources</a:t>
            </a:r>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21</a:t>
            </a:fld>
            <a:endParaRPr lang="en-US"/>
          </a:p>
        </p:txBody>
      </p:sp>
    </p:spTree>
    <p:extLst>
      <p:ext uri="{BB962C8B-B14F-4D97-AF65-F5344CB8AC3E}">
        <p14:creationId xmlns:p14="http://schemas.microsoft.com/office/powerpoint/2010/main" val="1614308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Le projet ADHD est une initiative étudiante dirigée par ceux-ci, faisant la promotion et l'inclusion des étudiants universitaires s’identifiant comme </a:t>
            </a:r>
            <a:r>
              <a:rPr lang="fr-FR" dirty="0" err="1"/>
              <a:t>neurodivers</a:t>
            </a:r>
            <a:r>
              <a:rPr lang="fr-FR" dirty="0"/>
              <a:t>. Ce projet a été créé pour déstigmatiser les troubles TDAH et la neurodiversité sur le campus. Concrètement, ce projet saura fournir aux étudiants des ressources et le soutien nécessaire pour offrir un environnement accueillant à l'Université de Windsor. Nous savons à quel point la vie universitaire peut être difficile pour plusieurs, et parfois davantage pour les étudiants s’identifiant comme </a:t>
            </a:r>
            <a:r>
              <a:rPr lang="fr-FR" dirty="0" err="1"/>
              <a:t>neurodivers</a:t>
            </a:r>
            <a:r>
              <a:rPr lang="fr-FR" dirty="0"/>
              <a:t> ou souffrants d’un TDAH. Le projet ADHD a été financé par le gouvernement de l'Ontario et en partenariat avec l’association Learning </a:t>
            </a:r>
            <a:r>
              <a:rPr lang="fr-FR" dirty="0" err="1"/>
              <a:t>Disability</a:t>
            </a:r>
            <a:r>
              <a:rPr lang="fr-FR" dirty="0"/>
              <a:t> Association of </a:t>
            </a:r>
            <a:r>
              <a:rPr lang="fr-FR" dirty="0" err="1"/>
              <a:t>WindsorEssex</a:t>
            </a:r>
            <a:r>
              <a:rPr lang="fr-FR" dirty="0"/>
              <a:t> (LDAWE).</a:t>
            </a:r>
          </a:p>
          <a:p>
            <a:r>
              <a:rPr lang="fr-FR" dirty="0"/>
              <a:t>Le projet ADHD repose sur trois principes: l'éducation, l'équité et l’autonomie pour tous. Nous pensons qu'en amplifiant la voix des personnes atteintes d’un TDAH, nous pourrons créer un campus plus inclusif et accessible.</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a:t>
            </a:fld>
            <a:endParaRPr lang="en-US"/>
          </a:p>
        </p:txBody>
      </p:sp>
    </p:spTree>
    <p:extLst>
      <p:ext uri="{BB962C8B-B14F-4D97-AF65-F5344CB8AC3E}">
        <p14:creationId xmlns:p14="http://schemas.microsoft.com/office/powerpoint/2010/main" val="32775395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Nous tenons à remercier l'OHREA pour son soutien à cet atelier et à cette initiative, ainsi que l'Association des troubles d'apprentissage de Windsor-Essex, l'Université de Windsor et le gouvernement de l'Ontario. </a:t>
            </a:r>
          </a:p>
          <a:p>
            <a:r>
              <a:rPr lang="fr-FR" dirty="0"/>
              <a:t>Un grand merci tout spécial à nos participants aujourd'hui. N'hésitez pas à nous contacter par courriel à tout moment ou à visiter notre site Web pour consulter nos mises à jour et nouveaux projets</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22</a:t>
            </a:fld>
            <a:endParaRPr lang="en-US"/>
          </a:p>
        </p:txBody>
      </p:sp>
    </p:spTree>
    <p:extLst>
      <p:ext uri="{BB962C8B-B14F-4D97-AF65-F5344CB8AC3E}">
        <p14:creationId xmlns:p14="http://schemas.microsoft.com/office/powerpoint/2010/main" val="3139559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 projet ADHD repose sur trois principes: l'éducation, l'équité et l’autonomie pour tous. Nous pensons qu'en amplifiant la voix des personnes atteintes d’un TDAH, nous pourrons créer un campus plus inclusif et accessible.</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4</a:t>
            </a:fld>
            <a:endParaRPr lang="en-US"/>
          </a:p>
        </p:txBody>
      </p:sp>
    </p:spTree>
    <p:extLst>
      <p:ext uri="{BB962C8B-B14F-4D97-AF65-F5344CB8AC3E}">
        <p14:creationId xmlns:p14="http://schemas.microsoft.com/office/powerpoint/2010/main" val="3827962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 projet ADHD a été rendu possible grâce à une subvention du programme </a:t>
            </a:r>
            <a:r>
              <a:rPr lang="fr-FR" dirty="0" err="1"/>
              <a:t>InterAction</a:t>
            </a:r>
            <a:r>
              <a:rPr lang="fr-FR" dirty="0"/>
              <a:t> pour le changement, un programme de subventions géré par le Ministère des Services aux Aînés et de l'Accessibilité. Grâce au soutien du programme </a:t>
            </a:r>
            <a:r>
              <a:rPr lang="fr-FR" dirty="0" err="1"/>
              <a:t>InterAction</a:t>
            </a:r>
            <a:r>
              <a:rPr lang="fr-FR" dirty="0"/>
              <a:t> pour le changement, le projet ADHD a pu devenir une initiative d'accessibilité à l'échelle universitaire.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5</a:t>
            </a:fld>
            <a:endParaRPr lang="en-US"/>
          </a:p>
        </p:txBody>
      </p:sp>
    </p:spTree>
    <p:extLst>
      <p:ext uri="{BB962C8B-B14F-4D97-AF65-F5344CB8AC3E}">
        <p14:creationId xmlns:p14="http://schemas.microsoft.com/office/powerpoint/2010/main" val="729346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dirty="0"/>
              <a:t>Les établissements d'enseignement de l'Ontario ont l'obligation de se conformer à deux ensembles de règlements. </a:t>
            </a:r>
          </a:p>
          <a:p>
            <a:pPr marL="0" indent="0">
              <a:buNone/>
            </a:pPr>
            <a:r>
              <a:rPr lang="fr-FR" dirty="0"/>
              <a:t>Le Code des droits de la personne de l'Ontario: Maintenir des environnements éducatifs accessibles, inclusifs, exempts de discrimination et de harcèlement et respectueux des droits de la personne. </a:t>
            </a:r>
          </a:p>
          <a:p>
            <a:pPr marL="0" indent="0">
              <a:buNone/>
            </a:pPr>
            <a:r>
              <a:rPr lang="fr-FR" dirty="0"/>
              <a:t>La Loi sur l'accessibilité pour les personnes vivant avec un handicap de l'Ontario: La LAPHO a établi le Règlement sur les normes d'accessibilité intégrées (RNAI), un ensemble d'exigences légales que les établissements doivent suivre pour aider à identifier, éliminer et prévenir les obstacles auxquels sont confrontées les personnes handicapées. Ces exigences sont divisées en deux catégories: exigences générales et normes d'accessibilité. </a:t>
            </a:r>
          </a:p>
          <a:p>
            <a:pPr marL="0" indent="0">
              <a:buNone/>
            </a:pPr>
            <a:r>
              <a:rPr lang="fr-FR" dirty="0"/>
              <a:t>Source textuelle: Universal Design for Learning (UDL) for Inclusion, Diversity, </a:t>
            </a:r>
            <a:r>
              <a:rPr lang="fr-FR" dirty="0" err="1"/>
              <a:t>Equity</a:t>
            </a:r>
            <a:r>
              <a:rPr lang="fr-FR" dirty="0"/>
              <a:t>, and </a:t>
            </a:r>
            <a:r>
              <a:rPr lang="fr-FR" dirty="0" err="1"/>
              <a:t>Accessibility</a:t>
            </a:r>
            <a:r>
              <a:rPr lang="fr-FR" dirty="0"/>
              <a:t> (IDEA) par </a:t>
            </a:r>
            <a:r>
              <a:rPr lang="fr-FR" dirty="0" err="1"/>
              <a:t>Darla</a:t>
            </a:r>
            <a:r>
              <a:rPr lang="fr-FR" dirty="0"/>
              <a:t> Benton Kearney</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6</a:t>
            </a:fld>
            <a:endParaRPr lang="en-US"/>
          </a:p>
        </p:txBody>
      </p:sp>
    </p:spTree>
    <p:extLst>
      <p:ext uri="{BB962C8B-B14F-4D97-AF65-F5344CB8AC3E}">
        <p14:creationId xmlns:p14="http://schemas.microsoft.com/office/powerpoint/2010/main" val="2056123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Anthony Gomez</a:t>
            </a:r>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7</a:t>
            </a:fld>
            <a:endParaRPr lang="en-US"/>
          </a:p>
        </p:txBody>
      </p:sp>
    </p:spTree>
    <p:extLst>
      <p:ext uri="{BB962C8B-B14F-4D97-AF65-F5344CB8AC3E}">
        <p14:creationId xmlns:p14="http://schemas.microsoft.com/office/powerpoint/2010/main" val="3805809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Anthony</a:t>
            </a:r>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8</a:t>
            </a:fld>
            <a:endParaRPr lang="en-US"/>
          </a:p>
        </p:txBody>
      </p:sp>
    </p:spTree>
    <p:extLst>
      <p:ext uri="{BB962C8B-B14F-4D97-AF65-F5344CB8AC3E}">
        <p14:creationId xmlns:p14="http://schemas.microsoft.com/office/powerpoint/2010/main" val="3250190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Anthony</a:t>
            </a:r>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9</a:t>
            </a:fld>
            <a:endParaRPr lang="en-US"/>
          </a:p>
        </p:txBody>
      </p:sp>
    </p:spTree>
    <p:extLst>
      <p:ext uri="{BB962C8B-B14F-4D97-AF65-F5344CB8AC3E}">
        <p14:creationId xmlns:p14="http://schemas.microsoft.com/office/powerpoint/2010/main" val="2305217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Anthony</a:t>
            </a:r>
            <a:endParaRPr lang="en-US" dirty="0"/>
          </a:p>
        </p:txBody>
      </p:sp>
      <p:sp>
        <p:nvSpPr>
          <p:cNvPr id="4" name="Slide Number Placeholder 3"/>
          <p:cNvSpPr>
            <a:spLocks noGrp="1"/>
          </p:cNvSpPr>
          <p:nvPr>
            <p:ph type="sldNum" sz="quarter" idx="5"/>
          </p:nvPr>
        </p:nvSpPr>
        <p:spPr/>
        <p:txBody>
          <a:bodyPr/>
          <a:lstStyle/>
          <a:p>
            <a:fld id="{77A5D1AE-6765-4C40-95CD-F76781AEA237}" type="slidenum">
              <a:rPr lang="en-US" smtClean="0"/>
              <a:t>10</a:t>
            </a:fld>
            <a:endParaRPr lang="en-US"/>
          </a:p>
        </p:txBody>
      </p:sp>
    </p:spTree>
    <p:extLst>
      <p:ext uri="{BB962C8B-B14F-4D97-AF65-F5344CB8AC3E}">
        <p14:creationId xmlns:p14="http://schemas.microsoft.com/office/powerpoint/2010/main" val="2008993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281288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1231194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66110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4173911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6428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470782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198929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271592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1924730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9296AD-96F6-4855-BAA7-18212A09701B}"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1674990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9296AD-96F6-4855-BAA7-18212A09701B}"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3973172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9296AD-96F6-4855-BAA7-18212A09701B}" type="datetimeFigureOut">
              <a:rPr lang="en-US" smtClean="0"/>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3600405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9296AD-96F6-4855-BAA7-18212A09701B}" type="datetimeFigureOut">
              <a:rPr lang="en-US" smtClean="0"/>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1532118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296AD-96F6-4855-BAA7-18212A09701B}" type="datetimeFigureOut">
              <a:rPr lang="en-US" smtClean="0"/>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2964302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9296AD-96F6-4855-BAA7-18212A09701B}"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306063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9296AD-96F6-4855-BAA7-18212A09701B}"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6D16B-F0C6-47EA-9769-2505C4DF7677}" type="slidenum">
              <a:rPr lang="en-US" smtClean="0"/>
              <a:t>‹#›</a:t>
            </a:fld>
            <a:endParaRPr lang="en-US"/>
          </a:p>
        </p:txBody>
      </p:sp>
    </p:spTree>
    <p:extLst>
      <p:ext uri="{BB962C8B-B14F-4D97-AF65-F5344CB8AC3E}">
        <p14:creationId xmlns:p14="http://schemas.microsoft.com/office/powerpoint/2010/main" val="267905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9296AD-96F6-4855-BAA7-18212A09701B}" type="datetimeFigureOut">
              <a:rPr lang="en-US" smtClean="0"/>
              <a:t>2/27/2023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E6D16B-F0C6-47EA-9769-2505C4DF7677}" type="slidenum">
              <a:rPr lang="en-US" smtClean="0"/>
              <a:t>‹#›</a:t>
            </a:fld>
            <a:endParaRPr lang="en-US"/>
          </a:p>
        </p:txBody>
      </p:sp>
    </p:spTree>
    <p:extLst>
      <p:ext uri="{BB962C8B-B14F-4D97-AF65-F5344CB8AC3E}">
        <p14:creationId xmlns:p14="http://schemas.microsoft.com/office/powerpoint/2010/main" val="4198867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FBDF2-D855-6CD9-F504-4DA146BD12DC}"/>
              </a:ext>
            </a:extLst>
          </p:cNvPr>
          <p:cNvSpPr>
            <a:spLocks noGrp="1"/>
          </p:cNvSpPr>
          <p:nvPr>
            <p:ph type="ctrTitle"/>
          </p:nvPr>
        </p:nvSpPr>
        <p:spPr>
          <a:xfrm>
            <a:off x="1839576" y="2404531"/>
            <a:ext cx="7766936" cy="1646302"/>
          </a:xfrm>
        </p:spPr>
        <p:txBody>
          <a:bodyPr/>
          <a:lstStyle/>
          <a:p>
            <a:pPr algn="l"/>
            <a:r>
              <a:rPr lang="fr-FR" sz="3600" dirty="0"/>
              <a:t>L’atelier pour les écoles secondaires</a:t>
            </a:r>
            <a:endParaRPr lang="en-US" sz="3600" dirty="0"/>
          </a:p>
        </p:txBody>
      </p:sp>
      <p:sp>
        <p:nvSpPr>
          <p:cNvPr id="3" name="Subtitle 2">
            <a:extLst>
              <a:ext uri="{FF2B5EF4-FFF2-40B4-BE49-F238E27FC236}">
                <a16:creationId xmlns:a16="http://schemas.microsoft.com/office/drawing/2014/main" id="{83114C55-98DE-A3D0-F764-C95E62766A82}"/>
              </a:ext>
            </a:extLst>
          </p:cNvPr>
          <p:cNvSpPr>
            <a:spLocks noGrp="1"/>
          </p:cNvSpPr>
          <p:nvPr>
            <p:ph type="subTitle" idx="1"/>
          </p:nvPr>
        </p:nvSpPr>
        <p:spPr>
          <a:xfrm>
            <a:off x="1839576" y="4050833"/>
            <a:ext cx="7766936" cy="1096899"/>
          </a:xfrm>
        </p:spPr>
        <p:txBody>
          <a:bodyPr/>
          <a:lstStyle/>
          <a:p>
            <a:pPr algn="l"/>
            <a:r>
              <a:rPr lang="en-CA" dirty="0"/>
              <a:t>Le project ADHD</a:t>
            </a:r>
            <a:endParaRPr lang="en-US" dirty="0"/>
          </a:p>
        </p:txBody>
      </p:sp>
      <p:pic>
        <p:nvPicPr>
          <p:cNvPr id="4" name="Picture 3">
            <a:extLst>
              <a:ext uri="{FF2B5EF4-FFF2-40B4-BE49-F238E27FC236}">
                <a16:creationId xmlns:a16="http://schemas.microsoft.com/office/drawing/2014/main" id="{03BFE43D-54C6-B7C7-E377-B8FCBD7375D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284" y="3227682"/>
            <a:ext cx="1096899" cy="1096899"/>
          </a:xfrm>
          <a:prstGeom prst="rect">
            <a:avLst/>
          </a:prstGeom>
        </p:spPr>
      </p:pic>
    </p:spTree>
    <p:extLst>
      <p:ext uri="{BB962C8B-B14F-4D97-AF65-F5344CB8AC3E}">
        <p14:creationId xmlns:p14="http://schemas.microsoft.com/office/powerpoint/2010/main" val="3468722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3BA7A-B58A-5757-3BB4-7E9F37760A72}"/>
              </a:ext>
            </a:extLst>
          </p:cNvPr>
          <p:cNvSpPr>
            <a:spLocks noGrp="1"/>
          </p:cNvSpPr>
          <p:nvPr>
            <p:ph type="title"/>
          </p:nvPr>
        </p:nvSpPr>
        <p:spPr/>
        <p:txBody>
          <a:bodyPr/>
          <a:lstStyle/>
          <a:p>
            <a:r>
              <a:rPr lang="fr-FR" dirty="0"/>
              <a:t>Les accommodations et les différents supports</a:t>
            </a:r>
            <a:endParaRPr lang="en-US" dirty="0"/>
          </a:p>
        </p:txBody>
      </p:sp>
      <p:sp>
        <p:nvSpPr>
          <p:cNvPr id="3" name="Content Placeholder 2">
            <a:extLst>
              <a:ext uri="{FF2B5EF4-FFF2-40B4-BE49-F238E27FC236}">
                <a16:creationId xmlns:a16="http://schemas.microsoft.com/office/drawing/2014/main" id="{8B7E4963-60D6-89ED-E632-332487EB8FDF}"/>
              </a:ext>
            </a:extLst>
          </p:cNvPr>
          <p:cNvSpPr>
            <a:spLocks noGrp="1"/>
          </p:cNvSpPr>
          <p:nvPr>
            <p:ph idx="1"/>
          </p:nvPr>
        </p:nvSpPr>
        <p:spPr/>
        <p:txBody>
          <a:bodyPr>
            <a:normAutofit/>
          </a:bodyPr>
          <a:lstStyle/>
          <a:p>
            <a:pPr>
              <a:buFont typeface="Arial" panose="020B0604020202020204" pitchFamily="34" charset="0"/>
              <a:buChar char="•"/>
            </a:pPr>
            <a:r>
              <a:rPr lang="fr-FR" sz="2800" dirty="0"/>
              <a:t>Les examens, les lectures et autres modifications possibles</a:t>
            </a:r>
          </a:p>
          <a:p>
            <a:pPr>
              <a:buFont typeface="Arial" panose="020B0604020202020204" pitchFamily="34" charset="0"/>
              <a:buChar char="•"/>
            </a:pPr>
            <a:r>
              <a:rPr lang="fr-FR" sz="2800" dirty="0"/>
              <a:t>Un travail en constante progression</a:t>
            </a:r>
          </a:p>
          <a:p>
            <a:pPr>
              <a:buFont typeface="Arial" panose="020B0604020202020204" pitchFamily="34" charset="0"/>
              <a:buChar char="•"/>
            </a:pPr>
            <a:r>
              <a:rPr lang="fr-FR" sz="2800" dirty="0"/>
              <a:t>Les différents formats de cours et programmes possibles</a:t>
            </a:r>
          </a:p>
          <a:p>
            <a:pPr>
              <a:buFont typeface="Arial" panose="020B0604020202020204" pitchFamily="34" charset="0"/>
              <a:buChar char="•"/>
            </a:pPr>
            <a:r>
              <a:rPr lang="fr-FR" sz="2800" dirty="0"/>
              <a:t>Les accommodations vs les modifications</a:t>
            </a:r>
            <a:endParaRPr lang="en-US" sz="2800" dirty="0"/>
          </a:p>
        </p:txBody>
      </p:sp>
    </p:spTree>
    <p:extLst>
      <p:ext uri="{BB962C8B-B14F-4D97-AF65-F5344CB8AC3E}">
        <p14:creationId xmlns:p14="http://schemas.microsoft.com/office/powerpoint/2010/main" val="1515927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95AB5-CBE7-071A-7154-E4692EF41676}"/>
              </a:ext>
            </a:extLst>
          </p:cNvPr>
          <p:cNvSpPr>
            <a:spLocks noGrp="1"/>
          </p:cNvSpPr>
          <p:nvPr>
            <p:ph type="title"/>
          </p:nvPr>
        </p:nvSpPr>
        <p:spPr/>
        <p:txBody>
          <a:bodyPr/>
          <a:lstStyle/>
          <a:p>
            <a:r>
              <a:rPr lang="fr-FR" dirty="0"/>
              <a:t>La documentation TDAH disponible</a:t>
            </a:r>
            <a:endParaRPr lang="en-US" dirty="0"/>
          </a:p>
        </p:txBody>
      </p:sp>
      <p:sp>
        <p:nvSpPr>
          <p:cNvPr id="3" name="Content Placeholder 2">
            <a:extLst>
              <a:ext uri="{FF2B5EF4-FFF2-40B4-BE49-F238E27FC236}">
                <a16:creationId xmlns:a16="http://schemas.microsoft.com/office/drawing/2014/main" id="{7A347045-149A-AADB-1E13-BE00C9758E44}"/>
              </a:ext>
            </a:extLst>
          </p:cNvPr>
          <p:cNvSpPr>
            <a:spLocks noGrp="1"/>
          </p:cNvSpPr>
          <p:nvPr>
            <p:ph idx="1"/>
          </p:nvPr>
        </p:nvSpPr>
        <p:spPr/>
        <p:txBody>
          <a:bodyPr/>
          <a:lstStyle/>
          <a:p>
            <a:pPr>
              <a:buFont typeface="Arial" panose="020B0604020202020204" pitchFamily="34" charset="0"/>
              <a:buChar char="•"/>
            </a:pPr>
            <a:r>
              <a:rPr lang="fr-FR" sz="2800" dirty="0"/>
              <a:t>Quoi partager?</a:t>
            </a:r>
          </a:p>
          <a:p>
            <a:pPr>
              <a:buFont typeface="Arial" panose="020B0604020202020204" pitchFamily="34" charset="0"/>
              <a:buChar char="•"/>
            </a:pPr>
            <a:r>
              <a:rPr lang="fr-FR" sz="2800" dirty="0"/>
              <a:t>La confidentialité.</a:t>
            </a:r>
          </a:p>
          <a:p>
            <a:pPr>
              <a:buFont typeface="Arial" panose="020B0604020202020204" pitchFamily="34" charset="0"/>
              <a:buChar char="•"/>
            </a:pPr>
            <a:r>
              <a:rPr lang="fr-FR" sz="2800" dirty="0"/>
              <a:t>Effectuer des changements et des mises à jour</a:t>
            </a:r>
            <a:r>
              <a:rPr lang="fr-FR" dirty="0"/>
              <a:t>.</a:t>
            </a:r>
            <a:endParaRPr lang="en-US" dirty="0"/>
          </a:p>
        </p:txBody>
      </p:sp>
    </p:spTree>
    <p:extLst>
      <p:ext uri="{BB962C8B-B14F-4D97-AF65-F5344CB8AC3E}">
        <p14:creationId xmlns:p14="http://schemas.microsoft.com/office/powerpoint/2010/main" val="3796737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81C00-51D4-D534-C44F-A661D4396D49}"/>
              </a:ext>
            </a:extLst>
          </p:cNvPr>
          <p:cNvSpPr>
            <a:spLocks noGrp="1"/>
          </p:cNvSpPr>
          <p:nvPr>
            <p:ph type="title"/>
          </p:nvPr>
        </p:nvSpPr>
        <p:spPr/>
        <p:txBody>
          <a:bodyPr/>
          <a:lstStyle/>
          <a:p>
            <a:r>
              <a:rPr lang="fr-FR" dirty="0"/>
              <a:t>Les soutiens au financement</a:t>
            </a:r>
            <a:endParaRPr lang="en-US" dirty="0"/>
          </a:p>
        </p:txBody>
      </p:sp>
      <p:sp>
        <p:nvSpPr>
          <p:cNvPr id="3" name="Content Placeholder 2">
            <a:extLst>
              <a:ext uri="{FF2B5EF4-FFF2-40B4-BE49-F238E27FC236}">
                <a16:creationId xmlns:a16="http://schemas.microsoft.com/office/drawing/2014/main" id="{CD7327A0-358B-6B4D-1411-085DCBC92E6D}"/>
              </a:ext>
            </a:extLst>
          </p:cNvPr>
          <p:cNvSpPr>
            <a:spLocks noGrp="1"/>
          </p:cNvSpPr>
          <p:nvPr>
            <p:ph idx="1"/>
          </p:nvPr>
        </p:nvSpPr>
        <p:spPr/>
        <p:txBody>
          <a:bodyPr/>
          <a:lstStyle/>
          <a:p>
            <a:pPr>
              <a:buFont typeface="Arial" panose="020B0604020202020204" pitchFamily="34" charset="0"/>
              <a:buChar char="•"/>
            </a:pPr>
            <a:r>
              <a:rPr lang="fr-FR" sz="2800" dirty="0"/>
              <a:t>Régime d'aide financière aux étudiantes et étudiants de l'Ontario (RAFEO)</a:t>
            </a:r>
          </a:p>
          <a:p>
            <a:pPr>
              <a:buFont typeface="Arial" panose="020B0604020202020204" pitchFamily="34" charset="0"/>
              <a:buChar char="•"/>
            </a:pPr>
            <a:r>
              <a:rPr lang="fr-FR" sz="2800" dirty="0"/>
              <a:t>Financement général vs financement spécifique</a:t>
            </a:r>
          </a:p>
          <a:p>
            <a:pPr>
              <a:buFont typeface="Arial" panose="020B0604020202020204" pitchFamily="34" charset="0"/>
              <a:buChar char="•"/>
            </a:pPr>
            <a:r>
              <a:rPr lang="fr-FR" sz="2800" dirty="0"/>
              <a:t>Bourse d'études canadienne pour étudiants ayant une invalidité</a:t>
            </a:r>
          </a:p>
          <a:p>
            <a:pPr>
              <a:buFont typeface="Arial" panose="020B0604020202020204" pitchFamily="34" charset="0"/>
              <a:buChar char="•"/>
            </a:pPr>
            <a:r>
              <a:rPr lang="fr-FR" sz="2800" dirty="0"/>
              <a:t>Bourse pour étudiants vivant avec un handicap (BSWD)</a:t>
            </a:r>
          </a:p>
          <a:p>
            <a:endParaRPr lang="en-US" dirty="0"/>
          </a:p>
        </p:txBody>
      </p:sp>
    </p:spTree>
    <p:extLst>
      <p:ext uri="{BB962C8B-B14F-4D97-AF65-F5344CB8AC3E}">
        <p14:creationId xmlns:p14="http://schemas.microsoft.com/office/powerpoint/2010/main" val="918226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FF71D-3EDE-7653-6B12-5ABE08CB0BAF}"/>
              </a:ext>
            </a:extLst>
          </p:cNvPr>
          <p:cNvSpPr>
            <a:spLocks noGrp="1"/>
          </p:cNvSpPr>
          <p:nvPr>
            <p:ph type="title"/>
          </p:nvPr>
        </p:nvSpPr>
        <p:spPr/>
        <p:txBody>
          <a:bodyPr/>
          <a:lstStyle/>
          <a:p>
            <a:r>
              <a:rPr lang="en-CA" dirty="0" err="1"/>
              <a:t>Sante</a:t>
            </a:r>
            <a:endParaRPr lang="en-US" dirty="0"/>
          </a:p>
        </p:txBody>
      </p:sp>
      <p:sp>
        <p:nvSpPr>
          <p:cNvPr id="3" name="Text Placeholder 2">
            <a:extLst>
              <a:ext uri="{FF2B5EF4-FFF2-40B4-BE49-F238E27FC236}">
                <a16:creationId xmlns:a16="http://schemas.microsoft.com/office/drawing/2014/main" id="{E3689312-222F-5639-555C-746A82854D8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15563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62E32-1AB7-2EB2-8623-95457D71FCF2}"/>
              </a:ext>
            </a:extLst>
          </p:cNvPr>
          <p:cNvSpPr>
            <a:spLocks noGrp="1"/>
          </p:cNvSpPr>
          <p:nvPr>
            <p:ph type="title"/>
          </p:nvPr>
        </p:nvSpPr>
        <p:spPr/>
        <p:txBody>
          <a:bodyPr/>
          <a:lstStyle/>
          <a:p>
            <a:r>
              <a:rPr lang="fr-FR" dirty="0"/>
              <a:t>Centre de soutien aux étudiants </a:t>
            </a:r>
            <a:endParaRPr lang="en-US" dirty="0"/>
          </a:p>
        </p:txBody>
      </p:sp>
      <p:sp>
        <p:nvSpPr>
          <p:cNvPr id="3" name="Content Placeholder 2">
            <a:extLst>
              <a:ext uri="{FF2B5EF4-FFF2-40B4-BE49-F238E27FC236}">
                <a16:creationId xmlns:a16="http://schemas.microsoft.com/office/drawing/2014/main" id="{FC9A97B3-66B1-D209-D081-369D285AEA38}"/>
              </a:ext>
            </a:extLst>
          </p:cNvPr>
          <p:cNvSpPr>
            <a:spLocks noGrp="1"/>
          </p:cNvSpPr>
          <p:nvPr>
            <p:ph idx="1"/>
          </p:nvPr>
        </p:nvSpPr>
        <p:spPr/>
        <p:txBody>
          <a:bodyPr>
            <a:normAutofit/>
          </a:bodyPr>
          <a:lstStyle/>
          <a:p>
            <a:pPr>
              <a:buFont typeface="Arial" panose="020B0604020202020204" pitchFamily="34" charset="0"/>
              <a:buChar char="•"/>
            </a:pPr>
            <a:r>
              <a:rPr lang="fr-FR" sz="2400" dirty="0"/>
              <a:t>L'Université de Windsor offre des services de soutien gratuits avec des thérapeutes agréés (psychologues, travailleurs sociaux, étudiants diplômés en psychologie).</a:t>
            </a:r>
          </a:p>
          <a:p>
            <a:pPr>
              <a:buFont typeface="Arial" panose="020B0604020202020204" pitchFamily="34" charset="0"/>
              <a:buChar char="•"/>
            </a:pPr>
            <a:r>
              <a:rPr lang="fr-FR" sz="2400" dirty="0"/>
              <a:t>Prenez rendez-vous par courriel: scc@uwindsor.ca ou par téléphone 519-253-3000 (poste 4616).</a:t>
            </a:r>
          </a:p>
          <a:p>
            <a:pPr>
              <a:buFont typeface="Arial" panose="020B0604020202020204" pitchFamily="34" charset="0"/>
              <a:buChar char="•"/>
            </a:pPr>
            <a:r>
              <a:rPr kumimoji="0" lang="fr-FR" sz="2400" b="0" i="0" u="none" strike="noStrike" kern="1200" cap="none" spc="0" normalizeH="0" baseline="0" noProof="0" dirty="0">
                <a:ln>
                  <a:noFill/>
                </a:ln>
                <a:solidFill>
                  <a:prstClr val="black"/>
                </a:solidFill>
                <a:effectLst/>
                <a:uLnTx/>
                <a:uFillTx/>
                <a:ea typeface="+mn-ea"/>
                <a:cs typeface="+mn-cs"/>
              </a:rPr>
              <a:t>Le tout débute avec une séance d’évaluation avec l'un des thérapeutes, où vous discuterez de vos objectifs, de vos besoins et de toute préoccupation que vous pourriez avoir.</a:t>
            </a:r>
            <a:endParaRPr kumimoji="0" lang="en-US" sz="24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3296460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AEEE1-58FE-5FAE-1088-3A0ECF8EB9BD}"/>
              </a:ext>
            </a:extLst>
          </p:cNvPr>
          <p:cNvSpPr>
            <a:spLocks noGrp="1"/>
          </p:cNvSpPr>
          <p:nvPr>
            <p:ph type="title"/>
          </p:nvPr>
        </p:nvSpPr>
        <p:spPr/>
        <p:txBody>
          <a:bodyPr/>
          <a:lstStyle/>
          <a:p>
            <a:r>
              <a:rPr lang="en-US" dirty="0" err="1"/>
              <a:t>L’application</a:t>
            </a:r>
            <a:r>
              <a:rPr lang="en-US" dirty="0"/>
              <a:t> My Student Support App</a:t>
            </a:r>
          </a:p>
        </p:txBody>
      </p:sp>
      <p:sp>
        <p:nvSpPr>
          <p:cNvPr id="3" name="Content Placeholder 2">
            <a:extLst>
              <a:ext uri="{FF2B5EF4-FFF2-40B4-BE49-F238E27FC236}">
                <a16:creationId xmlns:a16="http://schemas.microsoft.com/office/drawing/2014/main" id="{29436E7D-918F-0598-696C-7BD5D418CB76}"/>
              </a:ext>
            </a:extLst>
          </p:cNvPr>
          <p:cNvSpPr>
            <a:spLocks noGrp="1"/>
          </p:cNvSpPr>
          <p:nvPr>
            <p:ph idx="1"/>
          </p:nvPr>
        </p:nvSpPr>
        <p:spPr>
          <a:xfrm>
            <a:off x="677334" y="1641765"/>
            <a:ext cx="8596668" cy="4399598"/>
          </a:xfrm>
        </p:spPr>
        <p:txBody>
          <a:bodyPr>
            <a:noAutofit/>
          </a:bodyPr>
          <a:lstStyle/>
          <a:p>
            <a:pPr>
              <a:buFont typeface="Arial" panose="020B0604020202020204" pitchFamily="34" charset="0"/>
              <a:buChar char="•"/>
            </a:pPr>
            <a:r>
              <a:rPr lang="fr-FR" sz="2400" dirty="0"/>
              <a:t>En plus du SCC, l'Université offre également aux étudiants des </a:t>
            </a:r>
            <a:r>
              <a:rPr lang="fr-FR" sz="2400" dirty="0" err="1"/>
              <a:t>téléconseils</a:t>
            </a:r>
            <a:r>
              <a:rPr lang="fr-FR" sz="2400" dirty="0"/>
              <a:t> confidentiels gratuits avec des thérapeutes agréés. Les services sont accessibles 24h/24 et 7j/7 par téléphone (1-844-451-9700), application mobile ou navigateur Web.</a:t>
            </a:r>
          </a:p>
          <a:p>
            <a:pPr>
              <a:buFont typeface="Arial" panose="020B0604020202020204" pitchFamily="34" charset="0"/>
              <a:buChar char="•"/>
            </a:pPr>
            <a:r>
              <a:rPr lang="fr-FR" sz="2400" dirty="0" err="1"/>
              <a:t>MySSP</a:t>
            </a:r>
            <a:r>
              <a:rPr lang="fr-FR" sz="2400" dirty="0"/>
              <a:t> peut vous aider avec une variété de problèmes; anxiété, solitude, relations, procrastination, difficulté à étudier et le stress des examens et des travaux scolaires.</a:t>
            </a:r>
          </a:p>
        </p:txBody>
      </p:sp>
    </p:spTree>
    <p:extLst>
      <p:ext uri="{BB962C8B-B14F-4D97-AF65-F5344CB8AC3E}">
        <p14:creationId xmlns:p14="http://schemas.microsoft.com/office/powerpoint/2010/main" val="572401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DFF1B-EC85-46E0-96F9-36086EC2D545}"/>
              </a:ext>
            </a:extLst>
          </p:cNvPr>
          <p:cNvSpPr>
            <a:spLocks noGrp="1"/>
          </p:cNvSpPr>
          <p:nvPr>
            <p:ph type="title"/>
          </p:nvPr>
        </p:nvSpPr>
        <p:spPr/>
        <p:txBody>
          <a:bodyPr/>
          <a:lstStyle/>
          <a:p>
            <a:r>
              <a:rPr lang="en-US" dirty="0"/>
              <a:t>Groupe de </a:t>
            </a:r>
            <a:r>
              <a:rPr lang="en-US" dirty="0" err="1"/>
              <a:t>soutien</a:t>
            </a:r>
            <a:endParaRPr lang="en-US" dirty="0"/>
          </a:p>
        </p:txBody>
      </p:sp>
      <p:sp>
        <p:nvSpPr>
          <p:cNvPr id="3" name="Content Placeholder 2">
            <a:extLst>
              <a:ext uri="{FF2B5EF4-FFF2-40B4-BE49-F238E27FC236}">
                <a16:creationId xmlns:a16="http://schemas.microsoft.com/office/drawing/2014/main" id="{5DB59FDD-B990-5E87-C7BE-D4513983B043}"/>
              </a:ext>
            </a:extLst>
          </p:cNvPr>
          <p:cNvSpPr>
            <a:spLocks noGrp="1"/>
          </p:cNvSpPr>
          <p:nvPr>
            <p:ph idx="1"/>
          </p:nvPr>
        </p:nvSpPr>
        <p:spPr/>
        <p:txBody>
          <a:bodyPr>
            <a:normAutofit/>
          </a:bodyPr>
          <a:lstStyle/>
          <a:p>
            <a:pPr>
              <a:buFont typeface="Arial" panose="020B0604020202020204" pitchFamily="34" charset="0"/>
              <a:buChar char="•"/>
            </a:pPr>
            <a:r>
              <a:rPr lang="fr-FR" sz="2400" dirty="0"/>
              <a:t>L'UWSA de l'Université de Windsor gère un groupe de soutien qui offre à tous les étudiants de l'</a:t>
            </a:r>
            <a:r>
              <a:rPr lang="fr-FR" sz="2400" dirty="0" err="1"/>
              <a:t>UWindsor</a:t>
            </a:r>
            <a:r>
              <a:rPr lang="fr-FR" sz="2400" dirty="0"/>
              <a:t> la possibilité d'assister à une séance de soutien par les pairs «sans rendez-vous».</a:t>
            </a:r>
          </a:p>
          <a:p>
            <a:pPr>
              <a:buFont typeface="Arial" panose="020B0604020202020204" pitchFamily="34" charset="0"/>
              <a:buChar char="•"/>
            </a:pPr>
            <a:r>
              <a:rPr lang="fr-FR" sz="2400" dirty="0"/>
              <a:t>Ensemble, les étudiants bénévoles peuvent aider les étudiants à surmonter les difficultés auxquelles ils sont confrontés. Ils peuvent également les référer à d'autres programmes de soutien sur le campus</a:t>
            </a:r>
            <a:endParaRPr lang="en-US" sz="2400" dirty="0"/>
          </a:p>
        </p:txBody>
      </p:sp>
    </p:spTree>
    <p:extLst>
      <p:ext uri="{BB962C8B-B14F-4D97-AF65-F5344CB8AC3E}">
        <p14:creationId xmlns:p14="http://schemas.microsoft.com/office/powerpoint/2010/main" val="4146219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9BCF2-2FDA-FD1A-E0B0-A128DB28F624}"/>
              </a:ext>
            </a:extLst>
          </p:cNvPr>
          <p:cNvSpPr>
            <a:spLocks noGrp="1"/>
          </p:cNvSpPr>
          <p:nvPr>
            <p:ph type="title"/>
          </p:nvPr>
        </p:nvSpPr>
        <p:spPr/>
        <p:txBody>
          <a:bodyPr/>
          <a:lstStyle/>
          <a:p>
            <a:r>
              <a:rPr lang="fr-FR" dirty="0"/>
              <a:t>Services de santé aux étudiants</a:t>
            </a:r>
            <a:endParaRPr lang="en-US" dirty="0"/>
          </a:p>
        </p:txBody>
      </p:sp>
      <p:sp>
        <p:nvSpPr>
          <p:cNvPr id="3" name="Content Placeholder 2">
            <a:extLst>
              <a:ext uri="{FF2B5EF4-FFF2-40B4-BE49-F238E27FC236}">
                <a16:creationId xmlns:a16="http://schemas.microsoft.com/office/drawing/2014/main" id="{FCCA6018-5441-EC4B-7023-742C165AE447}"/>
              </a:ext>
            </a:extLst>
          </p:cNvPr>
          <p:cNvSpPr>
            <a:spLocks noGrp="1"/>
          </p:cNvSpPr>
          <p:nvPr>
            <p:ph idx="1"/>
          </p:nvPr>
        </p:nvSpPr>
        <p:spPr/>
        <p:txBody>
          <a:bodyPr>
            <a:normAutofit/>
          </a:bodyPr>
          <a:lstStyle/>
          <a:p>
            <a:pPr>
              <a:buFont typeface="Arial" panose="020B0604020202020204" pitchFamily="34" charset="0"/>
              <a:buChar char="•"/>
            </a:pPr>
            <a:r>
              <a:rPr lang="fr-FR" sz="2400" dirty="0"/>
              <a:t>L'Université offre également des services de santé et des avantages pour tous les étudiants.</a:t>
            </a:r>
          </a:p>
          <a:p>
            <a:pPr>
              <a:buFont typeface="Arial" panose="020B0604020202020204" pitchFamily="34" charset="0"/>
              <a:buChar char="•"/>
            </a:pPr>
            <a:r>
              <a:rPr lang="fr-FR" sz="2400" dirty="0"/>
              <a:t>Il existe une équipe médicale d'infirmières et de médecins qui fournit une large gamme de services pour soutenir le bien-être émotionnel, physique et personnel.</a:t>
            </a:r>
          </a:p>
          <a:p>
            <a:pPr>
              <a:buFont typeface="Arial" panose="020B0604020202020204" pitchFamily="34" charset="0"/>
              <a:buChar char="•"/>
            </a:pPr>
            <a:r>
              <a:rPr lang="fr-FR" sz="2400" dirty="0"/>
              <a:t>La clinique est ouverte du lundi au vendredi de 8h30 à 16h30 et se trouve dans le bâtiment CAW.</a:t>
            </a:r>
          </a:p>
        </p:txBody>
      </p:sp>
    </p:spTree>
    <p:extLst>
      <p:ext uri="{BB962C8B-B14F-4D97-AF65-F5344CB8AC3E}">
        <p14:creationId xmlns:p14="http://schemas.microsoft.com/office/powerpoint/2010/main" val="1871861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5ECB2-63A1-6EA3-983B-950B9540434B}"/>
              </a:ext>
            </a:extLst>
          </p:cNvPr>
          <p:cNvSpPr>
            <a:spLocks noGrp="1"/>
          </p:cNvSpPr>
          <p:nvPr>
            <p:ph type="title"/>
          </p:nvPr>
        </p:nvSpPr>
        <p:spPr/>
        <p:txBody>
          <a:bodyPr/>
          <a:lstStyle/>
          <a:p>
            <a:r>
              <a:rPr lang="en-CA" dirty="0"/>
              <a:t>Questions?</a:t>
            </a:r>
            <a:endParaRPr lang="en-US" dirty="0"/>
          </a:p>
        </p:txBody>
      </p:sp>
      <p:sp>
        <p:nvSpPr>
          <p:cNvPr id="3" name="Text Placeholder 2">
            <a:extLst>
              <a:ext uri="{FF2B5EF4-FFF2-40B4-BE49-F238E27FC236}">
                <a16:creationId xmlns:a16="http://schemas.microsoft.com/office/drawing/2014/main" id="{A3FB9E3C-E924-4A5F-0E37-C662C9218AE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74240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CE6CE-3245-C0A4-69DA-9E9146CF8131}"/>
              </a:ext>
            </a:extLst>
          </p:cNvPr>
          <p:cNvSpPr>
            <a:spLocks noGrp="1"/>
          </p:cNvSpPr>
          <p:nvPr>
            <p:ph type="title"/>
          </p:nvPr>
        </p:nvSpPr>
        <p:spPr/>
        <p:txBody>
          <a:bodyPr/>
          <a:lstStyle/>
          <a:p>
            <a:r>
              <a:rPr lang="en-US" dirty="0"/>
              <a:t>Vos droits</a:t>
            </a:r>
          </a:p>
        </p:txBody>
      </p:sp>
      <p:sp>
        <p:nvSpPr>
          <p:cNvPr id="3" name="Text Placeholder 2">
            <a:extLst>
              <a:ext uri="{FF2B5EF4-FFF2-40B4-BE49-F238E27FC236}">
                <a16:creationId xmlns:a16="http://schemas.microsoft.com/office/drawing/2014/main" id="{D50E2934-7934-DBB9-F944-92AC064492B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58366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9150-D879-24C9-40F3-CFC5FB6BAF37}"/>
              </a:ext>
            </a:extLst>
          </p:cNvPr>
          <p:cNvSpPr>
            <a:spLocks noGrp="1"/>
          </p:cNvSpPr>
          <p:nvPr>
            <p:ph type="title"/>
          </p:nvPr>
        </p:nvSpPr>
        <p:spPr/>
        <p:txBody>
          <a:bodyPr/>
          <a:lstStyle/>
          <a:p>
            <a:r>
              <a:rPr lang="en-CA" dirty="0" err="1"/>
              <a:t>Introduites</a:t>
            </a:r>
            <a:endParaRPr lang="en-US" dirty="0"/>
          </a:p>
        </p:txBody>
      </p:sp>
      <p:sp>
        <p:nvSpPr>
          <p:cNvPr id="3" name="Content Placeholder 2">
            <a:extLst>
              <a:ext uri="{FF2B5EF4-FFF2-40B4-BE49-F238E27FC236}">
                <a16:creationId xmlns:a16="http://schemas.microsoft.com/office/drawing/2014/main" id="{AD9F9491-8F31-997E-AEF5-994482C0E238}"/>
              </a:ext>
            </a:extLst>
          </p:cNvPr>
          <p:cNvSpPr>
            <a:spLocks noGrp="1"/>
          </p:cNvSpPr>
          <p:nvPr>
            <p:ph idx="1"/>
          </p:nvPr>
        </p:nvSpPr>
        <p:spPr/>
        <p:txBody>
          <a:bodyPr>
            <a:normAutofit/>
          </a:bodyPr>
          <a:lstStyle/>
          <a:p>
            <a:pPr marL="0" indent="0">
              <a:buNone/>
            </a:pPr>
            <a:r>
              <a:rPr lang="en-CA" sz="3600" dirty="0" err="1"/>
              <a:t>Rame</a:t>
            </a:r>
            <a:r>
              <a:rPr lang="en-CA" sz="3600" dirty="0"/>
              <a:t> Marie</a:t>
            </a:r>
          </a:p>
          <a:p>
            <a:pPr marL="0" indent="0">
              <a:buNone/>
            </a:pPr>
            <a:r>
              <a:rPr lang="en-CA" sz="3600" dirty="0"/>
              <a:t>Nadia Gill</a:t>
            </a:r>
          </a:p>
          <a:p>
            <a:pPr marL="0" indent="0">
              <a:buNone/>
            </a:pPr>
            <a:r>
              <a:rPr lang="en-CA" sz="3600" dirty="0"/>
              <a:t>Anthony Gomez</a:t>
            </a:r>
          </a:p>
          <a:p>
            <a:pPr marL="0" indent="0">
              <a:buNone/>
            </a:pPr>
            <a:r>
              <a:rPr lang="en-CA" sz="3600" dirty="0"/>
              <a:t>Erin Plumb</a:t>
            </a:r>
            <a:endParaRPr lang="en-US" sz="3600" dirty="0"/>
          </a:p>
        </p:txBody>
      </p:sp>
    </p:spTree>
    <p:extLst>
      <p:ext uri="{BB962C8B-B14F-4D97-AF65-F5344CB8AC3E}">
        <p14:creationId xmlns:p14="http://schemas.microsoft.com/office/powerpoint/2010/main" val="2038441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96F67-5A30-1282-F16E-A572A27EF09A}"/>
              </a:ext>
            </a:extLst>
          </p:cNvPr>
          <p:cNvSpPr>
            <a:spLocks noGrp="1"/>
          </p:cNvSpPr>
          <p:nvPr>
            <p:ph type="title"/>
          </p:nvPr>
        </p:nvSpPr>
        <p:spPr/>
        <p:txBody>
          <a:bodyPr/>
          <a:lstStyle/>
          <a:p>
            <a:r>
              <a:rPr lang="en-US" dirty="0"/>
              <a:t>Vos droits</a:t>
            </a:r>
          </a:p>
        </p:txBody>
      </p:sp>
      <p:sp>
        <p:nvSpPr>
          <p:cNvPr id="3" name="Content Placeholder 2">
            <a:extLst>
              <a:ext uri="{FF2B5EF4-FFF2-40B4-BE49-F238E27FC236}">
                <a16:creationId xmlns:a16="http://schemas.microsoft.com/office/drawing/2014/main" id="{9CC80F86-AD6D-8644-C7B3-4C931A3BDDD9}"/>
              </a:ext>
            </a:extLst>
          </p:cNvPr>
          <p:cNvSpPr>
            <a:spLocks noGrp="1"/>
          </p:cNvSpPr>
          <p:nvPr>
            <p:ph idx="1"/>
          </p:nvPr>
        </p:nvSpPr>
        <p:spPr>
          <a:xfrm>
            <a:off x="677334" y="1704109"/>
            <a:ext cx="8596668" cy="4337253"/>
          </a:xfrm>
        </p:spPr>
        <p:txBody>
          <a:bodyPr>
            <a:normAutofit/>
          </a:bodyPr>
          <a:lstStyle/>
          <a:p>
            <a:pPr>
              <a:buFont typeface="Arial" panose="020B0604020202020204" pitchFamily="34" charset="0"/>
              <a:buChar char="•"/>
            </a:pPr>
            <a:r>
              <a:rPr lang="fr-FR" sz="2000" dirty="0"/>
              <a:t>Vos droits à l'accommodement sont définis dans la Charte canadienne des libertés et des droits et dans la CODP.</a:t>
            </a:r>
          </a:p>
          <a:p>
            <a:pPr>
              <a:buFont typeface="Arial" panose="020B0604020202020204" pitchFamily="34" charset="0"/>
              <a:buChar char="•"/>
            </a:pPr>
            <a:r>
              <a:rPr lang="fr-FR" sz="2000" dirty="0"/>
              <a:t>Les principes d'adaptation et d'accessibilité comprennent la dignité, l'individualisation, l'intégration et la participation.</a:t>
            </a:r>
          </a:p>
          <a:p>
            <a:pPr>
              <a:buFont typeface="Arial" panose="020B0604020202020204" pitchFamily="34" charset="0"/>
              <a:buChar char="•"/>
            </a:pPr>
            <a:r>
              <a:rPr lang="fr-FR" sz="2000" dirty="0"/>
              <a:t>Rôle du programme de cours et de la communication dans l'adaptation postsecondaire.</a:t>
            </a:r>
          </a:p>
          <a:p>
            <a:pPr>
              <a:buFont typeface="Arial" panose="020B0604020202020204" pitchFamily="34" charset="0"/>
              <a:buChar char="•"/>
            </a:pPr>
            <a:r>
              <a:rPr lang="fr-FR" sz="2000" dirty="0"/>
              <a:t>Recruter vos professeurs et leurs assistants comme alliés dans vos demandes d'accommodations.</a:t>
            </a:r>
          </a:p>
          <a:p>
            <a:pPr>
              <a:buFont typeface="Arial" panose="020B0604020202020204" pitchFamily="34" charset="0"/>
              <a:buChar char="•"/>
            </a:pPr>
            <a:r>
              <a:rPr lang="fr-FR" sz="2000" dirty="0"/>
              <a:t>Où aller pour obtenir de l'aide pour garantir vos droits en tant qu'étudiant? </a:t>
            </a:r>
            <a:endParaRPr lang="en-US" sz="2000" dirty="0"/>
          </a:p>
        </p:txBody>
      </p:sp>
    </p:spTree>
    <p:extLst>
      <p:ext uri="{BB962C8B-B14F-4D97-AF65-F5344CB8AC3E}">
        <p14:creationId xmlns:p14="http://schemas.microsoft.com/office/powerpoint/2010/main" val="1233241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B1524-78AA-F74E-5A4F-B7BDA27D29FC}"/>
              </a:ext>
            </a:extLst>
          </p:cNvPr>
          <p:cNvSpPr>
            <a:spLocks noGrp="1"/>
          </p:cNvSpPr>
          <p:nvPr>
            <p:ph type="title"/>
          </p:nvPr>
        </p:nvSpPr>
        <p:spPr/>
        <p:txBody>
          <a:bodyPr/>
          <a:lstStyle/>
          <a:p>
            <a:r>
              <a:rPr lang="en-US" dirty="0"/>
              <a:t>Les </a:t>
            </a:r>
            <a:r>
              <a:rPr lang="en-US" dirty="0" err="1"/>
              <a:t>ressources</a:t>
            </a:r>
            <a:endParaRPr lang="en-US" dirty="0"/>
          </a:p>
        </p:txBody>
      </p:sp>
      <p:sp>
        <p:nvSpPr>
          <p:cNvPr id="3" name="Content Placeholder 2">
            <a:extLst>
              <a:ext uri="{FF2B5EF4-FFF2-40B4-BE49-F238E27FC236}">
                <a16:creationId xmlns:a16="http://schemas.microsoft.com/office/drawing/2014/main" id="{0F6DE10F-57C4-85BB-A565-CEB0D68D0E25}"/>
              </a:ext>
            </a:extLst>
          </p:cNvPr>
          <p:cNvSpPr>
            <a:spLocks noGrp="1"/>
          </p:cNvSpPr>
          <p:nvPr>
            <p:ph idx="1"/>
          </p:nvPr>
        </p:nvSpPr>
        <p:spPr/>
        <p:txBody>
          <a:bodyPr>
            <a:normAutofit/>
          </a:bodyPr>
          <a:lstStyle/>
          <a:p>
            <a:pPr>
              <a:buFont typeface="Arial" panose="020B0604020202020204" pitchFamily="34" charset="0"/>
              <a:buChar char="•"/>
            </a:pPr>
            <a:r>
              <a:rPr lang="fr-FR" sz="2400" dirty="0"/>
              <a:t>Le site Web du projet ADHD </a:t>
            </a:r>
          </a:p>
          <a:p>
            <a:pPr>
              <a:buFont typeface="Arial" panose="020B0604020202020204" pitchFamily="34" charset="0"/>
              <a:buChar char="•"/>
            </a:pPr>
            <a:r>
              <a:rPr lang="fr-FR" sz="2400" dirty="0"/>
              <a:t>Le Centre de sensibilisation au TDAH, Canada (CSTC)</a:t>
            </a:r>
          </a:p>
          <a:p>
            <a:pPr>
              <a:buFont typeface="Arial" panose="020B0604020202020204" pitchFamily="34" charset="0"/>
              <a:buChar char="•"/>
            </a:pPr>
            <a:r>
              <a:rPr lang="fr-FR" sz="2400" dirty="0"/>
              <a:t>L'Alliance canadienne de ressources sur le TDAH (CADDRA)</a:t>
            </a:r>
          </a:p>
          <a:p>
            <a:pPr>
              <a:buFont typeface="Arial" panose="020B0604020202020204" pitchFamily="34" charset="0"/>
              <a:buChar char="•"/>
            </a:pPr>
            <a:r>
              <a:rPr lang="fr-FR" sz="2400" dirty="0"/>
              <a:t>La Direction du Service Accessibilité étudiante</a:t>
            </a:r>
          </a:p>
          <a:p>
            <a:pPr>
              <a:buFont typeface="Arial" panose="020B0604020202020204" pitchFamily="34" charset="0"/>
              <a:buChar char="•"/>
            </a:pPr>
            <a:r>
              <a:rPr lang="fr-FR" sz="2400" dirty="0"/>
              <a:t>L’association Learning </a:t>
            </a:r>
            <a:r>
              <a:rPr lang="fr-FR" sz="2400" dirty="0" err="1"/>
              <a:t>Disabilities</a:t>
            </a:r>
            <a:r>
              <a:rPr lang="fr-FR" sz="2400" dirty="0"/>
              <a:t> Association of Windsor Essex </a:t>
            </a:r>
            <a:endParaRPr lang="en-US" sz="2400" dirty="0"/>
          </a:p>
        </p:txBody>
      </p:sp>
    </p:spTree>
    <p:extLst>
      <p:ext uri="{BB962C8B-B14F-4D97-AF65-F5344CB8AC3E}">
        <p14:creationId xmlns:p14="http://schemas.microsoft.com/office/powerpoint/2010/main" val="796104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22BAF-4B49-B616-84BC-DE9BC0FB431A}"/>
              </a:ext>
            </a:extLst>
          </p:cNvPr>
          <p:cNvSpPr>
            <a:spLocks noGrp="1"/>
          </p:cNvSpPr>
          <p:nvPr>
            <p:ph type="title"/>
          </p:nvPr>
        </p:nvSpPr>
        <p:spPr/>
        <p:txBody>
          <a:bodyPr/>
          <a:lstStyle/>
          <a:p>
            <a:r>
              <a:rPr lang="en-CA" dirty="0"/>
              <a:t>Merci!</a:t>
            </a:r>
            <a:endParaRPr lang="en-US" dirty="0"/>
          </a:p>
        </p:txBody>
      </p:sp>
      <p:sp>
        <p:nvSpPr>
          <p:cNvPr id="3" name="Content Placeholder 2">
            <a:extLst>
              <a:ext uri="{FF2B5EF4-FFF2-40B4-BE49-F238E27FC236}">
                <a16:creationId xmlns:a16="http://schemas.microsoft.com/office/drawing/2014/main" id="{8B5DA48C-033E-4A26-4830-944E46BB55D3}"/>
              </a:ext>
            </a:extLst>
          </p:cNvPr>
          <p:cNvSpPr>
            <a:spLocks noGrp="1"/>
          </p:cNvSpPr>
          <p:nvPr>
            <p:ph idx="1"/>
          </p:nvPr>
        </p:nvSpPr>
        <p:spPr/>
        <p:txBody>
          <a:bodyPr>
            <a:normAutofit/>
          </a:bodyPr>
          <a:lstStyle/>
          <a:p>
            <a:pPr>
              <a:buFont typeface="Arial" panose="020B0604020202020204" pitchFamily="34" charset="0"/>
              <a:buChar char="•"/>
            </a:pPr>
            <a:r>
              <a:rPr lang="fr-FR" sz="2400" dirty="0"/>
              <a:t>Nous tenons à remercier l'OHREA pour son soutien à cet atelier et à cette initiative, ainsi que l'Association des troubles d'apprentissage de Windsor-Essex, l'Université de Windsor et le gouvernement de l'Ontario. </a:t>
            </a:r>
          </a:p>
          <a:p>
            <a:pPr>
              <a:buFont typeface="Arial" panose="020B0604020202020204" pitchFamily="34" charset="0"/>
              <a:buChar char="•"/>
            </a:pPr>
            <a:r>
              <a:rPr lang="fr-FR" sz="2400" dirty="0"/>
              <a:t>Un grand merci tout spécial à nos participants aujourd'hui. N'hésitez pas à nous contacter par courriel à tout moment ou à visiter notre site Web pour consulter nos mises à jour et nouveaux projets</a:t>
            </a:r>
            <a:endParaRPr lang="en-US" sz="2400" dirty="0"/>
          </a:p>
        </p:txBody>
      </p:sp>
    </p:spTree>
    <p:extLst>
      <p:ext uri="{BB962C8B-B14F-4D97-AF65-F5344CB8AC3E}">
        <p14:creationId xmlns:p14="http://schemas.microsoft.com/office/powerpoint/2010/main" val="3576647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EC8F5-F422-F17B-AFF1-635DA8454AC0}"/>
              </a:ext>
            </a:extLst>
          </p:cNvPr>
          <p:cNvSpPr>
            <a:spLocks noGrp="1"/>
          </p:cNvSpPr>
          <p:nvPr>
            <p:ph type="title"/>
          </p:nvPr>
        </p:nvSpPr>
        <p:spPr/>
        <p:txBody>
          <a:bodyPr/>
          <a:lstStyle/>
          <a:p>
            <a:r>
              <a:rPr lang="en-US" dirty="0"/>
              <a:t>Qui </a:t>
            </a:r>
            <a:r>
              <a:rPr lang="en-US" dirty="0" err="1"/>
              <a:t>sommes</a:t>
            </a:r>
            <a:r>
              <a:rPr lang="en-US" dirty="0"/>
              <a:t>-nous?</a:t>
            </a:r>
          </a:p>
        </p:txBody>
      </p:sp>
      <p:sp>
        <p:nvSpPr>
          <p:cNvPr id="3" name="Content Placeholder 2">
            <a:extLst>
              <a:ext uri="{FF2B5EF4-FFF2-40B4-BE49-F238E27FC236}">
                <a16:creationId xmlns:a16="http://schemas.microsoft.com/office/drawing/2014/main" id="{68CF5288-215C-4E0C-6FA9-A8B6A1133D01}"/>
              </a:ext>
            </a:extLst>
          </p:cNvPr>
          <p:cNvSpPr>
            <a:spLocks noGrp="1"/>
          </p:cNvSpPr>
          <p:nvPr>
            <p:ph idx="1"/>
          </p:nvPr>
        </p:nvSpPr>
        <p:spPr>
          <a:xfrm>
            <a:off x="677334" y="1683327"/>
            <a:ext cx="8596668" cy="4358035"/>
          </a:xfrm>
        </p:spPr>
        <p:txBody>
          <a:bodyPr>
            <a:normAutofit/>
          </a:bodyPr>
          <a:lstStyle/>
          <a:p>
            <a:pPr>
              <a:buFont typeface="Arial" panose="020B0604020202020204" pitchFamily="34" charset="0"/>
              <a:buChar char="•"/>
            </a:pPr>
            <a:r>
              <a:rPr lang="fr-FR" dirty="0"/>
              <a:t>Le projet ADHD est une initiative étudiante dirigée par ceux-ci, faisant la promotion et l'inclusion des étudiants universitaires s’identifiant comme </a:t>
            </a:r>
            <a:r>
              <a:rPr lang="fr-FR" dirty="0" err="1"/>
              <a:t>neurodivers</a:t>
            </a:r>
            <a:r>
              <a:rPr lang="fr-FR" dirty="0"/>
              <a:t>. Ce projet a été créé pour déstigmatiser les troubles TDAH et la neurodiversité sur le campus. Concrètement, ce projet saura fournir aux étudiants des ressources et le soutien nécessaire pour offrir un environnement accueillant à l'Université de Windsor. </a:t>
            </a:r>
          </a:p>
          <a:p>
            <a:pPr>
              <a:buFont typeface="Arial" panose="020B0604020202020204" pitchFamily="34" charset="0"/>
              <a:buChar char="•"/>
            </a:pPr>
            <a:r>
              <a:rPr lang="fr-FR" dirty="0"/>
              <a:t>Le projet ADHD a été financé par le gouvernement de l'Ontario et en partenariat avec l’association Learning </a:t>
            </a:r>
            <a:r>
              <a:rPr lang="fr-FR" dirty="0" err="1"/>
              <a:t>Disability</a:t>
            </a:r>
            <a:r>
              <a:rPr lang="fr-FR" dirty="0"/>
              <a:t> Association of </a:t>
            </a:r>
            <a:r>
              <a:rPr lang="fr-FR" dirty="0" err="1"/>
              <a:t>WindsorEssex</a:t>
            </a:r>
            <a:r>
              <a:rPr lang="fr-FR" dirty="0"/>
              <a:t> (LDAWE).</a:t>
            </a:r>
          </a:p>
          <a:p>
            <a:pPr>
              <a:buFont typeface="Arial" panose="020B0604020202020204" pitchFamily="34" charset="0"/>
              <a:buChar char="•"/>
            </a:pPr>
            <a:r>
              <a:rPr lang="fr-FR" dirty="0"/>
              <a:t>Le projet ADHD repose sur trois principes: l'éducation, l'équité et l’autonomie pour tous. Nous pensons qu'en amplifiant la voix des personnes atteintes d’un TDAH, nous pourrons créer un campus plus inclusif et accessible.</a:t>
            </a:r>
            <a:endParaRPr lang="en-US" dirty="0"/>
          </a:p>
        </p:txBody>
      </p:sp>
    </p:spTree>
    <p:extLst>
      <p:ext uri="{BB962C8B-B14F-4D97-AF65-F5344CB8AC3E}">
        <p14:creationId xmlns:p14="http://schemas.microsoft.com/office/powerpoint/2010/main" val="47924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A258C-F4AE-B152-50AA-53D272174CE8}"/>
              </a:ext>
            </a:extLst>
          </p:cNvPr>
          <p:cNvSpPr>
            <a:spLocks noGrp="1"/>
          </p:cNvSpPr>
          <p:nvPr>
            <p:ph type="title"/>
          </p:nvPr>
        </p:nvSpPr>
        <p:spPr/>
        <p:txBody>
          <a:bodyPr/>
          <a:lstStyle/>
          <a:p>
            <a:r>
              <a:rPr lang="en-CA" dirty="0"/>
              <a:t>Qui </a:t>
            </a:r>
            <a:r>
              <a:rPr lang="en-CA" dirty="0" err="1"/>
              <a:t>sommes</a:t>
            </a:r>
            <a:r>
              <a:rPr lang="en-CA" dirty="0"/>
              <a:t> nous</a:t>
            </a:r>
            <a:endParaRPr lang="en-US" dirty="0"/>
          </a:p>
        </p:txBody>
      </p:sp>
      <p:sp>
        <p:nvSpPr>
          <p:cNvPr id="3" name="Content Placeholder 2">
            <a:extLst>
              <a:ext uri="{FF2B5EF4-FFF2-40B4-BE49-F238E27FC236}">
                <a16:creationId xmlns:a16="http://schemas.microsoft.com/office/drawing/2014/main" id="{9F2D4686-286E-2D94-5312-F9CD166263C1}"/>
              </a:ext>
            </a:extLst>
          </p:cNvPr>
          <p:cNvSpPr>
            <a:spLocks noGrp="1"/>
          </p:cNvSpPr>
          <p:nvPr>
            <p:ph idx="1"/>
          </p:nvPr>
        </p:nvSpPr>
        <p:spPr/>
        <p:txBody>
          <a:bodyPr/>
          <a:lstStyle/>
          <a:p>
            <a:pPr marL="0" indent="0">
              <a:buNone/>
            </a:pPr>
            <a:r>
              <a:rPr lang="fr-FR" sz="2400" dirty="0"/>
              <a:t>Le projet ADHD repose sur trois principes: </a:t>
            </a:r>
            <a:r>
              <a:rPr lang="fr-FR" sz="2400" b="1" dirty="0"/>
              <a:t>l'éducation, l'équité et l’autonomie </a:t>
            </a:r>
            <a:r>
              <a:rPr lang="fr-FR" sz="2400" dirty="0"/>
              <a:t>pour tous. Nous pensons qu'en amplifiant la voix des personnes atteintes d’un TDAH, nous pourrons créer un campus plus inclusif et accessible.</a:t>
            </a:r>
            <a:endParaRPr lang="en-US" sz="2400" dirty="0"/>
          </a:p>
          <a:p>
            <a:endParaRPr lang="en-US" dirty="0"/>
          </a:p>
        </p:txBody>
      </p:sp>
    </p:spTree>
    <p:extLst>
      <p:ext uri="{BB962C8B-B14F-4D97-AF65-F5344CB8AC3E}">
        <p14:creationId xmlns:p14="http://schemas.microsoft.com/office/powerpoint/2010/main" val="159147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5E65-0AEB-BC45-D967-F508ACA6A76C}"/>
              </a:ext>
            </a:extLst>
          </p:cNvPr>
          <p:cNvSpPr>
            <a:spLocks noGrp="1"/>
          </p:cNvSpPr>
          <p:nvPr>
            <p:ph type="title"/>
          </p:nvPr>
        </p:nvSpPr>
        <p:spPr/>
        <p:txBody>
          <a:bodyPr/>
          <a:lstStyle/>
          <a:p>
            <a:r>
              <a:rPr lang="fr-FR" dirty="0"/>
              <a:t>Programme </a:t>
            </a:r>
            <a:r>
              <a:rPr lang="fr-FR" dirty="0" err="1"/>
              <a:t>InterAction</a:t>
            </a:r>
            <a:r>
              <a:rPr lang="fr-FR" dirty="0"/>
              <a:t> pour le changement</a:t>
            </a:r>
            <a:endParaRPr lang="en-US" dirty="0"/>
          </a:p>
        </p:txBody>
      </p:sp>
      <p:sp>
        <p:nvSpPr>
          <p:cNvPr id="3" name="Content Placeholder 2">
            <a:extLst>
              <a:ext uri="{FF2B5EF4-FFF2-40B4-BE49-F238E27FC236}">
                <a16:creationId xmlns:a16="http://schemas.microsoft.com/office/drawing/2014/main" id="{79515822-53B6-2356-B344-829E24D0066E}"/>
              </a:ext>
            </a:extLst>
          </p:cNvPr>
          <p:cNvSpPr>
            <a:spLocks noGrp="1"/>
          </p:cNvSpPr>
          <p:nvPr>
            <p:ph idx="1"/>
          </p:nvPr>
        </p:nvSpPr>
        <p:spPr/>
        <p:txBody>
          <a:bodyPr>
            <a:normAutofit/>
          </a:bodyPr>
          <a:lstStyle/>
          <a:p>
            <a:pPr>
              <a:buFont typeface="Arial" panose="020B0604020202020204" pitchFamily="34" charset="0"/>
              <a:buChar char="•"/>
            </a:pPr>
            <a:r>
              <a:rPr lang="fr-FR" sz="2400" dirty="0"/>
              <a:t>Le projet ADHD a été rendu possible grâce à une subvention du programme </a:t>
            </a:r>
            <a:r>
              <a:rPr lang="fr-FR" sz="2400" dirty="0" err="1"/>
              <a:t>InterAction</a:t>
            </a:r>
            <a:r>
              <a:rPr lang="fr-FR" sz="2400" dirty="0"/>
              <a:t> pour le changement, un programme de subventions géré par le Ministère des Services aux Aînés et de l'Accessibilité.</a:t>
            </a:r>
          </a:p>
          <a:p>
            <a:pPr>
              <a:buFont typeface="Arial" panose="020B0604020202020204" pitchFamily="34" charset="0"/>
              <a:buChar char="•"/>
            </a:pPr>
            <a:r>
              <a:rPr lang="fr-FR" sz="2400" dirty="0"/>
              <a:t>Grâce au soutien du programme </a:t>
            </a:r>
            <a:r>
              <a:rPr lang="fr-FR" sz="2400" dirty="0" err="1"/>
              <a:t>InterAction</a:t>
            </a:r>
            <a:r>
              <a:rPr lang="fr-FR" sz="2400" dirty="0"/>
              <a:t> pour le changement, le projet ADHD a pu devenir une initiative d'accessibilité à l'échelle universitaire. </a:t>
            </a:r>
            <a:endParaRPr lang="en-US" sz="2400" dirty="0"/>
          </a:p>
        </p:txBody>
      </p:sp>
    </p:spTree>
    <p:extLst>
      <p:ext uri="{BB962C8B-B14F-4D97-AF65-F5344CB8AC3E}">
        <p14:creationId xmlns:p14="http://schemas.microsoft.com/office/powerpoint/2010/main" val="2171419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2E5FE-9482-8C45-8944-C3BF5576E2CD}"/>
              </a:ext>
            </a:extLst>
          </p:cNvPr>
          <p:cNvSpPr>
            <a:spLocks noGrp="1"/>
          </p:cNvSpPr>
          <p:nvPr>
            <p:ph type="title"/>
          </p:nvPr>
        </p:nvSpPr>
        <p:spPr/>
        <p:txBody>
          <a:bodyPr/>
          <a:lstStyle/>
          <a:p>
            <a:r>
              <a:rPr lang="en-CA" dirty="0"/>
              <a:t>LAPHO</a:t>
            </a:r>
            <a:endParaRPr lang="en-US" dirty="0"/>
          </a:p>
        </p:txBody>
      </p:sp>
      <p:sp>
        <p:nvSpPr>
          <p:cNvPr id="3" name="Content Placeholder 2">
            <a:extLst>
              <a:ext uri="{FF2B5EF4-FFF2-40B4-BE49-F238E27FC236}">
                <a16:creationId xmlns:a16="http://schemas.microsoft.com/office/drawing/2014/main" id="{817B2F61-A3A8-35ED-91A8-2FCB0401BE2A}"/>
              </a:ext>
            </a:extLst>
          </p:cNvPr>
          <p:cNvSpPr>
            <a:spLocks noGrp="1"/>
          </p:cNvSpPr>
          <p:nvPr>
            <p:ph idx="1"/>
          </p:nvPr>
        </p:nvSpPr>
        <p:spPr>
          <a:xfrm>
            <a:off x="677334" y="1641765"/>
            <a:ext cx="8596668" cy="4399598"/>
          </a:xfrm>
        </p:spPr>
        <p:txBody>
          <a:bodyPr>
            <a:normAutofit fontScale="92500"/>
          </a:bodyPr>
          <a:lstStyle/>
          <a:p>
            <a:pPr marL="0" indent="0">
              <a:buNone/>
            </a:pPr>
            <a:r>
              <a:rPr lang="fr-FR" sz="2400" b="1" dirty="0"/>
              <a:t>Le Code des droits de la personne de l'Ontario: </a:t>
            </a:r>
            <a:r>
              <a:rPr lang="fr-FR" sz="2400" dirty="0"/>
              <a:t>Maintenir des environnements éducatifs accessibles, inclusifs, exempts de discrimination et de harcèlement et respectueux des droits de la personne. </a:t>
            </a:r>
          </a:p>
          <a:p>
            <a:pPr marL="0" indent="0">
              <a:buNone/>
            </a:pPr>
            <a:r>
              <a:rPr lang="fr-FR" sz="2400" b="1" dirty="0"/>
              <a:t>La Loi sur l'accessibilité pour les personnes vivant avec un handicap de l'Ontario: </a:t>
            </a:r>
            <a:r>
              <a:rPr lang="fr-FR" sz="2400" dirty="0"/>
              <a:t>La LAPHO a établi le Règlement sur les normes d'accessibilité intégrées (RNAI), un ensemble d'exigences légales que les établissements doivent suivre pour aider à identifier, éliminer et prévenir les obstacles auxquels sont confrontées les personnes handicapées. Ces exigences sont divisées en deux catégories: exigences générales et normes d'accessibilité. </a:t>
            </a:r>
          </a:p>
          <a:p>
            <a:pPr marL="0" indent="0">
              <a:buNone/>
            </a:pPr>
            <a:r>
              <a:rPr lang="fr-FR" sz="1000" dirty="0"/>
              <a:t>Source textuelle: Universal Design for Learning (UDL) for Inclusion, Diversity, </a:t>
            </a:r>
            <a:r>
              <a:rPr lang="fr-FR" sz="1000" dirty="0" err="1"/>
              <a:t>Equity</a:t>
            </a:r>
            <a:r>
              <a:rPr lang="fr-FR" sz="1000" dirty="0"/>
              <a:t>, and </a:t>
            </a:r>
            <a:r>
              <a:rPr lang="fr-FR" sz="1000" dirty="0" err="1"/>
              <a:t>Accessibility</a:t>
            </a:r>
            <a:r>
              <a:rPr lang="fr-FR" sz="1000" dirty="0"/>
              <a:t> (IDEA) par </a:t>
            </a:r>
            <a:r>
              <a:rPr lang="fr-FR" sz="1000" dirty="0" err="1"/>
              <a:t>Darla</a:t>
            </a:r>
            <a:r>
              <a:rPr lang="fr-FR" sz="1000" dirty="0"/>
              <a:t> Benton Kearney</a:t>
            </a:r>
            <a:endParaRPr lang="en-US" sz="1000" dirty="0"/>
          </a:p>
        </p:txBody>
      </p:sp>
    </p:spTree>
    <p:extLst>
      <p:ext uri="{BB962C8B-B14F-4D97-AF65-F5344CB8AC3E}">
        <p14:creationId xmlns:p14="http://schemas.microsoft.com/office/powerpoint/2010/main" val="90656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54110-C200-03E6-38D9-02C780A56FAE}"/>
              </a:ext>
            </a:extLst>
          </p:cNvPr>
          <p:cNvSpPr>
            <a:spLocks noGrp="1"/>
          </p:cNvSpPr>
          <p:nvPr>
            <p:ph type="title"/>
          </p:nvPr>
        </p:nvSpPr>
        <p:spPr/>
        <p:txBody>
          <a:bodyPr/>
          <a:lstStyle/>
          <a:p>
            <a:r>
              <a:rPr lang="en-US" dirty="0"/>
              <a:t>Supports </a:t>
            </a:r>
          </a:p>
        </p:txBody>
      </p:sp>
      <p:sp>
        <p:nvSpPr>
          <p:cNvPr id="3" name="Text Placeholder 2">
            <a:extLst>
              <a:ext uri="{FF2B5EF4-FFF2-40B4-BE49-F238E27FC236}">
                <a16:creationId xmlns:a16="http://schemas.microsoft.com/office/drawing/2014/main" id="{4619F672-9F18-688B-4E86-6A1D41EAFA0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66313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617F1-F624-725C-9279-179570CAD2EB}"/>
              </a:ext>
            </a:extLst>
          </p:cNvPr>
          <p:cNvSpPr>
            <a:spLocks noGrp="1"/>
          </p:cNvSpPr>
          <p:nvPr>
            <p:ph type="title"/>
          </p:nvPr>
        </p:nvSpPr>
        <p:spPr/>
        <p:txBody>
          <a:bodyPr/>
          <a:lstStyle/>
          <a:p>
            <a:r>
              <a:rPr lang="fr-FR" dirty="0"/>
              <a:t>Services d'accessibilité pour les étudiants</a:t>
            </a:r>
            <a:endParaRPr lang="en-US" dirty="0"/>
          </a:p>
        </p:txBody>
      </p:sp>
      <p:sp>
        <p:nvSpPr>
          <p:cNvPr id="3" name="Content Placeholder 2">
            <a:extLst>
              <a:ext uri="{FF2B5EF4-FFF2-40B4-BE49-F238E27FC236}">
                <a16:creationId xmlns:a16="http://schemas.microsoft.com/office/drawing/2014/main" id="{7543C02F-5299-1FAF-3C8D-DFE4B9A849FE}"/>
              </a:ext>
            </a:extLst>
          </p:cNvPr>
          <p:cNvSpPr>
            <a:spLocks noGrp="1"/>
          </p:cNvSpPr>
          <p:nvPr>
            <p:ph idx="1"/>
          </p:nvPr>
        </p:nvSpPr>
        <p:spPr/>
        <p:txBody>
          <a:bodyPr>
            <a:normAutofit/>
          </a:bodyPr>
          <a:lstStyle/>
          <a:p>
            <a:pPr>
              <a:buFont typeface="Arial" panose="020B0604020202020204" pitchFamily="34" charset="0"/>
              <a:buChar char="•"/>
            </a:pPr>
            <a:r>
              <a:rPr lang="fr-FR" sz="2800" dirty="0"/>
              <a:t>Effectuer la transition vers l'université</a:t>
            </a:r>
          </a:p>
          <a:p>
            <a:pPr>
              <a:buFont typeface="Arial" panose="020B0604020202020204" pitchFamily="34" charset="0"/>
              <a:buChar char="•"/>
            </a:pPr>
            <a:r>
              <a:rPr lang="fr-FR" sz="2800" dirty="0"/>
              <a:t>Obtenir des accommodations et du support</a:t>
            </a:r>
          </a:p>
          <a:p>
            <a:pPr>
              <a:buFont typeface="Arial" panose="020B0604020202020204" pitchFamily="34" charset="0"/>
              <a:buChar char="•"/>
            </a:pPr>
            <a:r>
              <a:rPr lang="fr-FR" sz="2800" dirty="0"/>
              <a:t>La documentation TDAH disponible</a:t>
            </a:r>
          </a:p>
          <a:p>
            <a:pPr>
              <a:buFont typeface="Arial" panose="020B0604020202020204" pitchFamily="34" charset="0"/>
              <a:buChar char="•"/>
            </a:pPr>
            <a:r>
              <a:rPr lang="fr-FR" sz="2800" dirty="0"/>
              <a:t>Les soutiens au financement </a:t>
            </a:r>
            <a:endParaRPr lang="en-US" sz="2800" dirty="0"/>
          </a:p>
        </p:txBody>
      </p:sp>
    </p:spTree>
    <p:extLst>
      <p:ext uri="{BB962C8B-B14F-4D97-AF65-F5344CB8AC3E}">
        <p14:creationId xmlns:p14="http://schemas.microsoft.com/office/powerpoint/2010/main" val="3386985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1DDAC-5178-326A-54CC-CAA319A8A82B}"/>
              </a:ext>
            </a:extLst>
          </p:cNvPr>
          <p:cNvSpPr>
            <a:spLocks noGrp="1"/>
          </p:cNvSpPr>
          <p:nvPr>
            <p:ph type="title"/>
          </p:nvPr>
        </p:nvSpPr>
        <p:spPr/>
        <p:txBody>
          <a:bodyPr/>
          <a:lstStyle/>
          <a:p>
            <a:r>
              <a:rPr lang="fr-FR" dirty="0"/>
              <a:t>Effectuer la transition vers l'université</a:t>
            </a:r>
            <a:endParaRPr lang="en-US" dirty="0"/>
          </a:p>
        </p:txBody>
      </p:sp>
      <p:sp>
        <p:nvSpPr>
          <p:cNvPr id="3" name="Content Placeholder 2">
            <a:extLst>
              <a:ext uri="{FF2B5EF4-FFF2-40B4-BE49-F238E27FC236}">
                <a16:creationId xmlns:a16="http://schemas.microsoft.com/office/drawing/2014/main" id="{7E7FFC1B-55B3-BBD3-4E83-1252572DD523}"/>
              </a:ext>
            </a:extLst>
          </p:cNvPr>
          <p:cNvSpPr>
            <a:spLocks noGrp="1"/>
          </p:cNvSpPr>
          <p:nvPr>
            <p:ph idx="1"/>
          </p:nvPr>
        </p:nvSpPr>
        <p:spPr/>
        <p:txBody>
          <a:bodyPr>
            <a:noAutofit/>
          </a:bodyPr>
          <a:lstStyle/>
          <a:p>
            <a:pPr>
              <a:buFont typeface="Arial" panose="020B0604020202020204" pitchFamily="34" charset="0"/>
              <a:buChar char="•"/>
            </a:pPr>
            <a:r>
              <a:rPr lang="fr-FR" sz="2800" dirty="0"/>
              <a:t>Les plans d’éducation individualisée (PEI) et les adaptations dans le milieu de l’éducation. Quelles sont les différences?</a:t>
            </a:r>
          </a:p>
          <a:p>
            <a:pPr>
              <a:buFont typeface="Arial" panose="020B0604020202020204" pitchFamily="34" charset="0"/>
              <a:buChar char="•"/>
            </a:pPr>
            <a:r>
              <a:rPr lang="fr-FR" sz="2800" dirty="0"/>
              <a:t>De quoi ai-je besoin? Quand dois-je commencer? Qui contacter?</a:t>
            </a:r>
          </a:p>
          <a:p>
            <a:pPr>
              <a:buFont typeface="Arial" panose="020B0604020202020204" pitchFamily="34" charset="0"/>
              <a:buChar char="•"/>
            </a:pPr>
            <a:r>
              <a:rPr lang="fr-FR" sz="2800" dirty="0"/>
              <a:t>Différences structurelles – L’école secondaire vs l’université</a:t>
            </a:r>
          </a:p>
          <a:p>
            <a:pPr>
              <a:buFont typeface="Arial" panose="020B0604020202020204" pitchFamily="34" charset="0"/>
              <a:buChar char="•"/>
            </a:pPr>
            <a:r>
              <a:rPr lang="fr-FR" sz="2800" dirty="0"/>
              <a:t>Les étapes vers l'autonomie</a:t>
            </a:r>
            <a:endParaRPr lang="en-US" sz="2800" dirty="0"/>
          </a:p>
        </p:txBody>
      </p:sp>
    </p:spTree>
    <p:extLst>
      <p:ext uri="{BB962C8B-B14F-4D97-AF65-F5344CB8AC3E}">
        <p14:creationId xmlns:p14="http://schemas.microsoft.com/office/powerpoint/2010/main" val="1136967875"/>
      </p:ext>
    </p:extLst>
  </p:cSld>
  <p:clrMapOvr>
    <a:masterClrMapping/>
  </p:clrMapOvr>
</p:sld>
</file>

<file path=ppt/theme/theme1.xml><?xml version="1.0" encoding="utf-8"?>
<a:theme xmlns:a="http://schemas.openxmlformats.org/drawingml/2006/main" name="Facet">
  <a:themeElements>
    <a:clrScheme name="Custom 1">
      <a:dk1>
        <a:srgbClr val="000000"/>
      </a:dk1>
      <a:lt1>
        <a:srgbClr val="FFFFFF"/>
      </a:lt1>
      <a:dk2>
        <a:srgbClr val="F2F2F2"/>
      </a:dk2>
      <a:lt2>
        <a:srgbClr val="FFFFFF"/>
      </a:lt2>
      <a:accent1>
        <a:srgbClr val="81377C"/>
      </a:accent1>
      <a:accent2>
        <a:srgbClr val="E68010"/>
      </a:accent2>
      <a:accent3>
        <a:srgbClr val="FFFFFF"/>
      </a:accent3>
      <a:accent4>
        <a:srgbClr val="954F72"/>
      </a:accent4>
      <a:accent5>
        <a:srgbClr val="4D173E"/>
      </a:accent5>
      <a:accent6>
        <a:srgbClr val="C46FDB"/>
      </a:accent6>
      <a:hlink>
        <a:srgbClr val="00194C"/>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TotalTime>
  <Words>2100</Words>
  <Application>Microsoft Office PowerPoint</Application>
  <PresentationFormat>Widescreen</PresentationFormat>
  <Paragraphs>139</Paragraphs>
  <Slides>22</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 3</vt:lpstr>
      <vt:lpstr>Facet</vt:lpstr>
      <vt:lpstr>L’atelier pour les écoles secondaires</vt:lpstr>
      <vt:lpstr>Introduites</vt:lpstr>
      <vt:lpstr>Qui sommes-nous?</vt:lpstr>
      <vt:lpstr>Qui sommes nous</vt:lpstr>
      <vt:lpstr>Programme InterAction pour le changement</vt:lpstr>
      <vt:lpstr>LAPHO</vt:lpstr>
      <vt:lpstr>Supports </vt:lpstr>
      <vt:lpstr>Services d'accessibilité pour les étudiants</vt:lpstr>
      <vt:lpstr>Effectuer la transition vers l'université</vt:lpstr>
      <vt:lpstr>Les accommodations et les différents supports</vt:lpstr>
      <vt:lpstr>La documentation TDAH disponible</vt:lpstr>
      <vt:lpstr>Les soutiens au financement</vt:lpstr>
      <vt:lpstr>Sante</vt:lpstr>
      <vt:lpstr>Centre de soutien aux étudiants </vt:lpstr>
      <vt:lpstr>L’application My Student Support App</vt:lpstr>
      <vt:lpstr>Groupe de soutien</vt:lpstr>
      <vt:lpstr>Services de santé aux étudiants</vt:lpstr>
      <vt:lpstr>Questions?</vt:lpstr>
      <vt:lpstr>Vos droits</vt:lpstr>
      <vt:lpstr>Vos droits</vt:lpstr>
      <vt:lpstr>Les ressources</vt:lpstr>
      <vt:lpstr>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School Presentation</dc:title>
  <dc:creator>Nadia Gill</dc:creator>
  <cp:lastModifiedBy>Nadia Gill</cp:lastModifiedBy>
  <cp:revision>6</cp:revision>
  <dcterms:created xsi:type="dcterms:W3CDTF">2023-02-27T20:59:17Z</dcterms:created>
  <dcterms:modified xsi:type="dcterms:W3CDTF">2023-02-27T21:54:53Z</dcterms:modified>
</cp:coreProperties>
</file>