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2" r:id="rId16"/>
    <p:sldId id="270" r:id="rId17"/>
    <p:sldId id="271" r:id="rId18"/>
    <p:sldId id="273" r:id="rId19"/>
    <p:sldId id="274" r:id="rId20"/>
    <p:sldId id="277" r:id="rId21"/>
    <p:sldId id="275" r:id="rId22"/>
    <p:sldId id="279" r:id="rId23"/>
    <p:sldId id="278" r:id="rId24"/>
    <p:sldId id="276" r:id="rId25"/>
    <p:sldId id="280" r:id="rId26"/>
    <p:sldId id="281" r:id="rId27"/>
    <p:sldId id="282" r:id="rId28"/>
    <p:sldId id="285" r:id="rId29"/>
    <p:sldId id="284" r:id="rId30"/>
    <p:sldId id="283"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6530" autoAdjust="0"/>
  </p:normalViewPr>
  <p:slideViewPr>
    <p:cSldViewPr snapToGrid="0">
      <p:cViewPr varScale="1">
        <p:scale>
          <a:sx n="43" d="100"/>
          <a:sy n="43" d="100"/>
        </p:scale>
        <p:origin x="17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F40921-72F6-4594-992C-9A3FF3C7A569}" type="datetimeFigureOut">
              <a:rPr lang="en-US" smtClean="0"/>
              <a:t>2/27/2023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FD54A-38D4-46F3-870B-0D94F7437E69}" type="slidenum">
              <a:rPr lang="en-US" smtClean="0"/>
              <a:t>‹#›</a:t>
            </a:fld>
            <a:endParaRPr lang="en-US"/>
          </a:p>
        </p:txBody>
      </p:sp>
    </p:spTree>
    <p:extLst>
      <p:ext uri="{BB962C8B-B14F-4D97-AF65-F5344CB8AC3E}">
        <p14:creationId xmlns:p14="http://schemas.microsoft.com/office/powerpoint/2010/main" val="61351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Avant de commencer notre atelier, nous voudrions discuter brièvement des règles de participation pour cette séance dans le but de favoriser un environnement d'apprentissage favorable et dans le respect d’une responsabilité partagée.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Nous reconnaissons que le sujet traité peut être difficile à aborder pour certains participants.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La confidentialité. Partagez vos apprentissages et non l’expérience personnelle des autres.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L’expérience vécue devrait être au </a:t>
            </a:r>
            <a:r>
              <a:rPr kumimoji="0" lang="fr-FR" sz="2000" b="0" i="0" u="none" strike="noStrike" kern="1200" cap="none" spc="0" normalizeH="0" baseline="0" noProof="0" dirty="0" err="1">
                <a:ln>
                  <a:noFill/>
                </a:ln>
                <a:solidFill>
                  <a:prstClr val="black"/>
                </a:solidFill>
                <a:effectLst/>
                <a:uLnTx/>
                <a:uFillTx/>
                <a:latin typeface="Calibri" panose="020F0502020204030204"/>
                <a:ea typeface="+mn-ea"/>
                <a:cs typeface="+mn-cs"/>
              </a:rPr>
              <a:t>coeur</a:t>
            </a: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 de la séance.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Créez un espace permettant aux gens d’y participer de manière authentique et honnête.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Soyez conscient de la façon dont vous occupez de l'espace et du temps que vous prenez aujourd’hui face à vos participants.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Chaque personne est différente et leur cheminement demeure unique également. La gestion et le respect leurs émotions est essentielles. Il est possible que certaines personnes se retrouvent à gérer cette progression lors de la séance. Respect et écoute sont de mise.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Les commentaires discriminatoires ne seront évidemment pas tolérés</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a:t>
            </a:fld>
            <a:endParaRPr lang="en-US"/>
          </a:p>
        </p:txBody>
      </p:sp>
    </p:spTree>
    <p:extLst>
      <p:ext uri="{BB962C8B-B14F-4D97-AF65-F5344CB8AC3E}">
        <p14:creationId xmlns:p14="http://schemas.microsoft.com/office/powerpoint/2010/main" val="2443470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Les fonctions exécutives. Ces fonctions sont un ensemble de compétences utilisées pour fonctionner au quotidien. De la gestion du temps, la maîtrise de soi et la pensée flexible à la gestion émotionnelle, ces aspects permettent à une personne de fonctionner.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La surstimulation. La surstimulation est un symptôme qui pousse à se sentir extrêmement submerger par un surplus de stimulants comme de la musique forte, certaines textures, certains goûts, un éclairage intense provocant une réponse émotionnelle.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L'accessibilité. L'accessibilité peut être affectée par un obstacle. L’obstacle peut se présenter sous plusieurs formes empêchant une personne affectée par un trouble de participer à tous les aspects de la société qui l’entoure. Il existe cinq types d'obstacles à l'accessibilité: soit des obstacles physiques/architecturaux, informationnels ou communicationnels, technologiques, comportementaux et organisationnels</a:t>
            </a:r>
            <a:endPar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11</a:t>
            </a:fld>
            <a:endParaRPr lang="en-US"/>
          </a:p>
        </p:txBody>
      </p:sp>
    </p:spTree>
    <p:extLst>
      <p:ext uri="{BB962C8B-B14F-4D97-AF65-F5344CB8AC3E}">
        <p14:creationId xmlns:p14="http://schemas.microsoft.com/office/powerpoint/2010/main" val="2305218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La terminologie et la façon de qualifier les troubles TDAH ont changé. Ce changement a été parfois controversé. Notre équipe a travaillé ensemble pour présenter une compréhension équitable et inclusive des troubles TDAH. </a:t>
            </a:r>
          </a:p>
          <a:p>
            <a:endParaRPr lang="fr-FR"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Le trouble déficitaire de l'attention/hyperactivité, ou TDAH, est souvent défini comme un trouble neurodéveloppemental. Les symptômes courants comprennent l'hyperactivité, l'inattention et l'impulsivité.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Plusieurs personnes atteintes d’un trouble TDAH excellent dans la résolution créative de problèmes, sont exceptionnellement empathiques et ont souvent un sens poussé de l'équité.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De nombreuses personnes atteintes d’un trouble TDAH peuvent avoir d’autres conditions </a:t>
            </a:r>
            <a:r>
              <a:rPr kumimoji="0" lang="fr-FR" sz="2400" b="0" i="0" u="none" strike="noStrike" kern="1200" cap="none" spc="0" normalizeH="0" baseline="0" noProof="0" dirty="0" err="1">
                <a:ln>
                  <a:noFill/>
                </a:ln>
                <a:solidFill>
                  <a:prstClr val="black"/>
                </a:solidFill>
                <a:effectLst/>
                <a:uLnTx/>
                <a:uFillTx/>
                <a:latin typeface="Calibri" panose="020F0502020204030204"/>
                <a:ea typeface="+mn-ea"/>
                <a:cs typeface="+mn-cs"/>
              </a:rPr>
              <a:t>co-associées</a:t>
            </a: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comme des troubles d’apprentissage, un trouble d’opposition avec provocation (TOP), des troubles anxieux ou souffrir de dépression.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Il existe plusieurs types de soutien psychologiques, éducatifs et médicaux qui sont efficaces pour les personnes atteintes d’un TDAH. Les thérapies, une médication efficace, les groupes de soutien, les programmes éducatifs et de services d’hébergement sont des exemples de solutions pour aider ces gens.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12</a:t>
            </a:fld>
            <a:endParaRPr lang="en-US"/>
          </a:p>
        </p:txBody>
      </p:sp>
    </p:spTree>
    <p:extLst>
      <p:ext uri="{BB962C8B-B14F-4D97-AF65-F5344CB8AC3E}">
        <p14:creationId xmlns:p14="http://schemas.microsoft.com/office/powerpoint/2010/main" val="1990305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troubles TDAH se présentent de plusieurs façons, selon les individus. Il existe trois principaux types de trouble TDAH. Le type hyperactif, le type inattentif ou combiné. Le type inattentif était traditionnellement nommé TDA (trouble déficitaire de l'attention).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hommes cisgenres sont plus susceptibles de recevoir un diagnostic de TDAH de type hyperactif que les femmes cisgenres.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femmes cisgenres sont moins susceptibles de recevoir un diagnostic au cours de leur enfance et sont plus susceptibles de recevoir un diagnostic de TDAH de type inattentif.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différents troubles et types de TDAH ne sont PAS un trouble lié à un sexe en particulier.</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13</a:t>
            </a:fld>
            <a:endParaRPr lang="en-US"/>
          </a:p>
        </p:txBody>
      </p:sp>
    </p:spTree>
    <p:extLst>
      <p:ext uri="{BB962C8B-B14F-4D97-AF65-F5344CB8AC3E}">
        <p14:creationId xmlns:p14="http://schemas.microsoft.com/office/powerpoint/2010/main" val="623404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Les symptômes courants du type inattentif: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La personne aura souvent la tête ailleurs (en état de rêverie)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Symptôme de l’</a:t>
            </a:r>
            <a:r>
              <a:rPr kumimoji="0" lang="fr-FR" sz="1300" b="0" i="0" u="none" strike="noStrike" kern="1200" cap="none" spc="0" normalizeH="0" baseline="0" noProof="0" dirty="0" err="1">
                <a:ln>
                  <a:noFill/>
                </a:ln>
                <a:solidFill>
                  <a:prstClr val="black"/>
                </a:solidFill>
                <a:effectLst/>
                <a:uLnTx/>
                <a:uFillTx/>
                <a:latin typeface="Calibri" panose="020F0502020204030204"/>
                <a:ea typeface="+mn-ea"/>
                <a:cs typeface="+mn-cs"/>
              </a:rPr>
              <a:t>hyperfocus</a:t>
            </a: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 (paradoxalement en état de concentration immense)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Facilement distrait par de petits stimuli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Grande difficulté à rester concentre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Une gestion du temps et de l’organisation difficiles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Excelle dans la résolution créative de problèmes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Sensible aux émotions et aux situations de rejet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Les symptômes courants du type hyperactif:</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En mouvement constant, agité</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Impatient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Difficulté à contrôler le volume de leur voix</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Très créatif</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Beaucoup d'énergie physique et mentale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Intense fatigue après une dépense d’énergie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Peut interrompre les autres</a:t>
            </a:r>
            <a:endParaRPr kumimoji="0" lang="en-US" sz="13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14</a:t>
            </a:fld>
            <a:endParaRPr lang="en-US"/>
          </a:p>
        </p:txBody>
      </p:sp>
    </p:spTree>
    <p:extLst>
      <p:ext uri="{BB962C8B-B14F-4D97-AF65-F5344CB8AC3E}">
        <p14:creationId xmlns:p14="http://schemas.microsoft.com/office/powerpoint/2010/main" val="853327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En discutant des troubles TDAH, il est important d’aborder l'intersectionnalité.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15</a:t>
            </a:fld>
            <a:endParaRPr lang="en-US"/>
          </a:p>
        </p:txBody>
      </p:sp>
    </p:spTree>
    <p:extLst>
      <p:ext uri="{BB962C8B-B14F-4D97-AF65-F5344CB8AC3E}">
        <p14:creationId xmlns:p14="http://schemas.microsoft.com/office/powerpoint/2010/main" val="213863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L'intersectionnalité est un concept rendu célèbre par </a:t>
            </a:r>
            <a:r>
              <a:rPr kumimoji="0" lang="fr-FR" sz="2800" b="0" i="0" u="none" strike="noStrike" kern="1200" cap="none" spc="0" normalizeH="0" baseline="0" noProof="0" dirty="0" err="1">
                <a:ln>
                  <a:noFill/>
                </a:ln>
                <a:solidFill>
                  <a:prstClr val="black"/>
                </a:solidFill>
                <a:effectLst/>
                <a:uLnTx/>
                <a:uFillTx/>
                <a:latin typeface="Calibri" panose="020F0502020204030204"/>
                <a:ea typeface="+mn-ea"/>
                <a:cs typeface="+mn-cs"/>
              </a:rPr>
              <a:t>Kimberlé</a:t>
            </a: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fr-FR" sz="2800" b="0" i="0" u="none" strike="noStrike" kern="1200" cap="none" spc="0" normalizeH="0" baseline="0" noProof="0" dirty="0" err="1">
                <a:ln>
                  <a:noFill/>
                </a:ln>
                <a:solidFill>
                  <a:prstClr val="black"/>
                </a:solidFill>
                <a:effectLst/>
                <a:uLnTx/>
                <a:uFillTx/>
                <a:latin typeface="Calibri" panose="020F0502020204030204"/>
                <a:ea typeface="+mn-ea"/>
                <a:cs typeface="+mn-cs"/>
              </a:rPr>
              <a:t>Crenshaw</a:t>
            </a: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Ce concept reconnaît que chacun a ses propres expériences uniques ainsi que son identité et en fin de compte chacun expérimente le monde de façon singulière.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Pour cette raison, il est important de prendre en considération la manière dont les identités d'une personne peuvent influencer leur vie et leurs expériences.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16</a:t>
            </a:fld>
            <a:endParaRPr lang="en-US"/>
          </a:p>
        </p:txBody>
      </p:sp>
    </p:spTree>
    <p:extLst>
      <p:ext uri="{BB962C8B-B14F-4D97-AF65-F5344CB8AC3E}">
        <p14:creationId xmlns:p14="http://schemas.microsoft.com/office/powerpoint/2010/main" val="14713146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dirty="0"/>
              <a:t>Voici des caractéristiques humaines influençant les identités multiples:</a:t>
            </a:r>
          </a:p>
          <a:p>
            <a:r>
              <a:rPr lang="fr-FR" dirty="0"/>
              <a:t>L’ethnie de la personne</a:t>
            </a:r>
          </a:p>
          <a:p>
            <a:r>
              <a:rPr lang="fr-FR" dirty="0"/>
              <a:t>Le sexe de la personne</a:t>
            </a:r>
          </a:p>
          <a:p>
            <a:r>
              <a:rPr lang="fr-FR" dirty="0"/>
              <a:t>L’orientation sexuelle et la sexualité</a:t>
            </a:r>
          </a:p>
          <a:p>
            <a:r>
              <a:rPr lang="fr-FR" dirty="0"/>
              <a:t>Les capacités mentales et physiques d’une personne</a:t>
            </a:r>
            <a:endParaRPr lang="en-US" dirty="0"/>
          </a:p>
          <a:p>
            <a:endParaRPr lang="fr-FR" dirty="0"/>
          </a:p>
          <a:p>
            <a:r>
              <a:rPr lang="fr-FR" dirty="0"/>
              <a:t>Par exemple, les femmes atteintes de TDAH sont moins susceptibles d'être diagnostiquées d’un TDAH en comparaison avec les hommes. Les femmes sont souvent diagnostiquées plus tard et ont souvent du mal à recevoir des soins et un soutien pertinent.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17</a:t>
            </a:fld>
            <a:endParaRPr lang="en-US"/>
          </a:p>
        </p:txBody>
      </p:sp>
    </p:spTree>
    <p:extLst>
      <p:ext uri="{BB962C8B-B14F-4D97-AF65-F5344CB8AC3E}">
        <p14:creationId xmlns:p14="http://schemas.microsoft.com/office/powerpoint/2010/main" val="2992386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Avant d'examiner les effets d'un diagnostic TDAH, avez-vous des questions?</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18</a:t>
            </a:fld>
            <a:endParaRPr lang="en-US"/>
          </a:p>
        </p:txBody>
      </p:sp>
    </p:spTree>
    <p:extLst>
      <p:ext uri="{BB962C8B-B14F-4D97-AF65-F5344CB8AC3E}">
        <p14:creationId xmlns:p14="http://schemas.microsoft.com/office/powerpoint/2010/main" val="3010815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Une grande partie de la compréhension des troubles TDAH et de la façon de soutenir les gens qui en sont atteints consiste à comprendre le processus du diagnostic. L'obtention d'un diagnostic peut aider les personnes atteintes à mieux comprendre leur situation. À l’inverse, l'absence d’un diagnostic peut amener les gens à se poser des questions ou causer des obstacles légitimes: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Avoir de la difficulté à créer et à maintenir des relations saines.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Avoir des problèmes de toxicomanie et consommation.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Des difficultés de gestion quotidienne entraînant des problèmes à la maison, au travail, dans la vie sociale et la gestion du patrimoine ou d’un budget.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Avoir un niveau de stress et d’anxiété élevée.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Après avoir reçu un diagnostic, l'individu est alors en mesure de récolter des bénéfices. Le diagnostic permet d’avoir accès à des ressources et à de l’aide comprenant l'accès à des services en santé mentale, des logements universitaires, de la médication et un soutien familial.</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19</a:t>
            </a:fld>
            <a:endParaRPr lang="en-US"/>
          </a:p>
        </p:txBody>
      </p:sp>
    </p:spTree>
    <p:extLst>
      <p:ext uri="{BB962C8B-B14F-4D97-AF65-F5344CB8AC3E}">
        <p14:creationId xmlns:p14="http://schemas.microsoft.com/office/powerpoint/2010/main" val="2686321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Il est important de comprendre qu'il existe plusieurs obstacles potentiels à l'obtention d'un diagnostic TDAH. Ces obstacles compliquent l'obtention d'un diagnostic et peuvent décourager les gens à demander de l'aide. </a:t>
            </a:r>
          </a:p>
          <a:p>
            <a:endParaRPr lang="fr-FR"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D’une part, le manque de financement pour effectuer un diagnostic complique le tout dès le départ (un test peut coûter jusqu'à 2 500 $).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Ensuite, la stigmatisation fait en sorte que de nombreux professionnels ne comprennent pas les TDAH dans leur entièreté ou l'effet qu'ils ont sur la vie au quotidien.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Finalement, les troubles TDAH sont souvent non diagnostiqués ou mal diagnostiqués. Les troubles TDAH sont difficiles à diagnostiquer. Ils sont résolument un handicap invisible en comparaison avec un problème physique évident, comme un bras cassé. Le diagnostic est toujours complexe.</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20</a:t>
            </a:fld>
            <a:endParaRPr lang="en-US"/>
          </a:p>
        </p:txBody>
      </p:sp>
    </p:spTree>
    <p:extLst>
      <p:ext uri="{BB962C8B-B14F-4D97-AF65-F5344CB8AC3E}">
        <p14:creationId xmlns:p14="http://schemas.microsoft.com/office/powerpoint/2010/main" val="3382383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Avant de nous commencer, voici un aperçu des principaux points de la séance pour aujourd’hui!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Qui sommes-nous?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L’AODA (Loi sur l’accessibilité des personnes handicapées de l’Ontario)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Introduction aux troubles TDAH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TDAH et l’intersectionnalité</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En savoir davantage sur les diagnostics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obstacles à l'accessibilité</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Comment offrir son soutien? </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a:t>
            </a:fld>
            <a:endParaRPr lang="en-US"/>
          </a:p>
        </p:txBody>
      </p:sp>
    </p:spTree>
    <p:extLst>
      <p:ext uri="{BB962C8B-B14F-4D97-AF65-F5344CB8AC3E}">
        <p14:creationId xmlns:p14="http://schemas.microsoft.com/office/powerpoint/2010/main" val="35580287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Malheureusement, les obstacles rencontrés lors d’un diagnostic ne sont que la pointe de l'iceberg. Après avoir reçu un diagnostic de trouble TDAH, une personne peut être confrontée à de nombreux défis.</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21</a:t>
            </a:fld>
            <a:endParaRPr lang="en-US"/>
          </a:p>
        </p:txBody>
      </p:sp>
    </p:spTree>
    <p:extLst>
      <p:ext uri="{BB962C8B-B14F-4D97-AF65-F5344CB8AC3E}">
        <p14:creationId xmlns:p14="http://schemas.microsoft.com/office/powerpoint/2010/main" val="41898244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La stigmatisation est un stéréotype négatif sur une personne ou un groupe de personnes. La stigmatisation du TDAH est pertinente dans tous les aspects de la société.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Les stéréotypes négatifs entourant les troubles TDAH peuvent créer des défis à l’école, au travail et dans différents contextes sociaux. Il est également important de noter que la stigmatisation sociale peut conduire à une </a:t>
            </a:r>
            <a:r>
              <a:rPr kumimoji="0" lang="fr-FR" sz="2600" b="0" i="0" u="none" strike="noStrike" kern="1200" cap="none" spc="0" normalizeH="0" baseline="0" noProof="0" dirty="0" err="1">
                <a:ln>
                  <a:noFill/>
                </a:ln>
                <a:solidFill>
                  <a:prstClr val="black"/>
                </a:solidFill>
                <a:effectLst/>
                <a:uLnTx/>
                <a:uFillTx/>
                <a:latin typeface="Calibri" panose="020F0502020204030204"/>
                <a:ea typeface="+mn-ea"/>
                <a:cs typeface="+mn-cs"/>
              </a:rPr>
              <a:t>autostigmatisation</a:t>
            </a: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 qui peut être limitante, car elle favorise des opinions négatives qu’une personne peut avoir sur elle-même.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La gravité de la stigmatisation peut être placée influencée par des facteurs d'identification croisés selon l’individu (sexe, ethnie, origine ethnique, religion, âge, etc.).</a:t>
            </a:r>
            <a:endPar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22</a:t>
            </a:fld>
            <a:endParaRPr lang="en-US"/>
          </a:p>
        </p:txBody>
      </p:sp>
    </p:spTree>
    <p:extLst>
      <p:ext uri="{BB962C8B-B14F-4D97-AF65-F5344CB8AC3E}">
        <p14:creationId xmlns:p14="http://schemas.microsoft.com/office/powerpoint/2010/main" val="1051507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Lorsque les employeurs, des collègues ou des amis découvrent qu’une personne souffre d’un TDAH, ils peuvent être influencés en fonction de ce qui est véhiculé dans les médias.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Ils peuvent par exemple, s’imaginer que la personne en question est peu fiable, paresseuse, moins intelligente, etc. Le manque de soutien et d’incompréhension des troubles TDAH et de la neurodiversité crée des barrières supplémentaires pour ces gens souhaitant réussir leurs objectifs scolaires, professionnels ou personnels.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La médication, une thérapie adéquate et l'obtention d'un diagnostic peuvent toutes être coûteuses et difficiles d'accès.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23</a:t>
            </a:fld>
            <a:endParaRPr lang="en-US"/>
          </a:p>
        </p:txBody>
      </p:sp>
    </p:spTree>
    <p:extLst>
      <p:ext uri="{BB962C8B-B14F-4D97-AF65-F5344CB8AC3E}">
        <p14:creationId xmlns:p14="http://schemas.microsoft.com/office/powerpoint/2010/main" val="725829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Maintenant que nous connaissons les difficultés auxquelles les personnes atteintes d’un TDAH peuvent être confrontées, comment pouvons-nous les soutenir et offrir un support?</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24</a:t>
            </a:fld>
            <a:endParaRPr lang="en-US"/>
          </a:p>
        </p:txBody>
      </p:sp>
    </p:spTree>
    <p:extLst>
      <p:ext uri="{BB962C8B-B14F-4D97-AF65-F5344CB8AC3E}">
        <p14:creationId xmlns:p14="http://schemas.microsoft.com/office/powerpoint/2010/main" val="1414130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Compte tenu de la complexité des difficultés auxquelles les personnes atteintes de TDAH sont confrontées, c’est sans surprise que plusieurs souffrent de dépression, d'anxiété et de problèmes d’estime de soi. On estime qu’à l’âge de 10 ans, un enfant atteint de TDAH aura reçu 20 000 messages négatifs de plus que de messages positifs*. C'est pourquoi les espaces inclusifs et accessibles sont si importants. Les personnes atteintes de TDAH méritent de se sentir aussi soutenues et valorisées que tout le monde, et c'est à nous tous de contribuer à favoriser ces espaces. La création d'un espace inclusif est essentielle pour aider les personnes atteintes de TDAH à s'épanouir. Encourageant tout le monde à être plus conscient de ses actions et de leur impact sur les autres dans le but de créer un environnement qui se base sur l'inclusivité. *(Source : Attitude Magazine)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25</a:t>
            </a:fld>
            <a:endParaRPr lang="en-US"/>
          </a:p>
        </p:txBody>
      </p:sp>
    </p:spTree>
    <p:extLst>
      <p:ext uri="{BB962C8B-B14F-4D97-AF65-F5344CB8AC3E}">
        <p14:creationId xmlns:p14="http://schemas.microsoft.com/office/powerpoint/2010/main" val="3502131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Le TDAH est communément appelé « handicap invisible ». Signifiant que lorsque vous rencontrez quelqu'un pour la première fois, il est pratiquement impossible de s‘apercevoir que la personne souffre d’un TDAH. </a:t>
            </a:r>
          </a:p>
          <a:p>
            <a:r>
              <a:rPr lang="fr-FR" dirty="0"/>
              <a:t>Pour cette raison, les personnes atteintes de TDAH peuvent avoir des difficultés à travailler, à apprendre et à socialiser dans des endroits conçus pour les personnes sans TDAH. </a:t>
            </a:r>
          </a:p>
          <a:p>
            <a:r>
              <a:rPr lang="fr-FR" dirty="0"/>
              <a:t>Voici quelques suggestions pour aider à la création de lieux plus accessibles et respectueux pour tous.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26</a:t>
            </a:fld>
            <a:endParaRPr lang="en-US"/>
          </a:p>
        </p:txBody>
      </p:sp>
    </p:spTree>
    <p:extLst>
      <p:ext uri="{BB962C8B-B14F-4D97-AF65-F5344CB8AC3E}">
        <p14:creationId xmlns:p14="http://schemas.microsoft.com/office/powerpoint/2010/main" val="22020533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La promotion et la création d'un espace inclusif aident à apaiser les angoisses et les inquiétudes possibles des étudiants. L'inclusivité doit être abordée au sens large, dans le but d'encourager toutes les identités à s'épanouir et à se sentir à l'aise. Voici quelques conseils pour créer un environnement plus inclusif pour les personnes atteintes de TDAH :</a:t>
            </a:r>
          </a:p>
          <a:p>
            <a:pPr marL="171450" indent="-171450">
              <a:buFont typeface="Arial" panose="020B0604020202020204" pitchFamily="34" charset="0"/>
              <a:buChar char="•"/>
            </a:pPr>
            <a:r>
              <a:rPr lang="fr-FR" dirty="0"/>
              <a:t>Ayez des critiques constructives. Soyez conscient de votre ton et de votre langage corporel. De nombreuses personnes souffrant d’un TDAH interprètent. Un langage corporel neutre pourrait être perçu comme étant négatif par un quelqu’un souffrant d’un TDAH. Le renforcement positif devient donc essentiel.</a:t>
            </a:r>
          </a:p>
          <a:p>
            <a:pPr marL="171450" indent="-171450">
              <a:buFont typeface="Arial" panose="020B0604020202020204" pitchFamily="34" charset="0"/>
              <a:buChar char="•"/>
            </a:pPr>
            <a:r>
              <a:rPr lang="fr-FR" dirty="0"/>
              <a:t>Soyez conscient que l'étudiant avec qui vous travaillez peut être aux prises avec une ou plusieurs maladies mentales graves et peut ne pas avoir les outils nécessaires pour gérer ses émotions. </a:t>
            </a:r>
          </a:p>
          <a:p>
            <a:pPr marL="171450" indent="-171450">
              <a:buFont typeface="Arial" panose="020B0604020202020204" pitchFamily="34" charset="0"/>
              <a:buChar char="•"/>
            </a:pPr>
            <a:r>
              <a:rPr lang="fr-FR" dirty="0"/>
              <a:t>La surstimulation peut causer un grand stress émotionnel, physique et mental.</a:t>
            </a:r>
          </a:p>
          <a:p>
            <a:pPr marL="171450" indent="-171450">
              <a:buFont typeface="Arial" panose="020B0604020202020204" pitchFamily="34" charset="0"/>
              <a:buChar char="•"/>
            </a:pPr>
            <a:r>
              <a:rPr lang="fr-FR" dirty="0"/>
              <a:t>N'oubliez pas que les troubles TDAH ne sont pas intrinsèquement mauvais ou bon, c'est un neurotype tout simplement.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27</a:t>
            </a:fld>
            <a:endParaRPr lang="en-US"/>
          </a:p>
        </p:txBody>
      </p:sp>
    </p:spTree>
    <p:extLst>
      <p:ext uri="{BB962C8B-B14F-4D97-AF65-F5344CB8AC3E}">
        <p14:creationId xmlns:p14="http://schemas.microsoft.com/office/powerpoint/2010/main" val="11536034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Nous tenons à remercier tout le monde pour leur présence et leur participation à cet atelier aujourd’hui! Avant de terminer, nous aimerions prendre un moment pour passer en revue certaines des informations discutées aujourd'hui ainsi que certaines des pratiques pouvant être mises en œuvre dès maintenant.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28</a:t>
            </a:fld>
            <a:endParaRPr lang="en-US"/>
          </a:p>
        </p:txBody>
      </p:sp>
    </p:spTree>
    <p:extLst>
      <p:ext uri="{BB962C8B-B14F-4D97-AF65-F5344CB8AC3E}">
        <p14:creationId xmlns:p14="http://schemas.microsoft.com/office/powerpoint/2010/main" val="38878537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dirty="0"/>
              <a:t>En bref, voici ce dont nous avons discuté aujourd'hui:</a:t>
            </a:r>
          </a:p>
          <a:p>
            <a:r>
              <a:rPr lang="fr-FR" dirty="0"/>
              <a:t>Le TDAH est un trouble neurodéveloppemental. Il existe trois différents types TDAH: type inattentif, hyperactif et combiné.</a:t>
            </a:r>
          </a:p>
          <a:p>
            <a:r>
              <a:rPr lang="fr-FR" dirty="0"/>
              <a:t>Les symptômes les plus courants du TDAH peuvent inclure l'hyperactivité, l'inattention et l'impulsivité.</a:t>
            </a:r>
          </a:p>
          <a:p>
            <a:r>
              <a:rPr lang="fr-FR" dirty="0"/>
              <a:t>Les identités croisées peuvent avoir un impact sur l'expérience d'une personne vivant avec un TDAH. Ces identités peuvent affecter la capacité d'une personne à recevoir un diagnostic, à accéder à un logement, à fonctionner dans sa vie sociale et à être acceptée en tant que personne.</a:t>
            </a:r>
          </a:p>
          <a:p>
            <a:r>
              <a:rPr lang="fr-FR" dirty="0"/>
              <a:t>Recevoir un diagnostic peut-être difficile apportant des avantages comme des inconvénients. </a:t>
            </a:r>
          </a:p>
          <a:p>
            <a:r>
              <a:rPr lang="fr-FR" dirty="0"/>
              <a:t>Les personnes atteintes de TDAH peuvent avoir besoin de soutiens ou d'aménagements supplémentaires et c’est tout à fait normal! Offrir des solutions d'accessibilité ne diminue en rien la réussite d'une personne.</a:t>
            </a:r>
          </a:p>
          <a:p>
            <a:r>
              <a:rPr lang="fr-FR" dirty="0"/>
              <a:t>En cas de doute, référez-vous à la personne ayant une expérience vécue. Souvent, la personne concernée aura une bonne idée de la solution d’accessibilité ou autre qui fonctionnera le mieux pour elle.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29</a:t>
            </a:fld>
            <a:endParaRPr lang="en-US"/>
          </a:p>
        </p:txBody>
      </p:sp>
    </p:spTree>
    <p:extLst>
      <p:ext uri="{BB962C8B-B14F-4D97-AF65-F5344CB8AC3E}">
        <p14:creationId xmlns:p14="http://schemas.microsoft.com/office/powerpoint/2010/main" val="6867874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Voici quelques points pour rendre votre environnement (d’étude, de travail ou personnel) plus accessible et respectueux envers les personnes atteintes d’un TDAH. Tout d'abord, si les troubles sont une nouveauté pour vous soyez sans crainte! Les espaces inclusifs ne sont pas des lieux réservés aux experts, mais bien un endroit ouvert ou les connaissances s’échangent avec respect. Deuxièmement, évitez les idées préconçues. Les personnes atteintes de TDAH dans votre vie ne ressembleront probablement pas aux stéréotypes véhiculés dans les médias. Finalement, sans le savoir, vous connaissez probablement des personnes atteintes d’un TDAH. Lorsque vous discutez du TDAH et de neurodiversité, soyez conscient des mots que vous utilisez. Il est difficile de savoir ce qu’une personne peut vivre, en choisissant adéquatement ses mots vous démontrez une empathie souhaitable.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30</a:t>
            </a:fld>
            <a:endParaRPr lang="en-US"/>
          </a:p>
        </p:txBody>
      </p:sp>
    </p:spTree>
    <p:extLst>
      <p:ext uri="{BB962C8B-B14F-4D97-AF65-F5344CB8AC3E}">
        <p14:creationId xmlns:p14="http://schemas.microsoft.com/office/powerpoint/2010/main" val="3126231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Le projet ADHD est une initiative étudiante dirigée par ceux-ci, faisant la promotion et l'inclusion des étudiants universitaires s’identifiant comme </a:t>
            </a:r>
            <a:r>
              <a:rPr lang="fr-FR" dirty="0" err="1"/>
              <a:t>neurodivers</a:t>
            </a:r>
            <a:r>
              <a:rPr lang="fr-FR" dirty="0"/>
              <a:t>. Ce projet a été créé pour déstigmatiser les troubles TDAH et la neurodiversité sur le campus. Concrètement, ce projet saura fournir aux étudiants des ressources et le soutien nécessaire pour offrir un environnement accueillant à l'Université de Windsor. Nous savons à quel point la vie universitaire peut être difficile pour plusieurs, et parfois davantage pour les étudiants s’identifiant comme </a:t>
            </a:r>
            <a:r>
              <a:rPr lang="fr-FR" dirty="0" err="1"/>
              <a:t>neurodivers</a:t>
            </a:r>
            <a:r>
              <a:rPr lang="fr-FR" dirty="0"/>
              <a:t> ou souffrants d’un TDAH. Le projet ADHD a été financé par le gouvernement de l'Ontario et en partenariat avec l’association Learning </a:t>
            </a:r>
            <a:r>
              <a:rPr lang="fr-FR" dirty="0" err="1"/>
              <a:t>Disability</a:t>
            </a:r>
            <a:r>
              <a:rPr lang="fr-FR" dirty="0"/>
              <a:t> Association of </a:t>
            </a:r>
            <a:r>
              <a:rPr lang="fr-FR" dirty="0" err="1"/>
              <a:t>WindsorEssex</a:t>
            </a:r>
            <a:r>
              <a:rPr lang="fr-FR" dirty="0"/>
              <a:t> (LDAWE).</a:t>
            </a:r>
          </a:p>
          <a:p>
            <a:r>
              <a:rPr lang="fr-FR" dirty="0"/>
              <a:t>Le projet ADHD repose sur trois principes: l'éducation, l'équité et l’autonomie pour tous. Nous pensons qu'en amplifiant la voix des personnes atteintes d’un TDAH, nous pourrons créer un campus plus inclusif et accessible.</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4</a:t>
            </a:fld>
            <a:endParaRPr lang="en-US"/>
          </a:p>
        </p:txBody>
      </p:sp>
    </p:spTree>
    <p:extLst>
      <p:ext uri="{BB962C8B-B14F-4D97-AF65-F5344CB8AC3E}">
        <p14:creationId xmlns:p14="http://schemas.microsoft.com/office/powerpoint/2010/main" val="32775395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Nous tenons à remercier l'OHREA pour son soutien à cet atelier et à cette initiative, ainsi que l'Association des troubles d'apprentissage de Windsor-Essex, l'Université de Windsor et le gouvernement de l'Ontario. </a:t>
            </a:r>
          </a:p>
          <a:p>
            <a:r>
              <a:rPr lang="fr-FR" dirty="0"/>
              <a:t>Un grand merci tout spécial à nos participants aujourd'hui. N'hésitez pas à nous contacter par courriel à tout moment ou à visiter notre site Web pour consulter nos mises à jour et nouveaux projets</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31</a:t>
            </a:fld>
            <a:endParaRPr lang="en-US"/>
          </a:p>
        </p:txBody>
      </p:sp>
    </p:spTree>
    <p:extLst>
      <p:ext uri="{BB962C8B-B14F-4D97-AF65-F5344CB8AC3E}">
        <p14:creationId xmlns:p14="http://schemas.microsoft.com/office/powerpoint/2010/main" val="3139559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 projet ADHD repose sur trois principes: l'éducation, l'équité et l’autonomie pour tous. Nous pensons qu'en amplifiant la voix des personnes atteintes d’un TDAH, nous pourrons créer un campus plus inclusif et accessible.</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5</a:t>
            </a:fld>
            <a:endParaRPr lang="en-US"/>
          </a:p>
        </p:txBody>
      </p:sp>
    </p:spTree>
    <p:extLst>
      <p:ext uri="{BB962C8B-B14F-4D97-AF65-F5344CB8AC3E}">
        <p14:creationId xmlns:p14="http://schemas.microsoft.com/office/powerpoint/2010/main" val="3827962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 projet ADHD a été rendu possible grâce à une subvention du programme </a:t>
            </a:r>
            <a:r>
              <a:rPr lang="fr-FR" dirty="0" err="1"/>
              <a:t>InterAction</a:t>
            </a:r>
            <a:r>
              <a:rPr lang="fr-FR" dirty="0"/>
              <a:t> pour le changement, un programme de subventions géré par le Ministère des Services aux Aînés et de l'Accessibilité. Grâce au soutien du programme </a:t>
            </a:r>
            <a:r>
              <a:rPr lang="fr-FR" dirty="0" err="1"/>
              <a:t>InterAction</a:t>
            </a:r>
            <a:r>
              <a:rPr lang="fr-FR" dirty="0"/>
              <a:t> pour le changement, le projet ADHD a pu devenir une initiative d'accessibilité à l'échelle universitaire.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6</a:t>
            </a:fld>
            <a:endParaRPr lang="en-US"/>
          </a:p>
        </p:txBody>
      </p:sp>
    </p:spTree>
    <p:extLst>
      <p:ext uri="{BB962C8B-B14F-4D97-AF65-F5344CB8AC3E}">
        <p14:creationId xmlns:p14="http://schemas.microsoft.com/office/powerpoint/2010/main" val="729346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Il est important de mentionner la LAPHO lorsque vous parlerez d’inclusion et d’accessibilité en Ontario.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7</a:t>
            </a:fld>
            <a:endParaRPr lang="en-US"/>
          </a:p>
        </p:txBody>
      </p:sp>
    </p:spTree>
    <p:extLst>
      <p:ext uri="{BB962C8B-B14F-4D97-AF65-F5344CB8AC3E}">
        <p14:creationId xmlns:p14="http://schemas.microsoft.com/office/powerpoint/2010/main" val="928714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dirty="0"/>
              <a:t>Les établissements d'enseignement de l'Ontario ont l'obligation de se conformer à deux ensembles de règlements. </a:t>
            </a:r>
          </a:p>
          <a:p>
            <a:pPr marL="0" indent="0">
              <a:buNone/>
            </a:pPr>
            <a:r>
              <a:rPr lang="fr-FR" dirty="0"/>
              <a:t>Le Code des droits de la personne de l'Ontario: Maintenir des environnements éducatifs accessibles, inclusifs, exempts de discrimination et de harcèlement et respectueux des droits de la personne. </a:t>
            </a:r>
          </a:p>
          <a:p>
            <a:pPr marL="0" indent="0">
              <a:buNone/>
            </a:pPr>
            <a:r>
              <a:rPr lang="fr-FR" dirty="0"/>
              <a:t>La Loi sur l'accessibilité pour les personnes vivant avec un handicap de l'Ontario: La LAPHO a établi le Règlement sur les normes d'accessibilité intégrées (RNAI), un ensemble d'exigences légales que les établissements doivent suivre pour aider à identifier, éliminer et prévenir les obstacles auxquels sont confrontées les personnes handicapées. Ces exigences sont divisées en deux catégories: exigences générales et normes d'accessibilité. </a:t>
            </a:r>
          </a:p>
          <a:p>
            <a:pPr marL="0" indent="0">
              <a:buNone/>
            </a:pPr>
            <a:r>
              <a:rPr lang="fr-FR" dirty="0"/>
              <a:t>Source textuelle: Universal Design for Learning (UDL) for Inclusion, Diversity, </a:t>
            </a:r>
            <a:r>
              <a:rPr lang="fr-FR" dirty="0" err="1"/>
              <a:t>Equity</a:t>
            </a:r>
            <a:r>
              <a:rPr lang="fr-FR" dirty="0"/>
              <a:t>, and </a:t>
            </a:r>
            <a:r>
              <a:rPr lang="fr-FR" dirty="0" err="1"/>
              <a:t>Accessibility</a:t>
            </a:r>
            <a:r>
              <a:rPr lang="fr-FR" dirty="0"/>
              <a:t> (IDEA) par </a:t>
            </a:r>
            <a:r>
              <a:rPr lang="fr-FR" dirty="0" err="1"/>
              <a:t>Darla</a:t>
            </a:r>
            <a:r>
              <a:rPr lang="fr-FR" dirty="0"/>
              <a:t> Benton Kearney</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8</a:t>
            </a:fld>
            <a:endParaRPr lang="en-US"/>
          </a:p>
        </p:txBody>
      </p:sp>
    </p:spTree>
    <p:extLst>
      <p:ext uri="{BB962C8B-B14F-4D97-AF65-F5344CB8AC3E}">
        <p14:creationId xmlns:p14="http://schemas.microsoft.com/office/powerpoint/2010/main" val="2056123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Pour mettre tout le monde à l'aise et informé sur les sujets que nous aborderons, nous commencerons par discuter de certains concepts et de termes qui sont essentiels à ce projet. Nous espérons que ces concepts et termes choisis soigneusement vous permettront de mieux comprendre les obstacles et les réalités des étudiants atteints d’un trouble TDAH.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9</a:t>
            </a:fld>
            <a:endParaRPr lang="en-US"/>
          </a:p>
        </p:txBody>
      </p:sp>
    </p:spTree>
    <p:extLst>
      <p:ext uri="{BB962C8B-B14F-4D97-AF65-F5344CB8AC3E}">
        <p14:creationId xmlns:p14="http://schemas.microsoft.com/office/powerpoint/2010/main" val="1273608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L’acronyme TDAH signifie: déficit de l'attention/trouble d'hyperactivité. Le TDAH est un trouble neurodéveloppemental. Les trois principaux symptômes du TDAH sont: l'inattention, l'impulsivité et l'hyperactivité. Il existe trois types de trouble TDAH différents: type inattentif, le type hyperactif (ou compulsif) et finalement de type combiné.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Les </a:t>
            </a:r>
            <a:r>
              <a:rPr kumimoji="0" lang="fr-FR" sz="2400" b="0" i="0" u="none" strike="noStrike" kern="1200" cap="none" spc="0" normalizeH="0" baseline="0" noProof="0" dirty="0" err="1">
                <a:ln>
                  <a:noFill/>
                </a:ln>
                <a:solidFill>
                  <a:prstClr val="black"/>
                </a:solidFill>
                <a:effectLst/>
                <a:uLnTx/>
                <a:uFillTx/>
                <a:latin typeface="Calibri" panose="020F0502020204030204"/>
                <a:ea typeface="+mn-ea"/>
                <a:cs typeface="+mn-cs"/>
              </a:rPr>
              <a:t>neurodivers</a:t>
            </a: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Ce groupe de personnes fait référence aux gens qui sont divers de façon neurologique, incluant des personnes atteintes de TDAH ou pas. Par exemple, une famille </a:t>
            </a:r>
            <a:r>
              <a:rPr kumimoji="0" lang="fr-FR" sz="2400" b="0" i="0" u="none" strike="noStrike" kern="1200" cap="none" spc="0" normalizeH="0" baseline="0" noProof="0" dirty="0" err="1">
                <a:ln>
                  <a:noFill/>
                </a:ln>
                <a:solidFill>
                  <a:prstClr val="black"/>
                </a:solidFill>
                <a:effectLst/>
                <a:uLnTx/>
                <a:uFillTx/>
                <a:latin typeface="Calibri" panose="020F0502020204030204"/>
                <a:ea typeface="+mn-ea"/>
                <a:cs typeface="+mn-cs"/>
              </a:rPr>
              <a:t>neurodiverse</a:t>
            </a: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avec deux enfants et un parent qui ont le TDAH, et un enfant et un parent qui ne l'ont pas.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Un handicap est une expérience personnelle au travers d’obstacles réduisant ou empêchant la participation d’une personne dans tous les aspects de la société.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Le handicap invisible. Ce handicap pourrait ne pas être visible à première vue lorsque vous rencontrez une personne pour la première fois.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10</a:t>
            </a:fld>
            <a:endParaRPr lang="en-US"/>
          </a:p>
        </p:txBody>
      </p:sp>
    </p:spTree>
    <p:extLst>
      <p:ext uri="{BB962C8B-B14F-4D97-AF65-F5344CB8AC3E}">
        <p14:creationId xmlns:p14="http://schemas.microsoft.com/office/powerpoint/2010/main" val="1350062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3745254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1575751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0166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3044279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9764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1534156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3271040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269843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992499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3144942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02057F-E5DD-4961-9786-27CC14F928B5}"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161607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02057F-E5DD-4961-9786-27CC14F928B5}" type="datetimeFigureOut">
              <a:rPr lang="en-US" smtClean="0"/>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981865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02057F-E5DD-4961-9786-27CC14F928B5}" type="datetimeFigureOut">
              <a:rPr lang="en-US" smtClean="0"/>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3682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02057F-E5DD-4961-9786-27CC14F928B5}" type="datetimeFigureOut">
              <a:rPr lang="en-US" smtClean="0"/>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3802966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02057F-E5DD-4961-9786-27CC14F928B5}"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1084511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02057F-E5DD-4961-9786-27CC14F928B5}"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397147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B02057F-E5DD-4961-9786-27CC14F928B5}" type="datetimeFigureOut">
              <a:rPr lang="en-US" smtClean="0"/>
              <a:t>2/27/2023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291887-DD39-4E92-B9D1-06406C3E2A71}" type="slidenum">
              <a:rPr lang="en-US" smtClean="0"/>
              <a:t>‹#›</a:t>
            </a:fld>
            <a:endParaRPr lang="en-US"/>
          </a:p>
        </p:txBody>
      </p:sp>
    </p:spTree>
    <p:extLst>
      <p:ext uri="{BB962C8B-B14F-4D97-AF65-F5344CB8AC3E}">
        <p14:creationId xmlns:p14="http://schemas.microsoft.com/office/powerpoint/2010/main" val="3877970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8969-9FC9-C796-AF2C-9385A3B3190D}"/>
              </a:ext>
            </a:extLst>
          </p:cNvPr>
          <p:cNvSpPr>
            <a:spLocks noGrp="1"/>
          </p:cNvSpPr>
          <p:nvPr>
            <p:ph type="ctrTitle"/>
          </p:nvPr>
        </p:nvSpPr>
        <p:spPr>
          <a:xfrm>
            <a:off x="2623221" y="2404531"/>
            <a:ext cx="6945557" cy="1646302"/>
          </a:xfrm>
        </p:spPr>
        <p:txBody>
          <a:bodyPr/>
          <a:lstStyle/>
          <a:p>
            <a:pPr algn="l"/>
            <a:r>
              <a:rPr lang="en-US" sz="4400" dirty="0"/>
              <a:t>Atelier de </a:t>
            </a:r>
            <a:r>
              <a:rPr lang="en-US" sz="4400" dirty="0" err="1"/>
              <a:t>développement</a:t>
            </a:r>
            <a:r>
              <a:rPr lang="en-US" sz="4400" dirty="0"/>
              <a:t> </a:t>
            </a:r>
            <a:r>
              <a:rPr lang="en-US" sz="4400" dirty="0" err="1"/>
              <a:t>professionnel</a:t>
            </a:r>
            <a:endParaRPr lang="en-US" sz="4400" dirty="0"/>
          </a:p>
        </p:txBody>
      </p:sp>
      <p:sp>
        <p:nvSpPr>
          <p:cNvPr id="3" name="Subtitle 2">
            <a:extLst>
              <a:ext uri="{FF2B5EF4-FFF2-40B4-BE49-F238E27FC236}">
                <a16:creationId xmlns:a16="http://schemas.microsoft.com/office/drawing/2014/main" id="{C1CC7F27-D082-ABC8-2938-A0E421E6BF9C}"/>
              </a:ext>
            </a:extLst>
          </p:cNvPr>
          <p:cNvSpPr>
            <a:spLocks noGrp="1"/>
          </p:cNvSpPr>
          <p:nvPr>
            <p:ph type="subTitle" idx="1"/>
          </p:nvPr>
        </p:nvSpPr>
        <p:spPr>
          <a:xfrm>
            <a:off x="2623221" y="4050833"/>
            <a:ext cx="7766936" cy="1096899"/>
          </a:xfrm>
        </p:spPr>
        <p:txBody>
          <a:bodyPr/>
          <a:lstStyle/>
          <a:p>
            <a:pPr algn="l"/>
            <a:r>
              <a:rPr lang="en-CA" dirty="0">
                <a:solidFill>
                  <a:schemeClr val="tx1"/>
                </a:solidFill>
              </a:rPr>
              <a:t>Le project ADHD</a:t>
            </a:r>
            <a:endParaRPr lang="en-US" dirty="0">
              <a:solidFill>
                <a:schemeClr val="tx1"/>
              </a:solidFill>
            </a:endParaRPr>
          </a:p>
        </p:txBody>
      </p:sp>
      <p:pic>
        <p:nvPicPr>
          <p:cNvPr id="4" name="Picture 3">
            <a:extLst>
              <a:ext uri="{FF2B5EF4-FFF2-40B4-BE49-F238E27FC236}">
                <a16:creationId xmlns:a16="http://schemas.microsoft.com/office/drawing/2014/main" id="{A65893BE-40E2-C4B2-164E-BF988233AA3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553" y="2549671"/>
            <a:ext cx="1622110" cy="1622110"/>
          </a:xfrm>
          <a:prstGeom prst="rect">
            <a:avLst/>
          </a:prstGeom>
        </p:spPr>
      </p:pic>
    </p:spTree>
    <p:extLst>
      <p:ext uri="{BB962C8B-B14F-4D97-AF65-F5344CB8AC3E}">
        <p14:creationId xmlns:p14="http://schemas.microsoft.com/office/powerpoint/2010/main" val="2212909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61E65-413F-3AFA-7FCA-9386951D2486}"/>
              </a:ext>
            </a:extLst>
          </p:cNvPr>
          <p:cNvSpPr>
            <a:spLocks noGrp="1"/>
          </p:cNvSpPr>
          <p:nvPr>
            <p:ph type="title"/>
          </p:nvPr>
        </p:nvSpPr>
        <p:spPr/>
        <p:txBody>
          <a:bodyPr/>
          <a:lstStyle/>
          <a:p>
            <a:r>
              <a:rPr lang="en-US" dirty="0"/>
              <a:t>Les </a:t>
            </a:r>
            <a:r>
              <a:rPr lang="en-US" dirty="0" err="1"/>
              <a:t>termes</a:t>
            </a:r>
            <a:r>
              <a:rPr lang="en-US" dirty="0"/>
              <a:t> et concepts</a:t>
            </a:r>
          </a:p>
        </p:txBody>
      </p:sp>
      <p:sp>
        <p:nvSpPr>
          <p:cNvPr id="3" name="Content Placeholder 2">
            <a:extLst>
              <a:ext uri="{FF2B5EF4-FFF2-40B4-BE49-F238E27FC236}">
                <a16:creationId xmlns:a16="http://schemas.microsoft.com/office/drawing/2014/main" id="{EEB1B237-4CB8-8746-F059-4BD8834801D7}"/>
              </a:ext>
            </a:extLst>
          </p:cNvPr>
          <p:cNvSpPr>
            <a:spLocks noGrp="1"/>
          </p:cNvSpPr>
          <p:nvPr>
            <p:ph idx="1"/>
          </p:nvPr>
        </p:nvSpPr>
        <p:spPr>
          <a:xfrm>
            <a:off x="677334" y="1494263"/>
            <a:ext cx="8596668" cy="4547099"/>
          </a:xfrm>
        </p:spPr>
        <p:txBody>
          <a:bodyPr>
            <a:normAutofit/>
          </a:bodyPr>
          <a:lstStyle/>
          <a:p>
            <a:pPr>
              <a:buFont typeface="Arial" panose="020B0604020202020204" pitchFamily="34" charset="0"/>
              <a:buChar char="•"/>
            </a:pPr>
            <a:r>
              <a:rPr lang="fr-FR" dirty="0"/>
              <a:t>L’acronyme TDAH signifie: déficit de l'attention/trouble d'hyperactivité. Le TDAH est un trouble neurodéveloppemental. Les trois principaux symptômes du TDAH sont: l'inattention, l'impulsivité et l'hyperactivité. Il existe trois types de trouble TDAH différents: type inattentif, le type hyperactif (ou compulsif) et finalement de type combiné. </a:t>
            </a:r>
          </a:p>
          <a:p>
            <a:pPr>
              <a:buFont typeface="Arial" panose="020B0604020202020204" pitchFamily="34" charset="0"/>
              <a:buChar char="•"/>
            </a:pPr>
            <a:r>
              <a:rPr lang="fr-FR" dirty="0"/>
              <a:t>Les </a:t>
            </a:r>
            <a:r>
              <a:rPr lang="fr-FR" dirty="0" err="1"/>
              <a:t>neurodivers</a:t>
            </a:r>
            <a:r>
              <a:rPr lang="fr-FR" dirty="0"/>
              <a:t>. Ce groupe de personnes fait référence aux gens qui sont divers de façon neurologique, incluant des personnes atteintes de TDAH ou pas. Par exemple, une famille </a:t>
            </a:r>
            <a:r>
              <a:rPr lang="fr-FR" dirty="0" err="1"/>
              <a:t>neurodiverse</a:t>
            </a:r>
            <a:r>
              <a:rPr lang="fr-FR" dirty="0"/>
              <a:t> avec deux enfants et un parent qui ont le TDAH, et un enfant et un parent qui ne l'ont pas. </a:t>
            </a:r>
          </a:p>
          <a:p>
            <a:pPr>
              <a:buFont typeface="Arial" panose="020B0604020202020204" pitchFamily="34" charset="0"/>
              <a:buChar char="•"/>
            </a:pPr>
            <a:r>
              <a:rPr lang="fr-FR" dirty="0"/>
              <a:t>Un handicap est une expérience personnelle au travers d’obstacles réduisant ou empêchant la participation d’une personne dans tous les aspects de la société. </a:t>
            </a:r>
          </a:p>
          <a:p>
            <a:pPr>
              <a:buFont typeface="Arial" panose="020B0604020202020204" pitchFamily="34" charset="0"/>
              <a:buChar char="•"/>
            </a:pPr>
            <a:r>
              <a:rPr lang="fr-FR" dirty="0"/>
              <a:t>Le handicap invisible. Ce handicap pourrait ne pas être visible à première vue lorsque vous rencontrez une personne pour la première fois.</a:t>
            </a:r>
            <a:endParaRPr lang="en-US" dirty="0"/>
          </a:p>
        </p:txBody>
      </p:sp>
    </p:spTree>
    <p:extLst>
      <p:ext uri="{BB962C8B-B14F-4D97-AF65-F5344CB8AC3E}">
        <p14:creationId xmlns:p14="http://schemas.microsoft.com/office/powerpoint/2010/main" val="579394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E40FF-7103-6A06-ACAB-B6C8313E1732}"/>
              </a:ext>
            </a:extLst>
          </p:cNvPr>
          <p:cNvSpPr>
            <a:spLocks noGrp="1"/>
          </p:cNvSpPr>
          <p:nvPr>
            <p:ph type="title"/>
          </p:nvPr>
        </p:nvSpPr>
        <p:spPr/>
        <p:txBody>
          <a:bodyPr/>
          <a:lstStyle/>
          <a:p>
            <a:r>
              <a:rPr lang="en-US" dirty="0"/>
              <a:t>les </a:t>
            </a:r>
            <a:r>
              <a:rPr lang="en-US" dirty="0" err="1"/>
              <a:t>termes</a:t>
            </a:r>
            <a:r>
              <a:rPr lang="en-US" dirty="0"/>
              <a:t> et concepts</a:t>
            </a:r>
          </a:p>
        </p:txBody>
      </p:sp>
      <p:sp>
        <p:nvSpPr>
          <p:cNvPr id="3" name="Content Placeholder 2">
            <a:extLst>
              <a:ext uri="{FF2B5EF4-FFF2-40B4-BE49-F238E27FC236}">
                <a16:creationId xmlns:a16="http://schemas.microsoft.com/office/drawing/2014/main" id="{4D840FFB-6274-DAE4-AE6D-5833E383265C}"/>
              </a:ext>
            </a:extLst>
          </p:cNvPr>
          <p:cNvSpPr>
            <a:spLocks noGrp="1"/>
          </p:cNvSpPr>
          <p:nvPr>
            <p:ph idx="1"/>
          </p:nvPr>
        </p:nvSpPr>
        <p:spPr>
          <a:xfrm>
            <a:off x="677334" y="1494263"/>
            <a:ext cx="8596668" cy="4547099"/>
          </a:xfrm>
        </p:spPr>
        <p:txBody>
          <a:bodyPr>
            <a:normAutofit/>
          </a:bodyPr>
          <a:lstStyle/>
          <a:p>
            <a:pPr>
              <a:buFont typeface="Arial" panose="020B0604020202020204" pitchFamily="34" charset="0"/>
              <a:buChar char="•"/>
            </a:pPr>
            <a:r>
              <a:rPr lang="fr-FR" dirty="0"/>
              <a:t>Les fonctions exécutives. Ces fonctions sont un ensemble de compétences utilisées pour fonctionner au quotidien. De la gestion du temps, la maîtrise de soi et la pensée flexible à la gestion émotionnelle, ces aspects permettent à une personne de fonctionner. </a:t>
            </a:r>
          </a:p>
          <a:p>
            <a:pPr>
              <a:buFont typeface="Arial" panose="020B0604020202020204" pitchFamily="34" charset="0"/>
              <a:buChar char="•"/>
            </a:pPr>
            <a:r>
              <a:rPr lang="fr-FR" dirty="0"/>
              <a:t>La surstimulation. La surstimulation est un symptôme qui pousse à se sentir extrêmement submerger par un surplus de stimulants comme de la musique forte, certaines textures, certains goûts, un éclairage intense provocant une réponse émotionnelle. </a:t>
            </a:r>
          </a:p>
          <a:p>
            <a:pPr>
              <a:buFont typeface="Arial" panose="020B0604020202020204" pitchFamily="34" charset="0"/>
              <a:buChar char="•"/>
            </a:pPr>
            <a:r>
              <a:rPr lang="fr-FR" dirty="0"/>
              <a:t>L'accessibilité. L'accessibilité peut être affectée par un obstacle. L’obstacle peut se présenter sous plusieurs formes empêchant une personne affectée par un trouble de participer à tous les aspects de la société qui l’entoure. Il existe cinq types d'obstacles à l'accessibilité: soit des obstacles physiques/architecturaux, informationnels ou communicationnels, technologiques, comportementaux et organisationnels</a:t>
            </a:r>
            <a:endParaRPr lang="en-US" dirty="0"/>
          </a:p>
        </p:txBody>
      </p:sp>
    </p:spTree>
    <p:extLst>
      <p:ext uri="{BB962C8B-B14F-4D97-AF65-F5344CB8AC3E}">
        <p14:creationId xmlns:p14="http://schemas.microsoft.com/office/powerpoint/2010/main" val="2995018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BA52A-E81A-EAB1-7DDA-AD7B683A59C7}"/>
              </a:ext>
            </a:extLst>
          </p:cNvPr>
          <p:cNvSpPr>
            <a:spLocks noGrp="1"/>
          </p:cNvSpPr>
          <p:nvPr>
            <p:ph type="title"/>
          </p:nvPr>
        </p:nvSpPr>
        <p:spPr/>
        <p:txBody>
          <a:bodyPr/>
          <a:lstStyle/>
          <a:p>
            <a:r>
              <a:rPr lang="fr-FR" dirty="0"/>
              <a:t>Le TDAH, c’est quoi?</a:t>
            </a:r>
            <a:endParaRPr lang="en-US" dirty="0"/>
          </a:p>
        </p:txBody>
      </p:sp>
      <p:sp>
        <p:nvSpPr>
          <p:cNvPr id="3" name="Content Placeholder 2">
            <a:extLst>
              <a:ext uri="{FF2B5EF4-FFF2-40B4-BE49-F238E27FC236}">
                <a16:creationId xmlns:a16="http://schemas.microsoft.com/office/drawing/2014/main" id="{9B272F2D-2E43-5CC7-D47F-AD2F2B3F5AD5}"/>
              </a:ext>
            </a:extLst>
          </p:cNvPr>
          <p:cNvSpPr>
            <a:spLocks noGrp="1"/>
          </p:cNvSpPr>
          <p:nvPr>
            <p:ph idx="1"/>
          </p:nvPr>
        </p:nvSpPr>
        <p:spPr>
          <a:xfrm>
            <a:off x="677334" y="1583473"/>
            <a:ext cx="8596668" cy="4457889"/>
          </a:xfrm>
        </p:spPr>
        <p:txBody>
          <a:bodyPr>
            <a:normAutofit/>
          </a:bodyPr>
          <a:lstStyle/>
          <a:p>
            <a:pPr>
              <a:buFont typeface="Arial" panose="020B0604020202020204" pitchFamily="34" charset="0"/>
              <a:buChar char="•"/>
            </a:pPr>
            <a:r>
              <a:rPr lang="fr-FR" dirty="0"/>
              <a:t>Le trouble déficitaire de l'attention/hyperactivité, ou TDAH, est souvent défini comme un trouble neurodéveloppemental. Les symptômes courants comprennent l'hyperactivité, l'inattention et l'impulsivité. </a:t>
            </a:r>
          </a:p>
          <a:p>
            <a:pPr>
              <a:buFont typeface="Arial" panose="020B0604020202020204" pitchFamily="34" charset="0"/>
              <a:buChar char="•"/>
            </a:pPr>
            <a:r>
              <a:rPr lang="fr-FR" dirty="0"/>
              <a:t>Plusieurs personnes atteintes d’un trouble TDAH excellent dans la résolution créative de problèmes, sont exceptionnellement empathiques et ont souvent un sens poussé de l'équité. </a:t>
            </a:r>
          </a:p>
          <a:p>
            <a:pPr>
              <a:buFont typeface="Arial" panose="020B0604020202020204" pitchFamily="34" charset="0"/>
              <a:buChar char="•"/>
            </a:pPr>
            <a:r>
              <a:rPr lang="fr-FR" dirty="0"/>
              <a:t>De nombreuses personnes atteintes d’un trouble TDAH peuvent avoir d’autres conditions </a:t>
            </a:r>
            <a:r>
              <a:rPr lang="fr-FR" dirty="0" err="1"/>
              <a:t>co-associées</a:t>
            </a:r>
            <a:r>
              <a:rPr lang="fr-FR" dirty="0"/>
              <a:t>, comme des troubles d’apprentissage, un trouble d’opposition avec provocation (TOP), des troubles anxieux ou souffrir de dépression. </a:t>
            </a:r>
          </a:p>
          <a:p>
            <a:pPr>
              <a:buFont typeface="Arial" panose="020B0604020202020204" pitchFamily="34" charset="0"/>
              <a:buChar char="•"/>
            </a:pPr>
            <a:r>
              <a:rPr lang="fr-FR" dirty="0"/>
              <a:t>Il existe plusieurs types de soutien psychologiques, éducatifs et médicaux qui sont efficaces pour les personnes atteintes d’un TDAH. Les thérapies, une médication efficace, les groupes de soutien, les programmes éducatifs et de services d’hébergement sont des exemples de solutions pour aider ces gens.</a:t>
            </a:r>
            <a:endParaRPr lang="en-US" dirty="0"/>
          </a:p>
        </p:txBody>
      </p:sp>
    </p:spTree>
    <p:extLst>
      <p:ext uri="{BB962C8B-B14F-4D97-AF65-F5344CB8AC3E}">
        <p14:creationId xmlns:p14="http://schemas.microsoft.com/office/powerpoint/2010/main" val="374774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0B814-BBB5-5368-1F69-253C4787A2B5}"/>
              </a:ext>
            </a:extLst>
          </p:cNvPr>
          <p:cNvSpPr>
            <a:spLocks noGrp="1"/>
          </p:cNvSpPr>
          <p:nvPr>
            <p:ph type="title"/>
          </p:nvPr>
        </p:nvSpPr>
        <p:spPr/>
        <p:txBody>
          <a:bodyPr/>
          <a:lstStyle/>
          <a:p>
            <a:r>
              <a:rPr lang="fr-FR" dirty="0"/>
              <a:t>Les différents TDAH</a:t>
            </a:r>
            <a:endParaRPr lang="en-US" dirty="0"/>
          </a:p>
        </p:txBody>
      </p:sp>
      <p:sp>
        <p:nvSpPr>
          <p:cNvPr id="3" name="Content Placeholder 2">
            <a:extLst>
              <a:ext uri="{FF2B5EF4-FFF2-40B4-BE49-F238E27FC236}">
                <a16:creationId xmlns:a16="http://schemas.microsoft.com/office/drawing/2014/main" id="{E76D15BC-7E8C-2A09-21A4-B686FEF76386}"/>
              </a:ext>
            </a:extLst>
          </p:cNvPr>
          <p:cNvSpPr>
            <a:spLocks noGrp="1"/>
          </p:cNvSpPr>
          <p:nvPr>
            <p:ph idx="1"/>
          </p:nvPr>
        </p:nvSpPr>
        <p:spPr>
          <a:xfrm>
            <a:off x="677334" y="1717289"/>
            <a:ext cx="8596668" cy="4324074"/>
          </a:xfrm>
        </p:spPr>
        <p:txBody>
          <a:bodyPr>
            <a:normAutofit/>
          </a:bodyPr>
          <a:lstStyle/>
          <a:p>
            <a:pPr>
              <a:buFont typeface="Arial" panose="020B0604020202020204" pitchFamily="34" charset="0"/>
              <a:buChar char="•"/>
            </a:pPr>
            <a:r>
              <a:rPr lang="fr-FR" sz="2000" dirty="0"/>
              <a:t>Les troubles TDAH se présentent de plusieurs façons, selon les individus. Il existe trois principaux types de trouble TDAH. Le type hyperactif, le type inattentif ou combiné. Le type inattentif était traditionnellement nommé TDA (trouble déficitaire de l'attention).</a:t>
            </a:r>
          </a:p>
          <a:p>
            <a:pPr>
              <a:buFont typeface="Arial" panose="020B0604020202020204" pitchFamily="34" charset="0"/>
              <a:buChar char="•"/>
            </a:pPr>
            <a:r>
              <a:rPr lang="fr-FR" sz="2000" dirty="0"/>
              <a:t>Les hommes cisgenres sont plus susceptibles de recevoir un diagnostic de TDAH de type hyperactif que les femmes cisgenres.</a:t>
            </a:r>
          </a:p>
          <a:p>
            <a:pPr>
              <a:buFont typeface="Arial" panose="020B0604020202020204" pitchFamily="34" charset="0"/>
              <a:buChar char="•"/>
            </a:pPr>
            <a:r>
              <a:rPr lang="fr-FR" sz="2000" dirty="0"/>
              <a:t>Les femmes cisgenres sont moins susceptibles de recevoir un diagnostic au cours de leur enfance et sont plus susceptibles de recevoir un diagnostic de TDAH de type inattentif. </a:t>
            </a:r>
          </a:p>
          <a:p>
            <a:pPr>
              <a:buFont typeface="Arial" panose="020B0604020202020204" pitchFamily="34" charset="0"/>
              <a:buChar char="•"/>
            </a:pPr>
            <a:r>
              <a:rPr lang="fr-FR" sz="2000" dirty="0"/>
              <a:t>Les différents troubles et types de TDAH ne sont PAS un trouble lié à un sexe en particulier.</a:t>
            </a:r>
            <a:endParaRPr lang="en-US" sz="2000" dirty="0"/>
          </a:p>
        </p:txBody>
      </p:sp>
    </p:spTree>
    <p:extLst>
      <p:ext uri="{BB962C8B-B14F-4D97-AF65-F5344CB8AC3E}">
        <p14:creationId xmlns:p14="http://schemas.microsoft.com/office/powerpoint/2010/main" val="1490961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1551-8382-9CE8-9241-30EBC317CC5E}"/>
              </a:ext>
            </a:extLst>
          </p:cNvPr>
          <p:cNvSpPr>
            <a:spLocks noGrp="1"/>
          </p:cNvSpPr>
          <p:nvPr>
            <p:ph type="title"/>
          </p:nvPr>
        </p:nvSpPr>
        <p:spPr/>
        <p:txBody>
          <a:bodyPr/>
          <a:lstStyle/>
          <a:p>
            <a:r>
              <a:rPr lang="fr-FR" dirty="0"/>
              <a:t>Les symptômes les plus communs </a:t>
            </a:r>
            <a:endParaRPr lang="en-US" dirty="0"/>
          </a:p>
        </p:txBody>
      </p:sp>
      <p:graphicFrame>
        <p:nvGraphicFramePr>
          <p:cNvPr id="6" name="Table 4">
            <a:extLst>
              <a:ext uri="{FF2B5EF4-FFF2-40B4-BE49-F238E27FC236}">
                <a16:creationId xmlns:a16="http://schemas.microsoft.com/office/drawing/2014/main" id="{58C425F3-9657-F57F-1EE7-3EE35FC9F3A7}"/>
              </a:ext>
            </a:extLst>
          </p:cNvPr>
          <p:cNvGraphicFramePr>
            <a:graphicFrameLocks noGrp="1"/>
          </p:cNvGraphicFramePr>
          <p:nvPr>
            <p:ph idx="1"/>
            <p:extLst>
              <p:ext uri="{D42A27DB-BD31-4B8C-83A1-F6EECF244321}">
                <p14:modId xmlns:p14="http://schemas.microsoft.com/office/powerpoint/2010/main" val="263289709"/>
              </p:ext>
            </p:extLst>
          </p:nvPr>
        </p:nvGraphicFramePr>
        <p:xfrm>
          <a:off x="677334" y="1541780"/>
          <a:ext cx="9782510" cy="4856480"/>
        </p:xfrm>
        <a:graphic>
          <a:graphicData uri="http://schemas.openxmlformats.org/drawingml/2006/table">
            <a:tbl>
              <a:tblPr firstRow="1" bandRow="1">
                <a:tableStyleId>{93296810-A885-4BE3-A3E7-6D5BEEA58F35}</a:tableStyleId>
              </a:tblPr>
              <a:tblGrid>
                <a:gridCol w="4891255">
                  <a:extLst>
                    <a:ext uri="{9D8B030D-6E8A-4147-A177-3AD203B41FA5}">
                      <a16:colId xmlns:a16="http://schemas.microsoft.com/office/drawing/2014/main" val="2599853454"/>
                    </a:ext>
                  </a:extLst>
                </a:gridCol>
                <a:gridCol w="4891255">
                  <a:extLst>
                    <a:ext uri="{9D8B030D-6E8A-4147-A177-3AD203B41FA5}">
                      <a16:colId xmlns:a16="http://schemas.microsoft.com/office/drawing/2014/main" val="1417150507"/>
                    </a:ext>
                  </a:extLst>
                </a:gridCol>
              </a:tblGrid>
              <a:tr h="370840">
                <a:tc>
                  <a:txBody>
                    <a:bodyPr/>
                    <a:lstStyle/>
                    <a:p>
                      <a:r>
                        <a:rPr lang="fr-FR" dirty="0"/>
                        <a:t>Les symptômes courants du type inattentif:</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Les symptômes courants du type hyperactif:</a:t>
                      </a:r>
                    </a:p>
                    <a:p>
                      <a:endParaRPr lang="en-US" dirty="0"/>
                    </a:p>
                  </a:txBody>
                  <a:tcPr/>
                </a:tc>
                <a:extLst>
                  <a:ext uri="{0D108BD9-81ED-4DB2-BD59-A6C34878D82A}">
                    <a16:rowId xmlns:a16="http://schemas.microsoft.com/office/drawing/2014/main" val="224349199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La personne aura souvent la tête ailleurs (en état de rêverie)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En mouvement constant, agité</a:t>
                      </a:r>
                    </a:p>
                    <a:p>
                      <a:endParaRPr lang="en-US" dirty="0"/>
                    </a:p>
                  </a:txBody>
                  <a:tcPr/>
                </a:tc>
                <a:extLst>
                  <a:ext uri="{0D108BD9-81ED-4DB2-BD59-A6C34878D82A}">
                    <a16:rowId xmlns:a16="http://schemas.microsoft.com/office/drawing/2014/main" val="3218842111"/>
                  </a:ext>
                </a:extLst>
              </a:tr>
              <a:tr h="370840">
                <a:tc>
                  <a:txBody>
                    <a:bodyPr/>
                    <a:lstStyle/>
                    <a:p>
                      <a:r>
                        <a:rPr lang="fr-FR" dirty="0"/>
                        <a:t>Symptôme de l’</a:t>
                      </a:r>
                      <a:r>
                        <a:rPr lang="fr-FR" dirty="0" err="1"/>
                        <a:t>hyperfocus</a:t>
                      </a:r>
                      <a:r>
                        <a:rPr lang="fr-FR" dirty="0"/>
                        <a:t> (paradoxalement en état de concentration immense</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Impatient</a:t>
                      </a:r>
                    </a:p>
                  </a:txBody>
                  <a:tcPr/>
                </a:tc>
                <a:extLst>
                  <a:ext uri="{0D108BD9-81ED-4DB2-BD59-A6C34878D82A}">
                    <a16:rowId xmlns:a16="http://schemas.microsoft.com/office/drawing/2014/main" val="32336722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Facilement distrait par de petits stimuli</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Difficulté à contrôler le volume de leur voix</a:t>
                      </a:r>
                    </a:p>
                  </a:txBody>
                  <a:tcPr/>
                </a:tc>
                <a:extLst>
                  <a:ext uri="{0D108BD9-81ED-4DB2-BD59-A6C34878D82A}">
                    <a16:rowId xmlns:a16="http://schemas.microsoft.com/office/drawing/2014/main" val="52415233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Grande difficulté à rester concentre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Très créatif</a:t>
                      </a:r>
                    </a:p>
                  </a:txBody>
                  <a:tcPr/>
                </a:tc>
                <a:extLst>
                  <a:ext uri="{0D108BD9-81ED-4DB2-BD59-A6C34878D82A}">
                    <a16:rowId xmlns:a16="http://schemas.microsoft.com/office/drawing/2014/main" val="145754059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Une gestion du temps et de l’organisation difficiles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Beaucoup d'énergie physique et mentale</a:t>
                      </a:r>
                    </a:p>
                  </a:txBody>
                  <a:tcPr/>
                </a:tc>
                <a:extLst>
                  <a:ext uri="{0D108BD9-81ED-4DB2-BD59-A6C34878D82A}">
                    <a16:rowId xmlns:a16="http://schemas.microsoft.com/office/drawing/2014/main" val="323377465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Excelle dans la résolution créative de problèmes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Intense fatigue après une dépense d’énergie</a:t>
                      </a:r>
                    </a:p>
                  </a:txBody>
                  <a:tcPr/>
                </a:tc>
                <a:extLst>
                  <a:ext uri="{0D108BD9-81ED-4DB2-BD59-A6C34878D82A}">
                    <a16:rowId xmlns:a16="http://schemas.microsoft.com/office/drawing/2014/main" val="79390671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Sensible aux émotions et aux situations de rejet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Peut interrompre les autres</a:t>
                      </a:r>
                      <a:endParaRPr lang="en-US" dirty="0"/>
                    </a:p>
                  </a:txBody>
                  <a:tcPr/>
                </a:tc>
                <a:extLst>
                  <a:ext uri="{0D108BD9-81ED-4DB2-BD59-A6C34878D82A}">
                    <a16:rowId xmlns:a16="http://schemas.microsoft.com/office/drawing/2014/main" val="3495812227"/>
                  </a:ext>
                </a:extLst>
              </a:tr>
            </a:tbl>
          </a:graphicData>
        </a:graphic>
      </p:graphicFrame>
    </p:spTree>
    <p:extLst>
      <p:ext uri="{BB962C8B-B14F-4D97-AF65-F5344CB8AC3E}">
        <p14:creationId xmlns:p14="http://schemas.microsoft.com/office/powerpoint/2010/main" val="238483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9B6E1-C4F0-183F-2A6F-00E88EAB5024}"/>
              </a:ext>
            </a:extLst>
          </p:cNvPr>
          <p:cNvSpPr>
            <a:spLocks noGrp="1"/>
          </p:cNvSpPr>
          <p:nvPr>
            <p:ph type="title"/>
          </p:nvPr>
        </p:nvSpPr>
        <p:spPr/>
        <p:txBody>
          <a:bodyPr/>
          <a:lstStyle/>
          <a:p>
            <a:r>
              <a:rPr lang="en-US" dirty="0" err="1"/>
              <a:t>L’intersectionnalité</a:t>
            </a:r>
            <a:r>
              <a:rPr lang="en-US" dirty="0"/>
              <a:t> </a:t>
            </a:r>
          </a:p>
        </p:txBody>
      </p:sp>
      <p:sp>
        <p:nvSpPr>
          <p:cNvPr id="3" name="Text Placeholder 2">
            <a:extLst>
              <a:ext uri="{FF2B5EF4-FFF2-40B4-BE49-F238E27FC236}">
                <a16:creationId xmlns:a16="http://schemas.microsoft.com/office/drawing/2014/main" id="{188A4359-CBA6-67ED-4DC4-857EA7DC43A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28189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ABB2A-92EA-D6C0-4F8A-2E39D467F527}"/>
              </a:ext>
            </a:extLst>
          </p:cNvPr>
          <p:cNvSpPr>
            <a:spLocks noGrp="1"/>
          </p:cNvSpPr>
          <p:nvPr>
            <p:ph type="title"/>
          </p:nvPr>
        </p:nvSpPr>
        <p:spPr/>
        <p:txBody>
          <a:bodyPr/>
          <a:lstStyle/>
          <a:p>
            <a:r>
              <a:rPr lang="en-US" dirty="0" err="1"/>
              <a:t>L’intersectionnalité</a:t>
            </a:r>
            <a:r>
              <a:rPr lang="en-US" dirty="0"/>
              <a:t> </a:t>
            </a:r>
          </a:p>
        </p:txBody>
      </p:sp>
      <p:sp>
        <p:nvSpPr>
          <p:cNvPr id="3" name="Content Placeholder 2">
            <a:extLst>
              <a:ext uri="{FF2B5EF4-FFF2-40B4-BE49-F238E27FC236}">
                <a16:creationId xmlns:a16="http://schemas.microsoft.com/office/drawing/2014/main" id="{F4DEBCE8-E73B-A6CC-033D-27676BC69E8E}"/>
              </a:ext>
            </a:extLst>
          </p:cNvPr>
          <p:cNvSpPr>
            <a:spLocks noGrp="1"/>
          </p:cNvSpPr>
          <p:nvPr>
            <p:ph idx="1"/>
          </p:nvPr>
        </p:nvSpPr>
        <p:spPr/>
        <p:txBody>
          <a:bodyPr>
            <a:normAutofit/>
          </a:bodyPr>
          <a:lstStyle/>
          <a:p>
            <a:pPr>
              <a:buFont typeface="Arial" panose="020B0604020202020204" pitchFamily="34" charset="0"/>
              <a:buChar char="•"/>
            </a:pPr>
            <a:r>
              <a:rPr lang="fr-FR" sz="2400" dirty="0"/>
              <a:t>L'intersectionnalité est un concept rendu célèbre par </a:t>
            </a:r>
            <a:r>
              <a:rPr lang="fr-FR" sz="2400" dirty="0" err="1"/>
              <a:t>Kimberlé</a:t>
            </a:r>
            <a:r>
              <a:rPr lang="fr-FR" sz="2400" dirty="0"/>
              <a:t> </a:t>
            </a:r>
            <a:r>
              <a:rPr lang="fr-FR" sz="2400" dirty="0" err="1"/>
              <a:t>Crenshaw</a:t>
            </a:r>
            <a:r>
              <a:rPr lang="fr-FR" sz="2400" dirty="0"/>
              <a:t>. </a:t>
            </a:r>
          </a:p>
          <a:p>
            <a:pPr>
              <a:buFont typeface="Arial" panose="020B0604020202020204" pitchFamily="34" charset="0"/>
              <a:buChar char="•"/>
            </a:pPr>
            <a:r>
              <a:rPr lang="fr-FR" sz="2400" dirty="0"/>
              <a:t>Ce concept reconnaît que chacun a ses propres expériences uniques ainsi que son identité et en fin de compte chacun expérimente le monde de façon singulière. </a:t>
            </a:r>
          </a:p>
          <a:p>
            <a:pPr>
              <a:buFont typeface="Arial" panose="020B0604020202020204" pitchFamily="34" charset="0"/>
              <a:buChar char="•"/>
            </a:pPr>
            <a:r>
              <a:rPr lang="fr-FR" sz="2400" dirty="0"/>
              <a:t>Pour cette raison, il est important de prendre en considération la manière dont les identités d'une personne peuvent influencer leur vie et leurs expériences.</a:t>
            </a:r>
            <a:endParaRPr lang="en-US" sz="2400" dirty="0"/>
          </a:p>
        </p:txBody>
      </p:sp>
    </p:spTree>
    <p:extLst>
      <p:ext uri="{BB962C8B-B14F-4D97-AF65-F5344CB8AC3E}">
        <p14:creationId xmlns:p14="http://schemas.microsoft.com/office/powerpoint/2010/main" val="227540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3B497-62E1-A224-8A87-D9C7A778D37A}"/>
              </a:ext>
            </a:extLst>
          </p:cNvPr>
          <p:cNvSpPr>
            <a:spLocks noGrp="1"/>
          </p:cNvSpPr>
          <p:nvPr>
            <p:ph type="title"/>
          </p:nvPr>
        </p:nvSpPr>
        <p:spPr/>
        <p:txBody>
          <a:bodyPr/>
          <a:lstStyle/>
          <a:p>
            <a:r>
              <a:rPr lang="fr-FR" dirty="0"/>
              <a:t>L'intersectionnalité</a:t>
            </a:r>
            <a:endParaRPr lang="en-US" dirty="0"/>
          </a:p>
        </p:txBody>
      </p:sp>
      <p:sp>
        <p:nvSpPr>
          <p:cNvPr id="3" name="Content Placeholder 2">
            <a:extLst>
              <a:ext uri="{FF2B5EF4-FFF2-40B4-BE49-F238E27FC236}">
                <a16:creationId xmlns:a16="http://schemas.microsoft.com/office/drawing/2014/main" id="{6130582C-A9A5-4ECD-433A-64F8BA6151E6}"/>
              </a:ext>
            </a:extLst>
          </p:cNvPr>
          <p:cNvSpPr>
            <a:spLocks noGrp="1"/>
          </p:cNvSpPr>
          <p:nvPr>
            <p:ph idx="1"/>
          </p:nvPr>
        </p:nvSpPr>
        <p:spPr/>
        <p:txBody>
          <a:bodyPr>
            <a:normAutofit/>
          </a:bodyPr>
          <a:lstStyle/>
          <a:p>
            <a:pPr marL="0" indent="0">
              <a:buNone/>
            </a:pPr>
            <a:r>
              <a:rPr lang="fr-FR" sz="2400" dirty="0"/>
              <a:t>Voici des caractéristiques humaines influençant les identités multiples:</a:t>
            </a:r>
          </a:p>
          <a:p>
            <a:pPr>
              <a:buFont typeface="Arial" panose="020B0604020202020204" pitchFamily="34" charset="0"/>
              <a:buChar char="•"/>
            </a:pPr>
            <a:r>
              <a:rPr lang="fr-FR" sz="2400" dirty="0"/>
              <a:t>L’ethnie de la personne</a:t>
            </a:r>
          </a:p>
          <a:p>
            <a:pPr>
              <a:buFont typeface="Arial" panose="020B0604020202020204" pitchFamily="34" charset="0"/>
              <a:buChar char="•"/>
            </a:pPr>
            <a:r>
              <a:rPr lang="fr-FR" sz="2400" dirty="0"/>
              <a:t>Le sexe de la personne</a:t>
            </a:r>
          </a:p>
          <a:p>
            <a:pPr>
              <a:buFont typeface="Arial" panose="020B0604020202020204" pitchFamily="34" charset="0"/>
              <a:buChar char="•"/>
            </a:pPr>
            <a:r>
              <a:rPr lang="fr-FR" sz="2400" dirty="0"/>
              <a:t>L’orientation sexuelle et la sexualité</a:t>
            </a:r>
          </a:p>
          <a:p>
            <a:pPr>
              <a:buFont typeface="Arial" panose="020B0604020202020204" pitchFamily="34" charset="0"/>
              <a:buChar char="•"/>
            </a:pPr>
            <a:r>
              <a:rPr lang="fr-FR" sz="2400" dirty="0"/>
              <a:t>Les capacités mentales et physiques d’une personne</a:t>
            </a:r>
            <a:endParaRPr lang="en-US" sz="2400" dirty="0"/>
          </a:p>
        </p:txBody>
      </p:sp>
    </p:spTree>
    <p:extLst>
      <p:ext uri="{BB962C8B-B14F-4D97-AF65-F5344CB8AC3E}">
        <p14:creationId xmlns:p14="http://schemas.microsoft.com/office/powerpoint/2010/main" val="3933611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49134-163E-C4D6-A0F9-F7AB87CB8B87}"/>
              </a:ext>
            </a:extLst>
          </p:cNvPr>
          <p:cNvSpPr>
            <a:spLocks noGrp="1"/>
          </p:cNvSpPr>
          <p:nvPr>
            <p:ph type="title"/>
          </p:nvPr>
        </p:nvSpPr>
        <p:spPr/>
        <p:txBody>
          <a:bodyPr/>
          <a:lstStyle/>
          <a:p>
            <a:r>
              <a:rPr lang="en-US" dirty="0"/>
              <a:t>Le diagnostic</a:t>
            </a:r>
          </a:p>
        </p:txBody>
      </p:sp>
      <p:sp>
        <p:nvSpPr>
          <p:cNvPr id="3" name="Text Placeholder 2">
            <a:extLst>
              <a:ext uri="{FF2B5EF4-FFF2-40B4-BE49-F238E27FC236}">
                <a16:creationId xmlns:a16="http://schemas.microsoft.com/office/drawing/2014/main" id="{889F38F9-9EBC-BD53-F701-0EE78C8929D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61977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F6F9FB-8371-C59A-95DA-36301477D37E}"/>
              </a:ext>
            </a:extLst>
          </p:cNvPr>
          <p:cNvSpPr>
            <a:spLocks noGrp="1"/>
          </p:cNvSpPr>
          <p:nvPr>
            <p:ph type="title"/>
          </p:nvPr>
        </p:nvSpPr>
        <p:spPr/>
        <p:txBody>
          <a:bodyPr/>
          <a:lstStyle/>
          <a:p>
            <a:r>
              <a:rPr lang="en-US" dirty="0"/>
              <a:t>Le diagnostic</a:t>
            </a:r>
          </a:p>
        </p:txBody>
      </p:sp>
      <p:sp>
        <p:nvSpPr>
          <p:cNvPr id="5" name="Content Placeholder 4">
            <a:extLst>
              <a:ext uri="{FF2B5EF4-FFF2-40B4-BE49-F238E27FC236}">
                <a16:creationId xmlns:a16="http://schemas.microsoft.com/office/drawing/2014/main" id="{742382EC-9C83-8468-0442-1BB5268C5124}"/>
              </a:ext>
            </a:extLst>
          </p:cNvPr>
          <p:cNvSpPr>
            <a:spLocks noGrp="1"/>
          </p:cNvSpPr>
          <p:nvPr>
            <p:ph idx="1"/>
          </p:nvPr>
        </p:nvSpPr>
        <p:spPr>
          <a:xfrm>
            <a:off x="677334" y="1605777"/>
            <a:ext cx="8596668" cy="4435586"/>
          </a:xfrm>
        </p:spPr>
        <p:txBody>
          <a:bodyPr>
            <a:normAutofit/>
          </a:bodyPr>
          <a:lstStyle/>
          <a:p>
            <a:pPr marL="0" indent="0">
              <a:buNone/>
            </a:pPr>
            <a:r>
              <a:rPr lang="fr-FR" sz="2000" dirty="0"/>
              <a:t>Une grande partie de la compréhension des troubles TDAH et de la façon de soutenir les gens qui en sont atteints consiste à comprendre le processus du diagnostic. L'obtention d'un diagnostic peut aider les personnes atteintes à mieux comprendre leur situation. À l’inverse, l'absence d’un diagnostic peut amener les gens à se poser des questions ou causer des obstacles légitimes:</a:t>
            </a:r>
          </a:p>
          <a:p>
            <a:pPr>
              <a:buFont typeface="Arial" panose="020B0604020202020204" pitchFamily="34" charset="0"/>
              <a:buChar char="•"/>
            </a:pPr>
            <a:r>
              <a:rPr lang="fr-FR" sz="2000" dirty="0"/>
              <a:t>Avoir de la difficulté à créer et à maintenir des relations saines.</a:t>
            </a:r>
          </a:p>
          <a:p>
            <a:pPr>
              <a:buFont typeface="Arial" panose="020B0604020202020204" pitchFamily="34" charset="0"/>
              <a:buChar char="•"/>
            </a:pPr>
            <a:r>
              <a:rPr lang="fr-FR" sz="2000" dirty="0"/>
              <a:t>Avoir des problèmes de toxicomanie et consommation.</a:t>
            </a:r>
          </a:p>
          <a:p>
            <a:pPr>
              <a:buFont typeface="Arial" panose="020B0604020202020204" pitchFamily="34" charset="0"/>
              <a:buChar char="•"/>
            </a:pPr>
            <a:r>
              <a:rPr lang="fr-FR" sz="2000" dirty="0"/>
              <a:t>Des difficultés de gestion quotidienne entraînant des problèmes à la maison, au travail, dans la vie sociale et la gestion du patrimoine ou d’un budget.</a:t>
            </a:r>
          </a:p>
          <a:p>
            <a:pPr>
              <a:buFont typeface="Arial" panose="020B0604020202020204" pitchFamily="34" charset="0"/>
              <a:buChar char="•"/>
            </a:pPr>
            <a:r>
              <a:rPr lang="fr-FR" sz="2000" dirty="0"/>
              <a:t>Avoir un niveau de stress et d’anxiété élevée. </a:t>
            </a:r>
          </a:p>
        </p:txBody>
      </p:sp>
    </p:spTree>
    <p:extLst>
      <p:ext uri="{BB962C8B-B14F-4D97-AF65-F5344CB8AC3E}">
        <p14:creationId xmlns:p14="http://schemas.microsoft.com/office/powerpoint/2010/main" val="2169594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E9C23-37B3-EB84-130E-49DFD0F6CFA3}"/>
              </a:ext>
            </a:extLst>
          </p:cNvPr>
          <p:cNvSpPr>
            <a:spLocks noGrp="1"/>
          </p:cNvSpPr>
          <p:nvPr>
            <p:ph type="title"/>
          </p:nvPr>
        </p:nvSpPr>
        <p:spPr/>
        <p:txBody>
          <a:bodyPr/>
          <a:lstStyle/>
          <a:p>
            <a:r>
              <a:rPr lang="en-US" dirty="0"/>
              <a:t>Les </a:t>
            </a:r>
            <a:r>
              <a:rPr lang="en-US" dirty="0" err="1"/>
              <a:t>règles</a:t>
            </a:r>
            <a:r>
              <a:rPr lang="en-US" dirty="0"/>
              <a:t> de participation </a:t>
            </a:r>
          </a:p>
        </p:txBody>
      </p:sp>
      <p:sp>
        <p:nvSpPr>
          <p:cNvPr id="3" name="Content Placeholder 2">
            <a:extLst>
              <a:ext uri="{FF2B5EF4-FFF2-40B4-BE49-F238E27FC236}">
                <a16:creationId xmlns:a16="http://schemas.microsoft.com/office/drawing/2014/main" id="{03753F7F-C55A-8921-6A99-3B60B2A20B66}"/>
              </a:ext>
            </a:extLst>
          </p:cNvPr>
          <p:cNvSpPr>
            <a:spLocks noGrp="1"/>
          </p:cNvSpPr>
          <p:nvPr>
            <p:ph idx="1"/>
          </p:nvPr>
        </p:nvSpPr>
        <p:spPr>
          <a:xfrm>
            <a:off x="677334" y="1628079"/>
            <a:ext cx="8596668" cy="4413284"/>
          </a:xfrm>
        </p:spPr>
        <p:txBody>
          <a:bodyPr>
            <a:normAutofit fontScale="92500" lnSpcReduction="10000"/>
          </a:bodyPr>
          <a:lstStyle/>
          <a:p>
            <a:pPr>
              <a:buFont typeface="Arial" panose="020B0604020202020204" pitchFamily="34" charset="0"/>
              <a:buChar char="•"/>
            </a:pPr>
            <a:r>
              <a:rPr lang="fr-FR" dirty="0"/>
              <a:t>Nous reconnaissons que le sujet traité peut être difficile à aborder pour certains participants.</a:t>
            </a:r>
          </a:p>
          <a:p>
            <a:pPr>
              <a:buFont typeface="Arial" panose="020B0604020202020204" pitchFamily="34" charset="0"/>
              <a:buChar char="•"/>
            </a:pPr>
            <a:r>
              <a:rPr lang="fr-FR" dirty="0"/>
              <a:t>La confidentialité. Partagez vos apprentissages et non l’expérience personnelle des autres.</a:t>
            </a:r>
          </a:p>
          <a:p>
            <a:pPr>
              <a:buFont typeface="Arial" panose="020B0604020202020204" pitchFamily="34" charset="0"/>
              <a:buChar char="•"/>
            </a:pPr>
            <a:r>
              <a:rPr lang="fr-FR" dirty="0"/>
              <a:t>L’expérience vécue devrait être au </a:t>
            </a:r>
            <a:r>
              <a:rPr lang="fr-FR" dirty="0" err="1"/>
              <a:t>coeur</a:t>
            </a:r>
            <a:r>
              <a:rPr lang="fr-FR" dirty="0"/>
              <a:t> de la séance.</a:t>
            </a:r>
          </a:p>
          <a:p>
            <a:pPr>
              <a:buFont typeface="Arial" panose="020B0604020202020204" pitchFamily="34" charset="0"/>
              <a:buChar char="•"/>
            </a:pPr>
            <a:r>
              <a:rPr lang="fr-FR" dirty="0"/>
              <a:t>Créez un espace permettant aux gens d’y participer de manière authentique et honnête.</a:t>
            </a:r>
          </a:p>
          <a:p>
            <a:pPr>
              <a:buFont typeface="Arial" panose="020B0604020202020204" pitchFamily="34" charset="0"/>
              <a:buChar char="•"/>
            </a:pPr>
            <a:r>
              <a:rPr lang="fr-FR" dirty="0"/>
              <a:t>Soyez conscient de la façon dont vous occupez de l'espace et du temps que vous prenez aujourd’hui face à vos participants.</a:t>
            </a:r>
          </a:p>
          <a:p>
            <a:pPr>
              <a:buFont typeface="Arial" panose="020B0604020202020204" pitchFamily="34" charset="0"/>
              <a:buChar char="•"/>
            </a:pPr>
            <a:r>
              <a:rPr lang="fr-FR" dirty="0"/>
              <a:t>Chaque personne est différente et leur cheminement demeure unique également. La gestion et le respect leurs émotions est essentielles. Il est possible que certaines personnes se retrouvent à gérer cette progression lors de la séance. Respect et écoute sont de mise.</a:t>
            </a:r>
          </a:p>
          <a:p>
            <a:pPr>
              <a:buFont typeface="Arial" panose="020B0604020202020204" pitchFamily="34" charset="0"/>
              <a:buChar char="•"/>
            </a:pPr>
            <a:r>
              <a:rPr lang="fr-FR" dirty="0"/>
              <a:t>Les commentaires discriminatoires ne seront évidemment pas tolérés</a:t>
            </a:r>
            <a:endParaRPr lang="en-US" dirty="0"/>
          </a:p>
        </p:txBody>
      </p:sp>
    </p:spTree>
    <p:extLst>
      <p:ext uri="{BB962C8B-B14F-4D97-AF65-F5344CB8AC3E}">
        <p14:creationId xmlns:p14="http://schemas.microsoft.com/office/powerpoint/2010/main" val="879859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F646B-9562-4E75-DA2A-DA7CDE35108C}"/>
              </a:ext>
            </a:extLst>
          </p:cNvPr>
          <p:cNvSpPr>
            <a:spLocks noGrp="1"/>
          </p:cNvSpPr>
          <p:nvPr>
            <p:ph type="title"/>
          </p:nvPr>
        </p:nvSpPr>
        <p:spPr/>
        <p:txBody>
          <a:bodyPr/>
          <a:lstStyle/>
          <a:p>
            <a:r>
              <a:rPr lang="fr-FR" dirty="0"/>
              <a:t>Quels sont les obstacles à l’obtention d’un diagnostic?</a:t>
            </a:r>
            <a:endParaRPr lang="en-US" dirty="0"/>
          </a:p>
        </p:txBody>
      </p:sp>
      <p:sp>
        <p:nvSpPr>
          <p:cNvPr id="3" name="Content Placeholder 2">
            <a:extLst>
              <a:ext uri="{FF2B5EF4-FFF2-40B4-BE49-F238E27FC236}">
                <a16:creationId xmlns:a16="http://schemas.microsoft.com/office/drawing/2014/main" id="{5AF123D0-FED9-E9E2-523F-87D326E1C7BF}"/>
              </a:ext>
            </a:extLst>
          </p:cNvPr>
          <p:cNvSpPr>
            <a:spLocks noGrp="1"/>
          </p:cNvSpPr>
          <p:nvPr>
            <p:ph idx="1"/>
          </p:nvPr>
        </p:nvSpPr>
        <p:spPr/>
        <p:txBody>
          <a:bodyPr>
            <a:normAutofit/>
          </a:bodyPr>
          <a:lstStyle/>
          <a:p>
            <a:pPr>
              <a:buFont typeface="Arial" panose="020B0604020202020204" pitchFamily="34" charset="0"/>
              <a:buChar char="•"/>
            </a:pPr>
            <a:r>
              <a:rPr lang="fr-FR" sz="2000" dirty="0"/>
              <a:t>D’une part, le manque de financement pour effectuer un diagnostic complique le tout dès le départ (un test peut coûter jusqu'à 2 500 $).</a:t>
            </a:r>
          </a:p>
          <a:p>
            <a:pPr>
              <a:buFont typeface="Arial" panose="020B0604020202020204" pitchFamily="34" charset="0"/>
              <a:buChar char="•"/>
            </a:pPr>
            <a:r>
              <a:rPr lang="fr-FR" sz="2000" dirty="0"/>
              <a:t>Ensuite, la stigmatisation fait en sorte que de nombreux professionnels ne comprennent pas les TDAH dans leur entièreté ou l'effet qu'ils ont sur la vie au quotidien.</a:t>
            </a:r>
          </a:p>
          <a:p>
            <a:pPr>
              <a:buFont typeface="Arial" panose="020B0604020202020204" pitchFamily="34" charset="0"/>
              <a:buChar char="•"/>
            </a:pPr>
            <a:r>
              <a:rPr lang="fr-FR" sz="2000" dirty="0"/>
              <a:t>Finalement, les troubles TDAH sont souvent non diagnostiqués ou mal diagnostiqués. Les troubles TDAH sont difficiles à diagnostiquer. Ils sont résolument un handicap invisible en comparaison avec un problème physique évident, comme un bras cassé. Le diagnostic est toujours complexe.</a:t>
            </a:r>
            <a:endParaRPr lang="en-US" sz="2000" dirty="0"/>
          </a:p>
        </p:txBody>
      </p:sp>
    </p:spTree>
    <p:extLst>
      <p:ext uri="{BB962C8B-B14F-4D97-AF65-F5344CB8AC3E}">
        <p14:creationId xmlns:p14="http://schemas.microsoft.com/office/powerpoint/2010/main" val="1796526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78D0D-1E99-3B62-FDE6-206CAABFA419}"/>
              </a:ext>
            </a:extLst>
          </p:cNvPr>
          <p:cNvSpPr>
            <a:spLocks noGrp="1"/>
          </p:cNvSpPr>
          <p:nvPr>
            <p:ph type="title"/>
          </p:nvPr>
        </p:nvSpPr>
        <p:spPr/>
        <p:txBody>
          <a:bodyPr/>
          <a:lstStyle/>
          <a:p>
            <a:r>
              <a:rPr lang="en-US" dirty="0"/>
              <a:t>Les obstacles</a:t>
            </a:r>
          </a:p>
        </p:txBody>
      </p:sp>
      <p:sp>
        <p:nvSpPr>
          <p:cNvPr id="3" name="Text Placeholder 2">
            <a:extLst>
              <a:ext uri="{FF2B5EF4-FFF2-40B4-BE49-F238E27FC236}">
                <a16:creationId xmlns:a16="http://schemas.microsoft.com/office/drawing/2014/main" id="{14774C75-884A-23D4-E6B4-F1D05D5167D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92477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C9A85-505F-42D0-36A2-841BB1A37756}"/>
              </a:ext>
            </a:extLst>
          </p:cNvPr>
          <p:cNvSpPr>
            <a:spLocks noGrp="1"/>
          </p:cNvSpPr>
          <p:nvPr>
            <p:ph type="title"/>
          </p:nvPr>
        </p:nvSpPr>
        <p:spPr/>
        <p:txBody>
          <a:bodyPr/>
          <a:lstStyle/>
          <a:p>
            <a:r>
              <a:rPr lang="en-US" dirty="0" err="1"/>
              <a:t>Stigmatisation</a:t>
            </a:r>
            <a:r>
              <a:rPr lang="en-US" dirty="0"/>
              <a:t> et obstacles</a:t>
            </a:r>
          </a:p>
        </p:txBody>
      </p:sp>
      <p:sp>
        <p:nvSpPr>
          <p:cNvPr id="3" name="Content Placeholder 2">
            <a:extLst>
              <a:ext uri="{FF2B5EF4-FFF2-40B4-BE49-F238E27FC236}">
                <a16:creationId xmlns:a16="http://schemas.microsoft.com/office/drawing/2014/main" id="{B03BCF0D-A3A6-5DE1-4095-EAF4D0312D3E}"/>
              </a:ext>
            </a:extLst>
          </p:cNvPr>
          <p:cNvSpPr>
            <a:spLocks noGrp="1"/>
          </p:cNvSpPr>
          <p:nvPr>
            <p:ph idx="1"/>
          </p:nvPr>
        </p:nvSpPr>
        <p:spPr>
          <a:xfrm>
            <a:off x="677334" y="1605777"/>
            <a:ext cx="8596668" cy="4435586"/>
          </a:xfrm>
        </p:spPr>
        <p:txBody>
          <a:bodyPr>
            <a:normAutofit/>
          </a:bodyPr>
          <a:lstStyle/>
          <a:p>
            <a:pPr>
              <a:buFont typeface="Arial" panose="020B0604020202020204" pitchFamily="34" charset="0"/>
              <a:buChar char="•"/>
            </a:pPr>
            <a:r>
              <a:rPr lang="fr-FR" sz="2000" dirty="0"/>
              <a:t>La stigmatisation est un stéréotype négatif sur une personne ou un groupe de personnes. La stigmatisation du TDAH est pertinente dans tous les aspects de la société. </a:t>
            </a:r>
          </a:p>
          <a:p>
            <a:pPr>
              <a:buFont typeface="Arial" panose="020B0604020202020204" pitchFamily="34" charset="0"/>
              <a:buChar char="•"/>
            </a:pPr>
            <a:r>
              <a:rPr lang="fr-FR" sz="2000" dirty="0"/>
              <a:t>Les stéréotypes négatifs entourant les troubles TDAH peuvent créer des défis à l’école, au travail et dans différents contextes sociaux. Il est également important de noter que la stigmatisation sociale peut conduire à une </a:t>
            </a:r>
            <a:r>
              <a:rPr lang="fr-FR" sz="2000" dirty="0" err="1"/>
              <a:t>autostigmatisation</a:t>
            </a:r>
            <a:r>
              <a:rPr lang="fr-FR" sz="2000" dirty="0"/>
              <a:t> qui peut être limitante, car elle favorise des opinions négatives qu’une personne peut avoir sur elle-même. </a:t>
            </a:r>
          </a:p>
          <a:p>
            <a:pPr>
              <a:buFont typeface="Arial" panose="020B0604020202020204" pitchFamily="34" charset="0"/>
              <a:buChar char="•"/>
            </a:pPr>
            <a:r>
              <a:rPr lang="fr-FR" sz="2000" dirty="0"/>
              <a:t>La gravité de la stigmatisation peut être placée influencée par des facteurs d'identification croisés selon l’individu (sexe, ethnie, origine ethnique, religion, âge, etc.).</a:t>
            </a:r>
            <a:endParaRPr lang="en-US" sz="2000" dirty="0"/>
          </a:p>
        </p:txBody>
      </p:sp>
    </p:spTree>
    <p:extLst>
      <p:ext uri="{BB962C8B-B14F-4D97-AF65-F5344CB8AC3E}">
        <p14:creationId xmlns:p14="http://schemas.microsoft.com/office/powerpoint/2010/main" val="2965897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FEA33-0E59-6DD1-4FFF-13BB234CE2C7}"/>
              </a:ext>
            </a:extLst>
          </p:cNvPr>
          <p:cNvSpPr>
            <a:spLocks noGrp="1"/>
          </p:cNvSpPr>
          <p:nvPr>
            <p:ph type="title"/>
          </p:nvPr>
        </p:nvSpPr>
        <p:spPr/>
        <p:txBody>
          <a:bodyPr/>
          <a:lstStyle/>
          <a:p>
            <a:r>
              <a:rPr lang="en-US" dirty="0" err="1"/>
              <a:t>Stigmatisation</a:t>
            </a:r>
            <a:r>
              <a:rPr lang="en-US" dirty="0"/>
              <a:t> et obstacles</a:t>
            </a:r>
          </a:p>
        </p:txBody>
      </p:sp>
      <p:sp>
        <p:nvSpPr>
          <p:cNvPr id="3" name="Content Placeholder 2">
            <a:extLst>
              <a:ext uri="{FF2B5EF4-FFF2-40B4-BE49-F238E27FC236}">
                <a16:creationId xmlns:a16="http://schemas.microsoft.com/office/drawing/2014/main" id="{ED308AE3-6146-D966-C459-55EB5EA1AEBB}"/>
              </a:ext>
            </a:extLst>
          </p:cNvPr>
          <p:cNvSpPr>
            <a:spLocks noGrp="1"/>
          </p:cNvSpPr>
          <p:nvPr>
            <p:ph idx="1"/>
          </p:nvPr>
        </p:nvSpPr>
        <p:spPr>
          <a:xfrm>
            <a:off x="677334" y="1930401"/>
            <a:ext cx="8596668" cy="4110962"/>
          </a:xfrm>
        </p:spPr>
        <p:txBody>
          <a:bodyPr>
            <a:normAutofit/>
          </a:bodyPr>
          <a:lstStyle/>
          <a:p>
            <a:pPr>
              <a:buFont typeface="Arial" panose="020B0604020202020204" pitchFamily="34" charset="0"/>
              <a:buChar char="•"/>
            </a:pPr>
            <a:r>
              <a:rPr lang="fr-FR" sz="2000" dirty="0"/>
              <a:t>Lorsque les employeurs, des collègues ou des amis découvrent qu’une personne souffre d’un TDAH, ils peuvent être influencés en fonction de ce qui est véhiculé dans les médias. </a:t>
            </a:r>
          </a:p>
          <a:p>
            <a:pPr>
              <a:buFont typeface="Arial" panose="020B0604020202020204" pitchFamily="34" charset="0"/>
              <a:buChar char="•"/>
            </a:pPr>
            <a:r>
              <a:rPr lang="fr-FR" sz="2000" dirty="0"/>
              <a:t>Ils peuvent par exemple, s’imaginer que la personne en question est peu fiable, paresseuse, moins intelligente, etc. Le manque de soutien et d’incompréhension des troubles TDAH et de la neurodiversité crée des barrières supplémentaires pour ces gens souhaitant réussir leurs objectifs scolaires, professionnels ou personnels. </a:t>
            </a:r>
          </a:p>
          <a:p>
            <a:pPr>
              <a:buFont typeface="Arial" panose="020B0604020202020204" pitchFamily="34" charset="0"/>
              <a:buChar char="•"/>
            </a:pPr>
            <a:r>
              <a:rPr lang="fr-FR" sz="2000" dirty="0"/>
              <a:t>La médication, une thérapie adéquate et l'obtention d'un diagnostic peuvent toutes être coûteuses et difficiles d'accès.</a:t>
            </a:r>
            <a:endParaRPr lang="en-US" sz="2000" dirty="0"/>
          </a:p>
        </p:txBody>
      </p:sp>
    </p:spTree>
    <p:extLst>
      <p:ext uri="{BB962C8B-B14F-4D97-AF65-F5344CB8AC3E}">
        <p14:creationId xmlns:p14="http://schemas.microsoft.com/office/powerpoint/2010/main" val="163576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F4EA-0FAC-2A35-427D-2C1429EECB15}"/>
              </a:ext>
            </a:extLst>
          </p:cNvPr>
          <p:cNvSpPr>
            <a:spLocks noGrp="1"/>
          </p:cNvSpPr>
          <p:nvPr>
            <p:ph type="title"/>
          </p:nvPr>
        </p:nvSpPr>
        <p:spPr/>
        <p:txBody>
          <a:bodyPr/>
          <a:lstStyle/>
          <a:p>
            <a:r>
              <a:rPr lang="fr-FR" dirty="0"/>
              <a:t>Comment être solidaire et offrir son support</a:t>
            </a:r>
            <a:endParaRPr lang="en-US" dirty="0"/>
          </a:p>
        </p:txBody>
      </p:sp>
      <p:sp>
        <p:nvSpPr>
          <p:cNvPr id="3" name="Text Placeholder 2">
            <a:extLst>
              <a:ext uri="{FF2B5EF4-FFF2-40B4-BE49-F238E27FC236}">
                <a16:creationId xmlns:a16="http://schemas.microsoft.com/office/drawing/2014/main" id="{73BBD7E4-F62A-425F-A50C-7F74B589514F}"/>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08367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3D3ED-07C4-9808-C568-DE5FEB3271F8}"/>
              </a:ext>
            </a:extLst>
          </p:cNvPr>
          <p:cNvSpPr>
            <a:spLocks noGrp="1"/>
          </p:cNvSpPr>
          <p:nvPr>
            <p:ph type="title"/>
          </p:nvPr>
        </p:nvSpPr>
        <p:spPr/>
        <p:txBody>
          <a:bodyPr/>
          <a:lstStyle/>
          <a:p>
            <a:r>
              <a:rPr lang="fr-FR" dirty="0"/>
              <a:t>L'importance de l'inclusivité et de l'accessibilité</a:t>
            </a:r>
            <a:endParaRPr lang="en-US" dirty="0"/>
          </a:p>
        </p:txBody>
      </p:sp>
      <p:sp>
        <p:nvSpPr>
          <p:cNvPr id="3" name="Content Placeholder 2">
            <a:extLst>
              <a:ext uri="{FF2B5EF4-FFF2-40B4-BE49-F238E27FC236}">
                <a16:creationId xmlns:a16="http://schemas.microsoft.com/office/drawing/2014/main" id="{E0C30FD1-EAC9-D48D-A488-F3C7F839C764}"/>
              </a:ext>
            </a:extLst>
          </p:cNvPr>
          <p:cNvSpPr>
            <a:spLocks noGrp="1"/>
          </p:cNvSpPr>
          <p:nvPr>
            <p:ph idx="1"/>
          </p:nvPr>
        </p:nvSpPr>
        <p:spPr/>
        <p:txBody>
          <a:bodyPr>
            <a:normAutofit/>
          </a:bodyPr>
          <a:lstStyle/>
          <a:p>
            <a:pPr>
              <a:buFont typeface="Arial" panose="020B0604020202020204" pitchFamily="34" charset="0"/>
              <a:buChar char="•"/>
            </a:pPr>
            <a:r>
              <a:rPr lang="fr-FR" sz="2400" dirty="0"/>
              <a:t>Compte tenu de la complexité des difficultés auxquelles les personnes atteintes de TDAH sont confrontées, c’est sans surprise que plusieurs souffrent de dépression, d'anxiété et de problèmes d’estime de soi. On estime qu’à l’âge de 10 ans, un enfant atteint de TDAH aura reçu 20 000 messages négatifs de plus que de messages positifs*. </a:t>
            </a:r>
          </a:p>
          <a:p>
            <a:pPr>
              <a:buFont typeface="Arial" panose="020B0604020202020204" pitchFamily="34" charset="0"/>
              <a:buChar char="•"/>
            </a:pPr>
            <a:r>
              <a:rPr lang="fr-FR" sz="2400" dirty="0"/>
              <a:t>C'est pourquoi les espaces inclusifs et accessibles sont si importants. Les personnes atteintes de TDAH méritent de se sentir aussi soutenues et valorisées que tout le monde, et c'est à nous tous de contribuer à favoriser ces espaces. </a:t>
            </a:r>
            <a:endParaRPr lang="en-US" sz="2400" dirty="0"/>
          </a:p>
        </p:txBody>
      </p:sp>
    </p:spTree>
    <p:extLst>
      <p:ext uri="{BB962C8B-B14F-4D97-AF65-F5344CB8AC3E}">
        <p14:creationId xmlns:p14="http://schemas.microsoft.com/office/powerpoint/2010/main" val="1697473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59947-10D9-E4DB-A0B8-DB80F7C54EDB}"/>
              </a:ext>
            </a:extLst>
          </p:cNvPr>
          <p:cNvSpPr>
            <a:spLocks noGrp="1"/>
          </p:cNvSpPr>
          <p:nvPr>
            <p:ph type="title"/>
          </p:nvPr>
        </p:nvSpPr>
        <p:spPr/>
        <p:txBody>
          <a:bodyPr/>
          <a:lstStyle/>
          <a:p>
            <a:r>
              <a:rPr lang="fr-FR" dirty="0"/>
              <a:t>L'accessibilité</a:t>
            </a:r>
            <a:endParaRPr lang="en-US" dirty="0"/>
          </a:p>
        </p:txBody>
      </p:sp>
      <p:sp>
        <p:nvSpPr>
          <p:cNvPr id="3" name="Content Placeholder 2">
            <a:extLst>
              <a:ext uri="{FF2B5EF4-FFF2-40B4-BE49-F238E27FC236}">
                <a16:creationId xmlns:a16="http://schemas.microsoft.com/office/drawing/2014/main" id="{9C040EDD-5588-E3C7-339E-180603B4D583}"/>
              </a:ext>
            </a:extLst>
          </p:cNvPr>
          <p:cNvSpPr>
            <a:spLocks noGrp="1"/>
          </p:cNvSpPr>
          <p:nvPr>
            <p:ph idx="1"/>
          </p:nvPr>
        </p:nvSpPr>
        <p:spPr>
          <a:xfrm>
            <a:off x="677334" y="1561171"/>
            <a:ext cx="8596668" cy="4480191"/>
          </a:xfrm>
        </p:spPr>
        <p:txBody>
          <a:bodyPr>
            <a:normAutofit fontScale="92500"/>
          </a:bodyPr>
          <a:lstStyle/>
          <a:p>
            <a:pPr marL="0" indent="0">
              <a:buNone/>
            </a:pPr>
            <a:r>
              <a:rPr lang="fr-FR" sz="2400" dirty="0"/>
              <a:t>Le TDAH est communément appelé « handicap invisible ». </a:t>
            </a:r>
          </a:p>
          <a:p>
            <a:pPr marL="0" indent="0">
              <a:buNone/>
            </a:pPr>
            <a:r>
              <a:rPr lang="fr-FR" sz="2400" dirty="0"/>
              <a:t>Voici quelques suggestions pour aider à la création de lieux plus accessibles et respectueux pour tous. </a:t>
            </a:r>
          </a:p>
          <a:p>
            <a:pPr>
              <a:buFont typeface="Arial" panose="020B0604020202020204" pitchFamily="34" charset="0"/>
              <a:buChar char="•"/>
            </a:pPr>
            <a:r>
              <a:rPr lang="fr-FR" sz="2400" dirty="0"/>
              <a:t>Dans la mesure du possible, fournissez des notes de réunion, des notes de cours ou tout autre contenu à l'avance.</a:t>
            </a:r>
          </a:p>
          <a:p>
            <a:pPr>
              <a:buFont typeface="Arial" panose="020B0604020202020204" pitchFamily="34" charset="0"/>
              <a:buChar char="•"/>
            </a:pPr>
            <a:r>
              <a:rPr lang="fr-FR" sz="2400" dirty="0"/>
              <a:t>Encouragez d'autres méthodes de travail ou d'apprentissage.</a:t>
            </a:r>
          </a:p>
          <a:p>
            <a:pPr>
              <a:buFont typeface="Arial" panose="020B0604020202020204" pitchFamily="34" charset="0"/>
              <a:buChar char="•"/>
            </a:pPr>
            <a:r>
              <a:rPr lang="fr-FR" sz="2400" dirty="0"/>
              <a:t>Utilisez un langage inclusif et respectueux.</a:t>
            </a:r>
          </a:p>
          <a:p>
            <a:pPr>
              <a:buFont typeface="Arial" panose="020B0604020202020204" pitchFamily="34" charset="0"/>
              <a:buChar char="•"/>
            </a:pPr>
            <a:r>
              <a:rPr lang="fr-FR" sz="2400" dirty="0"/>
              <a:t>En cas de doute, posez des questions! Demandez toujours à la personne atteinte d’un TDAH lors de la mise en place d'aménagements ou d’un support particulier.</a:t>
            </a:r>
            <a:endParaRPr lang="en-US" sz="2400" dirty="0"/>
          </a:p>
          <a:p>
            <a:endParaRPr lang="en-US" dirty="0"/>
          </a:p>
          <a:p>
            <a:endParaRPr lang="en-US" dirty="0"/>
          </a:p>
        </p:txBody>
      </p:sp>
    </p:spTree>
    <p:extLst>
      <p:ext uri="{BB962C8B-B14F-4D97-AF65-F5344CB8AC3E}">
        <p14:creationId xmlns:p14="http://schemas.microsoft.com/office/powerpoint/2010/main" val="345348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8FE2-F6D1-50FB-BBF7-762D3B7C5E06}"/>
              </a:ext>
            </a:extLst>
          </p:cNvPr>
          <p:cNvSpPr>
            <a:spLocks noGrp="1"/>
          </p:cNvSpPr>
          <p:nvPr>
            <p:ph type="title"/>
          </p:nvPr>
        </p:nvSpPr>
        <p:spPr/>
        <p:txBody>
          <a:bodyPr/>
          <a:lstStyle/>
          <a:p>
            <a:r>
              <a:rPr lang="en-US" dirty="0" err="1"/>
              <a:t>l’inclusivité</a:t>
            </a:r>
            <a:endParaRPr lang="en-US" dirty="0"/>
          </a:p>
        </p:txBody>
      </p:sp>
      <p:sp>
        <p:nvSpPr>
          <p:cNvPr id="3" name="Content Placeholder 2">
            <a:extLst>
              <a:ext uri="{FF2B5EF4-FFF2-40B4-BE49-F238E27FC236}">
                <a16:creationId xmlns:a16="http://schemas.microsoft.com/office/drawing/2014/main" id="{2437356C-0B2C-F4CA-7D1C-7B826F9E8624}"/>
              </a:ext>
            </a:extLst>
          </p:cNvPr>
          <p:cNvSpPr>
            <a:spLocks noGrp="1"/>
          </p:cNvSpPr>
          <p:nvPr>
            <p:ph idx="1"/>
          </p:nvPr>
        </p:nvSpPr>
        <p:spPr>
          <a:xfrm>
            <a:off x="677334" y="1516566"/>
            <a:ext cx="8596668" cy="4731833"/>
          </a:xfrm>
        </p:spPr>
        <p:txBody>
          <a:bodyPr>
            <a:normAutofit fontScale="92500"/>
          </a:bodyPr>
          <a:lstStyle/>
          <a:p>
            <a:pPr marL="171450" indent="-171450">
              <a:buFont typeface="Arial" panose="020B0604020202020204" pitchFamily="34" charset="0"/>
              <a:buChar char="•"/>
            </a:pPr>
            <a:r>
              <a:rPr lang="fr-FR" sz="2400" dirty="0"/>
              <a:t>Ayez des critiques constructives. Soyez conscient de votre ton et de votre langage corporel. De nombreuses personnes souffrant d’un TDAH interprètent. Un langage corporel neutre pourrait être perçu comme étant négatif par un quelqu’un souffrant d’un TDAH. Le renforcement positif devient donc essentiel.</a:t>
            </a:r>
          </a:p>
          <a:p>
            <a:pPr marL="171450" indent="-171450">
              <a:buFont typeface="Arial" panose="020B0604020202020204" pitchFamily="34" charset="0"/>
              <a:buChar char="•"/>
            </a:pPr>
            <a:r>
              <a:rPr lang="fr-FR" sz="2400" dirty="0"/>
              <a:t>Soyez conscient que l'étudiant avec qui vous travaillez peut être aux prises avec une ou plusieurs maladies mentales graves et peut ne pas avoir les outils nécessaires pour gérer ses émotions. </a:t>
            </a:r>
          </a:p>
          <a:p>
            <a:pPr marL="171450" indent="-171450">
              <a:buFont typeface="Arial" panose="020B0604020202020204" pitchFamily="34" charset="0"/>
              <a:buChar char="•"/>
            </a:pPr>
            <a:r>
              <a:rPr lang="fr-FR" sz="2400" dirty="0"/>
              <a:t>La surstimulation peut causer un grand stress émotionnel, physique et mental.</a:t>
            </a:r>
          </a:p>
          <a:p>
            <a:pPr marL="171450" indent="-171450">
              <a:buFont typeface="Arial" panose="020B0604020202020204" pitchFamily="34" charset="0"/>
              <a:buChar char="•"/>
            </a:pPr>
            <a:r>
              <a:rPr lang="fr-FR" sz="2400" dirty="0"/>
              <a:t>N'oubliez pas que les troubles TDAH ne sont pas intrinsèquement mauvais ou bon, c'est un neurotype tout simplement. </a:t>
            </a:r>
            <a:endParaRPr lang="en-US" sz="2400" dirty="0"/>
          </a:p>
          <a:p>
            <a:endParaRPr lang="en-US" dirty="0"/>
          </a:p>
        </p:txBody>
      </p:sp>
    </p:spTree>
    <p:extLst>
      <p:ext uri="{BB962C8B-B14F-4D97-AF65-F5344CB8AC3E}">
        <p14:creationId xmlns:p14="http://schemas.microsoft.com/office/powerpoint/2010/main" val="1138904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F828C-1070-2786-0F99-8DB63E765853}"/>
              </a:ext>
            </a:extLst>
          </p:cNvPr>
          <p:cNvSpPr>
            <a:spLocks noGrp="1"/>
          </p:cNvSpPr>
          <p:nvPr>
            <p:ph type="title"/>
          </p:nvPr>
        </p:nvSpPr>
        <p:spPr/>
        <p:txBody>
          <a:bodyPr/>
          <a:lstStyle/>
          <a:p>
            <a:r>
              <a:rPr lang="fr-FR" dirty="0"/>
              <a:t>Prendre du recul pour aller de l’avant</a:t>
            </a:r>
            <a:endParaRPr lang="en-US" dirty="0"/>
          </a:p>
        </p:txBody>
      </p:sp>
      <p:sp>
        <p:nvSpPr>
          <p:cNvPr id="3" name="Text Placeholder 2">
            <a:extLst>
              <a:ext uri="{FF2B5EF4-FFF2-40B4-BE49-F238E27FC236}">
                <a16:creationId xmlns:a16="http://schemas.microsoft.com/office/drawing/2014/main" id="{BE32093F-5E5E-9ECB-911C-0356C090E74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907582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241CA-E699-4E89-EF4F-366BF3108456}"/>
              </a:ext>
            </a:extLst>
          </p:cNvPr>
          <p:cNvSpPr>
            <a:spLocks noGrp="1"/>
          </p:cNvSpPr>
          <p:nvPr>
            <p:ph type="title"/>
          </p:nvPr>
        </p:nvSpPr>
        <p:spPr/>
        <p:txBody>
          <a:bodyPr/>
          <a:lstStyle/>
          <a:p>
            <a:r>
              <a:rPr lang="fr-FR" dirty="0"/>
              <a:t>Le résumé de la séance </a:t>
            </a:r>
            <a:endParaRPr lang="en-US" dirty="0"/>
          </a:p>
        </p:txBody>
      </p:sp>
      <p:sp>
        <p:nvSpPr>
          <p:cNvPr id="3" name="Content Placeholder 2">
            <a:extLst>
              <a:ext uri="{FF2B5EF4-FFF2-40B4-BE49-F238E27FC236}">
                <a16:creationId xmlns:a16="http://schemas.microsoft.com/office/drawing/2014/main" id="{9A712559-0670-1BE7-2290-CE0D07EB8DF6}"/>
              </a:ext>
            </a:extLst>
          </p:cNvPr>
          <p:cNvSpPr>
            <a:spLocks noGrp="1"/>
          </p:cNvSpPr>
          <p:nvPr>
            <p:ph idx="1"/>
          </p:nvPr>
        </p:nvSpPr>
        <p:spPr>
          <a:xfrm>
            <a:off x="677334" y="1360449"/>
            <a:ext cx="8596668" cy="4680913"/>
          </a:xfrm>
        </p:spPr>
        <p:txBody>
          <a:bodyPr>
            <a:noAutofit/>
          </a:bodyPr>
          <a:lstStyle/>
          <a:p>
            <a:pPr>
              <a:buFont typeface="Arial" panose="020B0604020202020204" pitchFamily="34" charset="0"/>
              <a:buChar char="•"/>
            </a:pPr>
            <a:r>
              <a:rPr lang="fr-FR" dirty="0"/>
              <a:t>Le TDAH est un trouble neurodéveloppemental. Il existe trois différents types TDAH: type inattentif, hyperactif et combiné.</a:t>
            </a:r>
          </a:p>
          <a:p>
            <a:pPr>
              <a:buFont typeface="Arial" panose="020B0604020202020204" pitchFamily="34" charset="0"/>
              <a:buChar char="•"/>
            </a:pPr>
            <a:r>
              <a:rPr lang="fr-FR" dirty="0"/>
              <a:t>Les symptômes les plus courants du TDAH peuvent inclure l'hyperactivité, l'inattention et l'impulsivité.</a:t>
            </a:r>
          </a:p>
          <a:p>
            <a:pPr>
              <a:buFont typeface="Arial" panose="020B0604020202020204" pitchFamily="34" charset="0"/>
              <a:buChar char="•"/>
            </a:pPr>
            <a:r>
              <a:rPr lang="fr-FR" dirty="0"/>
              <a:t>Les identités croisées peuvent avoir un impact sur l'expérience d'une personne vivant avec un TDAH. Ces identités peuvent affecter la capacité d'une personne à recevoir un diagnostic, à accéder à un logement, à fonctionner dans sa vie sociale et à être acceptée en tant que personne.</a:t>
            </a:r>
          </a:p>
          <a:p>
            <a:pPr>
              <a:buFont typeface="Arial" panose="020B0604020202020204" pitchFamily="34" charset="0"/>
              <a:buChar char="•"/>
            </a:pPr>
            <a:r>
              <a:rPr lang="fr-FR" dirty="0"/>
              <a:t>Recevoir un diagnostic peut-être difficile apportant des avantages comme des inconvénients. </a:t>
            </a:r>
          </a:p>
          <a:p>
            <a:pPr>
              <a:buFont typeface="Arial" panose="020B0604020202020204" pitchFamily="34" charset="0"/>
              <a:buChar char="•"/>
            </a:pPr>
            <a:r>
              <a:rPr lang="fr-FR" dirty="0"/>
              <a:t>Les personnes atteintes de TDAH peuvent avoir besoin de soutiens ou d'aménagements supplémentaires et c’est tout à fait normal! Offrir des solutions d'accessibilité ne diminue en rien la réussite d'une personne.</a:t>
            </a:r>
          </a:p>
          <a:p>
            <a:pPr>
              <a:buFont typeface="Arial" panose="020B0604020202020204" pitchFamily="34" charset="0"/>
              <a:buChar char="•"/>
            </a:pPr>
            <a:r>
              <a:rPr lang="fr-FR" dirty="0"/>
              <a:t>En cas de doute, référez-vous à la personne ayant une expérience vécue. Souvent, la personne concernée aura une bonne idée de la solution d’accessibilité ou autre qui fonctionnera le mieux pour elle. </a:t>
            </a:r>
            <a:endParaRPr lang="en-US" dirty="0"/>
          </a:p>
        </p:txBody>
      </p:sp>
    </p:spTree>
    <p:extLst>
      <p:ext uri="{BB962C8B-B14F-4D97-AF65-F5344CB8AC3E}">
        <p14:creationId xmlns:p14="http://schemas.microsoft.com/office/powerpoint/2010/main" val="4025930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0482-9DD1-5A32-8581-C050312580D8}"/>
              </a:ext>
            </a:extLst>
          </p:cNvPr>
          <p:cNvSpPr>
            <a:spLocks noGrp="1"/>
          </p:cNvSpPr>
          <p:nvPr>
            <p:ph type="title"/>
          </p:nvPr>
        </p:nvSpPr>
        <p:spPr/>
        <p:txBody>
          <a:bodyPr/>
          <a:lstStyle/>
          <a:p>
            <a:r>
              <a:rPr lang="fr-FR" dirty="0"/>
              <a:t>Description de la séance</a:t>
            </a:r>
            <a:endParaRPr lang="en-US" dirty="0"/>
          </a:p>
        </p:txBody>
      </p:sp>
      <p:sp>
        <p:nvSpPr>
          <p:cNvPr id="3" name="Content Placeholder 2">
            <a:extLst>
              <a:ext uri="{FF2B5EF4-FFF2-40B4-BE49-F238E27FC236}">
                <a16:creationId xmlns:a16="http://schemas.microsoft.com/office/drawing/2014/main" id="{EE3C09A3-A76B-6AD0-3A21-023AA2FF04E1}"/>
              </a:ext>
            </a:extLst>
          </p:cNvPr>
          <p:cNvSpPr>
            <a:spLocks noGrp="1"/>
          </p:cNvSpPr>
          <p:nvPr>
            <p:ph idx="1"/>
          </p:nvPr>
        </p:nvSpPr>
        <p:spPr/>
        <p:txBody>
          <a:bodyPr>
            <a:normAutofit/>
          </a:bodyPr>
          <a:lstStyle/>
          <a:p>
            <a:pPr>
              <a:buFont typeface="Arial" panose="020B0604020202020204" pitchFamily="34" charset="0"/>
              <a:buChar char="•"/>
            </a:pPr>
            <a:r>
              <a:rPr lang="fr-FR" sz="2400" dirty="0"/>
              <a:t>Qui sommes-nous?</a:t>
            </a:r>
          </a:p>
          <a:p>
            <a:pPr>
              <a:buFont typeface="Arial" panose="020B0604020202020204" pitchFamily="34" charset="0"/>
              <a:buChar char="•"/>
            </a:pPr>
            <a:r>
              <a:rPr lang="fr-FR" sz="2400" dirty="0"/>
              <a:t>L’AODA (Loi sur l’accessibilité des personnes handicapées de l’Ontario)</a:t>
            </a:r>
          </a:p>
          <a:p>
            <a:pPr>
              <a:buFont typeface="Arial" panose="020B0604020202020204" pitchFamily="34" charset="0"/>
              <a:buChar char="•"/>
            </a:pPr>
            <a:r>
              <a:rPr lang="fr-FR" sz="2400" dirty="0"/>
              <a:t>Introduction aux troubles TDAH</a:t>
            </a:r>
          </a:p>
          <a:p>
            <a:pPr>
              <a:buFont typeface="Arial" panose="020B0604020202020204" pitchFamily="34" charset="0"/>
              <a:buChar char="•"/>
            </a:pPr>
            <a:r>
              <a:rPr lang="fr-FR" sz="2400" dirty="0"/>
              <a:t>Les TDAH et l’intersectionnalité</a:t>
            </a:r>
          </a:p>
          <a:p>
            <a:pPr>
              <a:buFont typeface="Arial" panose="020B0604020202020204" pitchFamily="34" charset="0"/>
              <a:buChar char="•"/>
            </a:pPr>
            <a:r>
              <a:rPr lang="fr-FR" sz="2400" dirty="0"/>
              <a:t>En savoir davantage sur les diagnostics</a:t>
            </a:r>
          </a:p>
          <a:p>
            <a:pPr>
              <a:buFont typeface="Arial" panose="020B0604020202020204" pitchFamily="34" charset="0"/>
              <a:buChar char="•"/>
            </a:pPr>
            <a:r>
              <a:rPr lang="fr-FR" sz="2400" dirty="0"/>
              <a:t>Les obstacles à l'accessibilité</a:t>
            </a:r>
          </a:p>
          <a:p>
            <a:pPr>
              <a:buFont typeface="Arial" panose="020B0604020202020204" pitchFamily="34" charset="0"/>
              <a:buChar char="•"/>
            </a:pPr>
            <a:r>
              <a:rPr lang="fr-FR" sz="2400" dirty="0"/>
              <a:t>Comment offrir son soutien? </a:t>
            </a:r>
            <a:endParaRPr lang="en-US" sz="2400" dirty="0"/>
          </a:p>
        </p:txBody>
      </p:sp>
    </p:spTree>
    <p:extLst>
      <p:ext uri="{BB962C8B-B14F-4D97-AF65-F5344CB8AC3E}">
        <p14:creationId xmlns:p14="http://schemas.microsoft.com/office/powerpoint/2010/main" val="3871260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11BEC-6C09-7E84-B446-B4D8D6EC64A8}"/>
              </a:ext>
            </a:extLst>
          </p:cNvPr>
          <p:cNvSpPr>
            <a:spLocks noGrp="1"/>
          </p:cNvSpPr>
          <p:nvPr>
            <p:ph type="title"/>
          </p:nvPr>
        </p:nvSpPr>
        <p:spPr/>
        <p:txBody>
          <a:bodyPr/>
          <a:lstStyle/>
          <a:p>
            <a:r>
              <a:rPr lang="en-US" dirty="0"/>
              <a:t>Aller de </a:t>
            </a:r>
            <a:r>
              <a:rPr lang="en-US" dirty="0" err="1"/>
              <a:t>l’avant</a:t>
            </a:r>
            <a:endParaRPr lang="en-US" dirty="0"/>
          </a:p>
        </p:txBody>
      </p:sp>
      <p:sp>
        <p:nvSpPr>
          <p:cNvPr id="3" name="Content Placeholder 2">
            <a:extLst>
              <a:ext uri="{FF2B5EF4-FFF2-40B4-BE49-F238E27FC236}">
                <a16:creationId xmlns:a16="http://schemas.microsoft.com/office/drawing/2014/main" id="{7A0521EC-74A0-77C1-01EC-EC8490D3915C}"/>
              </a:ext>
            </a:extLst>
          </p:cNvPr>
          <p:cNvSpPr>
            <a:spLocks noGrp="1"/>
          </p:cNvSpPr>
          <p:nvPr>
            <p:ph idx="1"/>
          </p:nvPr>
        </p:nvSpPr>
        <p:spPr/>
        <p:txBody>
          <a:bodyPr>
            <a:normAutofit/>
          </a:bodyPr>
          <a:lstStyle/>
          <a:p>
            <a:pPr>
              <a:buFont typeface="Arial" panose="020B0604020202020204" pitchFamily="34" charset="0"/>
              <a:buChar char="•"/>
            </a:pPr>
            <a:r>
              <a:rPr lang="fr-FR" sz="2000" dirty="0"/>
              <a:t>Tout d'abord, si les troubles sont une nouveauté pour vous soyez sans crainte! Les espaces inclusifs ne sont pas des lieux réservés aux experts, mais bien un endroit ouvert ou les connaissances s’échangent avec respect. </a:t>
            </a:r>
          </a:p>
          <a:p>
            <a:pPr>
              <a:buFont typeface="Arial" panose="020B0604020202020204" pitchFamily="34" charset="0"/>
              <a:buChar char="•"/>
            </a:pPr>
            <a:r>
              <a:rPr lang="fr-FR" sz="2000" dirty="0"/>
              <a:t>Deuxièmement, évitez les idées préconçues. Les personnes atteintes de TDAH dans votre vie ne ressembleront probablement pas aux stéréotypes véhiculés dans les médias. </a:t>
            </a:r>
          </a:p>
          <a:p>
            <a:pPr>
              <a:buFont typeface="Arial" panose="020B0604020202020204" pitchFamily="34" charset="0"/>
              <a:buChar char="•"/>
            </a:pPr>
            <a:r>
              <a:rPr lang="fr-FR" sz="2000" dirty="0"/>
              <a:t>Finalement, sans le savoir, vous connaissez probablement des personnes atteintes d’un TDAH. Lorsque vous discutez du TDAH et de neurodiversité, soyez conscient des mots que vous utilisez.</a:t>
            </a:r>
            <a:endParaRPr lang="en-US" sz="2000" dirty="0"/>
          </a:p>
        </p:txBody>
      </p:sp>
    </p:spTree>
    <p:extLst>
      <p:ext uri="{BB962C8B-B14F-4D97-AF65-F5344CB8AC3E}">
        <p14:creationId xmlns:p14="http://schemas.microsoft.com/office/powerpoint/2010/main" val="39303243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22BAF-4B49-B616-84BC-DE9BC0FB431A}"/>
              </a:ext>
            </a:extLst>
          </p:cNvPr>
          <p:cNvSpPr>
            <a:spLocks noGrp="1"/>
          </p:cNvSpPr>
          <p:nvPr>
            <p:ph type="title"/>
          </p:nvPr>
        </p:nvSpPr>
        <p:spPr/>
        <p:txBody>
          <a:bodyPr/>
          <a:lstStyle/>
          <a:p>
            <a:r>
              <a:rPr lang="en-CA" dirty="0"/>
              <a:t>Merci!</a:t>
            </a:r>
            <a:endParaRPr lang="en-US" dirty="0"/>
          </a:p>
        </p:txBody>
      </p:sp>
      <p:sp>
        <p:nvSpPr>
          <p:cNvPr id="3" name="Content Placeholder 2">
            <a:extLst>
              <a:ext uri="{FF2B5EF4-FFF2-40B4-BE49-F238E27FC236}">
                <a16:creationId xmlns:a16="http://schemas.microsoft.com/office/drawing/2014/main" id="{8B5DA48C-033E-4A26-4830-944E46BB55D3}"/>
              </a:ext>
            </a:extLst>
          </p:cNvPr>
          <p:cNvSpPr>
            <a:spLocks noGrp="1"/>
          </p:cNvSpPr>
          <p:nvPr>
            <p:ph idx="1"/>
          </p:nvPr>
        </p:nvSpPr>
        <p:spPr/>
        <p:txBody>
          <a:bodyPr>
            <a:normAutofit/>
          </a:bodyPr>
          <a:lstStyle/>
          <a:p>
            <a:pPr>
              <a:buFont typeface="Arial" panose="020B0604020202020204" pitchFamily="34" charset="0"/>
              <a:buChar char="•"/>
            </a:pPr>
            <a:r>
              <a:rPr lang="fr-FR" sz="2400" dirty="0"/>
              <a:t>Nous tenons à remercier l'OHREA pour son soutien à cet atelier et à cette initiative, ainsi que l'Association des troubles d'apprentissage de Windsor-Essex, l'Université de Windsor et le gouvernement de l'Ontario. </a:t>
            </a:r>
          </a:p>
          <a:p>
            <a:pPr>
              <a:buFont typeface="Arial" panose="020B0604020202020204" pitchFamily="34" charset="0"/>
              <a:buChar char="•"/>
            </a:pPr>
            <a:r>
              <a:rPr lang="fr-FR" sz="2400" dirty="0"/>
              <a:t>Un grand merci tout spécial à nos participants aujourd'hui. N'hésitez pas à nous contacter par courriel à tout moment ou à visiter notre site Web pour consulter nos mises à jour et nouveaux projets</a:t>
            </a:r>
            <a:endParaRPr lang="en-US" sz="2400" dirty="0"/>
          </a:p>
        </p:txBody>
      </p:sp>
    </p:spTree>
    <p:extLst>
      <p:ext uri="{BB962C8B-B14F-4D97-AF65-F5344CB8AC3E}">
        <p14:creationId xmlns:p14="http://schemas.microsoft.com/office/powerpoint/2010/main" val="3576647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EC8F5-F422-F17B-AFF1-635DA8454AC0}"/>
              </a:ext>
            </a:extLst>
          </p:cNvPr>
          <p:cNvSpPr>
            <a:spLocks noGrp="1"/>
          </p:cNvSpPr>
          <p:nvPr>
            <p:ph type="title"/>
          </p:nvPr>
        </p:nvSpPr>
        <p:spPr/>
        <p:txBody>
          <a:bodyPr/>
          <a:lstStyle/>
          <a:p>
            <a:r>
              <a:rPr lang="en-US" dirty="0"/>
              <a:t>Qui </a:t>
            </a:r>
            <a:r>
              <a:rPr lang="en-US" dirty="0" err="1"/>
              <a:t>sommes</a:t>
            </a:r>
            <a:r>
              <a:rPr lang="en-US" dirty="0"/>
              <a:t>-nous?</a:t>
            </a:r>
          </a:p>
        </p:txBody>
      </p:sp>
      <p:sp>
        <p:nvSpPr>
          <p:cNvPr id="3" name="Content Placeholder 2">
            <a:extLst>
              <a:ext uri="{FF2B5EF4-FFF2-40B4-BE49-F238E27FC236}">
                <a16:creationId xmlns:a16="http://schemas.microsoft.com/office/drawing/2014/main" id="{68CF5288-215C-4E0C-6FA9-A8B6A1133D01}"/>
              </a:ext>
            </a:extLst>
          </p:cNvPr>
          <p:cNvSpPr>
            <a:spLocks noGrp="1"/>
          </p:cNvSpPr>
          <p:nvPr>
            <p:ph idx="1"/>
          </p:nvPr>
        </p:nvSpPr>
        <p:spPr>
          <a:xfrm>
            <a:off x="677334" y="1538869"/>
            <a:ext cx="8596668" cy="4502494"/>
          </a:xfrm>
        </p:spPr>
        <p:txBody>
          <a:bodyPr>
            <a:noAutofit/>
          </a:bodyPr>
          <a:lstStyle/>
          <a:p>
            <a:pPr>
              <a:buFont typeface="Arial" panose="020B0604020202020204" pitchFamily="34" charset="0"/>
              <a:buChar char="•"/>
            </a:pPr>
            <a:r>
              <a:rPr lang="fr-FR" sz="2000" dirty="0">
                <a:solidFill>
                  <a:schemeClr val="tx1"/>
                </a:solidFill>
              </a:rPr>
              <a:t>Le projet ADHD est une initiative étudiante dirigée par ceux-ci, faisant la promotion et l'inclusion des étudiants universitaires s’identifiant comme </a:t>
            </a:r>
            <a:r>
              <a:rPr lang="fr-FR" sz="2000" dirty="0" err="1">
                <a:solidFill>
                  <a:schemeClr val="tx1"/>
                </a:solidFill>
              </a:rPr>
              <a:t>neurodivers</a:t>
            </a:r>
            <a:r>
              <a:rPr lang="fr-FR" sz="2000" dirty="0">
                <a:solidFill>
                  <a:schemeClr val="tx1"/>
                </a:solidFill>
              </a:rPr>
              <a:t>. Ce projet a été créé pour déstigmatiser les troubles TDAH et la neurodiversité sur le campus. Concrètement, ce projet saura fournir aux étudiants des ressources et le soutien nécessaire pour offrir un environnement accueillant à l'Université de Windsor. </a:t>
            </a:r>
          </a:p>
          <a:p>
            <a:pPr>
              <a:buFont typeface="Arial" panose="020B0604020202020204" pitchFamily="34" charset="0"/>
              <a:buChar char="•"/>
            </a:pPr>
            <a:r>
              <a:rPr lang="fr-FR" sz="2000" dirty="0">
                <a:solidFill>
                  <a:schemeClr val="tx1"/>
                </a:solidFill>
              </a:rPr>
              <a:t>Le projet ADHD a été financé par le gouvernement de l'Ontario et en partenariat avec l’association Learning </a:t>
            </a:r>
            <a:r>
              <a:rPr lang="fr-FR" sz="2000" dirty="0" err="1">
                <a:solidFill>
                  <a:schemeClr val="tx1"/>
                </a:solidFill>
              </a:rPr>
              <a:t>Disability</a:t>
            </a:r>
            <a:r>
              <a:rPr lang="fr-FR" sz="2000" dirty="0">
                <a:solidFill>
                  <a:schemeClr val="tx1"/>
                </a:solidFill>
              </a:rPr>
              <a:t> Association of </a:t>
            </a:r>
            <a:r>
              <a:rPr lang="fr-FR" sz="2000" dirty="0" err="1">
                <a:solidFill>
                  <a:schemeClr val="tx1"/>
                </a:solidFill>
              </a:rPr>
              <a:t>WindsorEssex</a:t>
            </a:r>
            <a:r>
              <a:rPr lang="fr-FR" sz="2000" dirty="0">
                <a:solidFill>
                  <a:schemeClr val="tx1"/>
                </a:solidFill>
              </a:rPr>
              <a:t> (LDAWE).</a:t>
            </a:r>
          </a:p>
          <a:p>
            <a:pPr>
              <a:buFont typeface="Arial" panose="020B0604020202020204" pitchFamily="34" charset="0"/>
              <a:buChar char="•"/>
            </a:pPr>
            <a:r>
              <a:rPr lang="fr-FR" sz="2000" dirty="0">
                <a:solidFill>
                  <a:schemeClr val="tx1"/>
                </a:solidFill>
              </a:rPr>
              <a:t>Le projet ADHD repose sur trois principes: l'éducation, l'équité et l’autonomie pour tous. Nous pensons qu'en amplifiant la voix des personnes atteintes d’un TDAH, nous pourrons créer un campus plus inclusif et accessible.</a:t>
            </a:r>
            <a:endParaRPr lang="en-US" sz="2000" dirty="0">
              <a:solidFill>
                <a:schemeClr val="tx1"/>
              </a:solidFill>
            </a:endParaRPr>
          </a:p>
        </p:txBody>
      </p:sp>
    </p:spTree>
    <p:extLst>
      <p:ext uri="{BB962C8B-B14F-4D97-AF65-F5344CB8AC3E}">
        <p14:creationId xmlns:p14="http://schemas.microsoft.com/office/powerpoint/2010/main" val="47924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A258C-F4AE-B152-50AA-53D272174CE8}"/>
              </a:ext>
            </a:extLst>
          </p:cNvPr>
          <p:cNvSpPr>
            <a:spLocks noGrp="1"/>
          </p:cNvSpPr>
          <p:nvPr>
            <p:ph type="title"/>
          </p:nvPr>
        </p:nvSpPr>
        <p:spPr/>
        <p:txBody>
          <a:bodyPr/>
          <a:lstStyle/>
          <a:p>
            <a:r>
              <a:rPr lang="en-CA" dirty="0"/>
              <a:t>Qui </a:t>
            </a:r>
            <a:r>
              <a:rPr lang="en-CA" dirty="0" err="1"/>
              <a:t>sommes</a:t>
            </a:r>
            <a:r>
              <a:rPr lang="en-CA" dirty="0"/>
              <a:t>-nous</a:t>
            </a:r>
            <a:endParaRPr lang="en-US" dirty="0"/>
          </a:p>
        </p:txBody>
      </p:sp>
      <p:sp>
        <p:nvSpPr>
          <p:cNvPr id="3" name="Content Placeholder 2">
            <a:extLst>
              <a:ext uri="{FF2B5EF4-FFF2-40B4-BE49-F238E27FC236}">
                <a16:creationId xmlns:a16="http://schemas.microsoft.com/office/drawing/2014/main" id="{9F2D4686-286E-2D94-5312-F9CD166263C1}"/>
              </a:ext>
            </a:extLst>
          </p:cNvPr>
          <p:cNvSpPr>
            <a:spLocks noGrp="1"/>
          </p:cNvSpPr>
          <p:nvPr>
            <p:ph idx="1"/>
          </p:nvPr>
        </p:nvSpPr>
        <p:spPr/>
        <p:txBody>
          <a:bodyPr/>
          <a:lstStyle/>
          <a:p>
            <a:pPr>
              <a:buFont typeface="Arial" panose="020B0604020202020204" pitchFamily="34" charset="0"/>
              <a:buChar char="•"/>
            </a:pPr>
            <a:r>
              <a:rPr lang="fr-FR" sz="2800" dirty="0"/>
              <a:t>Le projet ADHD repose sur trois principes: </a:t>
            </a:r>
            <a:r>
              <a:rPr lang="fr-FR" sz="2800" b="1" dirty="0"/>
              <a:t>l'éducation, l'équité et l’autonomie</a:t>
            </a:r>
            <a:r>
              <a:rPr lang="fr-FR" sz="2800" dirty="0"/>
              <a:t> pour tous. Nous pensons qu'en amplifiant la voix des personnes atteintes d’un TDAH, nous pourrons créer un campus plus inclusif et accessible.</a:t>
            </a:r>
            <a:endParaRPr lang="en-US" sz="2800" dirty="0"/>
          </a:p>
          <a:p>
            <a:endParaRPr lang="en-US" dirty="0"/>
          </a:p>
        </p:txBody>
      </p:sp>
    </p:spTree>
    <p:extLst>
      <p:ext uri="{BB962C8B-B14F-4D97-AF65-F5344CB8AC3E}">
        <p14:creationId xmlns:p14="http://schemas.microsoft.com/office/powerpoint/2010/main" val="159147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5E65-0AEB-BC45-D967-F508ACA6A76C}"/>
              </a:ext>
            </a:extLst>
          </p:cNvPr>
          <p:cNvSpPr>
            <a:spLocks noGrp="1"/>
          </p:cNvSpPr>
          <p:nvPr>
            <p:ph type="title"/>
          </p:nvPr>
        </p:nvSpPr>
        <p:spPr/>
        <p:txBody>
          <a:bodyPr/>
          <a:lstStyle/>
          <a:p>
            <a:r>
              <a:rPr lang="fr-FR" dirty="0"/>
              <a:t>Programme </a:t>
            </a:r>
            <a:r>
              <a:rPr lang="fr-FR" dirty="0" err="1"/>
              <a:t>InterAction</a:t>
            </a:r>
            <a:r>
              <a:rPr lang="fr-FR" dirty="0"/>
              <a:t> pour le changement</a:t>
            </a:r>
            <a:endParaRPr lang="en-US" dirty="0"/>
          </a:p>
        </p:txBody>
      </p:sp>
      <p:sp>
        <p:nvSpPr>
          <p:cNvPr id="3" name="Content Placeholder 2">
            <a:extLst>
              <a:ext uri="{FF2B5EF4-FFF2-40B4-BE49-F238E27FC236}">
                <a16:creationId xmlns:a16="http://schemas.microsoft.com/office/drawing/2014/main" id="{79515822-53B6-2356-B344-829E24D0066E}"/>
              </a:ext>
            </a:extLst>
          </p:cNvPr>
          <p:cNvSpPr>
            <a:spLocks noGrp="1"/>
          </p:cNvSpPr>
          <p:nvPr>
            <p:ph idx="1"/>
          </p:nvPr>
        </p:nvSpPr>
        <p:spPr/>
        <p:txBody>
          <a:bodyPr>
            <a:normAutofit/>
          </a:bodyPr>
          <a:lstStyle/>
          <a:p>
            <a:pPr>
              <a:buFont typeface="Arial" panose="020B0604020202020204" pitchFamily="34" charset="0"/>
              <a:buChar char="•"/>
            </a:pPr>
            <a:r>
              <a:rPr lang="fr-FR" sz="2400" dirty="0"/>
              <a:t>Le projet ADHD a été rendu possible grâce à une subvention du programme </a:t>
            </a:r>
            <a:r>
              <a:rPr lang="fr-FR" sz="2400" dirty="0" err="1"/>
              <a:t>InterAction</a:t>
            </a:r>
            <a:r>
              <a:rPr lang="fr-FR" sz="2400" dirty="0"/>
              <a:t> pour le changement, un programme de subventions géré par le Ministère des Services aux Aînés et de l'Accessibilité.</a:t>
            </a:r>
          </a:p>
          <a:p>
            <a:pPr>
              <a:buFont typeface="Arial" panose="020B0604020202020204" pitchFamily="34" charset="0"/>
              <a:buChar char="•"/>
            </a:pPr>
            <a:r>
              <a:rPr lang="fr-FR" sz="2400" dirty="0"/>
              <a:t>Grâce au soutien du programme </a:t>
            </a:r>
            <a:r>
              <a:rPr lang="fr-FR" sz="2400" dirty="0" err="1"/>
              <a:t>InterAction</a:t>
            </a:r>
            <a:r>
              <a:rPr lang="fr-FR" sz="2400" dirty="0"/>
              <a:t> pour le changement, le projet ADHD a pu devenir une initiative d'accessibilité à l'échelle universitaire. </a:t>
            </a:r>
            <a:endParaRPr lang="en-US" sz="2400" dirty="0"/>
          </a:p>
        </p:txBody>
      </p:sp>
    </p:spTree>
    <p:extLst>
      <p:ext uri="{BB962C8B-B14F-4D97-AF65-F5344CB8AC3E}">
        <p14:creationId xmlns:p14="http://schemas.microsoft.com/office/powerpoint/2010/main" val="2171419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B6F9E-DC08-725D-57E7-2707258F0ECA}"/>
              </a:ext>
            </a:extLst>
          </p:cNvPr>
          <p:cNvSpPr>
            <a:spLocks noGrp="1"/>
          </p:cNvSpPr>
          <p:nvPr>
            <p:ph type="title"/>
          </p:nvPr>
        </p:nvSpPr>
        <p:spPr/>
        <p:txBody>
          <a:bodyPr/>
          <a:lstStyle/>
          <a:p>
            <a:r>
              <a:rPr lang="en-CA" dirty="0"/>
              <a:t>LAPHO</a:t>
            </a:r>
            <a:endParaRPr lang="en-US" dirty="0"/>
          </a:p>
        </p:txBody>
      </p:sp>
      <p:sp>
        <p:nvSpPr>
          <p:cNvPr id="4" name="Text Placeholder 3">
            <a:extLst>
              <a:ext uri="{FF2B5EF4-FFF2-40B4-BE49-F238E27FC236}">
                <a16:creationId xmlns:a16="http://schemas.microsoft.com/office/drawing/2014/main" id="{80E741C7-D845-28AE-7213-FAC8912D104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43365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2E5FE-9482-8C45-8944-C3BF5576E2CD}"/>
              </a:ext>
            </a:extLst>
          </p:cNvPr>
          <p:cNvSpPr>
            <a:spLocks noGrp="1"/>
          </p:cNvSpPr>
          <p:nvPr>
            <p:ph type="title"/>
          </p:nvPr>
        </p:nvSpPr>
        <p:spPr/>
        <p:txBody>
          <a:bodyPr/>
          <a:lstStyle/>
          <a:p>
            <a:r>
              <a:rPr lang="en-CA" dirty="0"/>
              <a:t>LAPHO</a:t>
            </a:r>
            <a:endParaRPr lang="en-US" dirty="0"/>
          </a:p>
        </p:txBody>
      </p:sp>
      <p:sp>
        <p:nvSpPr>
          <p:cNvPr id="3" name="Content Placeholder 2">
            <a:extLst>
              <a:ext uri="{FF2B5EF4-FFF2-40B4-BE49-F238E27FC236}">
                <a16:creationId xmlns:a16="http://schemas.microsoft.com/office/drawing/2014/main" id="{817B2F61-A3A8-35ED-91A8-2FCB0401BE2A}"/>
              </a:ext>
            </a:extLst>
          </p:cNvPr>
          <p:cNvSpPr>
            <a:spLocks noGrp="1"/>
          </p:cNvSpPr>
          <p:nvPr>
            <p:ph idx="1"/>
          </p:nvPr>
        </p:nvSpPr>
        <p:spPr>
          <a:xfrm>
            <a:off x="677334" y="1516567"/>
            <a:ext cx="8596668" cy="4524796"/>
          </a:xfrm>
        </p:spPr>
        <p:txBody>
          <a:bodyPr>
            <a:normAutofit/>
          </a:bodyPr>
          <a:lstStyle/>
          <a:p>
            <a:pPr marL="0" indent="0">
              <a:buNone/>
            </a:pPr>
            <a:r>
              <a:rPr lang="fr-FR" sz="2000" b="1" dirty="0"/>
              <a:t>Le Code des droits de la personne de l'Ontario: </a:t>
            </a:r>
            <a:r>
              <a:rPr lang="fr-FR" sz="2000" dirty="0"/>
              <a:t>Maintenir des environnements éducatifs accessibles, inclusifs, exempts de discrimination et de harcèlement et respectueux des droits de la personne. </a:t>
            </a:r>
          </a:p>
          <a:p>
            <a:pPr marL="0" indent="0">
              <a:buNone/>
            </a:pPr>
            <a:r>
              <a:rPr lang="fr-FR" sz="2000" b="1" dirty="0"/>
              <a:t>La Loi sur l'accessibilité pour les personnes vivant avec un handicap de l'Ontario: </a:t>
            </a:r>
            <a:r>
              <a:rPr lang="fr-FR" sz="2000" dirty="0"/>
              <a:t>La LAPHO a établi le Règlement sur les normes d'accessibilité intégrées (RNAI), un ensemble d'exigences légales que les établissements doivent suivre pour aider à identifier, éliminer et prévenir les obstacles auxquels sont confrontées les personnes handicapées. Ces exigences sont divisées en deux catégories: exigences générales et normes d'accessibilité. </a:t>
            </a:r>
          </a:p>
          <a:p>
            <a:pPr marL="0" indent="0">
              <a:buNone/>
            </a:pPr>
            <a:r>
              <a:rPr lang="fr-FR" sz="1000" dirty="0"/>
              <a:t>Source textuelle: Universal Design for Learning (UDL) for Inclusion, Diversity, </a:t>
            </a:r>
            <a:r>
              <a:rPr lang="fr-FR" sz="1000" dirty="0" err="1"/>
              <a:t>Equity</a:t>
            </a:r>
            <a:r>
              <a:rPr lang="fr-FR" sz="1000" dirty="0"/>
              <a:t>, and </a:t>
            </a:r>
            <a:r>
              <a:rPr lang="fr-FR" sz="1000" dirty="0" err="1"/>
              <a:t>Accessibility</a:t>
            </a:r>
            <a:r>
              <a:rPr lang="fr-FR" sz="1000" dirty="0"/>
              <a:t> (IDEA) par </a:t>
            </a:r>
            <a:r>
              <a:rPr lang="fr-FR" sz="1000" dirty="0" err="1"/>
              <a:t>Darla</a:t>
            </a:r>
            <a:r>
              <a:rPr lang="fr-FR" sz="1000" dirty="0"/>
              <a:t> Benton Kearney</a:t>
            </a:r>
            <a:endParaRPr lang="en-US" sz="1000" dirty="0"/>
          </a:p>
        </p:txBody>
      </p:sp>
    </p:spTree>
    <p:extLst>
      <p:ext uri="{BB962C8B-B14F-4D97-AF65-F5344CB8AC3E}">
        <p14:creationId xmlns:p14="http://schemas.microsoft.com/office/powerpoint/2010/main" val="906567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463C6-84E3-1E7C-FECD-1D85194CFCA0}"/>
              </a:ext>
            </a:extLst>
          </p:cNvPr>
          <p:cNvSpPr>
            <a:spLocks noGrp="1"/>
          </p:cNvSpPr>
          <p:nvPr>
            <p:ph type="title"/>
          </p:nvPr>
        </p:nvSpPr>
        <p:spPr/>
        <p:txBody>
          <a:bodyPr/>
          <a:lstStyle/>
          <a:p>
            <a:r>
              <a:rPr lang="en-US" dirty="0" err="1"/>
              <a:t>Comprendre</a:t>
            </a:r>
            <a:r>
              <a:rPr lang="en-US" dirty="0"/>
              <a:t> les troubles TDAH</a:t>
            </a:r>
          </a:p>
        </p:txBody>
      </p:sp>
      <p:sp>
        <p:nvSpPr>
          <p:cNvPr id="3" name="Text Placeholder 2">
            <a:extLst>
              <a:ext uri="{FF2B5EF4-FFF2-40B4-BE49-F238E27FC236}">
                <a16:creationId xmlns:a16="http://schemas.microsoft.com/office/drawing/2014/main" id="{E7D3B228-4ABF-06E2-9355-C8B2F2D1929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40175692"/>
      </p:ext>
    </p:extLst>
  </p:cSld>
  <p:clrMapOvr>
    <a:masterClrMapping/>
  </p:clrMapOvr>
</p:sld>
</file>

<file path=ppt/theme/theme1.xml><?xml version="1.0" encoding="utf-8"?>
<a:theme xmlns:a="http://schemas.openxmlformats.org/drawingml/2006/main" name="Facet">
  <a:themeElements>
    <a:clrScheme name="Custom 1">
      <a:dk1>
        <a:srgbClr val="000000"/>
      </a:dk1>
      <a:lt1>
        <a:srgbClr val="FFFFFF"/>
      </a:lt1>
      <a:dk2>
        <a:srgbClr val="F2F2F2"/>
      </a:dk2>
      <a:lt2>
        <a:srgbClr val="FFFFFF"/>
      </a:lt2>
      <a:accent1>
        <a:srgbClr val="81377C"/>
      </a:accent1>
      <a:accent2>
        <a:srgbClr val="E68010"/>
      </a:accent2>
      <a:accent3>
        <a:srgbClr val="FFFFFF"/>
      </a:accent3>
      <a:accent4>
        <a:srgbClr val="954F72"/>
      </a:accent4>
      <a:accent5>
        <a:srgbClr val="4D173E"/>
      </a:accent5>
      <a:accent6>
        <a:srgbClr val="C46FDB"/>
      </a:accent6>
      <a:hlink>
        <a:srgbClr val="00194C"/>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46</TotalTime>
  <Words>5445</Words>
  <Application>Microsoft Office PowerPoint</Application>
  <PresentationFormat>Widescreen</PresentationFormat>
  <Paragraphs>271</Paragraphs>
  <Slides>31</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Wingdings 3</vt:lpstr>
      <vt:lpstr>Facet</vt:lpstr>
      <vt:lpstr>Atelier de développement professionnel</vt:lpstr>
      <vt:lpstr>Les règles de participation </vt:lpstr>
      <vt:lpstr>Description de la séance</vt:lpstr>
      <vt:lpstr>Qui sommes-nous?</vt:lpstr>
      <vt:lpstr>Qui sommes-nous</vt:lpstr>
      <vt:lpstr>Programme InterAction pour le changement</vt:lpstr>
      <vt:lpstr>LAPHO</vt:lpstr>
      <vt:lpstr>LAPHO</vt:lpstr>
      <vt:lpstr>Comprendre les troubles TDAH</vt:lpstr>
      <vt:lpstr>Les termes et concepts</vt:lpstr>
      <vt:lpstr>les termes et concepts</vt:lpstr>
      <vt:lpstr>Le TDAH, c’est quoi?</vt:lpstr>
      <vt:lpstr>Les différents TDAH</vt:lpstr>
      <vt:lpstr>Les symptômes les plus communs </vt:lpstr>
      <vt:lpstr>L’intersectionnalité </vt:lpstr>
      <vt:lpstr>L’intersectionnalité </vt:lpstr>
      <vt:lpstr>L'intersectionnalité</vt:lpstr>
      <vt:lpstr>Le diagnostic</vt:lpstr>
      <vt:lpstr>Le diagnostic</vt:lpstr>
      <vt:lpstr>Quels sont les obstacles à l’obtention d’un diagnostic?</vt:lpstr>
      <vt:lpstr>Les obstacles</vt:lpstr>
      <vt:lpstr>Stigmatisation et obstacles</vt:lpstr>
      <vt:lpstr>Stigmatisation et obstacles</vt:lpstr>
      <vt:lpstr>Comment être solidaire et offrir son support</vt:lpstr>
      <vt:lpstr>L'importance de l'inclusivité et de l'accessibilité</vt:lpstr>
      <vt:lpstr>L'accessibilité</vt:lpstr>
      <vt:lpstr>l’inclusivité</vt:lpstr>
      <vt:lpstr>Prendre du recul pour aller de l’avant</vt:lpstr>
      <vt:lpstr>Le résumé de la séance </vt:lpstr>
      <vt:lpstr>Aller de l’avant</vt:lpstr>
      <vt:lpstr>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 Presentation</dc:title>
  <dc:creator>Nadia Gill</dc:creator>
  <cp:lastModifiedBy>Nadia Gill</cp:lastModifiedBy>
  <cp:revision>8</cp:revision>
  <dcterms:created xsi:type="dcterms:W3CDTF">2023-02-27T18:12:27Z</dcterms:created>
  <dcterms:modified xsi:type="dcterms:W3CDTF">2023-02-27T22:05:07Z</dcterms:modified>
</cp:coreProperties>
</file>