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21"/>
  </p:notesMasterIdLst>
  <p:sldIdLst>
    <p:sldId id="259" r:id="rId6"/>
    <p:sldId id="258" r:id="rId7"/>
    <p:sldId id="282" r:id="rId8"/>
    <p:sldId id="342" r:id="rId9"/>
    <p:sldId id="343" r:id="rId10"/>
    <p:sldId id="344" r:id="rId11"/>
    <p:sldId id="345" r:id="rId12"/>
    <p:sldId id="346" r:id="rId13"/>
    <p:sldId id="347" r:id="rId14"/>
    <p:sldId id="348" r:id="rId15"/>
    <p:sldId id="349" r:id="rId16"/>
    <p:sldId id="350" r:id="rId17"/>
    <p:sldId id="351" r:id="rId18"/>
    <p:sldId id="352" r:id="rId19"/>
    <p:sldId id="35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089" autoAdjust="0"/>
    <p:restoredTop sz="77970" autoAdjust="0"/>
  </p:normalViewPr>
  <p:slideViewPr>
    <p:cSldViewPr snapToGrid="0">
      <p:cViewPr varScale="1">
        <p:scale>
          <a:sx n="56" d="100"/>
          <a:sy n="56" d="100"/>
        </p:scale>
        <p:origin x="108" y="522"/>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6D4908-AFFF-9143-8967-BEDD1C085FBD}"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s-MX"/>
        </a:p>
      </dgm:t>
    </dgm:pt>
    <dgm:pt modelId="{48B7F392-112B-E342-B309-3B2A85FB4E30}">
      <dgm:prSet phldrT="[Texto]" custT="1"/>
      <dgm:spPr/>
      <dgm:t>
        <a:bodyPr/>
        <a:lstStyle/>
        <a:p>
          <a:pPr>
            <a:buFont typeface="Arial" panose="020B0604020202020204" pitchFamily="34" charset="0"/>
            <a:buChar char="•"/>
          </a:pPr>
          <a:r>
            <a:rPr lang="en-CA" sz="2000" b="0" i="0" noProof="0" dirty="0">
              <a:latin typeface="+mn-lt"/>
            </a:rPr>
            <a:t>Piece Rate Systems</a:t>
          </a:r>
          <a:endParaRPr lang="en-CA" sz="2000" noProof="0" dirty="0">
            <a:latin typeface="+mn-lt"/>
          </a:endParaRPr>
        </a:p>
      </dgm:t>
    </dgm:pt>
    <dgm:pt modelId="{ACA57985-158C-B049-80AB-34711DA5661C}" type="parTrans" cxnId="{904CE631-6392-F149-BBC8-336DDE1DC00F}">
      <dgm:prSet/>
      <dgm:spPr/>
      <dgm:t>
        <a:bodyPr/>
        <a:lstStyle/>
        <a:p>
          <a:endParaRPr lang="en-CA" sz="2000" noProof="0" dirty="0">
            <a:latin typeface="+mn-lt"/>
          </a:endParaRPr>
        </a:p>
      </dgm:t>
    </dgm:pt>
    <dgm:pt modelId="{C6A2CEF0-5D72-C54F-9717-8D91B108A169}" type="sibTrans" cxnId="{904CE631-6392-F149-BBC8-336DDE1DC00F}">
      <dgm:prSet/>
      <dgm:spPr/>
      <dgm:t>
        <a:bodyPr/>
        <a:lstStyle/>
        <a:p>
          <a:endParaRPr lang="en-CA" sz="2000" noProof="0" dirty="0">
            <a:latin typeface="+mn-lt"/>
          </a:endParaRPr>
        </a:p>
      </dgm:t>
    </dgm:pt>
    <dgm:pt modelId="{DDC6D211-574A-6C45-A332-D839B7DA9B15}">
      <dgm:prSet phldrT="[Texto]" custT="1"/>
      <dgm:spPr/>
      <dgm:t>
        <a:bodyPr/>
        <a:lstStyle/>
        <a:p>
          <a:pPr>
            <a:buFont typeface="Arial" panose="020B0604020202020204" pitchFamily="34" charset="0"/>
            <a:buChar char="•"/>
          </a:pPr>
          <a:r>
            <a:rPr lang="en-CA" sz="2000" b="0" i="0" noProof="0" dirty="0">
              <a:latin typeface="+mn-lt"/>
            </a:rPr>
            <a:t>Individual Bonuses</a:t>
          </a:r>
          <a:endParaRPr lang="en-CA" sz="2000" noProof="0" dirty="0">
            <a:latin typeface="+mn-lt"/>
          </a:endParaRPr>
        </a:p>
      </dgm:t>
    </dgm:pt>
    <dgm:pt modelId="{990B83D5-3081-A645-B83F-0F35320A08C1}" type="parTrans" cxnId="{D2AF6127-329F-2248-A2CB-4970EA75EFD1}">
      <dgm:prSet/>
      <dgm:spPr/>
      <dgm:t>
        <a:bodyPr/>
        <a:lstStyle/>
        <a:p>
          <a:endParaRPr lang="en-CA" sz="2000" noProof="0" dirty="0">
            <a:latin typeface="+mn-lt"/>
          </a:endParaRPr>
        </a:p>
      </dgm:t>
    </dgm:pt>
    <dgm:pt modelId="{C78C5532-668D-0B47-AD0D-1817E65BAA92}" type="sibTrans" cxnId="{D2AF6127-329F-2248-A2CB-4970EA75EFD1}">
      <dgm:prSet/>
      <dgm:spPr/>
      <dgm:t>
        <a:bodyPr/>
        <a:lstStyle/>
        <a:p>
          <a:endParaRPr lang="en-CA" sz="2000" noProof="0" dirty="0">
            <a:latin typeface="+mn-lt"/>
          </a:endParaRPr>
        </a:p>
      </dgm:t>
    </dgm:pt>
    <dgm:pt modelId="{6CFC36BD-8E68-074E-A1B5-FAB0114AAE0A}">
      <dgm:prSet phldrT="[Texto]" custT="1"/>
      <dgm:spPr/>
      <dgm:t>
        <a:bodyPr/>
        <a:lstStyle/>
        <a:p>
          <a:pPr>
            <a:buFont typeface="Arial" panose="020B0604020202020204" pitchFamily="34" charset="0"/>
            <a:buChar char="•"/>
          </a:pPr>
          <a:r>
            <a:rPr lang="en-CA" sz="2000" b="0" i="0" noProof="0" dirty="0">
              <a:latin typeface="+mn-lt"/>
            </a:rPr>
            <a:t>Merit Pay</a:t>
          </a:r>
          <a:endParaRPr lang="en-CA" sz="2000" noProof="0" dirty="0">
            <a:latin typeface="+mn-lt"/>
          </a:endParaRPr>
        </a:p>
      </dgm:t>
    </dgm:pt>
    <dgm:pt modelId="{55D8CB2A-03BE-4744-B935-DE45E0492388}" type="parTrans" cxnId="{625C53CB-C389-D842-B823-CCEB488E3BD8}">
      <dgm:prSet/>
      <dgm:spPr/>
      <dgm:t>
        <a:bodyPr/>
        <a:lstStyle/>
        <a:p>
          <a:endParaRPr lang="en-CA" sz="2000" noProof="0" dirty="0">
            <a:latin typeface="+mn-lt"/>
          </a:endParaRPr>
        </a:p>
      </dgm:t>
    </dgm:pt>
    <dgm:pt modelId="{8C1672B3-7AD5-3D48-B388-2E997C029760}" type="sibTrans" cxnId="{625C53CB-C389-D842-B823-CCEB488E3BD8}">
      <dgm:prSet/>
      <dgm:spPr/>
      <dgm:t>
        <a:bodyPr/>
        <a:lstStyle/>
        <a:p>
          <a:endParaRPr lang="en-CA" sz="2000" noProof="0" dirty="0">
            <a:latin typeface="+mn-lt"/>
          </a:endParaRPr>
        </a:p>
      </dgm:t>
    </dgm:pt>
    <dgm:pt modelId="{D1F68813-2409-414E-B621-F6AFBA584169}">
      <dgm:prSet phldrT="[Texto]" custT="1"/>
      <dgm:spPr/>
      <dgm:t>
        <a:bodyPr/>
        <a:lstStyle/>
        <a:p>
          <a:pPr>
            <a:buFont typeface="Arial" panose="020B0604020202020204" pitchFamily="34" charset="0"/>
            <a:buChar char="•"/>
          </a:pPr>
          <a:r>
            <a:rPr lang="en-CA" sz="2000" b="0" i="0" noProof="0" dirty="0">
              <a:latin typeface="+mn-lt"/>
            </a:rPr>
            <a:t>Sales Commissions</a:t>
          </a:r>
          <a:endParaRPr lang="en-CA" sz="2000" noProof="0" dirty="0">
            <a:latin typeface="+mn-lt"/>
          </a:endParaRPr>
        </a:p>
      </dgm:t>
    </dgm:pt>
    <dgm:pt modelId="{C570C4F0-1D89-FE4C-805E-C567F0A767E4}" type="parTrans" cxnId="{6E13FD3E-4360-C44E-9E6B-AF8089E84D38}">
      <dgm:prSet/>
      <dgm:spPr/>
      <dgm:t>
        <a:bodyPr/>
        <a:lstStyle/>
        <a:p>
          <a:endParaRPr lang="en-CA" sz="2000" noProof="0" dirty="0">
            <a:latin typeface="+mn-lt"/>
          </a:endParaRPr>
        </a:p>
      </dgm:t>
    </dgm:pt>
    <dgm:pt modelId="{9A88D1A7-79AA-B24A-A043-400D1BB005D0}" type="sibTrans" cxnId="{6E13FD3E-4360-C44E-9E6B-AF8089E84D38}">
      <dgm:prSet/>
      <dgm:spPr/>
      <dgm:t>
        <a:bodyPr/>
        <a:lstStyle/>
        <a:p>
          <a:endParaRPr lang="en-CA" sz="2000" noProof="0" dirty="0">
            <a:latin typeface="+mn-lt"/>
          </a:endParaRPr>
        </a:p>
      </dgm:t>
    </dgm:pt>
    <dgm:pt modelId="{ECF7374B-3011-904F-A082-AAB1A0980494}">
      <dgm:prSet phldrT="[Texto]" custT="1"/>
      <dgm:spPr/>
      <dgm:t>
        <a:bodyPr/>
        <a:lstStyle/>
        <a:p>
          <a:pPr>
            <a:buFont typeface="Arial" panose="020B0604020202020204" pitchFamily="34" charset="0"/>
            <a:buChar char="•"/>
          </a:pPr>
          <a:r>
            <a:rPr lang="en-CA" sz="2000" b="0" i="0" noProof="0" dirty="0">
              <a:latin typeface="+mn-lt"/>
            </a:rPr>
            <a:t>Awards</a:t>
          </a:r>
          <a:endParaRPr lang="en-CA" sz="2000" noProof="0" dirty="0">
            <a:latin typeface="+mn-lt"/>
          </a:endParaRPr>
        </a:p>
      </dgm:t>
    </dgm:pt>
    <dgm:pt modelId="{3228334A-5152-574E-B88F-1FB7272A0DE9}" type="parTrans" cxnId="{339E768A-0BFA-A645-8C65-4C6CF89159A0}">
      <dgm:prSet/>
      <dgm:spPr/>
      <dgm:t>
        <a:bodyPr/>
        <a:lstStyle/>
        <a:p>
          <a:endParaRPr lang="en-CA" sz="2000" noProof="0" dirty="0">
            <a:latin typeface="+mn-lt"/>
          </a:endParaRPr>
        </a:p>
      </dgm:t>
    </dgm:pt>
    <dgm:pt modelId="{06811791-2D9B-F840-88D7-4E4E700A94CE}" type="sibTrans" cxnId="{339E768A-0BFA-A645-8C65-4C6CF89159A0}">
      <dgm:prSet/>
      <dgm:spPr/>
      <dgm:t>
        <a:bodyPr/>
        <a:lstStyle/>
        <a:p>
          <a:endParaRPr lang="en-CA" sz="2000" noProof="0" dirty="0">
            <a:latin typeface="+mn-lt"/>
          </a:endParaRPr>
        </a:p>
      </dgm:t>
    </dgm:pt>
    <dgm:pt modelId="{6B8149B0-73AD-A143-A34B-DC095E88405D}">
      <dgm:prSet custT="1"/>
      <dgm:spPr/>
      <dgm:t>
        <a:bodyPr/>
        <a:lstStyle/>
        <a:p>
          <a:pPr>
            <a:buFont typeface="Arial" panose="020B0604020202020204" pitchFamily="34" charset="0"/>
            <a:buChar char="•"/>
          </a:pPr>
          <a:r>
            <a:rPr lang="en-CA" sz="2000" b="0" i="0" noProof="0" dirty="0">
              <a:latin typeface="+mn-lt"/>
            </a:rPr>
            <a:t>Team Bonuses</a:t>
          </a:r>
          <a:endParaRPr lang="en-CA" sz="2000" noProof="0" dirty="0">
            <a:latin typeface="+mn-lt"/>
          </a:endParaRPr>
        </a:p>
      </dgm:t>
    </dgm:pt>
    <dgm:pt modelId="{6677C238-C28B-3A48-94BD-479673C59356}" type="parTrans" cxnId="{7FA41750-5FA4-8C43-A4A1-E1AC1626EB36}">
      <dgm:prSet/>
      <dgm:spPr/>
      <dgm:t>
        <a:bodyPr/>
        <a:lstStyle/>
        <a:p>
          <a:endParaRPr lang="en-CA" sz="2000" noProof="0" dirty="0">
            <a:latin typeface="+mn-lt"/>
          </a:endParaRPr>
        </a:p>
      </dgm:t>
    </dgm:pt>
    <dgm:pt modelId="{F34A9E15-033B-0345-B9AB-90BA20B8C4C0}" type="sibTrans" cxnId="{7FA41750-5FA4-8C43-A4A1-E1AC1626EB36}">
      <dgm:prSet/>
      <dgm:spPr/>
      <dgm:t>
        <a:bodyPr/>
        <a:lstStyle/>
        <a:p>
          <a:endParaRPr lang="en-CA" sz="2000" noProof="0" dirty="0">
            <a:latin typeface="+mn-lt"/>
          </a:endParaRPr>
        </a:p>
      </dgm:t>
    </dgm:pt>
    <dgm:pt modelId="{E4BEC635-4CCC-6049-9164-A39F9C5CF4F3}">
      <dgm:prSet custT="1"/>
      <dgm:spPr/>
      <dgm:t>
        <a:bodyPr/>
        <a:lstStyle/>
        <a:p>
          <a:pPr>
            <a:buFont typeface="Arial" panose="020B0604020202020204" pitchFamily="34" charset="0"/>
            <a:buChar char="•"/>
          </a:pPr>
          <a:r>
            <a:rPr lang="en-CA" sz="2000" b="0" i="0" noProof="0" dirty="0">
              <a:latin typeface="+mn-lt"/>
            </a:rPr>
            <a:t>Gainsharing</a:t>
          </a:r>
          <a:endParaRPr lang="en-CA" sz="2000" noProof="0" dirty="0">
            <a:latin typeface="+mn-lt"/>
          </a:endParaRPr>
        </a:p>
      </dgm:t>
    </dgm:pt>
    <dgm:pt modelId="{B5E5C2E6-BBF5-6149-AD57-03F89328CA6F}" type="parTrans" cxnId="{88C2F12E-748E-3247-AE28-EF9E2065B019}">
      <dgm:prSet/>
      <dgm:spPr/>
      <dgm:t>
        <a:bodyPr/>
        <a:lstStyle/>
        <a:p>
          <a:endParaRPr lang="en-CA" sz="2000" noProof="0" dirty="0">
            <a:latin typeface="+mn-lt"/>
          </a:endParaRPr>
        </a:p>
      </dgm:t>
    </dgm:pt>
    <dgm:pt modelId="{8E352A0B-A153-054E-9317-2EF97CBF0D19}" type="sibTrans" cxnId="{88C2F12E-748E-3247-AE28-EF9E2065B019}">
      <dgm:prSet/>
      <dgm:spPr/>
      <dgm:t>
        <a:bodyPr/>
        <a:lstStyle/>
        <a:p>
          <a:endParaRPr lang="en-CA" sz="2000" noProof="0" dirty="0">
            <a:latin typeface="+mn-lt"/>
          </a:endParaRPr>
        </a:p>
      </dgm:t>
    </dgm:pt>
    <dgm:pt modelId="{4A09B6EA-0609-294E-9E57-6B934F7A1BCD}">
      <dgm:prSet custT="1"/>
      <dgm:spPr/>
      <dgm:t>
        <a:bodyPr/>
        <a:lstStyle/>
        <a:p>
          <a:pPr>
            <a:buFont typeface="Arial" panose="020B0604020202020204" pitchFamily="34" charset="0"/>
            <a:buChar char="•"/>
          </a:pPr>
          <a:r>
            <a:rPr lang="en-CA" sz="2000" b="0" i="0" noProof="0" dirty="0">
              <a:latin typeface="+mn-lt"/>
            </a:rPr>
            <a:t>Profit Sharing</a:t>
          </a:r>
        </a:p>
      </dgm:t>
    </dgm:pt>
    <dgm:pt modelId="{7931E59D-E8F2-4640-8BF1-BE1788D3D9AE}" type="parTrans" cxnId="{05F0E367-A294-D64A-B930-3728BCBBE61D}">
      <dgm:prSet/>
      <dgm:spPr/>
      <dgm:t>
        <a:bodyPr/>
        <a:lstStyle/>
        <a:p>
          <a:endParaRPr lang="en-CA" sz="2000" noProof="0" dirty="0">
            <a:latin typeface="+mn-lt"/>
          </a:endParaRPr>
        </a:p>
      </dgm:t>
    </dgm:pt>
    <dgm:pt modelId="{E1554534-8254-6E47-ADE7-96150CB5047A}" type="sibTrans" cxnId="{05F0E367-A294-D64A-B930-3728BCBBE61D}">
      <dgm:prSet/>
      <dgm:spPr/>
      <dgm:t>
        <a:bodyPr/>
        <a:lstStyle/>
        <a:p>
          <a:endParaRPr lang="en-CA" sz="2000" noProof="0" dirty="0">
            <a:latin typeface="+mn-lt"/>
          </a:endParaRPr>
        </a:p>
      </dgm:t>
    </dgm:pt>
    <dgm:pt modelId="{3331E3C2-9FE7-F746-A451-254769EA1EA4}">
      <dgm:prSet custT="1"/>
      <dgm:spPr/>
      <dgm:t>
        <a:bodyPr/>
        <a:lstStyle/>
        <a:p>
          <a:pPr>
            <a:buFont typeface="Arial" panose="020B0604020202020204" pitchFamily="34" charset="0"/>
            <a:buChar char="•"/>
          </a:pPr>
          <a:r>
            <a:rPr lang="en-CA" sz="2000" b="0" i="0" noProof="0" dirty="0">
              <a:latin typeface="+mn-lt"/>
            </a:rPr>
            <a:t>Stock Options</a:t>
          </a:r>
          <a:endParaRPr lang="en-CA" sz="2000" noProof="0" dirty="0">
            <a:latin typeface="+mn-lt"/>
          </a:endParaRPr>
        </a:p>
      </dgm:t>
    </dgm:pt>
    <dgm:pt modelId="{01F7AE73-D1DD-9A4C-AA2F-CC65A92DEB9D}" type="parTrans" cxnId="{451C8F72-1ED4-ED44-87FC-4FAEA2E4EB0D}">
      <dgm:prSet/>
      <dgm:spPr/>
      <dgm:t>
        <a:bodyPr/>
        <a:lstStyle/>
        <a:p>
          <a:endParaRPr lang="en-CA" sz="2000" noProof="0" dirty="0">
            <a:latin typeface="+mn-lt"/>
          </a:endParaRPr>
        </a:p>
      </dgm:t>
    </dgm:pt>
    <dgm:pt modelId="{3AA79E8E-DA30-2746-88B3-936C5EA5702B}" type="sibTrans" cxnId="{451C8F72-1ED4-ED44-87FC-4FAEA2E4EB0D}">
      <dgm:prSet/>
      <dgm:spPr/>
      <dgm:t>
        <a:bodyPr/>
        <a:lstStyle/>
        <a:p>
          <a:endParaRPr lang="en-CA" sz="2000" noProof="0" dirty="0">
            <a:latin typeface="+mn-lt"/>
          </a:endParaRPr>
        </a:p>
      </dgm:t>
    </dgm:pt>
    <dgm:pt modelId="{F8529574-B39E-8C45-A4DD-2E30A646B597}" type="pres">
      <dgm:prSet presAssocID="{586D4908-AFFF-9143-8967-BEDD1C085FBD}" presName="diagram" presStyleCnt="0">
        <dgm:presLayoutVars>
          <dgm:dir/>
          <dgm:resizeHandles val="exact"/>
        </dgm:presLayoutVars>
      </dgm:prSet>
      <dgm:spPr/>
    </dgm:pt>
    <dgm:pt modelId="{4945E3CC-E8F3-064C-A3C5-9C846EC871DD}" type="pres">
      <dgm:prSet presAssocID="{48B7F392-112B-E342-B309-3B2A85FB4E30}" presName="node" presStyleLbl="node1" presStyleIdx="0" presStyleCnt="9">
        <dgm:presLayoutVars>
          <dgm:bulletEnabled val="1"/>
        </dgm:presLayoutVars>
      </dgm:prSet>
      <dgm:spPr/>
    </dgm:pt>
    <dgm:pt modelId="{68B525F0-6A96-5C4A-AA5C-235CA66DCDCE}" type="pres">
      <dgm:prSet presAssocID="{C6A2CEF0-5D72-C54F-9717-8D91B108A169}" presName="sibTrans" presStyleCnt="0"/>
      <dgm:spPr/>
    </dgm:pt>
    <dgm:pt modelId="{966382B9-F42B-D14D-99C8-823306B1C87F}" type="pres">
      <dgm:prSet presAssocID="{DDC6D211-574A-6C45-A332-D839B7DA9B15}" presName="node" presStyleLbl="node1" presStyleIdx="1" presStyleCnt="9">
        <dgm:presLayoutVars>
          <dgm:bulletEnabled val="1"/>
        </dgm:presLayoutVars>
      </dgm:prSet>
      <dgm:spPr/>
    </dgm:pt>
    <dgm:pt modelId="{F046996C-3A3E-EA4B-B89C-00D92AAC917B}" type="pres">
      <dgm:prSet presAssocID="{C78C5532-668D-0B47-AD0D-1817E65BAA92}" presName="sibTrans" presStyleCnt="0"/>
      <dgm:spPr/>
    </dgm:pt>
    <dgm:pt modelId="{67BEEA66-DAE0-A548-9517-CCF24F2B796F}" type="pres">
      <dgm:prSet presAssocID="{6CFC36BD-8E68-074E-A1B5-FAB0114AAE0A}" presName="node" presStyleLbl="node1" presStyleIdx="2" presStyleCnt="9">
        <dgm:presLayoutVars>
          <dgm:bulletEnabled val="1"/>
        </dgm:presLayoutVars>
      </dgm:prSet>
      <dgm:spPr/>
    </dgm:pt>
    <dgm:pt modelId="{584AD5B6-C3E6-5341-AE2B-D414F0FFBD1C}" type="pres">
      <dgm:prSet presAssocID="{8C1672B3-7AD5-3D48-B388-2E997C029760}" presName="sibTrans" presStyleCnt="0"/>
      <dgm:spPr/>
    </dgm:pt>
    <dgm:pt modelId="{11E82FCE-F02F-6A48-B897-D3D5E8230DBE}" type="pres">
      <dgm:prSet presAssocID="{D1F68813-2409-414E-B621-F6AFBA584169}" presName="node" presStyleLbl="node1" presStyleIdx="3" presStyleCnt="9">
        <dgm:presLayoutVars>
          <dgm:bulletEnabled val="1"/>
        </dgm:presLayoutVars>
      </dgm:prSet>
      <dgm:spPr/>
    </dgm:pt>
    <dgm:pt modelId="{ABE08B9E-1551-344B-9728-7328D2B2B792}" type="pres">
      <dgm:prSet presAssocID="{9A88D1A7-79AA-B24A-A043-400D1BB005D0}" presName="sibTrans" presStyleCnt="0"/>
      <dgm:spPr/>
    </dgm:pt>
    <dgm:pt modelId="{F92FA626-D9FD-C341-9563-9C95B1CB30F8}" type="pres">
      <dgm:prSet presAssocID="{ECF7374B-3011-904F-A082-AAB1A0980494}" presName="node" presStyleLbl="node1" presStyleIdx="4" presStyleCnt="9">
        <dgm:presLayoutVars>
          <dgm:bulletEnabled val="1"/>
        </dgm:presLayoutVars>
      </dgm:prSet>
      <dgm:spPr/>
    </dgm:pt>
    <dgm:pt modelId="{78D68BA2-5921-9F4D-B4B4-6C95A4180BF1}" type="pres">
      <dgm:prSet presAssocID="{06811791-2D9B-F840-88D7-4E4E700A94CE}" presName="sibTrans" presStyleCnt="0"/>
      <dgm:spPr/>
    </dgm:pt>
    <dgm:pt modelId="{2FDE6FED-E7E2-4D4A-9F77-EAFB6078BCF1}" type="pres">
      <dgm:prSet presAssocID="{6B8149B0-73AD-A143-A34B-DC095E88405D}" presName="node" presStyleLbl="node1" presStyleIdx="5" presStyleCnt="9">
        <dgm:presLayoutVars>
          <dgm:bulletEnabled val="1"/>
        </dgm:presLayoutVars>
      </dgm:prSet>
      <dgm:spPr/>
    </dgm:pt>
    <dgm:pt modelId="{205A5F8E-CCAE-A245-A274-2D80103A0456}" type="pres">
      <dgm:prSet presAssocID="{F34A9E15-033B-0345-B9AB-90BA20B8C4C0}" presName="sibTrans" presStyleCnt="0"/>
      <dgm:spPr/>
    </dgm:pt>
    <dgm:pt modelId="{59EE60C6-2701-924E-87A2-11358B26EFEA}" type="pres">
      <dgm:prSet presAssocID="{E4BEC635-4CCC-6049-9164-A39F9C5CF4F3}" presName="node" presStyleLbl="node1" presStyleIdx="6" presStyleCnt="9">
        <dgm:presLayoutVars>
          <dgm:bulletEnabled val="1"/>
        </dgm:presLayoutVars>
      </dgm:prSet>
      <dgm:spPr/>
    </dgm:pt>
    <dgm:pt modelId="{C7A5C21C-5781-EE43-87CF-5EDB1F6B375D}" type="pres">
      <dgm:prSet presAssocID="{8E352A0B-A153-054E-9317-2EF97CBF0D19}" presName="sibTrans" presStyleCnt="0"/>
      <dgm:spPr/>
    </dgm:pt>
    <dgm:pt modelId="{4881613A-EC5C-2A4A-8473-9F2468869B24}" type="pres">
      <dgm:prSet presAssocID="{4A09B6EA-0609-294E-9E57-6B934F7A1BCD}" presName="node" presStyleLbl="node1" presStyleIdx="7" presStyleCnt="9">
        <dgm:presLayoutVars>
          <dgm:bulletEnabled val="1"/>
        </dgm:presLayoutVars>
      </dgm:prSet>
      <dgm:spPr/>
    </dgm:pt>
    <dgm:pt modelId="{43954554-BD6C-8548-A4FF-8EAE88F59128}" type="pres">
      <dgm:prSet presAssocID="{E1554534-8254-6E47-ADE7-96150CB5047A}" presName="sibTrans" presStyleCnt="0"/>
      <dgm:spPr/>
    </dgm:pt>
    <dgm:pt modelId="{0A736508-6024-EC41-A835-479E0C401DEE}" type="pres">
      <dgm:prSet presAssocID="{3331E3C2-9FE7-F746-A451-254769EA1EA4}" presName="node" presStyleLbl="node1" presStyleIdx="8" presStyleCnt="9">
        <dgm:presLayoutVars>
          <dgm:bulletEnabled val="1"/>
        </dgm:presLayoutVars>
      </dgm:prSet>
      <dgm:spPr/>
    </dgm:pt>
  </dgm:ptLst>
  <dgm:cxnLst>
    <dgm:cxn modelId="{BBFE4A09-903D-974C-8A56-17CE86C9CBCD}" type="presOf" srcId="{DDC6D211-574A-6C45-A332-D839B7DA9B15}" destId="{966382B9-F42B-D14D-99C8-823306B1C87F}" srcOrd="0" destOrd="0" presId="urn:microsoft.com/office/officeart/2005/8/layout/default"/>
    <dgm:cxn modelId="{7766F516-6035-744B-B710-B4D25204332E}" type="presOf" srcId="{6B8149B0-73AD-A143-A34B-DC095E88405D}" destId="{2FDE6FED-E7E2-4D4A-9F77-EAFB6078BCF1}" srcOrd="0" destOrd="0" presId="urn:microsoft.com/office/officeart/2005/8/layout/default"/>
    <dgm:cxn modelId="{D2AF6127-329F-2248-A2CB-4970EA75EFD1}" srcId="{586D4908-AFFF-9143-8967-BEDD1C085FBD}" destId="{DDC6D211-574A-6C45-A332-D839B7DA9B15}" srcOrd="1" destOrd="0" parTransId="{990B83D5-3081-A645-B83F-0F35320A08C1}" sibTransId="{C78C5532-668D-0B47-AD0D-1817E65BAA92}"/>
    <dgm:cxn modelId="{88C2F12E-748E-3247-AE28-EF9E2065B019}" srcId="{586D4908-AFFF-9143-8967-BEDD1C085FBD}" destId="{E4BEC635-4CCC-6049-9164-A39F9C5CF4F3}" srcOrd="6" destOrd="0" parTransId="{B5E5C2E6-BBF5-6149-AD57-03F89328CA6F}" sibTransId="{8E352A0B-A153-054E-9317-2EF97CBF0D19}"/>
    <dgm:cxn modelId="{904CE631-6392-F149-BBC8-336DDE1DC00F}" srcId="{586D4908-AFFF-9143-8967-BEDD1C085FBD}" destId="{48B7F392-112B-E342-B309-3B2A85FB4E30}" srcOrd="0" destOrd="0" parTransId="{ACA57985-158C-B049-80AB-34711DA5661C}" sibTransId="{C6A2CEF0-5D72-C54F-9717-8D91B108A169}"/>
    <dgm:cxn modelId="{6E13FD3E-4360-C44E-9E6B-AF8089E84D38}" srcId="{586D4908-AFFF-9143-8967-BEDD1C085FBD}" destId="{D1F68813-2409-414E-B621-F6AFBA584169}" srcOrd="3" destOrd="0" parTransId="{C570C4F0-1D89-FE4C-805E-C567F0A767E4}" sibTransId="{9A88D1A7-79AA-B24A-A043-400D1BB005D0}"/>
    <dgm:cxn modelId="{F5BA0846-4E04-A246-B74F-0590FAE3FC01}" type="presOf" srcId="{E4BEC635-4CCC-6049-9164-A39F9C5CF4F3}" destId="{59EE60C6-2701-924E-87A2-11358B26EFEA}" srcOrd="0" destOrd="0" presId="urn:microsoft.com/office/officeart/2005/8/layout/default"/>
    <dgm:cxn modelId="{05F0E367-A294-D64A-B930-3728BCBBE61D}" srcId="{586D4908-AFFF-9143-8967-BEDD1C085FBD}" destId="{4A09B6EA-0609-294E-9E57-6B934F7A1BCD}" srcOrd="7" destOrd="0" parTransId="{7931E59D-E8F2-4640-8BF1-BE1788D3D9AE}" sibTransId="{E1554534-8254-6E47-ADE7-96150CB5047A}"/>
    <dgm:cxn modelId="{866F364F-3864-FE41-8A2F-332ED8553155}" type="presOf" srcId="{D1F68813-2409-414E-B621-F6AFBA584169}" destId="{11E82FCE-F02F-6A48-B897-D3D5E8230DBE}" srcOrd="0" destOrd="0" presId="urn:microsoft.com/office/officeart/2005/8/layout/default"/>
    <dgm:cxn modelId="{7FA41750-5FA4-8C43-A4A1-E1AC1626EB36}" srcId="{586D4908-AFFF-9143-8967-BEDD1C085FBD}" destId="{6B8149B0-73AD-A143-A34B-DC095E88405D}" srcOrd="5" destOrd="0" parTransId="{6677C238-C28B-3A48-94BD-479673C59356}" sibTransId="{F34A9E15-033B-0345-B9AB-90BA20B8C4C0}"/>
    <dgm:cxn modelId="{451C8F72-1ED4-ED44-87FC-4FAEA2E4EB0D}" srcId="{586D4908-AFFF-9143-8967-BEDD1C085FBD}" destId="{3331E3C2-9FE7-F746-A451-254769EA1EA4}" srcOrd="8" destOrd="0" parTransId="{01F7AE73-D1DD-9A4C-AA2F-CC65A92DEB9D}" sibTransId="{3AA79E8E-DA30-2746-88B3-936C5EA5702B}"/>
    <dgm:cxn modelId="{8F9D1B73-C63D-C84A-9E77-E5CBB9A2E192}" type="presOf" srcId="{ECF7374B-3011-904F-A082-AAB1A0980494}" destId="{F92FA626-D9FD-C341-9563-9C95B1CB30F8}" srcOrd="0" destOrd="0" presId="urn:microsoft.com/office/officeart/2005/8/layout/default"/>
    <dgm:cxn modelId="{FABA2657-071D-8A45-A641-0053ACCAA906}" type="presOf" srcId="{4A09B6EA-0609-294E-9E57-6B934F7A1BCD}" destId="{4881613A-EC5C-2A4A-8473-9F2468869B24}" srcOrd="0" destOrd="0" presId="urn:microsoft.com/office/officeart/2005/8/layout/default"/>
    <dgm:cxn modelId="{3E016688-DD3D-2D4B-9472-91932191B3A6}" type="presOf" srcId="{48B7F392-112B-E342-B309-3B2A85FB4E30}" destId="{4945E3CC-E8F3-064C-A3C5-9C846EC871DD}" srcOrd="0" destOrd="0" presId="urn:microsoft.com/office/officeart/2005/8/layout/default"/>
    <dgm:cxn modelId="{339E768A-0BFA-A645-8C65-4C6CF89159A0}" srcId="{586D4908-AFFF-9143-8967-BEDD1C085FBD}" destId="{ECF7374B-3011-904F-A082-AAB1A0980494}" srcOrd="4" destOrd="0" parTransId="{3228334A-5152-574E-B88F-1FB7272A0DE9}" sibTransId="{06811791-2D9B-F840-88D7-4E4E700A94CE}"/>
    <dgm:cxn modelId="{6ED319A9-10BA-EF4B-A96C-785AB680CE7C}" type="presOf" srcId="{3331E3C2-9FE7-F746-A451-254769EA1EA4}" destId="{0A736508-6024-EC41-A835-479E0C401DEE}" srcOrd="0" destOrd="0" presId="urn:microsoft.com/office/officeart/2005/8/layout/default"/>
    <dgm:cxn modelId="{9AEC9ABB-2F45-294C-A5D0-291B4A63CA0F}" type="presOf" srcId="{6CFC36BD-8E68-074E-A1B5-FAB0114AAE0A}" destId="{67BEEA66-DAE0-A548-9517-CCF24F2B796F}" srcOrd="0" destOrd="0" presId="urn:microsoft.com/office/officeart/2005/8/layout/default"/>
    <dgm:cxn modelId="{625C53CB-C389-D842-B823-CCEB488E3BD8}" srcId="{586D4908-AFFF-9143-8967-BEDD1C085FBD}" destId="{6CFC36BD-8E68-074E-A1B5-FAB0114AAE0A}" srcOrd="2" destOrd="0" parTransId="{55D8CB2A-03BE-4744-B935-DE45E0492388}" sibTransId="{8C1672B3-7AD5-3D48-B388-2E997C029760}"/>
    <dgm:cxn modelId="{D89398D0-9F03-3741-9872-92A54B630518}" type="presOf" srcId="{586D4908-AFFF-9143-8967-BEDD1C085FBD}" destId="{F8529574-B39E-8C45-A4DD-2E30A646B597}" srcOrd="0" destOrd="0" presId="urn:microsoft.com/office/officeart/2005/8/layout/default"/>
    <dgm:cxn modelId="{76175B46-7729-264B-8B95-CD04C3ECC50A}" type="presParOf" srcId="{F8529574-B39E-8C45-A4DD-2E30A646B597}" destId="{4945E3CC-E8F3-064C-A3C5-9C846EC871DD}" srcOrd="0" destOrd="0" presId="urn:microsoft.com/office/officeart/2005/8/layout/default"/>
    <dgm:cxn modelId="{2580622E-8DBC-8847-8968-C98849DCF4B9}" type="presParOf" srcId="{F8529574-B39E-8C45-A4DD-2E30A646B597}" destId="{68B525F0-6A96-5C4A-AA5C-235CA66DCDCE}" srcOrd="1" destOrd="0" presId="urn:microsoft.com/office/officeart/2005/8/layout/default"/>
    <dgm:cxn modelId="{1C3B0A62-0019-984F-A5BA-A4776922D381}" type="presParOf" srcId="{F8529574-B39E-8C45-A4DD-2E30A646B597}" destId="{966382B9-F42B-D14D-99C8-823306B1C87F}" srcOrd="2" destOrd="0" presId="urn:microsoft.com/office/officeart/2005/8/layout/default"/>
    <dgm:cxn modelId="{58AB9891-D1CF-FB4A-B56A-3E5973F634C5}" type="presParOf" srcId="{F8529574-B39E-8C45-A4DD-2E30A646B597}" destId="{F046996C-3A3E-EA4B-B89C-00D92AAC917B}" srcOrd="3" destOrd="0" presId="urn:microsoft.com/office/officeart/2005/8/layout/default"/>
    <dgm:cxn modelId="{0E2EED1B-27D5-114C-A27D-910629C28784}" type="presParOf" srcId="{F8529574-B39E-8C45-A4DD-2E30A646B597}" destId="{67BEEA66-DAE0-A548-9517-CCF24F2B796F}" srcOrd="4" destOrd="0" presId="urn:microsoft.com/office/officeart/2005/8/layout/default"/>
    <dgm:cxn modelId="{2650EA71-75DA-8C46-98E8-E9DF2AAC59B5}" type="presParOf" srcId="{F8529574-B39E-8C45-A4DD-2E30A646B597}" destId="{584AD5B6-C3E6-5341-AE2B-D414F0FFBD1C}" srcOrd="5" destOrd="0" presId="urn:microsoft.com/office/officeart/2005/8/layout/default"/>
    <dgm:cxn modelId="{7DFD7DA1-B2C3-D34B-8C34-BDAB0FE2EED7}" type="presParOf" srcId="{F8529574-B39E-8C45-A4DD-2E30A646B597}" destId="{11E82FCE-F02F-6A48-B897-D3D5E8230DBE}" srcOrd="6" destOrd="0" presId="urn:microsoft.com/office/officeart/2005/8/layout/default"/>
    <dgm:cxn modelId="{9C30700E-84AD-F249-BD94-35C2385E8B5B}" type="presParOf" srcId="{F8529574-B39E-8C45-A4DD-2E30A646B597}" destId="{ABE08B9E-1551-344B-9728-7328D2B2B792}" srcOrd="7" destOrd="0" presId="urn:microsoft.com/office/officeart/2005/8/layout/default"/>
    <dgm:cxn modelId="{99ADB9EF-0458-0E42-8CEC-8F3CFED380E9}" type="presParOf" srcId="{F8529574-B39E-8C45-A4DD-2E30A646B597}" destId="{F92FA626-D9FD-C341-9563-9C95B1CB30F8}" srcOrd="8" destOrd="0" presId="urn:microsoft.com/office/officeart/2005/8/layout/default"/>
    <dgm:cxn modelId="{F9BD7C65-78B8-1640-8505-0E58D50CCB45}" type="presParOf" srcId="{F8529574-B39E-8C45-A4DD-2E30A646B597}" destId="{78D68BA2-5921-9F4D-B4B4-6C95A4180BF1}" srcOrd="9" destOrd="0" presId="urn:microsoft.com/office/officeart/2005/8/layout/default"/>
    <dgm:cxn modelId="{ADC5991D-49CF-C24D-8803-74698F5299F3}" type="presParOf" srcId="{F8529574-B39E-8C45-A4DD-2E30A646B597}" destId="{2FDE6FED-E7E2-4D4A-9F77-EAFB6078BCF1}" srcOrd="10" destOrd="0" presId="urn:microsoft.com/office/officeart/2005/8/layout/default"/>
    <dgm:cxn modelId="{AFC8ED11-256D-2145-BB8D-5AFDC8E11AF2}" type="presParOf" srcId="{F8529574-B39E-8C45-A4DD-2E30A646B597}" destId="{205A5F8E-CCAE-A245-A274-2D80103A0456}" srcOrd="11" destOrd="0" presId="urn:microsoft.com/office/officeart/2005/8/layout/default"/>
    <dgm:cxn modelId="{29A30CEF-E0F9-2948-A0DB-B5B90537D9DA}" type="presParOf" srcId="{F8529574-B39E-8C45-A4DD-2E30A646B597}" destId="{59EE60C6-2701-924E-87A2-11358B26EFEA}" srcOrd="12" destOrd="0" presId="urn:microsoft.com/office/officeart/2005/8/layout/default"/>
    <dgm:cxn modelId="{057C6955-FE0C-3C40-A39D-A93319742BB1}" type="presParOf" srcId="{F8529574-B39E-8C45-A4DD-2E30A646B597}" destId="{C7A5C21C-5781-EE43-87CF-5EDB1F6B375D}" srcOrd="13" destOrd="0" presId="urn:microsoft.com/office/officeart/2005/8/layout/default"/>
    <dgm:cxn modelId="{FAC28FA2-F14E-7342-A1E2-F339D6195791}" type="presParOf" srcId="{F8529574-B39E-8C45-A4DD-2E30A646B597}" destId="{4881613A-EC5C-2A4A-8473-9F2468869B24}" srcOrd="14" destOrd="0" presId="urn:microsoft.com/office/officeart/2005/8/layout/default"/>
    <dgm:cxn modelId="{329C98F9-5E14-274B-8842-0B27908B85DB}" type="presParOf" srcId="{F8529574-B39E-8C45-A4DD-2E30A646B597}" destId="{43954554-BD6C-8548-A4FF-8EAE88F59128}" srcOrd="15" destOrd="0" presId="urn:microsoft.com/office/officeart/2005/8/layout/default"/>
    <dgm:cxn modelId="{529357F6-2E54-DE48-8CBB-8B7698404AC1}" type="presParOf" srcId="{F8529574-B39E-8C45-A4DD-2E30A646B597}" destId="{0A736508-6024-EC41-A835-479E0C401DEE}"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5E3CC-E8F3-064C-A3C5-9C846EC871DD}">
      <dsp:nvSpPr>
        <dsp:cNvPr id="0" name=""/>
        <dsp:cNvSpPr/>
      </dsp:nvSpPr>
      <dsp:spPr>
        <a:xfrm>
          <a:off x="3883" y="302574"/>
          <a:ext cx="2102413" cy="12614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CA" sz="2000" b="0" i="0" kern="1200" noProof="0" dirty="0">
              <a:latin typeface="+mn-lt"/>
            </a:rPr>
            <a:t>Piece Rate Systems</a:t>
          </a:r>
          <a:endParaRPr lang="en-CA" sz="2000" kern="1200" noProof="0" dirty="0">
            <a:latin typeface="+mn-lt"/>
          </a:endParaRPr>
        </a:p>
      </dsp:txBody>
      <dsp:txXfrm>
        <a:off x="3883" y="302574"/>
        <a:ext cx="2102413" cy="1261448"/>
      </dsp:txXfrm>
    </dsp:sp>
    <dsp:sp modelId="{966382B9-F42B-D14D-99C8-823306B1C87F}">
      <dsp:nvSpPr>
        <dsp:cNvPr id="0" name=""/>
        <dsp:cNvSpPr/>
      </dsp:nvSpPr>
      <dsp:spPr>
        <a:xfrm>
          <a:off x="2316538" y="302574"/>
          <a:ext cx="2102413" cy="12614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CA" sz="2000" b="0" i="0" kern="1200" noProof="0" dirty="0">
              <a:latin typeface="+mn-lt"/>
            </a:rPr>
            <a:t>Individual Bonuses</a:t>
          </a:r>
          <a:endParaRPr lang="en-CA" sz="2000" kern="1200" noProof="0" dirty="0">
            <a:latin typeface="+mn-lt"/>
          </a:endParaRPr>
        </a:p>
      </dsp:txBody>
      <dsp:txXfrm>
        <a:off x="2316538" y="302574"/>
        <a:ext cx="2102413" cy="1261448"/>
      </dsp:txXfrm>
    </dsp:sp>
    <dsp:sp modelId="{67BEEA66-DAE0-A548-9517-CCF24F2B796F}">
      <dsp:nvSpPr>
        <dsp:cNvPr id="0" name=""/>
        <dsp:cNvSpPr/>
      </dsp:nvSpPr>
      <dsp:spPr>
        <a:xfrm>
          <a:off x="4629193" y="302574"/>
          <a:ext cx="2102413" cy="12614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CA" sz="2000" b="0" i="0" kern="1200" noProof="0" dirty="0">
              <a:latin typeface="+mn-lt"/>
            </a:rPr>
            <a:t>Merit Pay</a:t>
          </a:r>
          <a:endParaRPr lang="en-CA" sz="2000" kern="1200" noProof="0" dirty="0">
            <a:latin typeface="+mn-lt"/>
          </a:endParaRPr>
        </a:p>
      </dsp:txBody>
      <dsp:txXfrm>
        <a:off x="4629193" y="302574"/>
        <a:ext cx="2102413" cy="1261448"/>
      </dsp:txXfrm>
    </dsp:sp>
    <dsp:sp modelId="{11E82FCE-F02F-6A48-B897-D3D5E8230DBE}">
      <dsp:nvSpPr>
        <dsp:cNvPr id="0" name=""/>
        <dsp:cNvSpPr/>
      </dsp:nvSpPr>
      <dsp:spPr>
        <a:xfrm>
          <a:off x="6941848" y="302574"/>
          <a:ext cx="2102413" cy="12614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CA" sz="2000" b="0" i="0" kern="1200" noProof="0" dirty="0">
              <a:latin typeface="+mn-lt"/>
            </a:rPr>
            <a:t>Sales Commissions</a:t>
          </a:r>
          <a:endParaRPr lang="en-CA" sz="2000" kern="1200" noProof="0" dirty="0">
            <a:latin typeface="+mn-lt"/>
          </a:endParaRPr>
        </a:p>
      </dsp:txBody>
      <dsp:txXfrm>
        <a:off x="6941848" y="302574"/>
        <a:ext cx="2102413" cy="1261448"/>
      </dsp:txXfrm>
    </dsp:sp>
    <dsp:sp modelId="{F92FA626-D9FD-C341-9563-9C95B1CB30F8}">
      <dsp:nvSpPr>
        <dsp:cNvPr id="0" name=""/>
        <dsp:cNvSpPr/>
      </dsp:nvSpPr>
      <dsp:spPr>
        <a:xfrm>
          <a:off x="9254503" y="302574"/>
          <a:ext cx="2102413" cy="12614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CA" sz="2000" b="0" i="0" kern="1200" noProof="0" dirty="0">
              <a:latin typeface="+mn-lt"/>
            </a:rPr>
            <a:t>Awards</a:t>
          </a:r>
          <a:endParaRPr lang="en-CA" sz="2000" kern="1200" noProof="0" dirty="0">
            <a:latin typeface="+mn-lt"/>
          </a:endParaRPr>
        </a:p>
      </dsp:txBody>
      <dsp:txXfrm>
        <a:off x="9254503" y="302574"/>
        <a:ext cx="2102413" cy="1261448"/>
      </dsp:txXfrm>
    </dsp:sp>
    <dsp:sp modelId="{2FDE6FED-E7E2-4D4A-9F77-EAFB6078BCF1}">
      <dsp:nvSpPr>
        <dsp:cNvPr id="0" name=""/>
        <dsp:cNvSpPr/>
      </dsp:nvSpPr>
      <dsp:spPr>
        <a:xfrm>
          <a:off x="1160210" y="1774263"/>
          <a:ext cx="2102413" cy="12614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CA" sz="2000" b="0" i="0" kern="1200" noProof="0" dirty="0">
              <a:latin typeface="+mn-lt"/>
            </a:rPr>
            <a:t>Team Bonuses</a:t>
          </a:r>
          <a:endParaRPr lang="en-CA" sz="2000" kern="1200" noProof="0" dirty="0">
            <a:latin typeface="+mn-lt"/>
          </a:endParaRPr>
        </a:p>
      </dsp:txBody>
      <dsp:txXfrm>
        <a:off x="1160210" y="1774263"/>
        <a:ext cx="2102413" cy="1261448"/>
      </dsp:txXfrm>
    </dsp:sp>
    <dsp:sp modelId="{59EE60C6-2701-924E-87A2-11358B26EFEA}">
      <dsp:nvSpPr>
        <dsp:cNvPr id="0" name=""/>
        <dsp:cNvSpPr/>
      </dsp:nvSpPr>
      <dsp:spPr>
        <a:xfrm>
          <a:off x="3472865" y="1774263"/>
          <a:ext cx="2102413" cy="12614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CA" sz="2000" b="0" i="0" kern="1200" noProof="0" dirty="0">
              <a:latin typeface="+mn-lt"/>
            </a:rPr>
            <a:t>Gainsharing</a:t>
          </a:r>
          <a:endParaRPr lang="en-CA" sz="2000" kern="1200" noProof="0" dirty="0">
            <a:latin typeface="+mn-lt"/>
          </a:endParaRPr>
        </a:p>
      </dsp:txBody>
      <dsp:txXfrm>
        <a:off x="3472865" y="1774263"/>
        <a:ext cx="2102413" cy="1261448"/>
      </dsp:txXfrm>
    </dsp:sp>
    <dsp:sp modelId="{4881613A-EC5C-2A4A-8473-9F2468869B24}">
      <dsp:nvSpPr>
        <dsp:cNvPr id="0" name=""/>
        <dsp:cNvSpPr/>
      </dsp:nvSpPr>
      <dsp:spPr>
        <a:xfrm>
          <a:off x="5785520" y="1774263"/>
          <a:ext cx="2102413" cy="12614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CA" sz="2000" b="0" i="0" kern="1200" noProof="0" dirty="0">
              <a:latin typeface="+mn-lt"/>
            </a:rPr>
            <a:t>Profit Sharing</a:t>
          </a:r>
        </a:p>
      </dsp:txBody>
      <dsp:txXfrm>
        <a:off x="5785520" y="1774263"/>
        <a:ext cx="2102413" cy="1261448"/>
      </dsp:txXfrm>
    </dsp:sp>
    <dsp:sp modelId="{0A736508-6024-EC41-A835-479E0C401DEE}">
      <dsp:nvSpPr>
        <dsp:cNvPr id="0" name=""/>
        <dsp:cNvSpPr/>
      </dsp:nvSpPr>
      <dsp:spPr>
        <a:xfrm>
          <a:off x="8098175" y="1774263"/>
          <a:ext cx="2102413" cy="12614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CA" sz="2000" b="0" i="0" kern="1200" noProof="0" dirty="0">
              <a:latin typeface="+mn-lt"/>
            </a:rPr>
            <a:t>Stock Options</a:t>
          </a:r>
          <a:endParaRPr lang="en-CA" sz="2000" kern="1200" noProof="0" dirty="0">
            <a:latin typeface="+mn-lt"/>
          </a:endParaRPr>
        </a:p>
      </dsp:txBody>
      <dsp:txXfrm>
        <a:off x="8098175" y="1774263"/>
        <a:ext cx="2102413" cy="12614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1" i="0" noProof="0" dirty="0">
                <a:solidFill>
                  <a:srgbClr val="FFFFFF"/>
                </a:solidFill>
                <a:effectLst/>
                <a:latin typeface="Raleway" pitchFamily="2" charset="77"/>
              </a:rPr>
              <a:t>Example: “Most Admired Companies”</a:t>
            </a:r>
          </a:p>
          <a:p>
            <a:pPr algn="l"/>
            <a:r>
              <a:rPr lang="en-CA" b="0" i="0" noProof="0" dirty="0">
                <a:solidFill>
                  <a:srgbClr val="000000"/>
                </a:solidFill>
                <a:effectLst/>
                <a:latin typeface="Encode Sans"/>
              </a:rPr>
              <a:t>According to a Hay Group study, one factor that distinguishes companies that are ranked as “Most Admired Companies” in </a:t>
            </a:r>
            <a:r>
              <a:rPr lang="en-CA" b="0" i="1" noProof="0" dirty="0">
                <a:solidFill>
                  <a:srgbClr val="000000"/>
                </a:solidFill>
                <a:effectLst/>
                <a:latin typeface="Encode Sans"/>
              </a:rPr>
              <a:t>Fortune</a:t>
            </a:r>
            <a:r>
              <a:rPr lang="en-CA" b="0" i="0" noProof="0" dirty="0">
                <a:solidFill>
                  <a:srgbClr val="000000"/>
                </a:solidFill>
                <a:effectLst/>
                <a:latin typeface="Encode Sans"/>
              </a:rPr>
              <a:t> magazine is that they set more difficult goals (Stein, 2000). People with difficult goals outperform those with easier goals (Mento, Steel, &amp; Karren, 1987; Phillips &amp; Gully, 1997; Tubbs, 1986; Yukl &amp; Latham, 1978). Why? Easy goals do not provide a challenge. When goals are aggressive and require people to work harder or smarter, performance tends to be dramatically higher. Research shows that people who have a high level of self-efficacy and people who have a high need for achievement tend to set more difficult goals for themselves (Phillips &amp; Gully, 1997).</a:t>
            </a:r>
          </a:p>
          <a:p>
            <a:endParaRPr lang="en-CA" noProof="0" dirty="0"/>
          </a:p>
          <a:p>
            <a:pPr algn="l"/>
            <a:r>
              <a:rPr lang="en-CA" b="1" i="0" noProof="0" dirty="0">
                <a:solidFill>
                  <a:srgbClr val="FFFFFF"/>
                </a:solidFill>
                <a:effectLst/>
                <a:latin typeface="Raleway" pitchFamily="2" charset="77"/>
              </a:rPr>
              <a:t>Example: Sample SMART Goal</a:t>
            </a:r>
          </a:p>
          <a:p>
            <a:pPr algn="l"/>
            <a:r>
              <a:rPr lang="en-CA" b="0" i="0" noProof="0" dirty="0">
                <a:solidFill>
                  <a:srgbClr val="000000"/>
                </a:solidFill>
                <a:effectLst/>
                <a:latin typeface="Encode Sans"/>
              </a:rPr>
              <a:t>Here is a sample SMART goal: Wal-Mart Stores Inc. recently set a goal to eliminate 25% of the solid waste from U.S. stores by the year 2009. This goal meets all the conditions of being SMART (as long as 25% is a difficult yet realistic goal) (Heath &amp; Heath, 2008). Even though it seems like a simple concept, in reality many goals that are set within organizations may not be SMART. For example, Microsoft recently conducted an audit of its goal setting and performance review system and found that only about 40% of the goals were specific and measurable (Shaw, 2004).</a:t>
            </a:r>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836319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4076173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12</a:t>
            </a:fld>
            <a:endParaRPr lang="en-CA"/>
          </a:p>
        </p:txBody>
      </p:sp>
    </p:spTree>
    <p:extLst>
      <p:ext uri="{BB962C8B-B14F-4D97-AF65-F5344CB8AC3E}">
        <p14:creationId xmlns:p14="http://schemas.microsoft.com/office/powerpoint/2010/main" val="1413658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13</a:t>
            </a:fld>
            <a:endParaRPr lang="en-CA"/>
          </a:p>
        </p:txBody>
      </p:sp>
    </p:spTree>
    <p:extLst>
      <p:ext uri="{BB962C8B-B14F-4D97-AF65-F5344CB8AC3E}">
        <p14:creationId xmlns:p14="http://schemas.microsoft.com/office/powerpoint/2010/main" val="1093895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14</a:t>
            </a:fld>
            <a:endParaRPr lang="en-CA"/>
          </a:p>
        </p:txBody>
      </p:sp>
    </p:spTree>
    <p:extLst>
      <p:ext uri="{BB962C8B-B14F-4D97-AF65-F5344CB8AC3E}">
        <p14:creationId xmlns:p14="http://schemas.microsoft.com/office/powerpoint/2010/main" val="1294377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15</a:t>
            </a:fld>
            <a:endParaRPr lang="en-CA"/>
          </a:p>
        </p:txBody>
      </p:sp>
    </p:spTree>
    <p:extLst>
      <p:ext uri="{BB962C8B-B14F-4D97-AF65-F5344CB8AC3E}">
        <p14:creationId xmlns:p14="http://schemas.microsoft.com/office/powerpoint/2010/main" val="367227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2546927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407185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1416071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1" i="0" noProof="0" dirty="0">
                <a:solidFill>
                  <a:srgbClr val="FFFFFF"/>
                </a:solidFill>
                <a:effectLst/>
                <a:latin typeface="Raleway" pitchFamily="2" charset="77"/>
              </a:rPr>
              <a:t>Example: Financial Goal – Growing Revenues</a:t>
            </a:r>
          </a:p>
          <a:p>
            <a:pPr algn="l"/>
            <a:r>
              <a:rPr lang="en-CA" b="0" i="0" noProof="0" dirty="0">
                <a:solidFill>
                  <a:srgbClr val="000000"/>
                </a:solidFill>
                <a:effectLst/>
                <a:latin typeface="Encode Sans"/>
              </a:rPr>
              <a:t>Walmart might state a financial goal of growing its revenues 20% per year or have a goal of growing the international parts of its empire. Try to think of each goal as a large umbrella with several spokes coming out from the centre. The umbrella itself is a goal.</a:t>
            </a:r>
          </a:p>
          <a:p>
            <a:pPr algn="l"/>
            <a:endParaRPr lang="en-CA" b="0" i="0" noProof="0" dirty="0">
              <a:solidFill>
                <a:srgbClr val="000000"/>
              </a:solidFill>
              <a:effectLst/>
              <a:latin typeface="Encode Sans"/>
            </a:endParaRPr>
          </a:p>
          <a:p>
            <a:pPr algn="l"/>
            <a:r>
              <a:rPr lang="en-CA" b="1" i="0" noProof="0" dirty="0">
                <a:solidFill>
                  <a:srgbClr val="003180"/>
                </a:solidFill>
                <a:effectLst/>
                <a:latin typeface="Raleway" pitchFamily="2" charset="77"/>
              </a:rPr>
              <a:t>Umbrella Analogy</a:t>
            </a:r>
          </a:p>
          <a:p>
            <a:pPr algn="l"/>
            <a:r>
              <a:rPr lang="en-CA" b="0" i="0" noProof="0" dirty="0">
                <a:solidFill>
                  <a:srgbClr val="373D3F"/>
                </a:solidFill>
                <a:effectLst/>
                <a:latin typeface="Encode Sans"/>
              </a:rPr>
              <a:t>Objectives typically must:</a:t>
            </a:r>
          </a:p>
          <a:p>
            <a:pPr algn="l">
              <a:buFont typeface="+mj-lt"/>
              <a:buAutoNum type="arabicPeriod"/>
            </a:pPr>
            <a:r>
              <a:rPr lang="en-CA" b="0" i="0" noProof="0" dirty="0">
                <a:solidFill>
                  <a:srgbClr val="373D3F"/>
                </a:solidFill>
                <a:effectLst/>
                <a:latin typeface="Encode Sans"/>
              </a:rPr>
              <a:t>be related directly to the goal</a:t>
            </a:r>
          </a:p>
          <a:p>
            <a:pPr algn="l">
              <a:buFont typeface="+mj-lt"/>
              <a:buAutoNum type="arabicPeriod"/>
            </a:pPr>
            <a:r>
              <a:rPr lang="en-CA" b="0" i="0" noProof="0" dirty="0">
                <a:solidFill>
                  <a:srgbClr val="373D3F"/>
                </a:solidFill>
                <a:effectLst/>
                <a:latin typeface="Encode Sans"/>
              </a:rPr>
              <a:t>be clear, concise, and understandable</a:t>
            </a:r>
          </a:p>
          <a:p>
            <a:pPr algn="l">
              <a:buFont typeface="+mj-lt"/>
              <a:buAutoNum type="arabicPeriod"/>
            </a:pPr>
            <a:r>
              <a:rPr lang="en-CA" b="0" i="0" noProof="0" dirty="0">
                <a:solidFill>
                  <a:srgbClr val="373D3F"/>
                </a:solidFill>
                <a:effectLst/>
                <a:latin typeface="Encode Sans"/>
              </a:rPr>
              <a:t>be stated in terms of results</a:t>
            </a:r>
          </a:p>
          <a:p>
            <a:pPr algn="l">
              <a:buFont typeface="+mj-lt"/>
              <a:buAutoNum type="arabicPeriod"/>
            </a:pPr>
            <a:r>
              <a:rPr lang="en-CA" b="0" i="0" noProof="0" dirty="0">
                <a:solidFill>
                  <a:srgbClr val="373D3F"/>
                </a:solidFill>
                <a:effectLst/>
                <a:latin typeface="Encode Sans"/>
              </a:rPr>
              <a:t>begin with an action verb</a:t>
            </a:r>
          </a:p>
          <a:p>
            <a:pPr algn="l">
              <a:buFont typeface="+mj-lt"/>
              <a:buAutoNum type="arabicPeriod"/>
            </a:pPr>
            <a:r>
              <a:rPr lang="en-CA" b="0" i="0" noProof="0" dirty="0">
                <a:solidFill>
                  <a:srgbClr val="373D3F"/>
                </a:solidFill>
                <a:effectLst/>
                <a:latin typeface="Encode Sans"/>
              </a:rPr>
              <a:t>specify a date for accomplishment</a:t>
            </a:r>
          </a:p>
          <a:p>
            <a:pPr algn="l">
              <a:buFont typeface="+mj-lt"/>
              <a:buAutoNum type="arabicPeriod"/>
            </a:pPr>
            <a:r>
              <a:rPr lang="en-CA" b="0" i="0" noProof="0" dirty="0">
                <a:solidFill>
                  <a:srgbClr val="373D3F"/>
                </a:solidFill>
                <a:effectLst/>
                <a:latin typeface="Encode Sans"/>
              </a:rPr>
              <a:t>be measurable</a:t>
            </a:r>
          </a:p>
          <a:p>
            <a:pPr algn="l"/>
            <a:r>
              <a:rPr lang="en-CA" b="0" i="0" noProof="0" dirty="0">
                <a:solidFill>
                  <a:srgbClr val="373D3F"/>
                </a:solidFill>
                <a:effectLst/>
                <a:latin typeface="Encode Sans"/>
              </a:rPr>
              <a:t>Apply our umbrella analogy and think of each spoke as an objective. Going back to the Walmart example, and in support of the company’s 20% revenue growth goal, one objective might be to “open 20 new stores in the next six months.” Without specific objectives, the general goal could not be accomplished—just as an umbrella cannot be put up or down without the spokes. Importantly, goals and objectives become less useful when they are unrealistic or ignored. For instance, if your college has set goals and objectives related to class sizes but is unable to ever achieve them, then their effectiveness as a management tool is significantly decreased.</a:t>
            </a:r>
          </a:p>
          <a:p>
            <a:pPr algn="l"/>
            <a:endParaRPr lang="es-CO" b="1" i="0" dirty="0">
              <a:solidFill>
                <a:srgbClr val="000000"/>
              </a:solidFill>
              <a:effectLst/>
              <a:latin typeface="Encode Sans"/>
            </a:endParaRPr>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276680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2553860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248918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www.pexels.com/license/" TargetMode="External"/><Relationship Id="rId5" Type="http://schemas.openxmlformats.org/officeDocument/2006/relationships/hyperlink" Target="https://www.pexels.com/@fauxels/" TargetMode="External"/><Relationship Id="rId4" Type="http://schemas.openxmlformats.org/officeDocument/2006/relationships/hyperlink" Target="https://www.pexels.com/photo/photo-of-people-having-discussion-318463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a:bodyPr>
          <a:lstStyle/>
          <a:p>
            <a:pPr algn="r"/>
            <a:r>
              <a:rPr lang="en" dirty="0"/>
              <a:t>Sales Leadership Management</a:t>
            </a:r>
            <a:endParaRPr lang="en-US" dirty="0"/>
          </a:p>
        </p:txBody>
      </p:sp>
      <p:sp>
        <p:nvSpPr>
          <p:cNvPr id="81" name="Google Shape;81;p13"/>
          <p:cNvSpPr txBox="1">
            <a:spLocks noGrp="1"/>
          </p:cNvSpPr>
          <p:nvPr>
            <p:ph type="subTitle" idx="1"/>
          </p:nvPr>
        </p:nvSpPr>
        <p:spPr>
          <a:xfrm>
            <a:off x="797451" y="3621217"/>
            <a:ext cx="10962800"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CA" sz="3600" dirty="0"/>
              <a:t>Chapter 9: Leading and Motivating a Sales Team</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9.7 </a:t>
            </a:r>
            <a:r>
              <a:rPr lang="en-CA" i="0" dirty="0">
                <a:solidFill>
                  <a:srgbClr val="003180"/>
                </a:solidFill>
                <a:effectLst/>
              </a:rPr>
              <a:t>Motivating Employees Through Goal Setting</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7233429" cy="4671500"/>
          </a:xfrm>
        </p:spPr>
        <p:txBody>
          <a:bodyPr>
            <a:noAutofit/>
          </a:bodyPr>
          <a:lstStyle/>
          <a:p>
            <a:r>
              <a:rPr lang="en-CA" sz="2000" dirty="0">
                <a:solidFill>
                  <a:schemeClr val="tx1">
                    <a:lumMod val="50000"/>
                  </a:schemeClr>
                </a:solidFill>
              </a:rPr>
              <a:t>Goal-Setting Theory is one of the most influential and practical theories of motivation; there is strong support that setting goals is related to performance improvements.</a:t>
            </a:r>
          </a:p>
          <a:p>
            <a:r>
              <a:rPr lang="en-CA" sz="2000" dirty="0">
                <a:solidFill>
                  <a:schemeClr val="tx1">
                    <a:lumMod val="50000"/>
                  </a:schemeClr>
                </a:solidFill>
              </a:rPr>
              <a:t>SMART goals help people achieve results. </a:t>
            </a:r>
          </a:p>
          <a:p>
            <a:r>
              <a:rPr lang="en-CA" sz="2000" dirty="0">
                <a:solidFill>
                  <a:schemeClr val="tx1">
                    <a:lumMod val="50000"/>
                  </a:schemeClr>
                </a:solidFill>
              </a:rPr>
              <a:t>A </a:t>
            </a:r>
            <a:r>
              <a:rPr lang="en-CA" sz="2000" b="1" dirty="0">
                <a:solidFill>
                  <a:schemeClr val="tx1">
                    <a:lumMod val="50000"/>
                  </a:schemeClr>
                </a:solidFill>
              </a:rPr>
              <a:t>SMART</a:t>
            </a:r>
            <a:r>
              <a:rPr lang="en-CA" sz="2000" dirty="0">
                <a:solidFill>
                  <a:schemeClr val="tx1">
                    <a:lumMod val="50000"/>
                  </a:schemeClr>
                </a:solidFill>
              </a:rPr>
              <a:t> goal is a goal that is </a:t>
            </a:r>
            <a:r>
              <a:rPr lang="en-CA" sz="2000" b="1" dirty="0">
                <a:solidFill>
                  <a:schemeClr val="tx1">
                    <a:lumMod val="50000"/>
                  </a:schemeClr>
                </a:solidFill>
              </a:rPr>
              <a:t>s</a:t>
            </a:r>
            <a:r>
              <a:rPr lang="en-CA" sz="2000" dirty="0">
                <a:solidFill>
                  <a:schemeClr val="tx1">
                    <a:lumMod val="50000"/>
                  </a:schemeClr>
                </a:solidFill>
              </a:rPr>
              <a:t>pecific, </a:t>
            </a:r>
            <a:r>
              <a:rPr lang="en-CA" sz="2000" b="1" dirty="0">
                <a:solidFill>
                  <a:schemeClr val="tx1">
                    <a:lumMod val="50000"/>
                  </a:schemeClr>
                </a:solidFill>
              </a:rPr>
              <a:t>m</a:t>
            </a:r>
            <a:r>
              <a:rPr lang="en-CA" sz="2000" dirty="0">
                <a:solidFill>
                  <a:schemeClr val="tx1">
                    <a:lumMod val="50000"/>
                  </a:schemeClr>
                </a:solidFill>
              </a:rPr>
              <a:t>easurable, </a:t>
            </a:r>
            <a:r>
              <a:rPr lang="en-CA" sz="2000" b="1" dirty="0">
                <a:solidFill>
                  <a:schemeClr val="tx1">
                    <a:lumMod val="50000"/>
                  </a:schemeClr>
                </a:solidFill>
              </a:rPr>
              <a:t>a</a:t>
            </a:r>
            <a:r>
              <a:rPr lang="en-CA" sz="2000" dirty="0">
                <a:solidFill>
                  <a:schemeClr val="tx1">
                    <a:lumMod val="50000"/>
                  </a:schemeClr>
                </a:solidFill>
              </a:rPr>
              <a:t>ggressive, </a:t>
            </a:r>
            <a:r>
              <a:rPr lang="en-CA" sz="2000" b="1" dirty="0">
                <a:solidFill>
                  <a:schemeClr val="tx1">
                    <a:lumMod val="50000"/>
                  </a:schemeClr>
                </a:solidFill>
              </a:rPr>
              <a:t>r</a:t>
            </a:r>
            <a:r>
              <a:rPr lang="en-CA" sz="2000" dirty="0">
                <a:solidFill>
                  <a:schemeClr val="tx1">
                    <a:lumMod val="50000"/>
                  </a:schemeClr>
                </a:solidFill>
              </a:rPr>
              <a:t>ealistic, and </a:t>
            </a:r>
            <a:r>
              <a:rPr lang="en-CA" sz="2000" b="1" dirty="0">
                <a:solidFill>
                  <a:schemeClr val="tx1">
                    <a:lumMod val="50000"/>
                  </a:schemeClr>
                </a:solidFill>
              </a:rPr>
              <a:t>t</a:t>
            </a:r>
            <a:r>
              <a:rPr lang="en-CA" sz="2000" dirty="0">
                <a:solidFill>
                  <a:schemeClr val="tx1">
                    <a:lumMod val="50000"/>
                  </a:schemeClr>
                </a:solidFill>
              </a:rPr>
              <a:t>ime-bound.</a:t>
            </a:r>
          </a:p>
          <a:p>
            <a:r>
              <a:rPr lang="en-CA" sz="2000" dirty="0">
                <a:solidFill>
                  <a:schemeClr val="tx1">
                    <a:lumMod val="50000"/>
                  </a:schemeClr>
                </a:solidFill>
              </a:rPr>
              <a:t>Specific and measurable goals lead to higher performance levels.</a:t>
            </a:r>
          </a:p>
          <a:p>
            <a:r>
              <a:rPr lang="en-CA" sz="2000" dirty="0">
                <a:solidFill>
                  <a:schemeClr val="tx1">
                    <a:lumMod val="50000"/>
                  </a:schemeClr>
                </a:solidFill>
              </a:rPr>
              <a:t>Aggressive goals are also called stretch goals.</a:t>
            </a:r>
          </a:p>
          <a:p>
            <a:r>
              <a:rPr lang="en-CA" sz="2000" dirty="0">
                <a:solidFill>
                  <a:schemeClr val="tx1">
                    <a:lumMod val="50000"/>
                  </a:schemeClr>
                </a:solidFill>
              </a:rPr>
              <a:t>Goals should be realistic to be motivating; impossible goals can demotivate.</a:t>
            </a:r>
          </a:p>
          <a:p>
            <a:r>
              <a:rPr lang="en-CA" sz="2000" dirty="0">
                <a:solidFill>
                  <a:schemeClr val="tx1">
                    <a:lumMod val="50000"/>
                  </a:schemeClr>
                </a:solidFill>
              </a:rPr>
              <a:t>Time-bound goals create a sense of urgency and focus.</a:t>
            </a:r>
          </a:p>
          <a:p>
            <a:pPr marL="152396" indent="0">
              <a:buNone/>
            </a:pPr>
            <a:endParaRPr lang="en-CA" sz="2000" dirty="0">
              <a:solidFill>
                <a:schemeClr val="tx1">
                  <a:lumMod val="50000"/>
                </a:schemeClr>
              </a:solidFill>
            </a:endParaRPr>
          </a:p>
        </p:txBody>
      </p:sp>
      <p:pic>
        <p:nvPicPr>
          <p:cNvPr id="1026" name="Picture 2" descr="SMART goals help people achieve results. S=specific, M=measurable, A=aggressive, R=realistic, T=time-bound">
            <a:extLst>
              <a:ext uri="{FF2B5EF4-FFF2-40B4-BE49-F238E27FC236}">
                <a16:creationId xmlns:a16="http://schemas.microsoft.com/office/drawing/2014/main" id="{5F559985-184C-9259-B6A7-5331065A1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029" y="1711073"/>
            <a:ext cx="4056809" cy="431346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DBC6664C-8202-AA9F-75E3-FAE9942B0C91}"/>
              </a:ext>
            </a:extLst>
          </p:cNvPr>
          <p:cNvSpPr txBox="1"/>
          <p:nvPr/>
        </p:nvSpPr>
        <p:spPr>
          <a:xfrm>
            <a:off x="8122806" y="5839871"/>
            <a:ext cx="1467068" cy="369332"/>
          </a:xfrm>
          <a:prstGeom prst="rect">
            <a:avLst/>
          </a:prstGeom>
          <a:noFill/>
        </p:spPr>
        <p:txBody>
          <a:bodyPr wrap="none" rtlCol="0">
            <a:spAutoFit/>
          </a:bodyPr>
          <a:lstStyle/>
          <a:p>
            <a:r>
              <a:rPr lang="en-CA" i="1" dirty="0"/>
              <a:t>Smart Goals</a:t>
            </a:r>
          </a:p>
        </p:txBody>
      </p:sp>
    </p:spTree>
    <p:extLst>
      <p:ext uri="{BB962C8B-B14F-4D97-AF65-F5344CB8AC3E}">
        <p14:creationId xmlns:p14="http://schemas.microsoft.com/office/powerpoint/2010/main" val="319887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9.7 </a:t>
            </a:r>
            <a:r>
              <a:rPr lang="en-CA" i="0" dirty="0">
                <a:solidFill>
                  <a:srgbClr val="003180"/>
                </a:solidFill>
                <a:effectLst/>
              </a:rPr>
              <a:t>Why Do SMART Goals Motivate?</a:t>
            </a:r>
            <a:endParaRPr lang="en-CA" dirty="0"/>
          </a:p>
        </p:txBody>
      </p:sp>
      <p:pic>
        <p:nvPicPr>
          <p:cNvPr id="2050" name="Picture 2" descr="SMART goals motivate for a variety of reasons">
            <a:extLst>
              <a:ext uri="{FF2B5EF4-FFF2-40B4-BE49-F238E27FC236}">
                <a16:creationId xmlns:a16="http://schemas.microsoft.com/office/drawing/2014/main" id="{B7D71064-262E-0BCB-9297-D16715E0D9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5697" y="1357067"/>
            <a:ext cx="4080605" cy="407024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1E28DE1-5981-0FD4-06EA-C84F9555B651}"/>
              </a:ext>
            </a:extLst>
          </p:cNvPr>
          <p:cNvSpPr txBox="1"/>
          <p:nvPr/>
        </p:nvSpPr>
        <p:spPr>
          <a:xfrm>
            <a:off x="145143" y="5665002"/>
            <a:ext cx="11631257" cy="646331"/>
          </a:xfrm>
          <a:prstGeom prst="rect">
            <a:avLst/>
          </a:prstGeom>
          <a:noFill/>
        </p:spPr>
        <p:txBody>
          <a:bodyPr wrap="square" rtlCol="0">
            <a:spAutoFit/>
          </a:bodyPr>
          <a:lstStyle/>
          <a:p>
            <a:r>
              <a:rPr lang="en-CA" sz="1200" b="0" i="1" dirty="0">
                <a:solidFill>
                  <a:srgbClr val="003180"/>
                </a:solidFill>
                <a:effectLst/>
              </a:rPr>
              <a:t>SMART goals motivate for a variety of reasons. Sources: Based on information contained in Latham, G. P. (2004). The motivational benefits of goal-setting. Academy of Management Executive, 18, 126–129; </a:t>
            </a:r>
            <a:r>
              <a:rPr lang="en-CA" sz="1200" b="0" i="1" dirty="0" err="1">
                <a:solidFill>
                  <a:srgbClr val="003180"/>
                </a:solidFill>
                <a:effectLst/>
              </a:rPr>
              <a:t>Seijts</a:t>
            </a:r>
            <a:r>
              <a:rPr lang="en-CA" sz="1200" b="0" i="1" dirty="0">
                <a:solidFill>
                  <a:srgbClr val="003180"/>
                </a:solidFill>
                <a:effectLst/>
              </a:rPr>
              <a:t>, G. H., &amp; Latham, G. P. (2005). Learning versus performance goals: When should each be used? Academy of Management Executive, 19, 124–131; Shaw, K. N. (2004). Changing the goal-setting process at Microsoft. Academy of Management Executive, 18, 139–142.</a:t>
            </a:r>
            <a:endParaRPr lang="en-CA" sz="1200" dirty="0"/>
          </a:p>
        </p:txBody>
      </p:sp>
    </p:spTree>
    <p:extLst>
      <p:ext uri="{BB962C8B-B14F-4D97-AF65-F5344CB8AC3E}">
        <p14:creationId xmlns:p14="http://schemas.microsoft.com/office/powerpoint/2010/main" val="143796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9.7 </a:t>
            </a:r>
            <a:r>
              <a:rPr lang="en-CA" i="0" dirty="0">
                <a:solidFill>
                  <a:srgbClr val="003180"/>
                </a:solidFill>
                <a:effectLst/>
              </a:rPr>
              <a:t>When Are Goals More Effective?</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5898114" cy="4671500"/>
          </a:xfrm>
        </p:spPr>
        <p:txBody>
          <a:bodyPr>
            <a:noAutofit/>
          </a:bodyPr>
          <a:lstStyle/>
          <a:p>
            <a:r>
              <a:rPr lang="en-CA" sz="2000" dirty="0">
                <a:solidFill>
                  <a:schemeClr val="tx1">
                    <a:lumMod val="50000"/>
                  </a:schemeClr>
                </a:solidFill>
              </a:rPr>
              <a:t>Goals are more effective when accompanied by feedback, aligned with employees’ skills knowledge and abilities, and when employees are committed to them.</a:t>
            </a:r>
          </a:p>
          <a:p>
            <a:r>
              <a:rPr lang="en-CA" sz="2000" dirty="0">
                <a:solidFill>
                  <a:schemeClr val="tx1">
                    <a:lumMod val="50000"/>
                  </a:schemeClr>
                </a:solidFill>
              </a:rPr>
              <a:t>Downsides of goal setting include hampered performance due to lacking skills, reduced adaptability, focus on measured activities at the expense of other performance aspects, and potential ethical issues.</a:t>
            </a:r>
          </a:p>
          <a:p>
            <a:pPr marL="152396" indent="0">
              <a:buNone/>
            </a:pPr>
            <a:endParaRPr lang="en-CA" sz="2000" dirty="0">
              <a:solidFill>
                <a:schemeClr val="tx1">
                  <a:lumMod val="50000"/>
                </a:schemeClr>
              </a:solidFill>
            </a:endParaRPr>
          </a:p>
        </p:txBody>
      </p:sp>
      <p:pic>
        <p:nvPicPr>
          <p:cNvPr id="3074" name="Picture 2" descr="Potential Downsides of Goal Setting include: learning decreases, adaptability declines, single mindedness develops, and ethical problems.">
            <a:extLst>
              <a:ext uri="{FF2B5EF4-FFF2-40B4-BE49-F238E27FC236}">
                <a16:creationId xmlns:a16="http://schemas.microsoft.com/office/drawing/2014/main" id="{4140E7BF-CAFF-56D2-EC70-750CC74C2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314" y="1357067"/>
            <a:ext cx="3791856" cy="379185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8A1DE348-DCA2-0C48-6E14-E0F3A5D33EF7}"/>
              </a:ext>
            </a:extLst>
          </p:cNvPr>
          <p:cNvSpPr txBox="1"/>
          <p:nvPr/>
        </p:nvSpPr>
        <p:spPr>
          <a:xfrm>
            <a:off x="415600" y="5373651"/>
            <a:ext cx="11360800" cy="1015663"/>
          </a:xfrm>
          <a:prstGeom prst="rect">
            <a:avLst/>
          </a:prstGeom>
          <a:noFill/>
        </p:spPr>
        <p:txBody>
          <a:bodyPr wrap="square" rtlCol="0">
            <a:spAutoFit/>
          </a:bodyPr>
          <a:lstStyle/>
          <a:p>
            <a:r>
              <a:rPr lang="en-CA" sz="1200" b="0" i="1" dirty="0">
                <a:solidFill>
                  <a:srgbClr val="003180"/>
                </a:solidFill>
                <a:effectLst/>
              </a:rPr>
              <a:t>Potential Downsides of Goal Setting – Sources: Based on </a:t>
            </a:r>
            <a:r>
              <a:rPr lang="en-CA" sz="1200" b="0" i="1" dirty="0" err="1">
                <a:solidFill>
                  <a:srgbClr val="003180"/>
                </a:solidFill>
                <a:effectLst/>
              </a:rPr>
              <a:t>LePine</a:t>
            </a:r>
            <a:r>
              <a:rPr lang="en-CA" sz="1200" b="0" i="1" dirty="0">
                <a:solidFill>
                  <a:srgbClr val="003180"/>
                </a:solidFill>
                <a:effectLst/>
              </a:rPr>
              <a:t>, J. A. (2005). Adaptation of teams in response to unforeseen change: Effects of goal difficulty and team composition in terms of cognitive ability and goal orientation. Journal of Applied Psychology, 90, 1153–1167; Locke, E. A. (2004). Linking goals to monetary incentives. Academy of Management Executive, 18, 130–133; Pritchard, R. D., Roth, P. L., Jones, S. D., </a:t>
            </a:r>
            <a:r>
              <a:rPr lang="en-CA" sz="1200" b="0" i="1" dirty="0" err="1">
                <a:solidFill>
                  <a:srgbClr val="003180"/>
                </a:solidFill>
                <a:effectLst/>
              </a:rPr>
              <a:t>Galgay</a:t>
            </a:r>
            <a:r>
              <a:rPr lang="en-CA" sz="1200" b="0" i="1" dirty="0">
                <a:solidFill>
                  <a:srgbClr val="003180"/>
                </a:solidFill>
                <a:effectLst/>
              </a:rPr>
              <a:t>, P. J., &amp; Watson, M. D. (1988). Designing a goal-setting system to enhance performance: A practical guide. Organizational Dynamics, 17, 69–78; </a:t>
            </a:r>
            <a:r>
              <a:rPr lang="en-CA" sz="1200" b="0" i="1" dirty="0" err="1">
                <a:solidFill>
                  <a:srgbClr val="003180"/>
                </a:solidFill>
                <a:effectLst/>
              </a:rPr>
              <a:t>Seijts</a:t>
            </a:r>
            <a:r>
              <a:rPr lang="en-CA" sz="1200" b="0" i="1" dirty="0">
                <a:solidFill>
                  <a:srgbClr val="003180"/>
                </a:solidFill>
                <a:effectLst/>
              </a:rPr>
              <a:t>, G. H., &amp; Latham, G. P. (2005). Learning versus performance goals: When should each be used? Academy of Management Executive, 19, 124–131.</a:t>
            </a:r>
            <a:endParaRPr lang="en-CA" sz="1200" dirty="0"/>
          </a:p>
        </p:txBody>
      </p:sp>
    </p:spTree>
    <p:extLst>
      <p:ext uri="{BB962C8B-B14F-4D97-AF65-F5344CB8AC3E}">
        <p14:creationId xmlns:p14="http://schemas.microsoft.com/office/powerpoint/2010/main" val="3485676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9.7 </a:t>
            </a:r>
            <a:r>
              <a:rPr lang="en-CA" i="0" dirty="0">
                <a:solidFill>
                  <a:srgbClr val="003180"/>
                </a:solidFill>
                <a:effectLst/>
              </a:rPr>
              <a:t>Ensuring Goal Alignment Through Management by Objectives (MBO)</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784976"/>
            <a:ext cx="11360800" cy="4671500"/>
          </a:xfrm>
        </p:spPr>
        <p:txBody>
          <a:bodyPr>
            <a:noAutofit/>
          </a:bodyPr>
          <a:lstStyle/>
          <a:p>
            <a:r>
              <a:rPr lang="en-CA" sz="2000" dirty="0">
                <a:solidFill>
                  <a:schemeClr val="tx1">
                    <a:lumMod val="50000"/>
                  </a:schemeClr>
                </a:solidFill>
              </a:rPr>
              <a:t>A systematic approach to ensure that individual and organizational goals are aligned is </a:t>
            </a:r>
            <a:r>
              <a:rPr lang="en-CA" sz="2000" b="1" dirty="0">
                <a:solidFill>
                  <a:schemeClr val="tx1">
                    <a:lumMod val="50000"/>
                  </a:schemeClr>
                </a:solidFill>
              </a:rPr>
              <a:t>Management by Objectives (MBO).</a:t>
            </a:r>
          </a:p>
          <a:p>
            <a:r>
              <a:rPr lang="en-CA" sz="2000" dirty="0">
                <a:solidFill>
                  <a:schemeClr val="tx1">
                    <a:lumMod val="50000"/>
                  </a:schemeClr>
                </a:solidFill>
              </a:rPr>
              <a:t>First suggested by Peter Drucker (Greenwood, 1981; </a:t>
            </a:r>
            <a:r>
              <a:rPr lang="en-CA" sz="2000" dirty="0" err="1">
                <a:solidFill>
                  <a:schemeClr val="tx1">
                    <a:lumMod val="50000"/>
                  </a:schemeClr>
                </a:solidFill>
              </a:rPr>
              <a:t>Muczyk</a:t>
            </a:r>
            <a:r>
              <a:rPr lang="en-CA" sz="2000" dirty="0">
                <a:solidFill>
                  <a:schemeClr val="tx1">
                    <a:lumMod val="50000"/>
                  </a:schemeClr>
                </a:solidFill>
              </a:rPr>
              <a:t> &amp; Reimann, 1989; </a:t>
            </a:r>
            <a:r>
              <a:rPr lang="en-CA" sz="2000" dirty="0" err="1">
                <a:solidFill>
                  <a:schemeClr val="tx1">
                    <a:lumMod val="50000"/>
                  </a:schemeClr>
                </a:solidFill>
              </a:rPr>
              <a:t>Reif</a:t>
            </a:r>
            <a:r>
              <a:rPr lang="en-CA" sz="2000" dirty="0">
                <a:solidFill>
                  <a:schemeClr val="tx1">
                    <a:lumMod val="50000"/>
                  </a:schemeClr>
                </a:solidFill>
              </a:rPr>
              <a:t> &amp; </a:t>
            </a:r>
            <a:r>
              <a:rPr lang="en-CA" sz="2000" dirty="0" err="1">
                <a:solidFill>
                  <a:schemeClr val="tx1">
                    <a:lumMod val="50000"/>
                  </a:schemeClr>
                </a:solidFill>
              </a:rPr>
              <a:t>Bassford</a:t>
            </a:r>
            <a:r>
              <a:rPr lang="en-CA" sz="2000" dirty="0">
                <a:solidFill>
                  <a:schemeClr val="tx1">
                    <a:lumMod val="50000"/>
                  </a:schemeClr>
                </a:solidFill>
              </a:rPr>
              <a:t>, 1975), MBO involves the following process:</a:t>
            </a:r>
          </a:p>
          <a:p>
            <a:pPr marL="1390620" lvl="1" indent="-457200">
              <a:buFont typeface="+mj-lt"/>
              <a:buAutoNum type="arabicPeriod"/>
            </a:pPr>
            <a:r>
              <a:rPr lang="en-CA" sz="2000" dirty="0">
                <a:solidFill>
                  <a:schemeClr val="tx1">
                    <a:lumMod val="50000"/>
                  </a:schemeClr>
                </a:solidFill>
                <a:latin typeface="+mn-lt"/>
              </a:rPr>
              <a:t>Setting company wide goals derived from corporate strategy.</a:t>
            </a:r>
          </a:p>
          <a:p>
            <a:pPr marL="1390620" lvl="1" indent="-457200">
              <a:buFont typeface="+mj-lt"/>
              <a:buAutoNum type="arabicPeriod"/>
            </a:pPr>
            <a:r>
              <a:rPr lang="en-CA" sz="2000" dirty="0">
                <a:solidFill>
                  <a:schemeClr val="tx1">
                    <a:lumMod val="50000"/>
                  </a:schemeClr>
                </a:solidFill>
                <a:latin typeface="+mn-lt"/>
              </a:rPr>
              <a:t>Determining team- and department-level goals.</a:t>
            </a:r>
          </a:p>
          <a:p>
            <a:pPr marL="1390620" lvl="1" indent="-457200">
              <a:buFont typeface="+mj-lt"/>
              <a:buAutoNum type="arabicPeriod"/>
            </a:pPr>
            <a:r>
              <a:rPr lang="en-CA" sz="2000" dirty="0">
                <a:solidFill>
                  <a:schemeClr val="tx1">
                    <a:lumMod val="50000"/>
                  </a:schemeClr>
                </a:solidFill>
                <a:latin typeface="+mn-lt"/>
              </a:rPr>
              <a:t>Collaboratively setting individual-level goals that are aligned with corporate strategy.</a:t>
            </a:r>
          </a:p>
          <a:p>
            <a:pPr marL="1390620" lvl="1" indent="-457200">
              <a:buFont typeface="+mj-lt"/>
              <a:buAutoNum type="arabicPeriod"/>
            </a:pPr>
            <a:r>
              <a:rPr lang="en-CA" sz="2000" dirty="0">
                <a:solidFill>
                  <a:schemeClr val="tx1">
                    <a:lumMod val="50000"/>
                  </a:schemeClr>
                </a:solidFill>
                <a:latin typeface="+mn-lt"/>
              </a:rPr>
              <a:t>Developing an action plan.</a:t>
            </a:r>
          </a:p>
          <a:p>
            <a:pPr marL="1390620" lvl="1" indent="-457200">
              <a:buFont typeface="+mj-lt"/>
              <a:buAutoNum type="arabicPeriod"/>
            </a:pPr>
            <a:r>
              <a:rPr lang="en-CA" sz="2000" dirty="0">
                <a:solidFill>
                  <a:schemeClr val="tx1">
                    <a:lumMod val="50000"/>
                  </a:schemeClr>
                </a:solidFill>
                <a:latin typeface="+mn-lt"/>
              </a:rPr>
              <a:t>Periodically reviewing performance and revising goals.</a:t>
            </a:r>
          </a:p>
          <a:p>
            <a:pPr marL="152396" indent="0">
              <a:buNone/>
            </a:pPr>
            <a:endParaRPr lang="en-CA" sz="2000" b="1" dirty="0">
              <a:solidFill>
                <a:schemeClr val="tx1">
                  <a:lumMod val="50000"/>
                </a:schemeClr>
              </a:solidFill>
            </a:endParaRPr>
          </a:p>
        </p:txBody>
      </p:sp>
    </p:spTree>
    <p:extLst>
      <p:ext uri="{BB962C8B-B14F-4D97-AF65-F5344CB8AC3E}">
        <p14:creationId xmlns:p14="http://schemas.microsoft.com/office/powerpoint/2010/main" val="308852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9.8 </a:t>
            </a:r>
            <a:r>
              <a:rPr lang="en-CA" i="0" dirty="0">
                <a:solidFill>
                  <a:srgbClr val="003180"/>
                </a:solidFill>
                <a:effectLst/>
              </a:rPr>
              <a:t>Motivating Employees Through Performance Incentives</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r>
              <a:rPr lang="en-CA" sz="2000" b="1" dirty="0">
                <a:solidFill>
                  <a:schemeClr val="tx1">
                    <a:lumMod val="50000"/>
                  </a:schemeClr>
                </a:solidFill>
              </a:rPr>
              <a:t>Incentives</a:t>
            </a:r>
            <a:r>
              <a:rPr lang="en-CA" sz="2000" dirty="0">
                <a:solidFill>
                  <a:schemeClr val="tx1">
                    <a:lumMod val="50000"/>
                  </a:schemeClr>
                </a:solidFill>
              </a:rPr>
              <a:t> are reward systems that tie pay to performance.</a:t>
            </a:r>
          </a:p>
          <a:p>
            <a:r>
              <a:rPr lang="en-CA" sz="2000" dirty="0">
                <a:solidFill>
                  <a:schemeClr val="tx1">
                    <a:lumMod val="50000"/>
                  </a:schemeClr>
                </a:solidFill>
              </a:rPr>
              <a:t>The Most Frequently Used Incentives:</a:t>
            </a:r>
          </a:p>
          <a:p>
            <a:endParaRPr lang="en-CA" sz="2000" dirty="0">
              <a:solidFill>
                <a:schemeClr val="tx1">
                  <a:lumMod val="50000"/>
                </a:schemeClr>
              </a:solidFill>
            </a:endParaRPr>
          </a:p>
        </p:txBody>
      </p:sp>
      <p:graphicFrame>
        <p:nvGraphicFramePr>
          <p:cNvPr id="4" name="Diagrama 3" descr="1. Merit Pay&#10;2. Sales Commissions&#10;3. Awards&#10;4. Team Bonuses&#10;5. Gainsharing&#10;6. Profit Sharing&#10;7. Stock Options">
            <a:extLst>
              <a:ext uri="{FF2B5EF4-FFF2-40B4-BE49-F238E27FC236}">
                <a16:creationId xmlns:a16="http://schemas.microsoft.com/office/drawing/2014/main" id="{1B409A4D-D87B-84D8-7A59-D0124AA58414}"/>
              </a:ext>
            </a:extLst>
          </p:cNvPr>
          <p:cNvGraphicFramePr/>
          <p:nvPr>
            <p:extLst>
              <p:ext uri="{D42A27DB-BD31-4B8C-83A1-F6EECF244321}">
                <p14:modId xmlns:p14="http://schemas.microsoft.com/office/powerpoint/2010/main" val="1649172809"/>
              </p:ext>
            </p:extLst>
          </p:nvPr>
        </p:nvGraphicFramePr>
        <p:xfrm>
          <a:off x="415600" y="2554515"/>
          <a:ext cx="11360800" cy="3338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5822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9.9 </a:t>
            </a:r>
            <a:r>
              <a:rPr lang="en-CA" i="0" dirty="0">
                <a:solidFill>
                  <a:srgbClr val="003180"/>
                </a:solidFill>
                <a:effectLst/>
              </a:rPr>
              <a:t>Motivating the Sales Team During </a:t>
            </a:r>
            <a:r>
              <a:rPr lang="en-CA" i="0">
                <a:solidFill>
                  <a:srgbClr val="003180"/>
                </a:solidFill>
                <a:effectLst/>
              </a:rPr>
              <a:t>A Slowdown</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357067"/>
            <a:ext cx="11360800" cy="4954266"/>
          </a:xfrm>
        </p:spPr>
        <p:txBody>
          <a:bodyPr>
            <a:noAutofit/>
          </a:bodyPr>
          <a:lstStyle/>
          <a:p>
            <a:r>
              <a:rPr lang="en-CA" dirty="0">
                <a:solidFill>
                  <a:schemeClr val="tx1">
                    <a:lumMod val="50000"/>
                  </a:schemeClr>
                </a:solidFill>
              </a:rPr>
              <a:t>During economic slowdowns, sales leaders should keep teams engaged and motivated by broadening their focus beyond topline numbers.</a:t>
            </a:r>
          </a:p>
          <a:p>
            <a:r>
              <a:rPr lang="en-CA" dirty="0">
                <a:solidFill>
                  <a:schemeClr val="tx1">
                    <a:lumMod val="50000"/>
                  </a:schemeClr>
                </a:solidFill>
              </a:rPr>
              <a:t>Customizing efforts to draw individual motivation helps maintain a positive and results-driven attitude during pessimism time.</a:t>
            </a:r>
          </a:p>
          <a:p>
            <a:r>
              <a:rPr lang="en-CA" dirty="0">
                <a:solidFill>
                  <a:schemeClr val="tx1">
                    <a:lumMod val="50000"/>
                  </a:schemeClr>
                </a:solidFill>
              </a:rPr>
              <a:t>Slow sales and recession are different, and it's important to view slow sales as an opportunity for self-assessment and strategic questions.</a:t>
            </a:r>
          </a:p>
          <a:p>
            <a:r>
              <a:rPr lang="en-CA" dirty="0">
                <a:solidFill>
                  <a:schemeClr val="tx1">
                    <a:lumMod val="50000"/>
                  </a:schemeClr>
                </a:solidFill>
              </a:rPr>
              <a:t>Align the sales organization with a "recession sales win strategy" to maintain a winning approach and attitude.</a:t>
            </a:r>
          </a:p>
          <a:p>
            <a:r>
              <a:rPr lang="en-CA" dirty="0">
                <a:solidFill>
                  <a:schemeClr val="tx1">
                    <a:lumMod val="50000"/>
                  </a:schemeClr>
                </a:solidFill>
              </a:rPr>
              <a:t>A true focus on value for buyers correlates highly with seller motivation and is crucial for vibrant sales organizations.</a:t>
            </a:r>
          </a:p>
          <a:p>
            <a:r>
              <a:rPr lang="en-CA" dirty="0">
                <a:solidFill>
                  <a:schemeClr val="tx1">
                    <a:lumMod val="50000"/>
                  </a:schemeClr>
                </a:solidFill>
              </a:rPr>
              <a:t>In difficult times, sales leaders must objectively evaluate their sales pipeline and organize internal teams to capture the market effectively, viewing the situation as a strategic opportunity for long-term gains.</a:t>
            </a:r>
          </a:p>
          <a:p>
            <a:r>
              <a:rPr lang="en-CA" dirty="0">
                <a:solidFill>
                  <a:schemeClr val="tx1">
                    <a:lumMod val="50000"/>
                  </a:schemeClr>
                </a:solidFill>
              </a:rPr>
              <a:t>During challenging times, continuous skills and capacity building are crucial for sales organizations to thrive and separate themselves from less capable competitors. Sales training should be viewed as an ongoing process to improve skills, knowledge, and results for the entire sales organization.</a:t>
            </a:r>
          </a:p>
        </p:txBody>
      </p:sp>
    </p:spTree>
    <p:extLst>
      <p:ext uri="{BB962C8B-B14F-4D97-AF65-F5344CB8AC3E}">
        <p14:creationId xmlns:p14="http://schemas.microsoft.com/office/powerpoint/2010/main" val="85300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t>9</a:t>
            </a:r>
            <a:r>
              <a:rPr lang="en-CA" b="1" dirty="0">
                <a:latin typeface="+mj-lt"/>
              </a:rPr>
              <a:t>.0 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endParaRPr lang="en-US" dirty="0">
              <a:solidFill>
                <a:schemeClr val="bg2"/>
              </a:solidFill>
              <a:cs typeface="Arial"/>
            </a:endParaRPr>
          </a:p>
          <a:p>
            <a:endParaRPr lang="en-US" sz="2000" dirty="0">
              <a:solidFill>
                <a:schemeClr val="bg2"/>
              </a:solidFill>
              <a:cs typeface="Arial"/>
            </a:endParaRPr>
          </a:p>
          <a:p>
            <a:pPr marL="342900" indent="-342900">
              <a:buFont typeface="Arial"/>
              <a:buChar char="•"/>
            </a:pPr>
            <a:r>
              <a:rPr lang="en-CA" sz="2000" dirty="0">
                <a:solidFill>
                  <a:schemeClr val="bg2"/>
                </a:solidFill>
                <a:cs typeface="Arial"/>
              </a:rPr>
              <a:t>Compare and contrast leadership and management.</a:t>
            </a:r>
          </a:p>
          <a:p>
            <a:pPr marL="342900" indent="-342900">
              <a:buFont typeface="Arial"/>
              <a:buChar char="•"/>
            </a:pPr>
            <a:r>
              <a:rPr lang="en-CA" sz="2000" dirty="0">
                <a:solidFill>
                  <a:schemeClr val="bg2"/>
                </a:solidFill>
                <a:cs typeface="Arial"/>
              </a:rPr>
              <a:t>Specify the contexts in which various leadership styles are effective.</a:t>
            </a:r>
          </a:p>
          <a:p>
            <a:pPr marL="342900" indent="-342900">
              <a:buFont typeface="Arial"/>
              <a:buChar char="•"/>
            </a:pPr>
            <a:r>
              <a:rPr lang="en-CA" sz="2000" dirty="0">
                <a:solidFill>
                  <a:schemeClr val="bg2"/>
                </a:solidFill>
                <a:cs typeface="Arial"/>
              </a:rPr>
              <a:t>Discuss how to develop your own leadership skills.</a:t>
            </a:r>
          </a:p>
          <a:p>
            <a:pPr marL="342900" indent="-342900">
              <a:buFont typeface="Arial"/>
              <a:buChar char="•"/>
            </a:pPr>
            <a:r>
              <a:rPr lang="en-CA" sz="2000" dirty="0">
                <a:solidFill>
                  <a:schemeClr val="bg2"/>
                </a:solidFill>
                <a:cs typeface="Arial"/>
              </a:rPr>
              <a:t>Outline strategies for managing a global sales team using a hybrid model.</a:t>
            </a:r>
          </a:p>
          <a:p>
            <a:pPr marL="342900" indent="-342900">
              <a:buFont typeface="Arial"/>
              <a:buChar char="•"/>
            </a:pPr>
            <a:r>
              <a:rPr lang="en-CA" sz="2000" dirty="0">
                <a:solidFill>
                  <a:schemeClr val="bg2"/>
                </a:solidFill>
                <a:cs typeface="Arial"/>
              </a:rPr>
              <a:t>Distinguish between goals and objectives.</a:t>
            </a:r>
          </a:p>
          <a:p>
            <a:pPr marL="342900" indent="-342900">
              <a:buFont typeface="Arial"/>
              <a:buChar char="•"/>
            </a:pPr>
            <a:r>
              <a:rPr lang="en-CA" sz="2000" dirty="0">
                <a:solidFill>
                  <a:schemeClr val="bg2"/>
                </a:solidFill>
                <a:cs typeface="Arial"/>
              </a:rPr>
              <a:t>Define motivation, and understand why it is important in the workplace.</a:t>
            </a:r>
          </a:p>
          <a:p>
            <a:pPr marL="342900" indent="-342900">
              <a:buFont typeface="Arial"/>
              <a:buChar char="•"/>
            </a:pPr>
            <a:r>
              <a:rPr lang="en-CA" sz="2000" dirty="0">
                <a:solidFill>
                  <a:schemeClr val="bg2"/>
                </a:solidFill>
                <a:cs typeface="Arial"/>
              </a:rPr>
              <a:t>Discuss conditions required to make goals effective.</a:t>
            </a:r>
          </a:p>
          <a:p>
            <a:pPr marL="342900" indent="-342900">
              <a:buFont typeface="Arial"/>
              <a:buChar char="•"/>
            </a:pPr>
            <a:r>
              <a:rPr lang="en-CA" sz="2000" dirty="0">
                <a:solidFill>
                  <a:schemeClr val="bg2"/>
                </a:solidFill>
                <a:cs typeface="Arial"/>
              </a:rPr>
              <a:t>Explain how incentive systems can be used to motivate employees.</a:t>
            </a:r>
          </a:p>
          <a:p>
            <a:pPr marL="342900" indent="-342900">
              <a:buFont typeface="Arial"/>
              <a:buChar char="•"/>
            </a:pPr>
            <a:r>
              <a:rPr lang="en-CA" sz="2000" dirty="0">
                <a:solidFill>
                  <a:schemeClr val="bg2"/>
                </a:solidFill>
                <a:cs typeface="Arial"/>
              </a:rPr>
              <a:t>Examine strategies to motivate a sales team during a downturn.</a:t>
            </a: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9.1 </a:t>
            </a:r>
            <a:r>
              <a:rPr lang="en-CA" i="0" dirty="0">
                <a:solidFill>
                  <a:srgbClr val="003180"/>
                </a:solidFill>
                <a:effectLst/>
              </a:rPr>
              <a:t>The Nature of Leadership</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rmAutofit fontScale="92500"/>
          </a:bodyPr>
          <a:lstStyle/>
          <a:p>
            <a:pPr marL="437515"/>
            <a:r>
              <a:rPr lang="en-CA" sz="2000" b="1" dirty="0">
                <a:solidFill>
                  <a:schemeClr val="tx1">
                    <a:lumMod val="50000"/>
                  </a:schemeClr>
                </a:solidFill>
              </a:rPr>
              <a:t>Leadership</a:t>
            </a:r>
            <a:r>
              <a:rPr lang="en-CA" sz="2000" dirty="0">
                <a:solidFill>
                  <a:schemeClr val="tx1">
                    <a:lumMod val="50000"/>
                  </a:schemeClr>
                </a:solidFill>
              </a:rPr>
              <a:t> is frequently defined as the act of influencing others to work toward a goal.</a:t>
            </a:r>
          </a:p>
          <a:p>
            <a:pPr marL="437515"/>
            <a:r>
              <a:rPr lang="en-CA" sz="2000" dirty="0">
                <a:solidFill>
                  <a:schemeClr val="tx1">
                    <a:lumMod val="50000"/>
                  </a:schemeClr>
                </a:solidFill>
              </a:rPr>
              <a:t>Leaders exist at all levels of an organization.</a:t>
            </a:r>
          </a:p>
          <a:p>
            <a:pPr marL="437515"/>
            <a:r>
              <a:rPr lang="en-CA" sz="2000" b="1" dirty="0">
                <a:solidFill>
                  <a:schemeClr val="tx1">
                    <a:lumMod val="50000"/>
                  </a:schemeClr>
                </a:solidFill>
              </a:rPr>
              <a:t>Formal leaders </a:t>
            </a:r>
            <a:r>
              <a:rPr lang="en-CA" sz="2000" dirty="0">
                <a:solidFill>
                  <a:schemeClr val="tx1">
                    <a:lumMod val="50000"/>
                  </a:schemeClr>
                </a:solidFill>
              </a:rPr>
              <a:t>have authority and use both positional and personal power to influence others.</a:t>
            </a:r>
          </a:p>
          <a:p>
            <a:pPr marL="437515"/>
            <a:r>
              <a:rPr lang="en-CA" sz="2000" b="1" dirty="0">
                <a:solidFill>
                  <a:schemeClr val="tx1">
                    <a:lumMod val="50000"/>
                  </a:schemeClr>
                </a:solidFill>
              </a:rPr>
              <a:t>Informal leaders</a:t>
            </a:r>
            <a:r>
              <a:rPr lang="en-CA" sz="2000" dirty="0">
                <a:solidFill>
                  <a:schemeClr val="tx1">
                    <a:lumMod val="50000"/>
                  </a:schemeClr>
                </a:solidFill>
              </a:rPr>
              <a:t> are without a formal authority within the organization but influence through personal power.</a:t>
            </a:r>
          </a:p>
          <a:p>
            <a:pPr marL="437515"/>
            <a:r>
              <a:rPr lang="en-CA" sz="2000" dirty="0">
                <a:solidFill>
                  <a:schemeClr val="tx1">
                    <a:lumMod val="50000"/>
                  </a:schemeClr>
                </a:solidFill>
              </a:rPr>
              <a:t>Effective leadership helps individuals and groups achieve their goals by focusing on the group’s maintenance needs and task needs.</a:t>
            </a:r>
          </a:p>
          <a:p>
            <a:pPr marL="437515"/>
            <a:r>
              <a:rPr lang="en-CA" sz="2000" dirty="0">
                <a:solidFill>
                  <a:schemeClr val="tx1">
                    <a:lumMod val="50000"/>
                  </a:schemeClr>
                </a:solidFill>
              </a:rPr>
              <a:t>Leaders do not rely on force but inspire others to adopt their goals willingly.</a:t>
            </a:r>
          </a:p>
          <a:p>
            <a:pPr marL="437515"/>
            <a:r>
              <a:rPr lang="en-CA" sz="2000" dirty="0">
                <a:solidFill>
                  <a:schemeClr val="tx1">
                    <a:lumMod val="50000"/>
                  </a:schemeClr>
                </a:solidFill>
              </a:rPr>
              <a:t>Leaders are people who take charge of or guide the activities of others.</a:t>
            </a:r>
          </a:p>
          <a:p>
            <a:pPr marL="437515"/>
            <a:r>
              <a:rPr lang="en-CA" sz="2000" dirty="0">
                <a:solidFill>
                  <a:schemeClr val="tx1">
                    <a:lumMod val="50000"/>
                  </a:schemeClr>
                </a:solidFill>
              </a:rPr>
              <a:t>Leaders provide the group with what is required to fulfill its maintenance and task-related needs.</a:t>
            </a:r>
          </a:p>
          <a:p>
            <a:pPr marL="437515"/>
            <a:r>
              <a:rPr lang="en-CA" sz="2000" dirty="0">
                <a:solidFill>
                  <a:schemeClr val="tx1">
                    <a:lumMod val="50000"/>
                  </a:schemeClr>
                </a:solidFill>
              </a:rPr>
              <a:t>Leadership and management are not interchangeable but often go hand in hand. Effective leadership requires management skills like goal-setting, planning, decision-making, and organizing.</a:t>
            </a:r>
          </a:p>
          <a:p>
            <a:pPr marL="437515"/>
            <a:r>
              <a:rPr lang="en-CA" sz="2000" dirty="0">
                <a:solidFill>
                  <a:schemeClr val="tx1">
                    <a:lumMod val="50000"/>
                  </a:schemeClr>
                </a:solidFill>
              </a:rPr>
              <a:t>Effective leadership calls for the ability to manage, and effective management requires leadership.</a:t>
            </a:r>
          </a:p>
        </p:txBody>
      </p:sp>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9.2 </a:t>
            </a:r>
            <a:r>
              <a:rPr lang="en-CA" i="0" dirty="0">
                <a:solidFill>
                  <a:srgbClr val="003180"/>
                </a:solidFill>
                <a:effectLst/>
              </a:rPr>
              <a:t>Leadership Styles</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37515"/>
            <a:r>
              <a:rPr lang="en-CA" sz="2000" dirty="0">
                <a:solidFill>
                  <a:schemeClr val="tx1">
                    <a:lumMod val="50000"/>
                  </a:schemeClr>
                </a:solidFill>
              </a:rPr>
              <a:t>Leadership styles can be categorized into autocratic, democratic, and laissez-faire leaders.</a:t>
            </a:r>
          </a:p>
          <a:p>
            <a:pPr marL="437515"/>
            <a:r>
              <a:rPr lang="en-CA" sz="2000" dirty="0">
                <a:solidFill>
                  <a:schemeClr val="tx1">
                    <a:lumMod val="50000"/>
                  </a:schemeClr>
                </a:solidFill>
              </a:rPr>
              <a:t>Effective leaders adapt their style to fit the relational and situational context.</a:t>
            </a:r>
          </a:p>
          <a:p>
            <a:pPr marL="437515"/>
            <a:r>
              <a:rPr lang="en-CA" sz="2000" dirty="0">
                <a:solidFill>
                  <a:schemeClr val="tx1">
                    <a:lumMod val="50000"/>
                  </a:schemeClr>
                </a:solidFill>
              </a:rPr>
              <a:t>Three modern leadership styles: </a:t>
            </a:r>
          </a:p>
          <a:p>
            <a:pPr marL="1218539" lvl="1"/>
            <a:r>
              <a:rPr lang="en-CA" sz="2000" b="1" dirty="0">
                <a:solidFill>
                  <a:schemeClr val="tx1">
                    <a:lumMod val="50000"/>
                  </a:schemeClr>
                </a:solidFill>
                <a:latin typeface="+mn-lt"/>
              </a:rPr>
              <a:t>leader-as-technician</a:t>
            </a:r>
            <a:r>
              <a:rPr lang="en-CA" sz="2000" dirty="0">
                <a:solidFill>
                  <a:schemeClr val="tx1">
                    <a:lumMod val="50000"/>
                  </a:schemeClr>
                </a:solidFill>
                <a:latin typeface="+mn-lt"/>
              </a:rPr>
              <a:t>: Valued for specialized skills and problem-solving abilities.</a:t>
            </a:r>
          </a:p>
          <a:p>
            <a:pPr marL="1218539" lvl="1"/>
            <a:r>
              <a:rPr lang="en-CA" sz="2000" b="1" dirty="0">
                <a:solidFill>
                  <a:schemeClr val="tx1">
                    <a:lumMod val="50000"/>
                  </a:schemeClr>
                </a:solidFill>
                <a:latin typeface="+mn-lt"/>
              </a:rPr>
              <a:t>leader-as-conductor</a:t>
            </a:r>
            <a:r>
              <a:rPr lang="en-CA" sz="2000" dirty="0">
                <a:solidFill>
                  <a:schemeClr val="tx1">
                    <a:lumMod val="50000"/>
                  </a:schemeClr>
                </a:solidFill>
                <a:latin typeface="+mn-lt"/>
              </a:rPr>
              <a:t>: Brings people together for a common goal and sets the vision.</a:t>
            </a:r>
          </a:p>
          <a:p>
            <a:pPr marL="1218539" lvl="1"/>
            <a:r>
              <a:rPr lang="en-CA" sz="2000" b="1" dirty="0">
                <a:solidFill>
                  <a:schemeClr val="tx1">
                    <a:lumMod val="50000"/>
                  </a:schemeClr>
                </a:solidFill>
                <a:latin typeface="+mn-lt"/>
              </a:rPr>
              <a:t>leader-as-coach: </a:t>
            </a:r>
            <a:r>
              <a:rPr lang="en-CA" sz="2000" dirty="0">
                <a:solidFill>
                  <a:schemeClr val="tx1">
                    <a:lumMod val="50000"/>
                  </a:schemeClr>
                </a:solidFill>
                <a:latin typeface="+mn-lt"/>
              </a:rPr>
              <a:t>Combines talents and skills, serving as a teacher, motivator, and keeper of the goals of the group.</a:t>
            </a:r>
          </a:p>
          <a:p>
            <a:pPr marL="437515"/>
            <a:r>
              <a:rPr lang="en-CA" sz="2000" dirty="0">
                <a:solidFill>
                  <a:schemeClr val="tx1">
                    <a:lumMod val="50000"/>
                  </a:schemeClr>
                </a:solidFill>
              </a:rPr>
              <a:t>Five coaching traits that produce results: </a:t>
            </a:r>
          </a:p>
          <a:p>
            <a:pPr marL="1218539" lvl="1"/>
            <a:r>
              <a:rPr lang="en-CA" sz="2000" dirty="0">
                <a:solidFill>
                  <a:schemeClr val="tx1">
                    <a:lumMod val="50000"/>
                  </a:schemeClr>
                </a:solidFill>
                <a:latin typeface="+mn-lt"/>
              </a:rPr>
              <a:t>Orientation and education.</a:t>
            </a:r>
          </a:p>
          <a:p>
            <a:pPr marL="1218539" lvl="1"/>
            <a:r>
              <a:rPr lang="en-CA" sz="2000" dirty="0">
                <a:solidFill>
                  <a:schemeClr val="tx1">
                    <a:lumMod val="50000"/>
                  </a:schemeClr>
                </a:solidFill>
                <a:latin typeface="+mn-lt"/>
              </a:rPr>
              <a:t>Nurturing and encouragement.</a:t>
            </a:r>
          </a:p>
          <a:p>
            <a:pPr marL="1218539" lvl="1"/>
            <a:r>
              <a:rPr lang="en-CA" sz="2000" dirty="0">
                <a:solidFill>
                  <a:schemeClr val="tx1">
                    <a:lumMod val="50000"/>
                  </a:schemeClr>
                </a:solidFill>
                <a:latin typeface="+mn-lt"/>
              </a:rPr>
              <a:t>Assessment and correction.</a:t>
            </a:r>
          </a:p>
          <a:p>
            <a:pPr marL="1218539" lvl="1"/>
            <a:r>
              <a:rPr lang="en-CA" sz="2000" dirty="0">
                <a:solidFill>
                  <a:schemeClr val="tx1">
                    <a:lumMod val="50000"/>
                  </a:schemeClr>
                </a:solidFill>
                <a:latin typeface="+mn-lt"/>
              </a:rPr>
              <a:t>Listening and counseling.</a:t>
            </a:r>
          </a:p>
          <a:p>
            <a:pPr marL="1218539" lvl="1"/>
            <a:r>
              <a:rPr lang="en-CA" sz="2000" dirty="0">
                <a:solidFill>
                  <a:schemeClr val="tx1">
                    <a:lumMod val="50000"/>
                  </a:schemeClr>
                </a:solidFill>
                <a:latin typeface="+mn-lt"/>
              </a:rPr>
              <a:t>Establishing group emphasis.</a:t>
            </a:r>
          </a:p>
          <a:p>
            <a:pPr marL="151765" indent="0">
              <a:buNone/>
            </a:pPr>
            <a:endParaRPr lang="en-CA" sz="2000" dirty="0">
              <a:solidFill>
                <a:schemeClr val="tx1">
                  <a:lumMod val="50000"/>
                </a:schemeClr>
              </a:solidFill>
            </a:endParaRPr>
          </a:p>
        </p:txBody>
      </p:sp>
    </p:spTree>
    <p:extLst>
      <p:ext uri="{BB962C8B-B14F-4D97-AF65-F5344CB8AC3E}">
        <p14:creationId xmlns:p14="http://schemas.microsoft.com/office/powerpoint/2010/main" val="155029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9.3 </a:t>
            </a:r>
            <a:r>
              <a:rPr lang="en-CA" i="0" dirty="0">
                <a:solidFill>
                  <a:srgbClr val="003180"/>
                </a:solidFill>
                <a:effectLst/>
              </a:rPr>
              <a:t>Finding Your Own Leadership Style</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6623829" cy="4671500"/>
          </a:xfrm>
        </p:spPr>
        <p:txBody>
          <a:bodyPr>
            <a:noAutofit/>
          </a:bodyPr>
          <a:lstStyle/>
          <a:p>
            <a:pPr algn="l"/>
            <a:r>
              <a:rPr lang="en-CA" sz="2000" i="0" dirty="0">
                <a:solidFill>
                  <a:schemeClr val="tx1">
                    <a:lumMod val="50000"/>
                  </a:schemeClr>
                </a:solidFill>
                <a:effectLst/>
              </a:rPr>
              <a:t>5 Tips to Find Your Unique Voice:</a:t>
            </a:r>
          </a:p>
          <a:p>
            <a:pPr lvl="1"/>
            <a:r>
              <a:rPr lang="en-CA" sz="2000" dirty="0">
                <a:solidFill>
                  <a:schemeClr val="tx1">
                    <a:lumMod val="50000"/>
                  </a:schemeClr>
                </a:solidFill>
                <a:latin typeface="+mn-lt"/>
              </a:rPr>
              <a:t>Know your own values.</a:t>
            </a:r>
          </a:p>
          <a:p>
            <a:pPr lvl="1"/>
            <a:r>
              <a:rPr lang="en-CA" sz="2000" i="0" dirty="0">
                <a:solidFill>
                  <a:schemeClr val="tx1">
                    <a:lumMod val="50000"/>
                  </a:schemeClr>
                </a:solidFill>
                <a:effectLst/>
                <a:latin typeface="+mn-lt"/>
              </a:rPr>
              <a:t>Determine key leadership traits.</a:t>
            </a:r>
          </a:p>
          <a:p>
            <a:pPr lvl="1"/>
            <a:r>
              <a:rPr lang="en-CA" sz="2000" dirty="0">
                <a:solidFill>
                  <a:schemeClr val="tx1">
                    <a:lumMod val="50000"/>
                  </a:schemeClr>
                </a:solidFill>
                <a:latin typeface="+mn-lt"/>
              </a:rPr>
              <a:t>Determine leaderships skills you need.</a:t>
            </a:r>
            <a:endParaRPr lang="en-CA" sz="2000" i="0" dirty="0">
              <a:solidFill>
                <a:schemeClr val="tx1">
                  <a:lumMod val="50000"/>
                </a:schemeClr>
              </a:solidFill>
              <a:effectLst/>
              <a:latin typeface="+mn-lt"/>
            </a:endParaRPr>
          </a:p>
          <a:p>
            <a:pPr lvl="1"/>
            <a:r>
              <a:rPr lang="en-CA" sz="2000" dirty="0">
                <a:solidFill>
                  <a:schemeClr val="tx1">
                    <a:lumMod val="50000"/>
                  </a:schemeClr>
                </a:solidFill>
                <a:latin typeface="+mn-lt"/>
              </a:rPr>
              <a:t>Understand your Communication style.</a:t>
            </a:r>
          </a:p>
          <a:p>
            <a:pPr lvl="1"/>
            <a:r>
              <a:rPr lang="en-CA" sz="2000" i="0" dirty="0">
                <a:solidFill>
                  <a:schemeClr val="tx1">
                    <a:lumMod val="50000"/>
                  </a:schemeClr>
                </a:solidFill>
                <a:effectLst/>
                <a:latin typeface="+mn-lt"/>
              </a:rPr>
              <a:t>Understand your priorities.</a:t>
            </a:r>
          </a:p>
          <a:p>
            <a:r>
              <a:rPr lang="en-CA" sz="2000" dirty="0">
                <a:solidFill>
                  <a:schemeClr val="tx1">
                    <a:lumMod val="50000"/>
                  </a:schemeClr>
                </a:solidFill>
              </a:rPr>
              <a:t>H</a:t>
            </a:r>
            <a:r>
              <a:rPr lang="en-CA" sz="2000" i="0" dirty="0">
                <a:solidFill>
                  <a:schemeClr val="tx1">
                    <a:lumMod val="50000"/>
                  </a:schemeClr>
                </a:solidFill>
                <a:effectLst/>
              </a:rPr>
              <a:t>ow good leaders inspire their coworkers:</a:t>
            </a:r>
          </a:p>
          <a:p>
            <a:pPr lvl="1"/>
            <a:r>
              <a:rPr lang="en-CA" sz="2000" i="0" dirty="0">
                <a:solidFill>
                  <a:schemeClr val="tx1">
                    <a:lumMod val="50000"/>
                  </a:schemeClr>
                </a:solidFill>
                <a:effectLst/>
                <a:latin typeface="+mn-lt"/>
              </a:rPr>
              <a:t>Remember the importance of ethical leadership.</a:t>
            </a:r>
          </a:p>
          <a:p>
            <a:pPr lvl="1"/>
            <a:r>
              <a:rPr lang="en-CA" sz="2000" dirty="0">
                <a:solidFill>
                  <a:schemeClr val="tx1">
                    <a:lumMod val="50000"/>
                  </a:schemeClr>
                </a:solidFill>
                <a:latin typeface="+mn-lt"/>
              </a:rPr>
              <a:t>C</a:t>
            </a:r>
            <a:r>
              <a:rPr lang="en-CA" sz="2000" i="0" dirty="0">
                <a:solidFill>
                  <a:schemeClr val="tx1">
                    <a:lumMod val="50000"/>
                  </a:schemeClr>
                </a:solidFill>
                <a:effectLst/>
                <a:latin typeface="+mn-lt"/>
              </a:rPr>
              <a:t>ommunicating clearly with your team and customers. </a:t>
            </a:r>
          </a:p>
          <a:p>
            <a:pPr lvl="1"/>
            <a:r>
              <a:rPr lang="en-CA" sz="2000" i="0" dirty="0">
                <a:solidFill>
                  <a:schemeClr val="tx1">
                    <a:lumMod val="50000"/>
                  </a:schemeClr>
                </a:solidFill>
                <a:effectLst/>
                <a:latin typeface="+mn-lt"/>
              </a:rPr>
              <a:t>building relationships.</a:t>
            </a:r>
          </a:p>
          <a:p>
            <a:pPr lvl="1"/>
            <a:r>
              <a:rPr lang="en-CA" sz="2000" i="0" dirty="0">
                <a:solidFill>
                  <a:schemeClr val="tx1">
                    <a:lumMod val="50000"/>
                  </a:schemeClr>
                </a:solidFill>
                <a:effectLst/>
                <a:latin typeface="+mn-lt"/>
              </a:rPr>
              <a:t>adopting a problem-solving approach.</a:t>
            </a:r>
          </a:p>
          <a:p>
            <a:pPr marL="151765" indent="0">
              <a:buNone/>
            </a:pPr>
            <a:endParaRPr lang="en-CA" sz="2000" dirty="0">
              <a:solidFill>
                <a:schemeClr val="tx1">
                  <a:lumMod val="50000"/>
                </a:schemeClr>
              </a:solidFill>
            </a:endParaRPr>
          </a:p>
        </p:txBody>
      </p:sp>
      <p:pic>
        <p:nvPicPr>
          <p:cNvPr id="5" name="Imagen 4" descr="A group of people sitting around a table in an office.">
            <a:extLst>
              <a:ext uri="{FF2B5EF4-FFF2-40B4-BE49-F238E27FC236}">
                <a16:creationId xmlns:a16="http://schemas.microsoft.com/office/drawing/2014/main" id="{DD930455-BF5C-6455-9D7C-C21F911E80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9429" y="2193203"/>
            <a:ext cx="4283529" cy="2855686"/>
          </a:xfrm>
          <a:prstGeom prst="rect">
            <a:avLst/>
          </a:prstGeom>
        </p:spPr>
      </p:pic>
      <p:sp>
        <p:nvSpPr>
          <p:cNvPr id="6" name="TextBox 10">
            <a:extLst>
              <a:ext uri="{FF2B5EF4-FFF2-40B4-BE49-F238E27FC236}">
                <a16:creationId xmlns:a16="http://schemas.microsoft.com/office/drawing/2014/main" id="{406A6D55-6AAD-36B0-F4AF-5E09E1FCC4EF}"/>
              </a:ext>
            </a:extLst>
          </p:cNvPr>
          <p:cNvSpPr txBox="1"/>
          <p:nvPr/>
        </p:nvSpPr>
        <p:spPr>
          <a:xfrm>
            <a:off x="6888118" y="5073048"/>
            <a:ext cx="4434840" cy="338554"/>
          </a:xfrm>
          <a:prstGeom prst="rect">
            <a:avLst/>
          </a:prstGeom>
          <a:noFill/>
        </p:spPr>
        <p:txBody>
          <a:bodyPr wrap="square">
            <a:spAutoFit/>
          </a:bodyPr>
          <a:lstStyle/>
          <a:p>
            <a:pPr algn="ctr"/>
            <a:r>
              <a:rPr lang="en-CA" sz="1600" dirty="0">
                <a:hlinkClick r:id="rId4"/>
              </a:rPr>
              <a:t>Photo</a:t>
            </a:r>
            <a:r>
              <a:rPr lang="en-CA" sz="1600" dirty="0"/>
              <a:t> by </a:t>
            </a:r>
            <a:r>
              <a:rPr lang="en-CA" sz="1600" dirty="0">
                <a:hlinkClick r:id="rId5"/>
              </a:rPr>
              <a:t>fauxels</a:t>
            </a:r>
            <a:r>
              <a:rPr lang="en-CA" sz="1600" dirty="0"/>
              <a:t>, </a:t>
            </a:r>
            <a:r>
              <a:rPr lang="en-CA" sz="1600" dirty="0">
                <a:hlinkClick r:id="rId6"/>
              </a:rPr>
              <a:t>Pexels License</a:t>
            </a:r>
            <a:endParaRPr lang="en-CA" sz="1600" dirty="0"/>
          </a:p>
        </p:txBody>
      </p:sp>
    </p:spTree>
    <p:extLst>
      <p:ext uri="{BB962C8B-B14F-4D97-AF65-F5344CB8AC3E}">
        <p14:creationId xmlns:p14="http://schemas.microsoft.com/office/powerpoint/2010/main" val="161096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9.4 </a:t>
            </a:r>
            <a:r>
              <a:rPr lang="en-CA" i="0" dirty="0">
                <a:solidFill>
                  <a:srgbClr val="003180"/>
                </a:solidFill>
                <a:effectLst/>
              </a:rPr>
              <a:t>Managing A Global Sales Team Using A Hybrid Model</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algn="l"/>
            <a:r>
              <a:rPr lang="en-CA" sz="2000" dirty="0">
                <a:solidFill>
                  <a:schemeClr val="tx1">
                    <a:lumMod val="50000"/>
                  </a:schemeClr>
                </a:solidFill>
              </a:rPr>
              <a:t>Hybrid working is a preferred option after the pandemic, modern day managers and leaders should be able to effectively manage and co-ordinate the teams which may be spread geographically through technology.</a:t>
            </a:r>
          </a:p>
          <a:p>
            <a:pPr algn="l"/>
            <a:r>
              <a:rPr lang="en-CA" sz="2000" dirty="0">
                <a:solidFill>
                  <a:schemeClr val="tx1">
                    <a:lumMod val="50000"/>
                  </a:schemeClr>
                </a:solidFill>
              </a:rPr>
              <a:t>Businesses keen to build strong, committed teams need to think about their people not as ‘resources’, but as individuals they have to get to know, value and appreciate. </a:t>
            </a:r>
          </a:p>
          <a:p>
            <a:pPr algn="l"/>
            <a:r>
              <a:rPr lang="en-CA" sz="2000" dirty="0">
                <a:solidFill>
                  <a:schemeClr val="tx1">
                    <a:lumMod val="50000"/>
                  </a:schemeClr>
                </a:solidFill>
              </a:rPr>
              <a:t>Encourage a healthy work-life balance for happier and more engaged employees.</a:t>
            </a:r>
          </a:p>
          <a:p>
            <a:r>
              <a:rPr lang="en-CA" sz="2000" dirty="0">
                <a:solidFill>
                  <a:schemeClr val="tx1">
                    <a:lumMod val="50000"/>
                  </a:schemeClr>
                </a:solidFill>
              </a:rPr>
              <a:t>Trust is crucial in hybrid working(trust cuts both ways); establish clear KPIs and find new ways to stay connected.</a:t>
            </a:r>
          </a:p>
          <a:p>
            <a:r>
              <a:rPr lang="en-CA" sz="2000" dirty="0">
                <a:solidFill>
                  <a:schemeClr val="tx1">
                    <a:lumMod val="50000"/>
                  </a:schemeClr>
                </a:solidFill>
              </a:rPr>
              <a:t>Regular, quality interactions are invigorating for teams: they fire creativity, strengthen bonds, and inspire people to learn from one another; Bring teams together when possible, hold curated meetings, workshops, and sales conferences.</a:t>
            </a:r>
          </a:p>
          <a:p>
            <a:pPr algn="l"/>
            <a:r>
              <a:rPr lang="en-CA" sz="2000" dirty="0">
                <a:solidFill>
                  <a:schemeClr val="tx1">
                    <a:lumMod val="50000"/>
                  </a:schemeClr>
                </a:solidFill>
              </a:rPr>
              <a:t>Lead by example is an essential skill for leaders in driving a cultural shift and achieving success in a hybrid working environment.</a:t>
            </a:r>
          </a:p>
        </p:txBody>
      </p:sp>
    </p:spTree>
    <p:extLst>
      <p:ext uri="{BB962C8B-B14F-4D97-AF65-F5344CB8AC3E}">
        <p14:creationId xmlns:p14="http://schemas.microsoft.com/office/powerpoint/2010/main" val="348389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9.5 </a:t>
            </a:r>
            <a:r>
              <a:rPr lang="en-CA" i="0" dirty="0">
                <a:solidFill>
                  <a:srgbClr val="003180"/>
                </a:solidFill>
                <a:effectLst/>
              </a:rPr>
              <a:t>The Nature of Goals and Objectives</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r>
              <a:rPr lang="en-CA" sz="2000" dirty="0">
                <a:solidFill>
                  <a:schemeClr val="tx1">
                    <a:lumMod val="50000"/>
                  </a:schemeClr>
                </a:solidFill>
              </a:rPr>
              <a:t>Goals and objectives are a critical component of leadership.</a:t>
            </a:r>
          </a:p>
          <a:p>
            <a:r>
              <a:rPr lang="en-CA" sz="2000" dirty="0">
                <a:solidFill>
                  <a:schemeClr val="tx1">
                    <a:lumMod val="50000"/>
                  </a:schemeClr>
                </a:solidFill>
              </a:rPr>
              <a:t>Goals and objectives provide the foundation for measurement; </a:t>
            </a:r>
            <a:r>
              <a:rPr lang="en-CA" sz="2000" b="1" dirty="0">
                <a:solidFill>
                  <a:schemeClr val="tx1">
                    <a:lumMod val="50000"/>
                  </a:schemeClr>
                </a:solidFill>
              </a:rPr>
              <a:t>goals</a:t>
            </a:r>
            <a:r>
              <a:rPr lang="en-CA" sz="2000" dirty="0">
                <a:solidFill>
                  <a:schemeClr val="tx1">
                    <a:lumMod val="50000"/>
                  </a:schemeClr>
                </a:solidFill>
              </a:rPr>
              <a:t> define what an organization aims to accomplish, while </a:t>
            </a:r>
            <a:r>
              <a:rPr lang="en-CA" sz="2000" b="1" dirty="0">
                <a:solidFill>
                  <a:schemeClr val="tx1">
                    <a:lumMod val="50000"/>
                  </a:schemeClr>
                </a:solidFill>
              </a:rPr>
              <a:t>objectives</a:t>
            </a:r>
            <a:r>
              <a:rPr lang="en-CA" sz="2000" dirty="0">
                <a:solidFill>
                  <a:schemeClr val="tx1">
                    <a:lumMod val="50000"/>
                  </a:schemeClr>
                </a:solidFill>
              </a:rPr>
              <a:t> are precise, time-based, measurable actions supporting goals.</a:t>
            </a:r>
          </a:p>
          <a:p>
            <a:r>
              <a:rPr lang="en-CA" sz="2000" b="1" dirty="0">
                <a:solidFill>
                  <a:schemeClr val="tx1">
                    <a:lumMod val="50000"/>
                  </a:schemeClr>
                </a:solidFill>
              </a:rPr>
              <a:t>Measures</a:t>
            </a:r>
            <a:r>
              <a:rPr lang="en-CA" sz="2000" dirty="0">
                <a:solidFill>
                  <a:schemeClr val="tx1">
                    <a:lumMod val="50000"/>
                  </a:schemeClr>
                </a:solidFill>
              </a:rPr>
              <a:t> are the actual metrics used to gauge performance on objectives; Measurement is a fundamental requirement and an integral part of strategic planning.</a:t>
            </a:r>
          </a:p>
          <a:p>
            <a:r>
              <a:rPr lang="en-CA" sz="2000" dirty="0">
                <a:solidFill>
                  <a:schemeClr val="tx1">
                    <a:lumMod val="50000"/>
                  </a:schemeClr>
                </a:solidFill>
              </a:rPr>
              <a:t>Goals and objectives should be tied to the organization's strategy, vision, and mission.</a:t>
            </a:r>
          </a:p>
          <a:p>
            <a:r>
              <a:rPr lang="en-CA" sz="2000" dirty="0">
                <a:solidFill>
                  <a:schemeClr val="tx1">
                    <a:lumMod val="50000"/>
                  </a:schemeClr>
                </a:solidFill>
              </a:rPr>
              <a:t>Goals and objectives serve to:</a:t>
            </a:r>
          </a:p>
          <a:p>
            <a:pPr lvl="1"/>
            <a:r>
              <a:rPr lang="en-CA" sz="2000" dirty="0">
                <a:solidFill>
                  <a:schemeClr val="tx1">
                    <a:lumMod val="50000"/>
                  </a:schemeClr>
                </a:solidFill>
                <a:latin typeface="+mn-lt"/>
              </a:rPr>
              <a:t>Gauge and report performance</a:t>
            </a:r>
          </a:p>
          <a:p>
            <a:pPr lvl="1"/>
            <a:r>
              <a:rPr lang="en-CA" sz="2000" dirty="0">
                <a:solidFill>
                  <a:schemeClr val="tx1">
                    <a:lumMod val="50000"/>
                  </a:schemeClr>
                </a:solidFill>
                <a:latin typeface="+mn-lt"/>
              </a:rPr>
              <a:t>Improve performance</a:t>
            </a:r>
          </a:p>
          <a:p>
            <a:pPr lvl="1"/>
            <a:r>
              <a:rPr lang="en-CA" sz="2000" dirty="0">
                <a:solidFill>
                  <a:schemeClr val="tx1">
                    <a:lumMod val="50000"/>
                  </a:schemeClr>
                </a:solidFill>
                <a:latin typeface="+mn-lt"/>
              </a:rPr>
              <a:t>Align effort</a:t>
            </a:r>
          </a:p>
          <a:p>
            <a:pPr lvl="1"/>
            <a:r>
              <a:rPr lang="en-CA" sz="2000" dirty="0">
                <a:solidFill>
                  <a:schemeClr val="tx1">
                    <a:lumMod val="50000"/>
                  </a:schemeClr>
                </a:solidFill>
                <a:latin typeface="+mn-lt"/>
              </a:rPr>
              <a:t>Manage accountabilities</a:t>
            </a:r>
          </a:p>
          <a:p>
            <a:endParaRPr lang="en-CA" sz="2000" dirty="0">
              <a:solidFill>
                <a:schemeClr val="tx1">
                  <a:lumMod val="50000"/>
                </a:schemeClr>
              </a:solidFill>
            </a:endParaRPr>
          </a:p>
        </p:txBody>
      </p:sp>
    </p:spTree>
    <p:extLst>
      <p:ext uri="{BB962C8B-B14F-4D97-AF65-F5344CB8AC3E}">
        <p14:creationId xmlns:p14="http://schemas.microsoft.com/office/powerpoint/2010/main" val="290184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9.5 </a:t>
            </a:r>
            <a:r>
              <a:rPr lang="en-CA" i="0" dirty="0">
                <a:solidFill>
                  <a:srgbClr val="003180"/>
                </a:solidFill>
                <a:effectLst/>
              </a:rPr>
              <a:t>The Nature of Goals </a:t>
            </a:r>
            <a:r>
              <a:rPr lang="en-CA" i="0">
                <a:solidFill>
                  <a:srgbClr val="003180"/>
                </a:solidFill>
                <a:effectLst/>
              </a:rPr>
              <a:t>and Objectives </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5680400" cy="4671500"/>
          </a:xfrm>
        </p:spPr>
        <p:txBody>
          <a:bodyPr>
            <a:noAutofit/>
          </a:bodyPr>
          <a:lstStyle/>
          <a:p>
            <a:r>
              <a:rPr lang="en-CA" sz="1900" dirty="0">
                <a:solidFill>
                  <a:schemeClr val="tx1">
                    <a:lumMod val="50000"/>
                  </a:schemeClr>
                </a:solidFill>
              </a:rPr>
              <a:t>Planning starts with a vision and mission, followed by the development of a strategy to realize them. Success is measured by achieving underlying goals and objectives.</a:t>
            </a:r>
          </a:p>
          <a:p>
            <a:r>
              <a:rPr lang="en-CA" sz="1900" dirty="0">
                <a:solidFill>
                  <a:schemeClr val="tx1">
                    <a:lumMod val="50000"/>
                  </a:schemeClr>
                </a:solidFill>
              </a:rPr>
              <a:t>Goals are set for the entire organization and create a hierarchy of specific objectives.</a:t>
            </a:r>
          </a:p>
          <a:p>
            <a:r>
              <a:rPr lang="en-CA" sz="1900" dirty="0">
                <a:solidFill>
                  <a:schemeClr val="tx1">
                    <a:lumMod val="50000"/>
                  </a:schemeClr>
                </a:solidFill>
              </a:rPr>
              <a:t>The way that the firm is organized can affect goals and objectives in a number of ways.</a:t>
            </a:r>
          </a:p>
          <a:p>
            <a:r>
              <a:rPr lang="en-CA" sz="1900" dirty="0">
                <a:solidFill>
                  <a:schemeClr val="tx1">
                    <a:lumMod val="50000"/>
                  </a:schemeClr>
                </a:solidFill>
              </a:rPr>
              <a:t>Top managers set goals for the organization, and lower-level managers set objectives for their respective areas. </a:t>
            </a:r>
          </a:p>
          <a:p>
            <a:r>
              <a:rPr lang="en-CA" sz="1900" dirty="0">
                <a:solidFill>
                  <a:schemeClr val="tx1">
                    <a:lumMod val="50000"/>
                  </a:schemeClr>
                </a:solidFill>
              </a:rPr>
              <a:t>Goals and objectives provide a form of control and align interests and accountability.</a:t>
            </a:r>
          </a:p>
          <a:p>
            <a:endParaRPr lang="en-CA" sz="1900" dirty="0">
              <a:solidFill>
                <a:schemeClr val="tx1">
                  <a:lumMod val="50000"/>
                </a:schemeClr>
              </a:solidFill>
            </a:endParaRPr>
          </a:p>
        </p:txBody>
      </p:sp>
      <p:pic>
        <p:nvPicPr>
          <p:cNvPr id="3074" name="Picture 2" descr="Pryamid of Goals and Objectives in Planning. Top: Vision &amp; Mission. Middle: Strategic Goals &amp; Objectives. Bottom: Operating Goals &amp; Objectives. Time and function from Top to bottom: Top: Relatively long / Relatively broad. Bottom: Relatively short / Relatively specific.">
            <a:extLst>
              <a:ext uri="{FF2B5EF4-FFF2-40B4-BE49-F238E27FC236}">
                <a16:creationId xmlns:a16="http://schemas.microsoft.com/office/drawing/2014/main" id="{21266F33-9BFF-49D8-A5B8-733199DB6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048" y="1639833"/>
            <a:ext cx="5804851" cy="383205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D990B10-2A57-09A7-3512-920769FE7502}"/>
              </a:ext>
            </a:extLst>
          </p:cNvPr>
          <p:cNvSpPr txBox="1"/>
          <p:nvPr/>
        </p:nvSpPr>
        <p:spPr>
          <a:xfrm>
            <a:off x="6966857" y="5569986"/>
            <a:ext cx="3583032" cy="369332"/>
          </a:xfrm>
          <a:prstGeom prst="rect">
            <a:avLst/>
          </a:prstGeom>
          <a:noFill/>
        </p:spPr>
        <p:txBody>
          <a:bodyPr wrap="none" rtlCol="0">
            <a:spAutoFit/>
          </a:bodyPr>
          <a:lstStyle/>
          <a:p>
            <a:r>
              <a:rPr lang="en-CA" i="1" dirty="0"/>
              <a:t>Goals and Objectives in Planning</a:t>
            </a:r>
          </a:p>
        </p:txBody>
      </p:sp>
    </p:spTree>
    <p:extLst>
      <p:ext uri="{BB962C8B-B14F-4D97-AF65-F5344CB8AC3E}">
        <p14:creationId xmlns:p14="http://schemas.microsoft.com/office/powerpoint/2010/main" val="104466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9.6 </a:t>
            </a:r>
            <a:r>
              <a:rPr lang="en-CA" i="0" dirty="0">
                <a:solidFill>
                  <a:srgbClr val="003180"/>
                </a:solidFill>
                <a:effectLst/>
              </a:rPr>
              <a:t>Motivation</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r>
              <a:rPr lang="en-CA" sz="2000" b="1" dirty="0">
                <a:solidFill>
                  <a:schemeClr val="tx1">
                    <a:lumMod val="50000"/>
                  </a:schemeClr>
                </a:solidFill>
              </a:rPr>
              <a:t>Motivation</a:t>
            </a:r>
            <a:r>
              <a:rPr lang="en-CA" sz="2000" dirty="0">
                <a:solidFill>
                  <a:schemeClr val="tx1">
                    <a:lumMod val="50000"/>
                  </a:schemeClr>
                </a:solidFill>
              </a:rPr>
              <a:t> refers to an internally generated drive to achieve a goal or follow a particular course of action.</a:t>
            </a:r>
          </a:p>
          <a:p>
            <a:r>
              <a:rPr lang="en-CA" sz="2000" dirty="0">
                <a:solidFill>
                  <a:schemeClr val="tx1">
                    <a:lumMod val="50000"/>
                  </a:schemeClr>
                </a:solidFill>
              </a:rPr>
              <a:t>Highly motivated employees focus their efforts on achieving specific goals. It’s the manager’s job, therefore, to motivate employees.</a:t>
            </a:r>
          </a:p>
          <a:p>
            <a:r>
              <a:rPr lang="en-CA" sz="2000" dirty="0">
                <a:solidFill>
                  <a:schemeClr val="tx1">
                    <a:lumMod val="50000"/>
                  </a:schemeClr>
                </a:solidFill>
              </a:rPr>
              <a:t>Motivated employees are more productive, have lower absenteeism, and stay in their jobs longer.</a:t>
            </a:r>
          </a:p>
          <a:p>
            <a:r>
              <a:rPr lang="en-CA" sz="2000" dirty="0">
                <a:solidFill>
                  <a:schemeClr val="tx1">
                    <a:lumMod val="50000"/>
                  </a:schemeClr>
                </a:solidFill>
              </a:rPr>
              <a:t>The recognition of employees achievements may be translated into intrinsic rewards; and through these rewards, the employees may motivate and perform up to their maximum capacity.</a:t>
            </a:r>
          </a:p>
          <a:p>
            <a:r>
              <a:rPr lang="en-CA" sz="2000" dirty="0">
                <a:solidFill>
                  <a:schemeClr val="tx1">
                    <a:lumMod val="50000"/>
                  </a:schemeClr>
                </a:solidFill>
              </a:rPr>
              <a:t>The </a:t>
            </a:r>
            <a:r>
              <a:rPr lang="en-CA" sz="2000" b="1" dirty="0">
                <a:solidFill>
                  <a:schemeClr val="tx1">
                    <a:lumMod val="50000"/>
                  </a:schemeClr>
                </a:solidFill>
              </a:rPr>
              <a:t>reward management system </a:t>
            </a:r>
            <a:r>
              <a:rPr lang="en-CA" sz="2000" dirty="0">
                <a:solidFill>
                  <a:schemeClr val="tx1">
                    <a:lumMod val="50000"/>
                  </a:schemeClr>
                </a:solidFill>
              </a:rPr>
              <a:t>includes intrinsic and extrinsic rewards to appeal, retain, and motivate employees (S</a:t>
            </a:r>
            <a:r>
              <a:rPr lang="en-CA" sz="2000" b="0" i="0" dirty="0">
                <a:solidFill>
                  <a:schemeClr val="tx1">
                    <a:lumMod val="50000"/>
                  </a:schemeClr>
                </a:solidFill>
                <a:effectLst/>
              </a:rPr>
              <a:t>alary, bonuses, recognition, praise, flexible working hours, and social rights</a:t>
            </a:r>
            <a:r>
              <a:rPr lang="en-CA" sz="2000" dirty="0">
                <a:solidFill>
                  <a:schemeClr val="tx1">
                    <a:lumMod val="50000"/>
                  </a:schemeClr>
                </a:solidFill>
              </a:rPr>
              <a:t>).</a:t>
            </a:r>
          </a:p>
          <a:p>
            <a:r>
              <a:rPr lang="en-CA" sz="2000" b="0" i="0" dirty="0">
                <a:solidFill>
                  <a:schemeClr val="tx1">
                    <a:lumMod val="50000"/>
                  </a:schemeClr>
                </a:solidFill>
                <a:effectLst/>
              </a:rPr>
              <a:t>Motivating others is a critical skill for anyone managing a team.</a:t>
            </a:r>
            <a:endParaRPr lang="en-CA" sz="2000" dirty="0">
              <a:solidFill>
                <a:schemeClr val="tx1">
                  <a:lumMod val="50000"/>
                </a:schemeClr>
              </a:solidFill>
            </a:endParaRPr>
          </a:p>
        </p:txBody>
      </p:sp>
    </p:spTree>
    <p:extLst>
      <p:ext uri="{BB962C8B-B14F-4D97-AF65-F5344CB8AC3E}">
        <p14:creationId xmlns:p14="http://schemas.microsoft.com/office/powerpoint/2010/main" val="1956042401"/>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B09974-F33F-45C2-B79F-6C998C6E05D3}">
  <ds:schemaRefs>
    <ds:schemaRef ds:uri="http://schemas.microsoft.com/office/2006/metadata/properties"/>
    <ds:schemaRef ds:uri="http://purl.org/dc/dcmitype/"/>
    <ds:schemaRef ds:uri="3bcca7c6-e078-4369-806b-4ead88abfa08"/>
    <ds:schemaRef ds:uri="http://purl.org/dc/terms/"/>
    <ds:schemaRef ds:uri="http://purl.org/dc/elements/1.1/"/>
    <ds:schemaRef ds:uri="http://schemas.microsoft.com/office/2006/documentManagement/types"/>
    <ds:schemaRef ds:uri="8d9f5a15-a802-46f3-973e-7937d604f1b8"/>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55F1669-CF34-4530-8D7E-ACDDD9540728}">
  <ds:schemaRefs>
    <ds:schemaRef ds:uri="http://schemas.microsoft.com/sharepoint/v3/contenttype/forms"/>
  </ds:schemaRefs>
</ds:datastoreItem>
</file>

<file path=customXml/itemProps3.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1911</TotalTime>
  <Words>2288</Words>
  <Application>Microsoft Office PowerPoint</Application>
  <PresentationFormat>Widescreen</PresentationFormat>
  <Paragraphs>156</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Encode Sans</vt:lpstr>
      <vt:lpstr>Frutiger LT Std 55 Roman</vt:lpstr>
      <vt:lpstr>Raleway</vt:lpstr>
      <vt:lpstr>Roboto</vt:lpstr>
      <vt:lpstr>Geometric</vt:lpstr>
      <vt:lpstr>Geometric</vt:lpstr>
      <vt:lpstr>Sales Leadership Management</vt:lpstr>
      <vt:lpstr>9.0 Learning Outcomes</vt:lpstr>
      <vt:lpstr>9.1 The Nature of Leadership</vt:lpstr>
      <vt:lpstr>9.2 Leadership Styles</vt:lpstr>
      <vt:lpstr>9.3 Finding Your Own Leadership Style</vt:lpstr>
      <vt:lpstr>9.4 Managing A Global Sales Team Using A Hybrid Model</vt:lpstr>
      <vt:lpstr>9.5 The Nature of Goals and Objectives</vt:lpstr>
      <vt:lpstr>9.5 The Nature of Goals and Objectives </vt:lpstr>
      <vt:lpstr>9.6 Motivation</vt:lpstr>
      <vt:lpstr>9.7 Motivating Employees Through Goal Setting</vt:lpstr>
      <vt:lpstr>9.7 Why Do SMART Goals Motivate?</vt:lpstr>
      <vt:lpstr>9.7 When Are Goals More Effective?</vt:lpstr>
      <vt:lpstr>9.7 Ensuring Goal Alignment Through Management by Objectives (MBO)</vt:lpstr>
      <vt:lpstr>9.8 Motivating Employees Through Performance Incentives</vt:lpstr>
      <vt:lpstr>9.9 Motivating the Sales Team During A Slowdown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Steeves, Catherine</cp:lastModifiedBy>
  <cp:revision>224</cp:revision>
  <dcterms:created xsi:type="dcterms:W3CDTF">2023-05-25T13:46:06Z</dcterms:created>
  <dcterms:modified xsi:type="dcterms:W3CDTF">2023-08-29T12:41:48Z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