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5"/>
  </p:notesMasterIdLst>
  <p:sldIdLst>
    <p:sldId id="259" r:id="rId6"/>
    <p:sldId id="258" r:id="rId7"/>
    <p:sldId id="282" r:id="rId8"/>
    <p:sldId id="354" r:id="rId9"/>
    <p:sldId id="342" r:id="rId10"/>
    <p:sldId id="355" r:id="rId11"/>
    <p:sldId id="356" r:id="rId12"/>
    <p:sldId id="357" r:id="rId13"/>
    <p:sldId id="358" r:id="rId14"/>
    <p:sldId id="360" r:id="rId15"/>
    <p:sldId id="361" r:id="rId16"/>
    <p:sldId id="362" r:id="rId17"/>
    <p:sldId id="363" r:id="rId18"/>
    <p:sldId id="364" r:id="rId19"/>
    <p:sldId id="343" r:id="rId20"/>
    <p:sldId id="365"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2" autoAdjust="0"/>
    <p:restoredTop sz="77970" autoAdjust="0"/>
  </p:normalViewPr>
  <p:slideViewPr>
    <p:cSldViewPr snapToGrid="0">
      <p:cViewPr varScale="1">
        <p:scale>
          <a:sx n="62" d="100"/>
          <a:sy n="62" d="100"/>
        </p:scale>
        <p:origin x="72" y="390"/>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FE849-5252-2943-9064-FE7A4514100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s-MX"/>
        </a:p>
      </dgm:t>
    </dgm:pt>
    <dgm:pt modelId="{A385640E-8CB9-AE48-8B75-D4D4A4D54989}">
      <dgm:prSet/>
      <dgm:spPr/>
      <dgm:t>
        <a:bodyPr/>
        <a:lstStyle/>
        <a:p>
          <a:r>
            <a:rPr lang="en-CA" dirty="0">
              <a:latin typeface="+mn-lt"/>
            </a:rPr>
            <a:t>Acknowledge the job opening and review the job description.</a:t>
          </a:r>
        </a:p>
      </dgm:t>
    </dgm:pt>
    <dgm:pt modelId="{CC3FD916-43C8-6743-BDB6-87870C39E57F}" type="parTrans" cxnId="{FBC2FF23-089C-7948-8835-CCC45B65C285}">
      <dgm:prSet/>
      <dgm:spPr/>
      <dgm:t>
        <a:bodyPr/>
        <a:lstStyle/>
        <a:p>
          <a:endParaRPr lang="es-MX"/>
        </a:p>
      </dgm:t>
    </dgm:pt>
    <dgm:pt modelId="{1F7AB8F7-8E61-6B4B-8DDD-A52085CE42EB}" type="sibTrans" cxnId="{FBC2FF23-089C-7948-8835-CCC45B65C285}">
      <dgm:prSet/>
      <dgm:spPr/>
      <dgm:t>
        <a:bodyPr/>
        <a:lstStyle/>
        <a:p>
          <a:endParaRPr lang="es-MX"/>
        </a:p>
      </dgm:t>
    </dgm:pt>
    <dgm:pt modelId="{EA79F802-8330-A547-AAE4-2DABD7AAD13E}">
      <dgm:prSet/>
      <dgm:spPr/>
      <dgm:t>
        <a:bodyPr/>
        <a:lstStyle/>
        <a:p>
          <a:r>
            <a:rPr lang="en-CA" dirty="0">
              <a:latin typeface="+mn-lt"/>
            </a:rPr>
            <a:t>Consider internal candidates’ qualifications.</a:t>
          </a:r>
        </a:p>
      </dgm:t>
    </dgm:pt>
    <dgm:pt modelId="{AA45A28B-A215-3243-BE64-9F159DBA648C}" type="parTrans" cxnId="{A1CA7170-D685-904C-837E-13DC97960C10}">
      <dgm:prSet/>
      <dgm:spPr/>
      <dgm:t>
        <a:bodyPr/>
        <a:lstStyle/>
        <a:p>
          <a:endParaRPr lang="es-MX"/>
        </a:p>
      </dgm:t>
    </dgm:pt>
    <dgm:pt modelId="{BE8DF033-0F39-3C49-8647-A4868EE62123}" type="sibTrans" cxnId="{A1CA7170-D685-904C-837E-13DC97960C10}">
      <dgm:prSet/>
      <dgm:spPr/>
      <dgm:t>
        <a:bodyPr/>
        <a:lstStyle/>
        <a:p>
          <a:endParaRPr lang="es-MX"/>
        </a:p>
      </dgm:t>
    </dgm:pt>
    <dgm:pt modelId="{C08DAFA4-5251-484B-B5F9-083BB0B2BA48}">
      <dgm:prSet/>
      <dgm:spPr/>
      <dgm:t>
        <a:bodyPr/>
        <a:lstStyle/>
        <a:p>
          <a:r>
            <a:rPr lang="en-CA" dirty="0">
              <a:latin typeface="+mn-lt"/>
            </a:rPr>
            <a:t>Choose appropriate recruiting strategies for the position.</a:t>
          </a:r>
        </a:p>
      </dgm:t>
    </dgm:pt>
    <dgm:pt modelId="{E80E688B-0AE6-A64F-A1FF-FCAE971F1BCB}" type="parTrans" cxnId="{97E79ACD-58C1-1C49-92C0-5ED4634EE3CF}">
      <dgm:prSet/>
      <dgm:spPr/>
      <dgm:t>
        <a:bodyPr/>
        <a:lstStyle/>
        <a:p>
          <a:endParaRPr lang="es-MX"/>
        </a:p>
      </dgm:t>
    </dgm:pt>
    <dgm:pt modelId="{86D3517E-664C-F442-96AF-DDB918516032}" type="sibTrans" cxnId="{97E79ACD-58C1-1C49-92C0-5ED4634EE3CF}">
      <dgm:prSet/>
      <dgm:spPr/>
      <dgm:t>
        <a:bodyPr/>
        <a:lstStyle/>
        <a:p>
          <a:endParaRPr lang="es-MX"/>
        </a:p>
      </dgm:t>
    </dgm:pt>
    <dgm:pt modelId="{ED8A7742-EC11-A646-AD7A-FB724981A203}">
      <dgm:prSet/>
      <dgm:spPr/>
      <dgm:t>
        <a:bodyPr/>
        <a:lstStyle/>
        <a:p>
          <a:r>
            <a:rPr lang="en-CA" dirty="0">
              <a:latin typeface="+mn-lt"/>
            </a:rPr>
            <a:t>Establish a process for managing the recruitment under constraints.</a:t>
          </a:r>
        </a:p>
      </dgm:t>
    </dgm:pt>
    <dgm:pt modelId="{34ACDBCF-4BDC-F143-95D2-133830D5C2AC}" type="parTrans" cxnId="{940E347B-C2F3-1941-AEA0-667A44D90CE3}">
      <dgm:prSet/>
      <dgm:spPr/>
      <dgm:t>
        <a:bodyPr/>
        <a:lstStyle/>
        <a:p>
          <a:endParaRPr lang="es-MX"/>
        </a:p>
      </dgm:t>
    </dgm:pt>
    <dgm:pt modelId="{3B204F6E-5AD4-1247-A48B-9252944C5C03}" type="sibTrans" cxnId="{940E347B-C2F3-1941-AEA0-667A44D90CE3}">
      <dgm:prSet/>
      <dgm:spPr/>
      <dgm:t>
        <a:bodyPr/>
        <a:lstStyle/>
        <a:p>
          <a:endParaRPr lang="es-MX"/>
        </a:p>
      </dgm:t>
    </dgm:pt>
    <dgm:pt modelId="{DBEFBAF8-6EBD-0942-BA89-C2F37D2E7961}">
      <dgm:prSet/>
      <dgm:spPr/>
      <dgm:t>
        <a:bodyPr/>
        <a:lstStyle/>
        <a:p>
          <a:r>
            <a:rPr lang="en-CA" dirty="0">
              <a:latin typeface="+mn-lt"/>
            </a:rPr>
            <a:t>Ensure diversity in the applicant pool.</a:t>
          </a:r>
        </a:p>
      </dgm:t>
    </dgm:pt>
    <dgm:pt modelId="{B45B94AD-3CFE-8D4A-B347-82435DCA4304}" type="parTrans" cxnId="{4A272B4A-25C1-6046-86EF-97273125528B}">
      <dgm:prSet/>
      <dgm:spPr/>
      <dgm:t>
        <a:bodyPr/>
        <a:lstStyle/>
        <a:p>
          <a:endParaRPr lang="es-MX"/>
        </a:p>
      </dgm:t>
    </dgm:pt>
    <dgm:pt modelId="{0CEBFB17-D247-1B4B-BD03-E075CD398ABB}" type="sibTrans" cxnId="{4A272B4A-25C1-6046-86EF-97273125528B}">
      <dgm:prSet/>
      <dgm:spPr/>
      <dgm:t>
        <a:bodyPr/>
        <a:lstStyle/>
        <a:p>
          <a:endParaRPr lang="es-MX"/>
        </a:p>
      </dgm:t>
    </dgm:pt>
    <dgm:pt modelId="{6E057955-653C-8E4D-8A49-4417B0453732}">
      <dgm:prSet/>
      <dgm:spPr/>
      <dgm:t>
        <a:bodyPr/>
        <a:lstStyle/>
        <a:p>
          <a:r>
            <a:rPr lang="en-CA" dirty="0">
              <a:latin typeface="+mn-lt"/>
            </a:rPr>
            <a:t>Use job analysis and description to inform the selection process.</a:t>
          </a:r>
        </a:p>
      </dgm:t>
    </dgm:pt>
    <dgm:pt modelId="{A4E5B727-B915-3642-8017-391411DA91AD}" type="parTrans" cxnId="{B52B1D2C-3CD9-5B4C-95F0-29AD9009F614}">
      <dgm:prSet/>
      <dgm:spPr/>
      <dgm:t>
        <a:bodyPr/>
        <a:lstStyle/>
        <a:p>
          <a:endParaRPr lang="es-MX"/>
        </a:p>
      </dgm:t>
    </dgm:pt>
    <dgm:pt modelId="{1C0DEB70-2775-0848-B3BE-9615D2C9F867}" type="sibTrans" cxnId="{B52B1D2C-3CD9-5B4C-95F0-29AD9009F614}">
      <dgm:prSet/>
      <dgm:spPr/>
      <dgm:t>
        <a:bodyPr/>
        <a:lstStyle/>
        <a:p>
          <a:endParaRPr lang="es-MX"/>
        </a:p>
      </dgm:t>
    </dgm:pt>
    <dgm:pt modelId="{05D607AF-643B-814C-B2DE-C67ACD9A7761}" type="pres">
      <dgm:prSet presAssocID="{0BCFE849-5252-2943-9064-FE7A45141000}" presName="linear" presStyleCnt="0">
        <dgm:presLayoutVars>
          <dgm:animLvl val="lvl"/>
          <dgm:resizeHandles val="exact"/>
        </dgm:presLayoutVars>
      </dgm:prSet>
      <dgm:spPr/>
    </dgm:pt>
    <dgm:pt modelId="{3FE24CC6-F0B3-A94C-94F9-3B24F9AF508F}" type="pres">
      <dgm:prSet presAssocID="{A385640E-8CB9-AE48-8B75-D4D4A4D54989}" presName="parentText" presStyleLbl="node1" presStyleIdx="0" presStyleCnt="6">
        <dgm:presLayoutVars>
          <dgm:chMax val="0"/>
          <dgm:bulletEnabled val="1"/>
        </dgm:presLayoutVars>
      </dgm:prSet>
      <dgm:spPr/>
    </dgm:pt>
    <dgm:pt modelId="{FDB84CF6-7FB3-5543-AA99-258EC319FB17}" type="pres">
      <dgm:prSet presAssocID="{1F7AB8F7-8E61-6B4B-8DDD-A52085CE42EB}" presName="spacer" presStyleCnt="0"/>
      <dgm:spPr/>
    </dgm:pt>
    <dgm:pt modelId="{231B60A2-5A40-9849-A315-C19C77815A22}" type="pres">
      <dgm:prSet presAssocID="{EA79F802-8330-A547-AAE4-2DABD7AAD13E}" presName="parentText" presStyleLbl="node1" presStyleIdx="1" presStyleCnt="6">
        <dgm:presLayoutVars>
          <dgm:chMax val="0"/>
          <dgm:bulletEnabled val="1"/>
        </dgm:presLayoutVars>
      </dgm:prSet>
      <dgm:spPr/>
    </dgm:pt>
    <dgm:pt modelId="{BCD388B3-9393-3041-978B-5A9CDFC43353}" type="pres">
      <dgm:prSet presAssocID="{BE8DF033-0F39-3C49-8647-A4868EE62123}" presName="spacer" presStyleCnt="0"/>
      <dgm:spPr/>
    </dgm:pt>
    <dgm:pt modelId="{8C4B6326-11CA-C94B-8987-833DEA30D797}" type="pres">
      <dgm:prSet presAssocID="{C08DAFA4-5251-484B-B5F9-083BB0B2BA48}" presName="parentText" presStyleLbl="node1" presStyleIdx="2" presStyleCnt="6">
        <dgm:presLayoutVars>
          <dgm:chMax val="0"/>
          <dgm:bulletEnabled val="1"/>
        </dgm:presLayoutVars>
      </dgm:prSet>
      <dgm:spPr/>
    </dgm:pt>
    <dgm:pt modelId="{EFC8F5B1-A2F8-4244-BCC5-3150AAA0EB27}" type="pres">
      <dgm:prSet presAssocID="{86D3517E-664C-F442-96AF-DDB918516032}" presName="spacer" presStyleCnt="0"/>
      <dgm:spPr/>
    </dgm:pt>
    <dgm:pt modelId="{BF0E24D5-5B1D-7A47-A7E8-2230461FF5F2}" type="pres">
      <dgm:prSet presAssocID="{ED8A7742-EC11-A646-AD7A-FB724981A203}" presName="parentText" presStyleLbl="node1" presStyleIdx="3" presStyleCnt="6">
        <dgm:presLayoutVars>
          <dgm:chMax val="0"/>
          <dgm:bulletEnabled val="1"/>
        </dgm:presLayoutVars>
      </dgm:prSet>
      <dgm:spPr/>
    </dgm:pt>
    <dgm:pt modelId="{BC8534FE-2498-594B-BA4E-E8ED76BF8695}" type="pres">
      <dgm:prSet presAssocID="{3B204F6E-5AD4-1247-A48B-9252944C5C03}" presName="spacer" presStyleCnt="0"/>
      <dgm:spPr/>
    </dgm:pt>
    <dgm:pt modelId="{AEA75E22-49E8-0B48-9967-B49A44616344}" type="pres">
      <dgm:prSet presAssocID="{DBEFBAF8-6EBD-0942-BA89-C2F37D2E7961}" presName="parentText" presStyleLbl="node1" presStyleIdx="4" presStyleCnt="6">
        <dgm:presLayoutVars>
          <dgm:chMax val="0"/>
          <dgm:bulletEnabled val="1"/>
        </dgm:presLayoutVars>
      </dgm:prSet>
      <dgm:spPr/>
    </dgm:pt>
    <dgm:pt modelId="{646FFD63-542D-714E-BFFE-6BE4165EDFEF}" type="pres">
      <dgm:prSet presAssocID="{0CEBFB17-D247-1B4B-BD03-E075CD398ABB}" presName="spacer" presStyleCnt="0"/>
      <dgm:spPr/>
    </dgm:pt>
    <dgm:pt modelId="{FBB48D81-C0E8-0E4C-976F-22C2ACD1D40C}" type="pres">
      <dgm:prSet presAssocID="{6E057955-653C-8E4D-8A49-4417B0453732}" presName="parentText" presStyleLbl="node1" presStyleIdx="5" presStyleCnt="6">
        <dgm:presLayoutVars>
          <dgm:chMax val="0"/>
          <dgm:bulletEnabled val="1"/>
        </dgm:presLayoutVars>
      </dgm:prSet>
      <dgm:spPr/>
    </dgm:pt>
  </dgm:ptLst>
  <dgm:cxnLst>
    <dgm:cxn modelId="{FBC2FF23-089C-7948-8835-CCC45B65C285}" srcId="{0BCFE849-5252-2943-9064-FE7A45141000}" destId="{A385640E-8CB9-AE48-8B75-D4D4A4D54989}" srcOrd="0" destOrd="0" parTransId="{CC3FD916-43C8-6743-BDB6-87870C39E57F}" sibTransId="{1F7AB8F7-8E61-6B4B-8DDD-A52085CE42EB}"/>
    <dgm:cxn modelId="{CF18F625-8761-774A-87E9-B1BE206288E7}" type="presOf" srcId="{EA79F802-8330-A547-AAE4-2DABD7AAD13E}" destId="{231B60A2-5A40-9849-A315-C19C77815A22}" srcOrd="0" destOrd="0" presId="urn:microsoft.com/office/officeart/2005/8/layout/vList2"/>
    <dgm:cxn modelId="{B52B1D2C-3CD9-5B4C-95F0-29AD9009F614}" srcId="{0BCFE849-5252-2943-9064-FE7A45141000}" destId="{6E057955-653C-8E4D-8A49-4417B0453732}" srcOrd="5" destOrd="0" parTransId="{A4E5B727-B915-3642-8017-391411DA91AD}" sibTransId="{1C0DEB70-2775-0848-B3BE-9615D2C9F867}"/>
    <dgm:cxn modelId="{2286395E-808C-6041-A5D9-B9543B523B43}" type="presOf" srcId="{0BCFE849-5252-2943-9064-FE7A45141000}" destId="{05D607AF-643B-814C-B2DE-C67ACD9A7761}" srcOrd="0" destOrd="0" presId="urn:microsoft.com/office/officeart/2005/8/layout/vList2"/>
    <dgm:cxn modelId="{CAF64C64-21AF-BA4F-9ECE-653D0FC893AD}" type="presOf" srcId="{C08DAFA4-5251-484B-B5F9-083BB0B2BA48}" destId="{8C4B6326-11CA-C94B-8987-833DEA30D797}" srcOrd="0" destOrd="0" presId="urn:microsoft.com/office/officeart/2005/8/layout/vList2"/>
    <dgm:cxn modelId="{4A272B4A-25C1-6046-86EF-97273125528B}" srcId="{0BCFE849-5252-2943-9064-FE7A45141000}" destId="{DBEFBAF8-6EBD-0942-BA89-C2F37D2E7961}" srcOrd="4" destOrd="0" parTransId="{B45B94AD-3CFE-8D4A-B347-82435DCA4304}" sibTransId="{0CEBFB17-D247-1B4B-BD03-E075CD398ABB}"/>
    <dgm:cxn modelId="{A1CA7170-D685-904C-837E-13DC97960C10}" srcId="{0BCFE849-5252-2943-9064-FE7A45141000}" destId="{EA79F802-8330-A547-AAE4-2DABD7AAD13E}" srcOrd="1" destOrd="0" parTransId="{AA45A28B-A215-3243-BE64-9F159DBA648C}" sibTransId="{BE8DF033-0F39-3C49-8647-A4868EE62123}"/>
    <dgm:cxn modelId="{940E347B-C2F3-1941-AEA0-667A44D90CE3}" srcId="{0BCFE849-5252-2943-9064-FE7A45141000}" destId="{ED8A7742-EC11-A646-AD7A-FB724981A203}" srcOrd="3" destOrd="0" parTransId="{34ACDBCF-4BDC-F143-95D2-133830D5C2AC}" sibTransId="{3B204F6E-5AD4-1247-A48B-9252944C5C03}"/>
    <dgm:cxn modelId="{3AF4A49B-34A7-454D-B34B-708F876F1238}" type="presOf" srcId="{DBEFBAF8-6EBD-0942-BA89-C2F37D2E7961}" destId="{AEA75E22-49E8-0B48-9967-B49A44616344}" srcOrd="0" destOrd="0" presId="urn:microsoft.com/office/officeart/2005/8/layout/vList2"/>
    <dgm:cxn modelId="{BC12E99E-E1BD-9A48-8F0F-E3738F3E7A77}" type="presOf" srcId="{6E057955-653C-8E4D-8A49-4417B0453732}" destId="{FBB48D81-C0E8-0E4C-976F-22C2ACD1D40C}" srcOrd="0" destOrd="0" presId="urn:microsoft.com/office/officeart/2005/8/layout/vList2"/>
    <dgm:cxn modelId="{E48E15C7-C7EF-4448-8D7E-0D28D95C75E8}" type="presOf" srcId="{A385640E-8CB9-AE48-8B75-D4D4A4D54989}" destId="{3FE24CC6-F0B3-A94C-94F9-3B24F9AF508F}" srcOrd="0" destOrd="0" presId="urn:microsoft.com/office/officeart/2005/8/layout/vList2"/>
    <dgm:cxn modelId="{9AAC68CC-23C8-0A45-87A0-7641783B467F}" type="presOf" srcId="{ED8A7742-EC11-A646-AD7A-FB724981A203}" destId="{BF0E24D5-5B1D-7A47-A7E8-2230461FF5F2}" srcOrd="0" destOrd="0" presId="urn:microsoft.com/office/officeart/2005/8/layout/vList2"/>
    <dgm:cxn modelId="{97E79ACD-58C1-1C49-92C0-5ED4634EE3CF}" srcId="{0BCFE849-5252-2943-9064-FE7A45141000}" destId="{C08DAFA4-5251-484B-B5F9-083BB0B2BA48}" srcOrd="2" destOrd="0" parTransId="{E80E688B-0AE6-A64F-A1FF-FCAE971F1BCB}" sibTransId="{86D3517E-664C-F442-96AF-DDB918516032}"/>
    <dgm:cxn modelId="{D1808EB4-B4D1-B44F-8B0B-E27E1E6A3610}" type="presParOf" srcId="{05D607AF-643B-814C-B2DE-C67ACD9A7761}" destId="{3FE24CC6-F0B3-A94C-94F9-3B24F9AF508F}" srcOrd="0" destOrd="0" presId="urn:microsoft.com/office/officeart/2005/8/layout/vList2"/>
    <dgm:cxn modelId="{3DEFBAE4-737F-C743-AD41-5C71341C883E}" type="presParOf" srcId="{05D607AF-643B-814C-B2DE-C67ACD9A7761}" destId="{FDB84CF6-7FB3-5543-AA99-258EC319FB17}" srcOrd="1" destOrd="0" presId="urn:microsoft.com/office/officeart/2005/8/layout/vList2"/>
    <dgm:cxn modelId="{57348C43-1F46-2B48-91E0-056DEE101D69}" type="presParOf" srcId="{05D607AF-643B-814C-B2DE-C67ACD9A7761}" destId="{231B60A2-5A40-9849-A315-C19C77815A22}" srcOrd="2" destOrd="0" presId="urn:microsoft.com/office/officeart/2005/8/layout/vList2"/>
    <dgm:cxn modelId="{991C90E8-C9D0-9F45-98DB-8529807B21BC}" type="presParOf" srcId="{05D607AF-643B-814C-B2DE-C67ACD9A7761}" destId="{BCD388B3-9393-3041-978B-5A9CDFC43353}" srcOrd="3" destOrd="0" presId="urn:microsoft.com/office/officeart/2005/8/layout/vList2"/>
    <dgm:cxn modelId="{48CB6F8E-3439-1D45-AAF7-44CB0CEFA09A}" type="presParOf" srcId="{05D607AF-643B-814C-B2DE-C67ACD9A7761}" destId="{8C4B6326-11CA-C94B-8987-833DEA30D797}" srcOrd="4" destOrd="0" presId="urn:microsoft.com/office/officeart/2005/8/layout/vList2"/>
    <dgm:cxn modelId="{A33944AA-C9AD-6C41-B37C-D2BAD406F5B5}" type="presParOf" srcId="{05D607AF-643B-814C-B2DE-C67ACD9A7761}" destId="{EFC8F5B1-A2F8-4244-BCC5-3150AAA0EB27}" srcOrd="5" destOrd="0" presId="urn:microsoft.com/office/officeart/2005/8/layout/vList2"/>
    <dgm:cxn modelId="{C3EBBFCD-DC9C-8342-9872-0BE344A0577F}" type="presParOf" srcId="{05D607AF-643B-814C-B2DE-C67ACD9A7761}" destId="{BF0E24D5-5B1D-7A47-A7E8-2230461FF5F2}" srcOrd="6" destOrd="0" presId="urn:microsoft.com/office/officeart/2005/8/layout/vList2"/>
    <dgm:cxn modelId="{A02B77D2-C574-5A49-BC30-9E8E97F7067D}" type="presParOf" srcId="{05D607AF-643B-814C-B2DE-C67ACD9A7761}" destId="{BC8534FE-2498-594B-BA4E-E8ED76BF8695}" srcOrd="7" destOrd="0" presId="urn:microsoft.com/office/officeart/2005/8/layout/vList2"/>
    <dgm:cxn modelId="{746FF51F-2878-BB4D-824A-1B5663AD4EBD}" type="presParOf" srcId="{05D607AF-643B-814C-B2DE-C67ACD9A7761}" destId="{AEA75E22-49E8-0B48-9967-B49A44616344}" srcOrd="8" destOrd="0" presId="urn:microsoft.com/office/officeart/2005/8/layout/vList2"/>
    <dgm:cxn modelId="{9243F661-B693-CA47-9FA6-2EF93364A447}" type="presParOf" srcId="{05D607AF-643B-814C-B2DE-C67ACD9A7761}" destId="{646FFD63-542D-714E-BFFE-6BE4165EDFEF}" srcOrd="9" destOrd="0" presId="urn:microsoft.com/office/officeart/2005/8/layout/vList2"/>
    <dgm:cxn modelId="{09145089-7C7F-C248-967F-5D267CFA4BEB}" type="presParOf" srcId="{05D607AF-643B-814C-B2DE-C67ACD9A7761}" destId="{FBB48D81-C0E8-0E4C-976F-22C2ACD1D40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DE101-104A-FD4A-9495-064B448DA7B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D075EE70-E7BC-2445-8A39-815469F45619}">
      <dgm:prSet phldrT="[Texto]" custT="1"/>
      <dgm:spPr/>
      <dgm:t>
        <a:bodyPr/>
        <a:lstStyle/>
        <a:p>
          <a:r>
            <a:rPr lang="en-CA" sz="1600" b="0" i="0" noProof="0" dirty="0">
              <a:latin typeface="+mn-lt"/>
            </a:rPr>
            <a:t>Recruiters</a:t>
          </a:r>
        </a:p>
      </dgm:t>
    </dgm:pt>
    <dgm:pt modelId="{76CB1F11-20ED-304F-A83B-2E5FF4EA7770}" type="parTrans" cxnId="{AEF02289-79B7-FA4C-AFB5-76EA939FB328}">
      <dgm:prSet/>
      <dgm:spPr/>
      <dgm:t>
        <a:bodyPr/>
        <a:lstStyle/>
        <a:p>
          <a:endParaRPr lang="en-CA" sz="1600" b="0" noProof="0" dirty="0">
            <a:latin typeface="+mn-lt"/>
          </a:endParaRPr>
        </a:p>
      </dgm:t>
    </dgm:pt>
    <dgm:pt modelId="{607BBFA2-FD05-6143-9EB9-9F7FD211E0E2}" type="sibTrans" cxnId="{AEF02289-79B7-FA4C-AFB5-76EA939FB328}">
      <dgm:prSet/>
      <dgm:spPr/>
      <dgm:t>
        <a:bodyPr/>
        <a:lstStyle/>
        <a:p>
          <a:endParaRPr lang="en-CA" sz="1600" b="0" noProof="0" dirty="0">
            <a:latin typeface="+mn-lt"/>
          </a:endParaRPr>
        </a:p>
      </dgm:t>
    </dgm:pt>
    <dgm:pt modelId="{02C80659-22D3-E044-9D10-30CFA802C473}">
      <dgm:prSet phldrT="[Texto]" custT="1"/>
      <dgm:spPr/>
      <dgm:t>
        <a:bodyPr/>
        <a:lstStyle/>
        <a:p>
          <a:r>
            <a:rPr lang="en-CA" sz="1600" b="0" i="0" noProof="0" dirty="0">
              <a:latin typeface="+mn-lt"/>
            </a:rPr>
            <a:t>Campus Recruiting</a:t>
          </a:r>
          <a:endParaRPr lang="en-CA" sz="1600" b="0" noProof="0" dirty="0">
            <a:latin typeface="+mn-lt"/>
          </a:endParaRPr>
        </a:p>
      </dgm:t>
    </dgm:pt>
    <dgm:pt modelId="{C8A08777-4652-9B48-81AE-1EBE2929EC02}" type="parTrans" cxnId="{E403C573-8D4C-D04A-9C99-1B0EA7AFC666}">
      <dgm:prSet/>
      <dgm:spPr/>
      <dgm:t>
        <a:bodyPr/>
        <a:lstStyle/>
        <a:p>
          <a:endParaRPr lang="en-CA" sz="1600" b="0" noProof="0" dirty="0">
            <a:latin typeface="+mn-lt"/>
          </a:endParaRPr>
        </a:p>
      </dgm:t>
    </dgm:pt>
    <dgm:pt modelId="{2B175D77-148E-8E47-9295-8A80A9B4935F}" type="sibTrans" cxnId="{E403C573-8D4C-D04A-9C99-1B0EA7AFC666}">
      <dgm:prSet/>
      <dgm:spPr/>
      <dgm:t>
        <a:bodyPr/>
        <a:lstStyle/>
        <a:p>
          <a:endParaRPr lang="en-CA" sz="1600" b="0" noProof="0" dirty="0">
            <a:latin typeface="+mn-lt"/>
          </a:endParaRPr>
        </a:p>
      </dgm:t>
    </dgm:pt>
    <dgm:pt modelId="{C82CB301-08A8-D942-9908-EE7C2DCEC211}">
      <dgm:prSet phldrT="[Texto]" custT="1"/>
      <dgm:spPr/>
      <dgm:t>
        <a:bodyPr/>
        <a:lstStyle/>
        <a:p>
          <a:r>
            <a:rPr lang="en-CA" sz="1600" b="0" i="0" noProof="0" dirty="0">
              <a:latin typeface="+mn-lt"/>
            </a:rPr>
            <a:t>Professional Associations</a:t>
          </a:r>
          <a:endParaRPr lang="en-CA" sz="1600" b="0" noProof="0" dirty="0">
            <a:latin typeface="+mn-lt"/>
          </a:endParaRPr>
        </a:p>
      </dgm:t>
    </dgm:pt>
    <dgm:pt modelId="{8785CD8C-77EF-BA47-8A6F-C46ED478182D}" type="parTrans" cxnId="{DE5FEA25-CB4B-9342-A506-0A9B81496F1D}">
      <dgm:prSet/>
      <dgm:spPr/>
      <dgm:t>
        <a:bodyPr/>
        <a:lstStyle/>
        <a:p>
          <a:endParaRPr lang="en-CA" sz="1600" b="0" noProof="0" dirty="0">
            <a:latin typeface="+mn-lt"/>
          </a:endParaRPr>
        </a:p>
      </dgm:t>
    </dgm:pt>
    <dgm:pt modelId="{2052D088-6E1C-9642-9408-774C7621C06D}" type="sibTrans" cxnId="{DE5FEA25-CB4B-9342-A506-0A9B81496F1D}">
      <dgm:prSet/>
      <dgm:spPr/>
      <dgm:t>
        <a:bodyPr/>
        <a:lstStyle/>
        <a:p>
          <a:endParaRPr lang="en-CA" sz="1600" b="0" noProof="0" dirty="0">
            <a:latin typeface="+mn-lt"/>
          </a:endParaRPr>
        </a:p>
      </dgm:t>
    </dgm:pt>
    <dgm:pt modelId="{28BFB30B-D8B6-0F46-87BA-782F2EBB8492}">
      <dgm:prSet phldrT="[Texto]" custT="1"/>
      <dgm:spPr/>
      <dgm:t>
        <a:bodyPr/>
        <a:lstStyle/>
        <a:p>
          <a:r>
            <a:rPr lang="en-CA" sz="1600" b="0" i="0" noProof="0" dirty="0">
              <a:latin typeface="+mn-lt"/>
            </a:rPr>
            <a:t>Websites</a:t>
          </a:r>
          <a:endParaRPr lang="en-CA" sz="1600" b="0" noProof="0" dirty="0">
            <a:latin typeface="+mn-lt"/>
          </a:endParaRPr>
        </a:p>
      </dgm:t>
    </dgm:pt>
    <dgm:pt modelId="{7667FE68-7A5D-8F4F-8559-75783999D596}" type="parTrans" cxnId="{EA8CAB8F-2E49-8148-A49E-1C67287937C9}">
      <dgm:prSet/>
      <dgm:spPr/>
      <dgm:t>
        <a:bodyPr/>
        <a:lstStyle/>
        <a:p>
          <a:endParaRPr lang="en-CA" sz="1600" b="0" noProof="0" dirty="0">
            <a:latin typeface="+mn-lt"/>
          </a:endParaRPr>
        </a:p>
      </dgm:t>
    </dgm:pt>
    <dgm:pt modelId="{4E39418E-E6CC-EC46-98C2-BFCB03F69301}" type="sibTrans" cxnId="{EA8CAB8F-2E49-8148-A49E-1C67287937C9}">
      <dgm:prSet/>
      <dgm:spPr/>
      <dgm:t>
        <a:bodyPr/>
        <a:lstStyle/>
        <a:p>
          <a:endParaRPr lang="en-CA" sz="1600" b="0" noProof="0" dirty="0">
            <a:latin typeface="+mn-lt"/>
          </a:endParaRPr>
        </a:p>
      </dgm:t>
    </dgm:pt>
    <dgm:pt modelId="{F092B35A-37A4-9C4D-896A-28D6DDFEBE1A}">
      <dgm:prSet phldrT="[Texto]" custT="1"/>
      <dgm:spPr/>
      <dgm:t>
        <a:bodyPr/>
        <a:lstStyle/>
        <a:p>
          <a:r>
            <a:rPr lang="en-CA" sz="1600" b="0" i="0" noProof="0" dirty="0">
              <a:latin typeface="+mn-lt"/>
            </a:rPr>
            <a:t>Social Media</a:t>
          </a:r>
          <a:endParaRPr lang="en-CA" sz="1600" b="0" noProof="0" dirty="0">
            <a:latin typeface="+mn-lt"/>
          </a:endParaRPr>
        </a:p>
      </dgm:t>
    </dgm:pt>
    <dgm:pt modelId="{0819C487-C88F-AD48-AF62-103EB021E63B}" type="parTrans" cxnId="{4CA83196-9CBB-2D44-9CB4-7B4675D62FAE}">
      <dgm:prSet/>
      <dgm:spPr/>
      <dgm:t>
        <a:bodyPr/>
        <a:lstStyle/>
        <a:p>
          <a:endParaRPr lang="en-CA" sz="1600" b="0" noProof="0" dirty="0">
            <a:latin typeface="+mn-lt"/>
          </a:endParaRPr>
        </a:p>
      </dgm:t>
    </dgm:pt>
    <dgm:pt modelId="{FDD6D277-E43A-7549-A6F9-42232A0E1737}" type="sibTrans" cxnId="{4CA83196-9CBB-2D44-9CB4-7B4675D62FAE}">
      <dgm:prSet/>
      <dgm:spPr/>
      <dgm:t>
        <a:bodyPr/>
        <a:lstStyle/>
        <a:p>
          <a:endParaRPr lang="en-CA" sz="1600" b="0" noProof="0" dirty="0">
            <a:latin typeface="+mn-lt"/>
          </a:endParaRPr>
        </a:p>
      </dgm:t>
    </dgm:pt>
    <dgm:pt modelId="{B3C3D287-B5B7-944F-8AE5-B3DBBBEF0313}">
      <dgm:prSet phldrT="[Texto]" custT="1"/>
      <dgm:spPr/>
      <dgm:t>
        <a:bodyPr/>
        <a:lstStyle/>
        <a:p>
          <a:r>
            <a:rPr lang="en-CA" sz="1600" b="0" i="0" noProof="0" dirty="0">
              <a:latin typeface="+mn-lt"/>
            </a:rPr>
            <a:t>Executive search firm</a:t>
          </a:r>
        </a:p>
      </dgm:t>
    </dgm:pt>
    <dgm:pt modelId="{325D7B07-330F-CA42-A6D7-106689F284B4}" type="parTrans" cxnId="{F8B22453-3D73-354B-95EE-0C8DF4C2FB25}">
      <dgm:prSet/>
      <dgm:spPr/>
      <dgm:t>
        <a:bodyPr/>
        <a:lstStyle/>
        <a:p>
          <a:endParaRPr lang="en-CA" sz="1600" b="0" noProof="0" dirty="0">
            <a:latin typeface="+mn-lt"/>
          </a:endParaRPr>
        </a:p>
      </dgm:t>
    </dgm:pt>
    <dgm:pt modelId="{BB227A79-6843-DE41-BFD4-72299C90F4C8}" type="sibTrans" cxnId="{F8B22453-3D73-354B-95EE-0C8DF4C2FB25}">
      <dgm:prSet/>
      <dgm:spPr/>
      <dgm:t>
        <a:bodyPr/>
        <a:lstStyle/>
        <a:p>
          <a:endParaRPr lang="en-CA" sz="1600" b="0" noProof="0" dirty="0">
            <a:latin typeface="+mn-lt"/>
          </a:endParaRPr>
        </a:p>
      </dgm:t>
    </dgm:pt>
    <dgm:pt modelId="{B9A08AB0-2E90-5448-B09E-FEF5E953DE7A}">
      <dgm:prSet custT="1"/>
      <dgm:spPr/>
      <dgm:t>
        <a:bodyPr/>
        <a:lstStyle/>
        <a:p>
          <a:r>
            <a:rPr lang="en-CA" sz="1600" b="0" i="0" noProof="0" dirty="0">
              <a:latin typeface="+mn-lt"/>
            </a:rPr>
            <a:t>Temporary recruitment or staffing firm</a:t>
          </a:r>
          <a:endParaRPr lang="en-CA" sz="1600" b="0" noProof="0" dirty="0">
            <a:latin typeface="+mn-lt"/>
          </a:endParaRPr>
        </a:p>
      </dgm:t>
    </dgm:pt>
    <dgm:pt modelId="{4BA03D34-E1E6-B148-B8A1-9079C65DEEC7}" type="parTrans" cxnId="{D31AEFB7-709A-814F-9F72-876011E6D7A2}">
      <dgm:prSet/>
      <dgm:spPr/>
      <dgm:t>
        <a:bodyPr/>
        <a:lstStyle/>
        <a:p>
          <a:endParaRPr lang="en-CA" sz="1600" b="0" noProof="0" dirty="0">
            <a:latin typeface="+mn-lt"/>
          </a:endParaRPr>
        </a:p>
      </dgm:t>
    </dgm:pt>
    <dgm:pt modelId="{A26FD0CC-1850-B24E-8F59-AB05A1761B4C}" type="sibTrans" cxnId="{D31AEFB7-709A-814F-9F72-876011E6D7A2}">
      <dgm:prSet/>
      <dgm:spPr/>
      <dgm:t>
        <a:bodyPr/>
        <a:lstStyle/>
        <a:p>
          <a:endParaRPr lang="en-CA" sz="1600" b="0" noProof="0" dirty="0">
            <a:latin typeface="+mn-lt"/>
          </a:endParaRPr>
        </a:p>
      </dgm:t>
    </dgm:pt>
    <dgm:pt modelId="{CEB441BE-0402-7C4B-AAAB-D8E4A55C7124}">
      <dgm:prSet custT="1"/>
      <dgm:spPr/>
      <dgm:t>
        <a:bodyPr/>
        <a:lstStyle/>
        <a:p>
          <a:r>
            <a:rPr lang="en-CA" sz="1600" b="0" i="0" noProof="0" dirty="0">
              <a:latin typeface="+mn-lt"/>
            </a:rPr>
            <a:t>Corporate recruiter</a:t>
          </a:r>
          <a:endParaRPr lang="en-CA" sz="1600" b="0" noProof="0" dirty="0">
            <a:latin typeface="+mn-lt"/>
          </a:endParaRPr>
        </a:p>
      </dgm:t>
    </dgm:pt>
    <dgm:pt modelId="{CE2396AD-7C0B-8345-A961-21DAF6C17199}" type="parTrans" cxnId="{41FF15C6-F3CE-A046-B85E-AB9E304557EC}">
      <dgm:prSet/>
      <dgm:spPr/>
      <dgm:t>
        <a:bodyPr/>
        <a:lstStyle/>
        <a:p>
          <a:endParaRPr lang="en-CA" sz="1600" b="0" noProof="0" dirty="0">
            <a:latin typeface="+mn-lt"/>
          </a:endParaRPr>
        </a:p>
      </dgm:t>
    </dgm:pt>
    <dgm:pt modelId="{A02838C9-4FD1-4547-A181-FE4D83332062}" type="sibTrans" cxnId="{41FF15C6-F3CE-A046-B85E-AB9E304557EC}">
      <dgm:prSet/>
      <dgm:spPr/>
      <dgm:t>
        <a:bodyPr/>
        <a:lstStyle/>
        <a:p>
          <a:endParaRPr lang="en-CA" sz="1600" b="0" noProof="0" dirty="0">
            <a:latin typeface="+mn-lt"/>
          </a:endParaRPr>
        </a:p>
      </dgm:t>
    </dgm:pt>
    <dgm:pt modelId="{EBE15CCF-6F1C-274D-B76C-A63C8A2D42CF}">
      <dgm:prSet custT="1"/>
      <dgm:spPr/>
      <dgm:t>
        <a:bodyPr/>
        <a:lstStyle/>
        <a:p>
          <a:r>
            <a:rPr lang="en-CA" sz="1600" b="0" i="0" noProof="0" dirty="0">
              <a:latin typeface="+mn-lt"/>
            </a:rPr>
            <a:t>Colleges and universities can be excellent sources of new candidates</a:t>
          </a:r>
          <a:endParaRPr lang="en-CA" sz="1600" b="0" noProof="0" dirty="0">
            <a:latin typeface="+mn-lt"/>
          </a:endParaRPr>
        </a:p>
      </dgm:t>
    </dgm:pt>
    <dgm:pt modelId="{5E39DF2D-F8C2-B446-8CA8-778C2A817925}" type="parTrans" cxnId="{6FAAC50E-C7E7-2F4F-8D9B-40737BE34581}">
      <dgm:prSet/>
      <dgm:spPr/>
      <dgm:t>
        <a:bodyPr/>
        <a:lstStyle/>
        <a:p>
          <a:endParaRPr lang="en-CA" sz="1600" b="0" noProof="0" dirty="0">
            <a:latin typeface="+mn-lt"/>
          </a:endParaRPr>
        </a:p>
      </dgm:t>
    </dgm:pt>
    <dgm:pt modelId="{4B2705F8-DA9A-F549-A957-82F153BFD56B}" type="sibTrans" cxnId="{6FAAC50E-C7E7-2F4F-8D9B-40737BE34581}">
      <dgm:prSet/>
      <dgm:spPr/>
      <dgm:t>
        <a:bodyPr/>
        <a:lstStyle/>
        <a:p>
          <a:endParaRPr lang="en-CA" sz="1600" b="0" noProof="0" dirty="0">
            <a:latin typeface="+mn-lt"/>
          </a:endParaRPr>
        </a:p>
      </dgm:t>
    </dgm:pt>
    <dgm:pt modelId="{366CC80D-2BE2-E74C-8B49-8A8F16C94F82}">
      <dgm:prSet custT="1"/>
      <dgm:spPr/>
      <dgm:t>
        <a:bodyPr/>
        <a:lstStyle/>
        <a:p>
          <a:r>
            <a:rPr lang="en-CA" sz="1600" b="0" i="0" noProof="0" dirty="0">
              <a:latin typeface="+mn-lt"/>
            </a:rPr>
            <a:t>They are usually non-profit organizations whose goal is to further a particular profession</a:t>
          </a:r>
          <a:endParaRPr lang="en-CA" sz="1600" b="0" noProof="0" dirty="0">
            <a:latin typeface="+mn-lt"/>
          </a:endParaRPr>
        </a:p>
      </dgm:t>
    </dgm:pt>
    <dgm:pt modelId="{E773109C-DD05-9644-BD9F-B1FCAA64386A}" type="parTrans" cxnId="{616E4DAC-9FE5-BB4A-9A07-31AFE82DD1B6}">
      <dgm:prSet/>
      <dgm:spPr/>
      <dgm:t>
        <a:bodyPr/>
        <a:lstStyle/>
        <a:p>
          <a:endParaRPr lang="en-CA" sz="1600" b="0" noProof="0" dirty="0">
            <a:latin typeface="+mn-lt"/>
          </a:endParaRPr>
        </a:p>
      </dgm:t>
    </dgm:pt>
    <dgm:pt modelId="{D846EA1E-D6D3-5442-82C9-4381E737571F}" type="sibTrans" cxnId="{616E4DAC-9FE5-BB4A-9A07-31AFE82DD1B6}">
      <dgm:prSet/>
      <dgm:spPr/>
      <dgm:t>
        <a:bodyPr/>
        <a:lstStyle/>
        <a:p>
          <a:endParaRPr lang="en-CA" sz="1600" b="0" noProof="0" dirty="0">
            <a:latin typeface="+mn-lt"/>
          </a:endParaRPr>
        </a:p>
      </dgm:t>
    </dgm:pt>
    <dgm:pt modelId="{A6D6D39E-9E48-E84B-94AB-E89E8F2A42A5}">
      <dgm:prSet custT="1"/>
      <dgm:spPr/>
      <dgm:t>
        <a:bodyPr/>
        <a:lstStyle/>
        <a:p>
          <a:pPr>
            <a:buFont typeface="Arial" panose="020B0604020202020204" pitchFamily="34" charset="0"/>
            <a:buChar char="•"/>
          </a:pPr>
          <a:r>
            <a:rPr lang="en-CA" sz="1600" b="0" i="0" noProof="0" dirty="0" err="1">
              <a:latin typeface="+mn-lt"/>
            </a:rPr>
            <a:t>Indeed.com</a:t>
          </a:r>
          <a:endParaRPr lang="en-CA" sz="1600" b="0" noProof="0" dirty="0">
            <a:latin typeface="+mn-lt"/>
          </a:endParaRPr>
        </a:p>
      </dgm:t>
    </dgm:pt>
    <dgm:pt modelId="{DAF486BE-347C-FF4D-AEC0-7D595A3C9119}" type="parTrans" cxnId="{C231A8C8-FA70-BE43-90F6-98F2C99BC376}">
      <dgm:prSet/>
      <dgm:spPr/>
      <dgm:t>
        <a:bodyPr/>
        <a:lstStyle/>
        <a:p>
          <a:endParaRPr lang="en-CA" sz="1600" b="0" noProof="0" dirty="0">
            <a:latin typeface="+mn-lt"/>
          </a:endParaRPr>
        </a:p>
      </dgm:t>
    </dgm:pt>
    <dgm:pt modelId="{BCDDF39A-22DF-014C-9D08-D5A74149C57B}" type="sibTrans" cxnId="{C231A8C8-FA70-BE43-90F6-98F2C99BC376}">
      <dgm:prSet/>
      <dgm:spPr/>
      <dgm:t>
        <a:bodyPr/>
        <a:lstStyle/>
        <a:p>
          <a:endParaRPr lang="en-CA" sz="1600" b="0" noProof="0" dirty="0">
            <a:latin typeface="+mn-lt"/>
          </a:endParaRPr>
        </a:p>
      </dgm:t>
    </dgm:pt>
    <dgm:pt modelId="{0220B177-D2DB-9046-A194-68DC816A7AF4}">
      <dgm:prSet custT="1"/>
      <dgm:spPr/>
      <dgm:t>
        <a:bodyPr/>
        <a:lstStyle/>
        <a:p>
          <a:pPr>
            <a:buFont typeface="Arial" panose="020B0604020202020204" pitchFamily="34" charset="0"/>
            <a:buChar char="•"/>
          </a:pPr>
          <a:r>
            <a:rPr lang="en-CA" sz="1600" b="0" i="0" noProof="0" dirty="0">
              <a:latin typeface="+mn-lt"/>
            </a:rPr>
            <a:t>Monster</a:t>
          </a:r>
        </a:p>
      </dgm:t>
    </dgm:pt>
    <dgm:pt modelId="{897BD098-87D3-F544-9165-97097515CF81}" type="parTrans" cxnId="{FDEE379C-A77C-6148-A812-64A726C83C0A}">
      <dgm:prSet/>
      <dgm:spPr/>
      <dgm:t>
        <a:bodyPr/>
        <a:lstStyle/>
        <a:p>
          <a:endParaRPr lang="en-CA" sz="1600" b="0" noProof="0" dirty="0">
            <a:latin typeface="+mn-lt"/>
          </a:endParaRPr>
        </a:p>
      </dgm:t>
    </dgm:pt>
    <dgm:pt modelId="{42A88245-7F13-8443-8202-89C1BBE03D0A}" type="sibTrans" cxnId="{FDEE379C-A77C-6148-A812-64A726C83C0A}">
      <dgm:prSet/>
      <dgm:spPr/>
      <dgm:t>
        <a:bodyPr/>
        <a:lstStyle/>
        <a:p>
          <a:endParaRPr lang="en-CA" sz="1600" b="0" noProof="0" dirty="0">
            <a:latin typeface="+mn-lt"/>
          </a:endParaRPr>
        </a:p>
      </dgm:t>
    </dgm:pt>
    <dgm:pt modelId="{73ED21F8-8389-C948-817E-C45DB4D3E424}">
      <dgm:prSet custT="1"/>
      <dgm:spPr/>
      <dgm:t>
        <a:bodyPr/>
        <a:lstStyle/>
        <a:p>
          <a:pPr>
            <a:buFont typeface="Arial" panose="020B0604020202020204" pitchFamily="34" charset="0"/>
            <a:buChar char="•"/>
          </a:pPr>
          <a:r>
            <a:rPr lang="en-CA" sz="1600" b="0" i="0" noProof="0" dirty="0">
              <a:latin typeface="+mn-lt"/>
            </a:rPr>
            <a:t>CareerBuilder</a:t>
          </a:r>
        </a:p>
      </dgm:t>
    </dgm:pt>
    <dgm:pt modelId="{6B192BED-1473-CA43-9FE0-4A013DAF2B39}" type="parTrans" cxnId="{C9CBC85C-4532-834F-B0C2-1B228BDE4DBF}">
      <dgm:prSet/>
      <dgm:spPr/>
      <dgm:t>
        <a:bodyPr/>
        <a:lstStyle/>
        <a:p>
          <a:endParaRPr lang="en-CA" sz="1600" b="0" noProof="0" dirty="0">
            <a:latin typeface="+mn-lt"/>
          </a:endParaRPr>
        </a:p>
      </dgm:t>
    </dgm:pt>
    <dgm:pt modelId="{78C0B029-1B19-3E42-88A7-6CC8E551A353}" type="sibTrans" cxnId="{C9CBC85C-4532-834F-B0C2-1B228BDE4DBF}">
      <dgm:prSet/>
      <dgm:spPr/>
      <dgm:t>
        <a:bodyPr/>
        <a:lstStyle/>
        <a:p>
          <a:endParaRPr lang="en-CA" sz="1600" b="0" noProof="0" dirty="0">
            <a:latin typeface="+mn-lt"/>
          </a:endParaRPr>
        </a:p>
      </dgm:t>
    </dgm:pt>
    <dgm:pt modelId="{7394B7A5-939D-E94C-A148-D5DB74EE6183}">
      <dgm:prSet custT="1"/>
      <dgm:spPr/>
      <dgm:t>
        <a:bodyPr/>
        <a:lstStyle/>
        <a:p>
          <a:pPr>
            <a:buFont typeface="Arial" panose="020B0604020202020204" pitchFamily="34" charset="0"/>
            <a:buChar char="•"/>
          </a:pPr>
          <a:r>
            <a:rPr lang="en-CA" sz="1600" b="0" i="0" noProof="0" dirty="0">
              <a:latin typeface="+mn-lt"/>
            </a:rPr>
            <a:t>Workopolis</a:t>
          </a:r>
        </a:p>
      </dgm:t>
    </dgm:pt>
    <dgm:pt modelId="{F4F48BAB-0A71-9E4B-8217-5BE685712C4E}" type="parTrans" cxnId="{069D73E2-C194-034A-B68C-8EA2E11308DD}">
      <dgm:prSet/>
      <dgm:spPr/>
      <dgm:t>
        <a:bodyPr/>
        <a:lstStyle/>
        <a:p>
          <a:endParaRPr lang="en-CA" sz="1600" b="0" noProof="0" dirty="0">
            <a:latin typeface="+mn-lt"/>
          </a:endParaRPr>
        </a:p>
      </dgm:t>
    </dgm:pt>
    <dgm:pt modelId="{C086BAAE-B75D-6D46-B4CE-388BD99B5167}" type="sibTrans" cxnId="{069D73E2-C194-034A-B68C-8EA2E11308DD}">
      <dgm:prSet/>
      <dgm:spPr/>
      <dgm:t>
        <a:bodyPr/>
        <a:lstStyle/>
        <a:p>
          <a:endParaRPr lang="en-CA" sz="1600" b="0" noProof="0" dirty="0">
            <a:latin typeface="+mn-lt"/>
          </a:endParaRPr>
        </a:p>
      </dgm:t>
    </dgm:pt>
    <dgm:pt modelId="{60B7E38D-4359-774E-930F-F12F78ED5621}">
      <dgm:prSet custT="1"/>
      <dgm:spPr/>
      <dgm:t>
        <a:bodyPr/>
        <a:lstStyle/>
        <a:p>
          <a:pPr>
            <a:buFont typeface="Arial" panose="020B0604020202020204" pitchFamily="34" charset="0"/>
            <a:buChar char="•"/>
          </a:pPr>
          <a:r>
            <a:rPr lang="en-CA" sz="1600" b="0" i="0" noProof="0" dirty="0">
              <a:latin typeface="+mn-lt"/>
            </a:rPr>
            <a:t>Free sites such as Craigslist, Kijiji</a:t>
          </a:r>
        </a:p>
      </dgm:t>
    </dgm:pt>
    <dgm:pt modelId="{F15DC629-D1FF-2B45-B8B9-35D38CA6B175}" type="parTrans" cxnId="{DE944C10-94B9-524C-A6B5-A493D43F9F8C}">
      <dgm:prSet/>
      <dgm:spPr/>
      <dgm:t>
        <a:bodyPr/>
        <a:lstStyle/>
        <a:p>
          <a:endParaRPr lang="en-CA" sz="1600" b="0" noProof="0" dirty="0">
            <a:latin typeface="+mn-lt"/>
          </a:endParaRPr>
        </a:p>
      </dgm:t>
    </dgm:pt>
    <dgm:pt modelId="{7347065D-449D-7147-99BF-7F7FE2C906CA}" type="sibTrans" cxnId="{DE944C10-94B9-524C-A6B5-A493D43F9F8C}">
      <dgm:prSet/>
      <dgm:spPr/>
      <dgm:t>
        <a:bodyPr/>
        <a:lstStyle/>
        <a:p>
          <a:endParaRPr lang="en-CA" sz="1600" b="0" noProof="0" dirty="0">
            <a:latin typeface="+mn-lt"/>
          </a:endParaRPr>
        </a:p>
      </dgm:t>
    </dgm:pt>
    <dgm:pt modelId="{AC8D4C75-262A-A344-8E5A-04881448523B}">
      <dgm:prSet custT="1"/>
      <dgm:spPr/>
      <dgm:t>
        <a:bodyPr/>
        <a:lstStyle/>
        <a:p>
          <a:pPr>
            <a:buFont typeface="Arial" panose="020B0604020202020204" pitchFamily="34" charset="0"/>
            <a:buChar char="•"/>
          </a:pPr>
          <a:r>
            <a:rPr lang="en-CA" sz="1600" b="0" i="0" noProof="0" dirty="0">
              <a:latin typeface="+mn-lt"/>
            </a:rPr>
            <a:t>Your own company website</a:t>
          </a:r>
          <a:endParaRPr lang="en-CA" sz="1600" b="0" noProof="0" dirty="0">
            <a:latin typeface="+mn-lt"/>
          </a:endParaRPr>
        </a:p>
      </dgm:t>
    </dgm:pt>
    <dgm:pt modelId="{30844F2F-03E4-474D-8B01-F83824E8A7DF}" type="parTrans" cxnId="{72D8B5CF-F397-8D49-9D62-D1A6EB323F37}">
      <dgm:prSet/>
      <dgm:spPr/>
      <dgm:t>
        <a:bodyPr/>
        <a:lstStyle/>
        <a:p>
          <a:endParaRPr lang="en-CA" sz="1600" b="0" noProof="0" dirty="0">
            <a:latin typeface="+mn-lt"/>
          </a:endParaRPr>
        </a:p>
      </dgm:t>
    </dgm:pt>
    <dgm:pt modelId="{B2754A74-9ADD-514F-AB3A-B37AB32166FB}" type="sibTrans" cxnId="{72D8B5CF-F397-8D49-9D62-D1A6EB323F37}">
      <dgm:prSet/>
      <dgm:spPr/>
      <dgm:t>
        <a:bodyPr/>
        <a:lstStyle/>
        <a:p>
          <a:endParaRPr lang="en-CA" sz="1600" b="0" noProof="0" dirty="0">
            <a:latin typeface="+mn-lt"/>
          </a:endParaRPr>
        </a:p>
      </dgm:t>
    </dgm:pt>
    <dgm:pt modelId="{A04499D2-31CF-0044-95CA-49A64B7B523C}">
      <dgm:prSet custT="1"/>
      <dgm:spPr/>
      <dgm:t>
        <a:bodyPr/>
        <a:lstStyle/>
        <a:p>
          <a:r>
            <a:rPr lang="en-CA" sz="1600" b="0" i="0" noProof="0" dirty="0">
              <a:latin typeface="+mn-lt"/>
            </a:rPr>
            <a:t>Facebook, Twitter, LinkedIn, and YouTube are excellent places to obtain a media presence to attract a variety of workers</a:t>
          </a:r>
          <a:endParaRPr lang="en-CA" sz="1600" b="0" noProof="0" dirty="0">
            <a:latin typeface="+mn-lt"/>
          </a:endParaRPr>
        </a:p>
      </dgm:t>
    </dgm:pt>
    <dgm:pt modelId="{FE6F48FA-3E62-884E-8589-7B48C62BF945}" type="parTrans" cxnId="{F0F540BC-65AF-D24D-8338-4B0B5FC5FEEF}">
      <dgm:prSet/>
      <dgm:spPr/>
      <dgm:t>
        <a:bodyPr/>
        <a:lstStyle/>
        <a:p>
          <a:endParaRPr lang="en-CA" sz="1600" b="0" noProof="0" dirty="0">
            <a:latin typeface="+mn-lt"/>
          </a:endParaRPr>
        </a:p>
      </dgm:t>
    </dgm:pt>
    <dgm:pt modelId="{811E9091-601D-6749-8891-C42EAB275A9E}" type="sibTrans" cxnId="{F0F540BC-65AF-D24D-8338-4B0B5FC5FEEF}">
      <dgm:prSet/>
      <dgm:spPr/>
      <dgm:t>
        <a:bodyPr/>
        <a:lstStyle/>
        <a:p>
          <a:endParaRPr lang="en-CA" sz="1600" b="0" noProof="0" dirty="0">
            <a:latin typeface="+mn-lt"/>
          </a:endParaRPr>
        </a:p>
      </dgm:t>
    </dgm:pt>
    <dgm:pt modelId="{C9B27C51-8F9A-684A-8CD8-5DE5D65D06EA}">
      <dgm:prSet custT="1"/>
      <dgm:spPr/>
      <dgm:t>
        <a:bodyPr/>
        <a:lstStyle/>
        <a:p>
          <a:r>
            <a:rPr lang="en-CA" sz="1600" b="0" i="0" noProof="0" dirty="0">
              <a:latin typeface="+mn-lt"/>
            </a:rPr>
            <a:t>Events</a:t>
          </a:r>
          <a:endParaRPr lang="en-CA" sz="1600" b="0" noProof="0" dirty="0">
            <a:latin typeface="+mn-lt"/>
          </a:endParaRPr>
        </a:p>
      </dgm:t>
    </dgm:pt>
    <dgm:pt modelId="{86BA6510-3874-214C-A4AB-C227A2174DCB}" type="parTrans" cxnId="{2C8277AF-34F7-C84D-833B-2457D175A8BD}">
      <dgm:prSet/>
      <dgm:spPr/>
      <dgm:t>
        <a:bodyPr/>
        <a:lstStyle/>
        <a:p>
          <a:endParaRPr lang="en-CA" sz="1600" b="0" noProof="0" dirty="0">
            <a:latin typeface="+mn-lt"/>
          </a:endParaRPr>
        </a:p>
      </dgm:t>
    </dgm:pt>
    <dgm:pt modelId="{CCAA1C8C-047A-3941-8BE3-7E82668AAEE1}" type="sibTrans" cxnId="{2C8277AF-34F7-C84D-833B-2457D175A8BD}">
      <dgm:prSet/>
      <dgm:spPr/>
      <dgm:t>
        <a:bodyPr/>
        <a:lstStyle/>
        <a:p>
          <a:endParaRPr lang="en-CA" sz="1600" b="0" noProof="0" dirty="0">
            <a:latin typeface="+mn-lt"/>
          </a:endParaRPr>
        </a:p>
      </dgm:t>
    </dgm:pt>
    <dgm:pt modelId="{4E3C7ED9-75AA-C946-AEEE-D51D0EDC127C}">
      <dgm:prSet custT="1"/>
      <dgm:spPr/>
      <dgm:t>
        <a:bodyPr/>
        <a:lstStyle/>
        <a:p>
          <a:r>
            <a:rPr lang="en-CA" sz="1600" b="0" i="0" noProof="0" dirty="0">
              <a:latin typeface="+mn-lt"/>
            </a:rPr>
            <a:t>Referrals</a:t>
          </a:r>
          <a:endParaRPr lang="en-CA" sz="1600" b="0" noProof="0" dirty="0">
            <a:latin typeface="+mn-lt"/>
          </a:endParaRPr>
        </a:p>
      </dgm:t>
    </dgm:pt>
    <dgm:pt modelId="{E22B155E-9F4B-B54D-BFD9-5944F5EC734E}" type="parTrans" cxnId="{FBC461F8-7610-194F-9D19-B052B5C79BDC}">
      <dgm:prSet/>
      <dgm:spPr/>
      <dgm:t>
        <a:bodyPr/>
        <a:lstStyle/>
        <a:p>
          <a:endParaRPr lang="en-CA" sz="1600" b="0" noProof="0" dirty="0">
            <a:latin typeface="+mn-lt"/>
          </a:endParaRPr>
        </a:p>
      </dgm:t>
    </dgm:pt>
    <dgm:pt modelId="{DC068ED6-6085-7F4A-8836-241BA416B791}" type="sibTrans" cxnId="{FBC461F8-7610-194F-9D19-B052B5C79BDC}">
      <dgm:prSet/>
      <dgm:spPr/>
      <dgm:t>
        <a:bodyPr/>
        <a:lstStyle/>
        <a:p>
          <a:endParaRPr lang="en-CA" sz="1600" b="0" noProof="0" dirty="0">
            <a:latin typeface="+mn-lt"/>
          </a:endParaRPr>
        </a:p>
      </dgm:t>
    </dgm:pt>
    <dgm:pt modelId="{5878D339-9007-BA4C-9B87-73B5F653E2B4}">
      <dgm:prSet custT="1"/>
      <dgm:spPr/>
      <dgm:t>
        <a:bodyPr/>
        <a:lstStyle/>
        <a:p>
          <a:r>
            <a:rPr lang="en-CA" sz="1600" b="0" noProof="0" dirty="0">
              <a:latin typeface="+mn-lt"/>
            </a:rPr>
            <a:t>Job fairs</a:t>
          </a:r>
        </a:p>
      </dgm:t>
    </dgm:pt>
    <dgm:pt modelId="{8E028D88-ACA7-844A-9C66-C88C0C71C8DB}" type="parTrans" cxnId="{6653D6DC-7621-C74B-9A6E-0680BC749057}">
      <dgm:prSet/>
      <dgm:spPr/>
      <dgm:t>
        <a:bodyPr/>
        <a:lstStyle/>
        <a:p>
          <a:endParaRPr lang="en-CA" sz="1600" b="0" noProof="0" dirty="0">
            <a:latin typeface="+mn-lt"/>
          </a:endParaRPr>
        </a:p>
      </dgm:t>
    </dgm:pt>
    <dgm:pt modelId="{050A6B62-2131-E347-AA72-97B0E75BAEA3}" type="sibTrans" cxnId="{6653D6DC-7621-C74B-9A6E-0680BC749057}">
      <dgm:prSet/>
      <dgm:spPr/>
      <dgm:t>
        <a:bodyPr/>
        <a:lstStyle/>
        <a:p>
          <a:endParaRPr lang="en-CA" sz="1600" b="0" noProof="0" dirty="0">
            <a:latin typeface="+mn-lt"/>
          </a:endParaRPr>
        </a:p>
      </dgm:t>
    </dgm:pt>
    <dgm:pt modelId="{C09B1DF2-4521-7A4C-8849-DAD0771B4D5C}">
      <dgm:prSet custT="1"/>
      <dgm:spPr/>
      <dgm:t>
        <a:bodyPr/>
        <a:lstStyle/>
        <a:p>
          <a:r>
            <a:rPr lang="en-CA" sz="1600" b="0" noProof="0" dirty="0">
              <a:latin typeface="+mn-lt"/>
            </a:rPr>
            <a:t>Conferences</a:t>
          </a:r>
        </a:p>
      </dgm:t>
    </dgm:pt>
    <dgm:pt modelId="{2BDF8060-B854-9641-9E04-5801E97C54B8}" type="parTrans" cxnId="{9CDE04DD-D70C-7247-82C0-6C1EF9BF6DFA}">
      <dgm:prSet/>
      <dgm:spPr/>
      <dgm:t>
        <a:bodyPr/>
        <a:lstStyle/>
        <a:p>
          <a:endParaRPr lang="en-CA" sz="1600" b="0" noProof="0" dirty="0">
            <a:latin typeface="+mn-lt"/>
          </a:endParaRPr>
        </a:p>
      </dgm:t>
    </dgm:pt>
    <dgm:pt modelId="{D2B1E4CF-115E-6841-901D-A334D42CF407}" type="sibTrans" cxnId="{9CDE04DD-D70C-7247-82C0-6C1EF9BF6DFA}">
      <dgm:prSet/>
      <dgm:spPr/>
      <dgm:t>
        <a:bodyPr/>
        <a:lstStyle/>
        <a:p>
          <a:endParaRPr lang="en-CA" sz="1600" b="0" noProof="0" dirty="0">
            <a:latin typeface="+mn-lt"/>
          </a:endParaRPr>
        </a:p>
      </dgm:t>
    </dgm:pt>
    <dgm:pt modelId="{CBA0BF93-03D7-6041-8E79-AEBA726BEDC0}">
      <dgm:prSet custT="1"/>
      <dgm:spPr/>
      <dgm:t>
        <a:bodyPr/>
        <a:lstStyle/>
        <a:p>
          <a:r>
            <a:rPr lang="en-CA" sz="1600" b="0" noProof="0" dirty="0">
              <a:latin typeface="+mn-lt"/>
            </a:rPr>
            <a:t>Other events</a:t>
          </a:r>
        </a:p>
      </dgm:t>
    </dgm:pt>
    <dgm:pt modelId="{5EF4CDCE-70CF-8F46-B31B-16C324FB9A46}" type="parTrans" cxnId="{0D021B66-15E2-8F45-A1EE-F57C717EB9EC}">
      <dgm:prSet/>
      <dgm:spPr/>
      <dgm:t>
        <a:bodyPr/>
        <a:lstStyle/>
        <a:p>
          <a:endParaRPr lang="en-CA" sz="1600" b="0" noProof="0" dirty="0">
            <a:latin typeface="+mn-lt"/>
          </a:endParaRPr>
        </a:p>
      </dgm:t>
    </dgm:pt>
    <dgm:pt modelId="{E8337D84-862A-7E4C-AEC7-BD7EADD4445F}" type="sibTrans" cxnId="{0D021B66-15E2-8F45-A1EE-F57C717EB9EC}">
      <dgm:prSet/>
      <dgm:spPr/>
      <dgm:t>
        <a:bodyPr/>
        <a:lstStyle/>
        <a:p>
          <a:endParaRPr lang="en-CA" sz="1600" b="0" noProof="0" dirty="0">
            <a:latin typeface="+mn-lt"/>
          </a:endParaRPr>
        </a:p>
      </dgm:t>
    </dgm:pt>
    <dgm:pt modelId="{F343D329-11C0-CF4E-839D-4E752BC18DA9}">
      <dgm:prSet custT="1"/>
      <dgm:spPr/>
      <dgm:t>
        <a:bodyPr/>
        <a:lstStyle/>
        <a:p>
          <a:r>
            <a:rPr lang="en-CA" sz="1600" b="0" i="0" noProof="0" dirty="0">
              <a:latin typeface="+mn-lt"/>
            </a:rPr>
            <a:t>Employee referral programs</a:t>
          </a:r>
          <a:endParaRPr lang="en-CA" sz="1600" b="0" noProof="0" dirty="0"/>
        </a:p>
      </dgm:t>
    </dgm:pt>
    <dgm:pt modelId="{44FA6181-5E4A-A347-B7FC-F47996C407BA}" type="parTrans" cxnId="{BF2E0DAF-61D9-724D-A2E0-9A4FB3AC0CE8}">
      <dgm:prSet/>
      <dgm:spPr/>
      <dgm:t>
        <a:bodyPr/>
        <a:lstStyle/>
        <a:p>
          <a:endParaRPr lang="en-CA" sz="1600" b="0" noProof="0" dirty="0"/>
        </a:p>
      </dgm:t>
    </dgm:pt>
    <dgm:pt modelId="{DCAD1586-E34F-2C4D-96AA-1F4389A7F9F2}" type="sibTrans" cxnId="{BF2E0DAF-61D9-724D-A2E0-9A4FB3AC0CE8}">
      <dgm:prSet/>
      <dgm:spPr/>
      <dgm:t>
        <a:bodyPr/>
        <a:lstStyle/>
        <a:p>
          <a:endParaRPr lang="en-CA" sz="1600" b="0" noProof="0" dirty="0"/>
        </a:p>
      </dgm:t>
    </dgm:pt>
    <dgm:pt modelId="{A08468BD-CC72-4642-ACD9-6122A8896B5C}">
      <dgm:prSet phldrT="[Texto]" custT="1"/>
      <dgm:spPr/>
      <dgm:t>
        <a:bodyPr/>
        <a:lstStyle/>
        <a:p>
          <a:r>
            <a:rPr lang="en-CA" sz="1600" b="0" i="0" noProof="0" dirty="0">
              <a:latin typeface="+mn-lt"/>
            </a:rPr>
            <a:t>There are three types:</a:t>
          </a:r>
        </a:p>
      </dgm:t>
    </dgm:pt>
    <dgm:pt modelId="{6D896755-F2F4-D642-A2A4-D97A600293B5}" type="parTrans" cxnId="{B90B98AC-1A59-9F49-ACBA-51B6E1E79DF9}">
      <dgm:prSet/>
      <dgm:spPr/>
      <dgm:t>
        <a:bodyPr/>
        <a:lstStyle/>
        <a:p>
          <a:endParaRPr lang="es-MX"/>
        </a:p>
      </dgm:t>
    </dgm:pt>
    <dgm:pt modelId="{01EF84D2-D844-2D4B-B9E9-BE058378D8B1}" type="sibTrans" cxnId="{B90B98AC-1A59-9F49-ACBA-51B6E1E79DF9}">
      <dgm:prSet/>
      <dgm:spPr/>
      <dgm:t>
        <a:bodyPr/>
        <a:lstStyle/>
        <a:p>
          <a:endParaRPr lang="es-MX"/>
        </a:p>
      </dgm:t>
    </dgm:pt>
    <dgm:pt modelId="{D3CDE1C3-28D1-994E-B682-39EBFCFC49EE}" type="pres">
      <dgm:prSet presAssocID="{127DE101-104A-FD4A-9495-064B448DA7B5}" presName="Name0" presStyleCnt="0">
        <dgm:presLayoutVars>
          <dgm:dir/>
          <dgm:animLvl val="lvl"/>
          <dgm:resizeHandles val="exact"/>
        </dgm:presLayoutVars>
      </dgm:prSet>
      <dgm:spPr/>
    </dgm:pt>
    <dgm:pt modelId="{B1611C2D-8D1F-DA47-89A7-F2A9495A168F}" type="pres">
      <dgm:prSet presAssocID="{D075EE70-E7BC-2445-8A39-815469F45619}" presName="composite" presStyleCnt="0"/>
      <dgm:spPr/>
    </dgm:pt>
    <dgm:pt modelId="{BC850A7C-F95F-5643-9B24-DEB18FE2E4C9}" type="pres">
      <dgm:prSet presAssocID="{D075EE70-E7BC-2445-8A39-815469F45619}" presName="parTx" presStyleLbl="alignNode1" presStyleIdx="0" presStyleCnt="7">
        <dgm:presLayoutVars>
          <dgm:chMax val="0"/>
          <dgm:chPref val="0"/>
          <dgm:bulletEnabled val="1"/>
        </dgm:presLayoutVars>
      </dgm:prSet>
      <dgm:spPr/>
    </dgm:pt>
    <dgm:pt modelId="{1931FB25-A64A-BE42-A96E-5714AD45AE5B}" type="pres">
      <dgm:prSet presAssocID="{D075EE70-E7BC-2445-8A39-815469F45619}" presName="desTx" presStyleLbl="alignAccFollowNode1" presStyleIdx="0" presStyleCnt="7">
        <dgm:presLayoutVars>
          <dgm:bulletEnabled val="1"/>
        </dgm:presLayoutVars>
      </dgm:prSet>
      <dgm:spPr/>
    </dgm:pt>
    <dgm:pt modelId="{F4040BE7-EF8E-5543-9F20-EBACE5EFE2F5}" type="pres">
      <dgm:prSet presAssocID="{607BBFA2-FD05-6143-9EB9-9F7FD211E0E2}" presName="space" presStyleCnt="0"/>
      <dgm:spPr/>
    </dgm:pt>
    <dgm:pt modelId="{08780933-2BBA-D547-8759-80577FB0B952}" type="pres">
      <dgm:prSet presAssocID="{02C80659-22D3-E044-9D10-30CFA802C473}" presName="composite" presStyleCnt="0"/>
      <dgm:spPr/>
    </dgm:pt>
    <dgm:pt modelId="{01E30CBF-65E0-B44B-BB6B-1A6464DE9ED9}" type="pres">
      <dgm:prSet presAssocID="{02C80659-22D3-E044-9D10-30CFA802C473}" presName="parTx" presStyleLbl="alignNode1" presStyleIdx="1" presStyleCnt="7">
        <dgm:presLayoutVars>
          <dgm:chMax val="0"/>
          <dgm:chPref val="0"/>
          <dgm:bulletEnabled val="1"/>
        </dgm:presLayoutVars>
      </dgm:prSet>
      <dgm:spPr/>
    </dgm:pt>
    <dgm:pt modelId="{655789D0-01AA-9246-8993-4B462A994F79}" type="pres">
      <dgm:prSet presAssocID="{02C80659-22D3-E044-9D10-30CFA802C473}" presName="desTx" presStyleLbl="alignAccFollowNode1" presStyleIdx="1" presStyleCnt="7">
        <dgm:presLayoutVars>
          <dgm:bulletEnabled val="1"/>
        </dgm:presLayoutVars>
      </dgm:prSet>
      <dgm:spPr/>
    </dgm:pt>
    <dgm:pt modelId="{20899DF2-D331-3949-BC19-CC8A37D50F2C}" type="pres">
      <dgm:prSet presAssocID="{2B175D77-148E-8E47-9295-8A80A9B4935F}" presName="space" presStyleCnt="0"/>
      <dgm:spPr/>
    </dgm:pt>
    <dgm:pt modelId="{8D1F43E0-E70B-794F-A6FE-D934768B29B4}" type="pres">
      <dgm:prSet presAssocID="{C82CB301-08A8-D942-9908-EE7C2DCEC211}" presName="composite" presStyleCnt="0"/>
      <dgm:spPr/>
    </dgm:pt>
    <dgm:pt modelId="{6CBC2D4B-FFB5-2545-A7DD-5070D9148410}" type="pres">
      <dgm:prSet presAssocID="{C82CB301-08A8-D942-9908-EE7C2DCEC211}" presName="parTx" presStyleLbl="alignNode1" presStyleIdx="2" presStyleCnt="7">
        <dgm:presLayoutVars>
          <dgm:chMax val="0"/>
          <dgm:chPref val="0"/>
          <dgm:bulletEnabled val="1"/>
        </dgm:presLayoutVars>
      </dgm:prSet>
      <dgm:spPr/>
    </dgm:pt>
    <dgm:pt modelId="{9720DF1E-54F7-8F4F-A4CD-B4C18B71319A}" type="pres">
      <dgm:prSet presAssocID="{C82CB301-08A8-D942-9908-EE7C2DCEC211}" presName="desTx" presStyleLbl="alignAccFollowNode1" presStyleIdx="2" presStyleCnt="7">
        <dgm:presLayoutVars>
          <dgm:bulletEnabled val="1"/>
        </dgm:presLayoutVars>
      </dgm:prSet>
      <dgm:spPr/>
    </dgm:pt>
    <dgm:pt modelId="{6CFF29B0-9D75-F74C-9D99-FB84D5ACBB51}" type="pres">
      <dgm:prSet presAssocID="{2052D088-6E1C-9642-9408-774C7621C06D}" presName="space" presStyleCnt="0"/>
      <dgm:spPr/>
    </dgm:pt>
    <dgm:pt modelId="{700F93DF-3719-A746-B32D-98D2E0C0BD68}" type="pres">
      <dgm:prSet presAssocID="{28BFB30B-D8B6-0F46-87BA-782F2EBB8492}" presName="composite" presStyleCnt="0"/>
      <dgm:spPr/>
    </dgm:pt>
    <dgm:pt modelId="{CC0AFC88-7C90-8049-992F-C1AD81C0CBC9}" type="pres">
      <dgm:prSet presAssocID="{28BFB30B-D8B6-0F46-87BA-782F2EBB8492}" presName="parTx" presStyleLbl="alignNode1" presStyleIdx="3" presStyleCnt="7">
        <dgm:presLayoutVars>
          <dgm:chMax val="0"/>
          <dgm:chPref val="0"/>
          <dgm:bulletEnabled val="1"/>
        </dgm:presLayoutVars>
      </dgm:prSet>
      <dgm:spPr/>
    </dgm:pt>
    <dgm:pt modelId="{F7D20EDC-28C5-7D44-AC81-DC448A108CF5}" type="pres">
      <dgm:prSet presAssocID="{28BFB30B-D8B6-0F46-87BA-782F2EBB8492}" presName="desTx" presStyleLbl="alignAccFollowNode1" presStyleIdx="3" presStyleCnt="7">
        <dgm:presLayoutVars>
          <dgm:bulletEnabled val="1"/>
        </dgm:presLayoutVars>
      </dgm:prSet>
      <dgm:spPr/>
    </dgm:pt>
    <dgm:pt modelId="{B46E71C4-64A0-D143-891E-0910A4D40FDE}" type="pres">
      <dgm:prSet presAssocID="{4E39418E-E6CC-EC46-98C2-BFCB03F69301}" presName="space" presStyleCnt="0"/>
      <dgm:spPr/>
    </dgm:pt>
    <dgm:pt modelId="{7FBABF6D-60E0-904A-B1AB-C5F73454E657}" type="pres">
      <dgm:prSet presAssocID="{F092B35A-37A4-9C4D-896A-28D6DDFEBE1A}" presName="composite" presStyleCnt="0"/>
      <dgm:spPr/>
    </dgm:pt>
    <dgm:pt modelId="{95CC28AC-34CE-C04D-92B9-336FF76A5BEA}" type="pres">
      <dgm:prSet presAssocID="{F092B35A-37A4-9C4D-896A-28D6DDFEBE1A}" presName="parTx" presStyleLbl="alignNode1" presStyleIdx="4" presStyleCnt="7">
        <dgm:presLayoutVars>
          <dgm:chMax val="0"/>
          <dgm:chPref val="0"/>
          <dgm:bulletEnabled val="1"/>
        </dgm:presLayoutVars>
      </dgm:prSet>
      <dgm:spPr/>
    </dgm:pt>
    <dgm:pt modelId="{B005DA3A-AEE7-1D44-BC3C-3ED3D623C01E}" type="pres">
      <dgm:prSet presAssocID="{F092B35A-37A4-9C4D-896A-28D6DDFEBE1A}" presName="desTx" presStyleLbl="alignAccFollowNode1" presStyleIdx="4" presStyleCnt="7">
        <dgm:presLayoutVars>
          <dgm:bulletEnabled val="1"/>
        </dgm:presLayoutVars>
      </dgm:prSet>
      <dgm:spPr/>
    </dgm:pt>
    <dgm:pt modelId="{63B51371-E223-0D4C-AE9A-16F7BD2225D6}" type="pres">
      <dgm:prSet presAssocID="{FDD6D277-E43A-7549-A6F9-42232A0E1737}" presName="space" presStyleCnt="0"/>
      <dgm:spPr/>
    </dgm:pt>
    <dgm:pt modelId="{01164B31-DA8E-4B42-AA29-272F3740B6C6}" type="pres">
      <dgm:prSet presAssocID="{C9B27C51-8F9A-684A-8CD8-5DE5D65D06EA}" presName="composite" presStyleCnt="0"/>
      <dgm:spPr/>
    </dgm:pt>
    <dgm:pt modelId="{1D0FED6D-1485-1846-984A-3B47DF696209}" type="pres">
      <dgm:prSet presAssocID="{C9B27C51-8F9A-684A-8CD8-5DE5D65D06EA}" presName="parTx" presStyleLbl="alignNode1" presStyleIdx="5" presStyleCnt="7">
        <dgm:presLayoutVars>
          <dgm:chMax val="0"/>
          <dgm:chPref val="0"/>
          <dgm:bulletEnabled val="1"/>
        </dgm:presLayoutVars>
      </dgm:prSet>
      <dgm:spPr/>
    </dgm:pt>
    <dgm:pt modelId="{74A4CA76-7494-5B48-9903-F4C9B22BEB76}" type="pres">
      <dgm:prSet presAssocID="{C9B27C51-8F9A-684A-8CD8-5DE5D65D06EA}" presName="desTx" presStyleLbl="alignAccFollowNode1" presStyleIdx="5" presStyleCnt="7">
        <dgm:presLayoutVars>
          <dgm:bulletEnabled val="1"/>
        </dgm:presLayoutVars>
      </dgm:prSet>
      <dgm:spPr/>
    </dgm:pt>
    <dgm:pt modelId="{688721F8-7A2F-AC44-B73B-4F0D375E364A}" type="pres">
      <dgm:prSet presAssocID="{CCAA1C8C-047A-3941-8BE3-7E82668AAEE1}" presName="space" presStyleCnt="0"/>
      <dgm:spPr/>
    </dgm:pt>
    <dgm:pt modelId="{8B390558-6D8D-E542-A286-9C98977F3521}" type="pres">
      <dgm:prSet presAssocID="{4E3C7ED9-75AA-C946-AEEE-D51D0EDC127C}" presName="composite" presStyleCnt="0"/>
      <dgm:spPr/>
    </dgm:pt>
    <dgm:pt modelId="{3433F7DE-F48B-A74B-8012-200D8B3CCA44}" type="pres">
      <dgm:prSet presAssocID="{4E3C7ED9-75AA-C946-AEEE-D51D0EDC127C}" presName="parTx" presStyleLbl="alignNode1" presStyleIdx="6" presStyleCnt="7">
        <dgm:presLayoutVars>
          <dgm:chMax val="0"/>
          <dgm:chPref val="0"/>
          <dgm:bulletEnabled val="1"/>
        </dgm:presLayoutVars>
      </dgm:prSet>
      <dgm:spPr/>
    </dgm:pt>
    <dgm:pt modelId="{123CB679-AA97-1C40-843A-6EABC3E33D9D}" type="pres">
      <dgm:prSet presAssocID="{4E3C7ED9-75AA-C946-AEEE-D51D0EDC127C}" presName="desTx" presStyleLbl="alignAccFollowNode1" presStyleIdx="6" presStyleCnt="7">
        <dgm:presLayoutVars>
          <dgm:bulletEnabled val="1"/>
        </dgm:presLayoutVars>
      </dgm:prSet>
      <dgm:spPr/>
    </dgm:pt>
  </dgm:ptLst>
  <dgm:cxnLst>
    <dgm:cxn modelId="{1C750102-1329-7C40-B954-E0B40668E021}" type="presOf" srcId="{0220B177-D2DB-9046-A194-68DC816A7AF4}" destId="{F7D20EDC-28C5-7D44-AC81-DC448A108CF5}" srcOrd="0" destOrd="2" presId="urn:microsoft.com/office/officeart/2005/8/layout/hList1"/>
    <dgm:cxn modelId="{7C6A1D08-F66A-944F-BA3A-B98BC1FAA18C}" type="presOf" srcId="{CBA0BF93-03D7-6041-8E79-AEBA726BEDC0}" destId="{74A4CA76-7494-5B48-9903-F4C9B22BEB76}" srcOrd="0" destOrd="2" presId="urn:microsoft.com/office/officeart/2005/8/layout/hList1"/>
    <dgm:cxn modelId="{5030EE0A-E253-384E-BDA2-817B96C2AF3D}" type="presOf" srcId="{EBE15CCF-6F1C-274D-B76C-A63C8A2D42CF}" destId="{655789D0-01AA-9246-8993-4B462A994F79}" srcOrd="0" destOrd="0" presId="urn:microsoft.com/office/officeart/2005/8/layout/hList1"/>
    <dgm:cxn modelId="{6FAAC50E-C7E7-2F4F-8D9B-40737BE34581}" srcId="{02C80659-22D3-E044-9D10-30CFA802C473}" destId="{EBE15CCF-6F1C-274D-B76C-A63C8A2D42CF}" srcOrd="0" destOrd="0" parTransId="{5E39DF2D-F8C2-B446-8CA8-778C2A817925}" sibTransId="{4B2705F8-DA9A-F549-A957-82F153BFD56B}"/>
    <dgm:cxn modelId="{DE944C10-94B9-524C-A6B5-A493D43F9F8C}" srcId="{28BFB30B-D8B6-0F46-87BA-782F2EBB8492}" destId="{60B7E38D-4359-774E-930F-F12F78ED5621}" srcOrd="5" destOrd="0" parTransId="{F15DC629-D1FF-2B45-B8B9-35D38CA6B175}" sibTransId="{7347065D-449D-7147-99BF-7F7FE2C906CA}"/>
    <dgm:cxn modelId="{DE5FEA25-CB4B-9342-A506-0A9B81496F1D}" srcId="{127DE101-104A-FD4A-9495-064B448DA7B5}" destId="{C82CB301-08A8-D942-9908-EE7C2DCEC211}" srcOrd="2" destOrd="0" parTransId="{8785CD8C-77EF-BA47-8A6F-C46ED478182D}" sibTransId="{2052D088-6E1C-9642-9408-774C7621C06D}"/>
    <dgm:cxn modelId="{64465B3A-EB3F-7C45-A134-52B065761E66}" type="presOf" srcId="{F092B35A-37A4-9C4D-896A-28D6DDFEBE1A}" destId="{95CC28AC-34CE-C04D-92B9-336FF76A5BEA}" srcOrd="0" destOrd="0" presId="urn:microsoft.com/office/officeart/2005/8/layout/hList1"/>
    <dgm:cxn modelId="{BDAC695B-6027-EC40-ADF9-E2C7B708AE36}" type="presOf" srcId="{B9A08AB0-2E90-5448-B09E-FEF5E953DE7A}" destId="{1931FB25-A64A-BE42-A96E-5714AD45AE5B}" srcOrd="0" destOrd="2" presId="urn:microsoft.com/office/officeart/2005/8/layout/hList1"/>
    <dgm:cxn modelId="{C9CBC85C-4532-834F-B0C2-1B228BDE4DBF}" srcId="{28BFB30B-D8B6-0F46-87BA-782F2EBB8492}" destId="{73ED21F8-8389-C948-817E-C45DB4D3E424}" srcOrd="3" destOrd="0" parTransId="{6B192BED-1473-CA43-9FE0-4A013DAF2B39}" sibTransId="{78C0B029-1B19-3E42-88A7-6CC8E551A353}"/>
    <dgm:cxn modelId="{0D021B66-15E2-8F45-A1EE-F57C717EB9EC}" srcId="{C9B27C51-8F9A-684A-8CD8-5DE5D65D06EA}" destId="{CBA0BF93-03D7-6041-8E79-AEBA726BEDC0}" srcOrd="2" destOrd="0" parTransId="{5EF4CDCE-70CF-8F46-B31B-16C324FB9A46}" sibTransId="{E8337D84-862A-7E4C-AEC7-BD7EADD4445F}"/>
    <dgm:cxn modelId="{B43AB550-A6CB-B44A-AA77-087BD725F34F}" type="presOf" srcId="{02C80659-22D3-E044-9D10-30CFA802C473}" destId="{01E30CBF-65E0-B44B-BB6B-1A6464DE9ED9}" srcOrd="0" destOrd="0" presId="urn:microsoft.com/office/officeart/2005/8/layout/hList1"/>
    <dgm:cxn modelId="{F8B22453-3D73-354B-95EE-0C8DF4C2FB25}" srcId="{A08468BD-CC72-4642-ACD9-6122A8896B5C}" destId="{B3C3D287-B5B7-944F-8AE5-B3DBBBEF0313}" srcOrd="0" destOrd="0" parTransId="{325D7B07-330F-CA42-A6D7-106689F284B4}" sibTransId="{BB227A79-6843-DE41-BFD4-72299C90F4C8}"/>
    <dgm:cxn modelId="{E403C573-8D4C-D04A-9C99-1B0EA7AFC666}" srcId="{127DE101-104A-FD4A-9495-064B448DA7B5}" destId="{02C80659-22D3-E044-9D10-30CFA802C473}" srcOrd="1" destOrd="0" parTransId="{C8A08777-4652-9B48-81AE-1EBE2929EC02}" sibTransId="{2B175D77-148E-8E47-9295-8A80A9B4935F}"/>
    <dgm:cxn modelId="{8DFDAC55-FBF1-9F41-B191-87AAED19AB75}" type="presOf" srcId="{366CC80D-2BE2-E74C-8B49-8A8F16C94F82}" destId="{9720DF1E-54F7-8F4F-A4CD-B4C18B71319A}" srcOrd="0" destOrd="0" presId="urn:microsoft.com/office/officeart/2005/8/layout/hList1"/>
    <dgm:cxn modelId="{80A66A57-D1B1-2F4E-B3DA-6AEC25550D27}" type="presOf" srcId="{CEB441BE-0402-7C4B-AAAB-D8E4A55C7124}" destId="{1931FB25-A64A-BE42-A96E-5714AD45AE5B}" srcOrd="0" destOrd="3" presId="urn:microsoft.com/office/officeart/2005/8/layout/hList1"/>
    <dgm:cxn modelId="{F5D7C67E-566B-6645-9179-20D9A04ED316}" type="presOf" srcId="{D075EE70-E7BC-2445-8A39-815469F45619}" destId="{BC850A7C-F95F-5643-9B24-DEB18FE2E4C9}" srcOrd="0" destOrd="0" presId="urn:microsoft.com/office/officeart/2005/8/layout/hList1"/>
    <dgm:cxn modelId="{7D3F6480-6F0A-0D48-B9FE-ABFE9563446A}" type="presOf" srcId="{60B7E38D-4359-774E-930F-F12F78ED5621}" destId="{F7D20EDC-28C5-7D44-AC81-DC448A108CF5}" srcOrd="0" destOrd="5" presId="urn:microsoft.com/office/officeart/2005/8/layout/hList1"/>
    <dgm:cxn modelId="{975B9686-9405-B845-9E60-D6AAFBEC36A7}" type="presOf" srcId="{F343D329-11C0-CF4E-839D-4E752BC18DA9}" destId="{123CB679-AA97-1C40-843A-6EABC3E33D9D}" srcOrd="0" destOrd="0" presId="urn:microsoft.com/office/officeart/2005/8/layout/hList1"/>
    <dgm:cxn modelId="{AEF02289-79B7-FA4C-AFB5-76EA939FB328}" srcId="{127DE101-104A-FD4A-9495-064B448DA7B5}" destId="{D075EE70-E7BC-2445-8A39-815469F45619}" srcOrd="0" destOrd="0" parTransId="{76CB1F11-20ED-304F-A83B-2E5FF4EA7770}" sibTransId="{607BBFA2-FD05-6143-9EB9-9F7FD211E0E2}"/>
    <dgm:cxn modelId="{F0CF3D89-C41D-E644-9495-D13863384041}" type="presOf" srcId="{7394B7A5-939D-E94C-A148-D5DB74EE6183}" destId="{F7D20EDC-28C5-7D44-AC81-DC448A108CF5}" srcOrd="0" destOrd="4" presId="urn:microsoft.com/office/officeart/2005/8/layout/hList1"/>
    <dgm:cxn modelId="{EA8CAB8F-2E49-8148-A49E-1C67287937C9}" srcId="{127DE101-104A-FD4A-9495-064B448DA7B5}" destId="{28BFB30B-D8B6-0F46-87BA-782F2EBB8492}" srcOrd="3" destOrd="0" parTransId="{7667FE68-7A5D-8F4F-8559-75783999D596}" sibTransId="{4E39418E-E6CC-EC46-98C2-BFCB03F69301}"/>
    <dgm:cxn modelId="{4CA83196-9CBB-2D44-9CB4-7B4675D62FAE}" srcId="{127DE101-104A-FD4A-9495-064B448DA7B5}" destId="{F092B35A-37A4-9C4D-896A-28D6DDFEBE1A}" srcOrd="4" destOrd="0" parTransId="{0819C487-C88F-AD48-AF62-103EB021E63B}" sibTransId="{FDD6D277-E43A-7549-A6F9-42232A0E1737}"/>
    <dgm:cxn modelId="{FDEE379C-A77C-6148-A812-64A726C83C0A}" srcId="{28BFB30B-D8B6-0F46-87BA-782F2EBB8492}" destId="{0220B177-D2DB-9046-A194-68DC816A7AF4}" srcOrd="2" destOrd="0" parTransId="{897BD098-87D3-F544-9165-97097515CF81}" sibTransId="{42A88245-7F13-8443-8202-89C1BBE03D0A}"/>
    <dgm:cxn modelId="{6A9AB2A3-C182-8241-86CA-EC70EB3F875A}" type="presOf" srcId="{4E3C7ED9-75AA-C946-AEEE-D51D0EDC127C}" destId="{3433F7DE-F48B-A74B-8012-200D8B3CCA44}" srcOrd="0" destOrd="0" presId="urn:microsoft.com/office/officeart/2005/8/layout/hList1"/>
    <dgm:cxn modelId="{2E2793A5-5923-334C-8EFE-F1D24AA0A992}" type="presOf" srcId="{C09B1DF2-4521-7A4C-8849-DAD0771B4D5C}" destId="{74A4CA76-7494-5B48-9903-F4C9B22BEB76}" srcOrd="0" destOrd="1" presId="urn:microsoft.com/office/officeart/2005/8/layout/hList1"/>
    <dgm:cxn modelId="{A527B5A5-99F6-9F47-8CD9-0BF761B58853}" type="presOf" srcId="{73ED21F8-8389-C948-817E-C45DB4D3E424}" destId="{F7D20EDC-28C5-7D44-AC81-DC448A108CF5}" srcOrd="0" destOrd="3" presId="urn:microsoft.com/office/officeart/2005/8/layout/hList1"/>
    <dgm:cxn modelId="{616E4DAC-9FE5-BB4A-9A07-31AFE82DD1B6}" srcId="{C82CB301-08A8-D942-9908-EE7C2DCEC211}" destId="{366CC80D-2BE2-E74C-8B49-8A8F16C94F82}" srcOrd="0" destOrd="0" parTransId="{E773109C-DD05-9644-BD9F-B1FCAA64386A}" sibTransId="{D846EA1E-D6D3-5442-82C9-4381E737571F}"/>
    <dgm:cxn modelId="{B90B98AC-1A59-9F49-ACBA-51B6E1E79DF9}" srcId="{D075EE70-E7BC-2445-8A39-815469F45619}" destId="{A08468BD-CC72-4642-ACD9-6122A8896B5C}" srcOrd="0" destOrd="0" parTransId="{6D896755-F2F4-D642-A2A4-D97A600293B5}" sibTransId="{01EF84D2-D844-2D4B-B9E9-BE058378D8B1}"/>
    <dgm:cxn modelId="{BF2E0DAF-61D9-724D-A2E0-9A4FB3AC0CE8}" srcId="{4E3C7ED9-75AA-C946-AEEE-D51D0EDC127C}" destId="{F343D329-11C0-CF4E-839D-4E752BC18DA9}" srcOrd="0" destOrd="0" parTransId="{44FA6181-5E4A-A347-B7FC-F47996C407BA}" sibTransId="{DCAD1586-E34F-2C4D-96AA-1F4389A7F9F2}"/>
    <dgm:cxn modelId="{2C8277AF-34F7-C84D-833B-2457D175A8BD}" srcId="{127DE101-104A-FD4A-9495-064B448DA7B5}" destId="{C9B27C51-8F9A-684A-8CD8-5DE5D65D06EA}" srcOrd="5" destOrd="0" parTransId="{86BA6510-3874-214C-A4AB-C227A2174DCB}" sibTransId="{CCAA1C8C-047A-3941-8BE3-7E82668AAEE1}"/>
    <dgm:cxn modelId="{DE07C1B0-B78F-9A42-B34A-D60185BF9472}" type="presOf" srcId="{127DE101-104A-FD4A-9495-064B448DA7B5}" destId="{D3CDE1C3-28D1-994E-B682-39EBFCFC49EE}" srcOrd="0" destOrd="0" presId="urn:microsoft.com/office/officeart/2005/8/layout/hList1"/>
    <dgm:cxn modelId="{B71AD3B7-06D8-BA4B-BBD3-C555AF9D95AA}" type="presOf" srcId="{A04499D2-31CF-0044-95CA-49A64B7B523C}" destId="{B005DA3A-AEE7-1D44-BC3C-3ED3D623C01E}" srcOrd="0" destOrd="0" presId="urn:microsoft.com/office/officeart/2005/8/layout/hList1"/>
    <dgm:cxn modelId="{D31AEFB7-709A-814F-9F72-876011E6D7A2}" srcId="{A08468BD-CC72-4642-ACD9-6122A8896B5C}" destId="{B9A08AB0-2E90-5448-B09E-FEF5E953DE7A}" srcOrd="1" destOrd="0" parTransId="{4BA03D34-E1E6-B148-B8A1-9079C65DEEC7}" sibTransId="{A26FD0CC-1850-B24E-8F59-AB05A1761B4C}"/>
    <dgm:cxn modelId="{5AD818BC-449B-054A-86AD-A9E065C03B0A}" type="presOf" srcId="{A6D6D39E-9E48-E84B-94AB-E89E8F2A42A5}" destId="{F7D20EDC-28C5-7D44-AC81-DC448A108CF5}" srcOrd="0" destOrd="1" presId="urn:microsoft.com/office/officeart/2005/8/layout/hList1"/>
    <dgm:cxn modelId="{F0F540BC-65AF-D24D-8338-4B0B5FC5FEEF}" srcId="{F092B35A-37A4-9C4D-896A-28D6DDFEBE1A}" destId="{A04499D2-31CF-0044-95CA-49A64B7B523C}" srcOrd="0" destOrd="0" parTransId="{FE6F48FA-3E62-884E-8589-7B48C62BF945}" sibTransId="{811E9091-601D-6749-8891-C42EAB275A9E}"/>
    <dgm:cxn modelId="{41FF15C6-F3CE-A046-B85E-AB9E304557EC}" srcId="{A08468BD-CC72-4642-ACD9-6122A8896B5C}" destId="{CEB441BE-0402-7C4B-AAAB-D8E4A55C7124}" srcOrd="2" destOrd="0" parTransId="{CE2396AD-7C0B-8345-A961-21DAF6C17199}" sibTransId="{A02838C9-4FD1-4547-A181-FE4D83332062}"/>
    <dgm:cxn modelId="{C231A8C8-FA70-BE43-90F6-98F2C99BC376}" srcId="{28BFB30B-D8B6-0F46-87BA-782F2EBB8492}" destId="{A6D6D39E-9E48-E84B-94AB-E89E8F2A42A5}" srcOrd="1" destOrd="0" parTransId="{DAF486BE-347C-FF4D-AEC0-7D595A3C9119}" sibTransId="{BCDDF39A-22DF-014C-9D08-D5A74149C57B}"/>
    <dgm:cxn modelId="{72D8B5CF-F397-8D49-9D62-D1A6EB323F37}" srcId="{28BFB30B-D8B6-0F46-87BA-782F2EBB8492}" destId="{AC8D4C75-262A-A344-8E5A-04881448523B}" srcOrd="0" destOrd="0" parTransId="{30844F2F-03E4-474D-8B01-F83824E8A7DF}" sibTransId="{B2754A74-9ADD-514F-AB3A-B37AB32166FB}"/>
    <dgm:cxn modelId="{962A43D5-F62B-D64B-8A4E-7975BE3EAA65}" type="presOf" srcId="{A08468BD-CC72-4642-ACD9-6122A8896B5C}" destId="{1931FB25-A64A-BE42-A96E-5714AD45AE5B}" srcOrd="0" destOrd="0" presId="urn:microsoft.com/office/officeart/2005/8/layout/hList1"/>
    <dgm:cxn modelId="{1B36A7DC-B224-8448-BA5F-5427690A6280}" type="presOf" srcId="{C82CB301-08A8-D942-9908-EE7C2DCEC211}" destId="{6CBC2D4B-FFB5-2545-A7DD-5070D9148410}" srcOrd="0" destOrd="0" presId="urn:microsoft.com/office/officeart/2005/8/layout/hList1"/>
    <dgm:cxn modelId="{6653D6DC-7621-C74B-9A6E-0680BC749057}" srcId="{C9B27C51-8F9A-684A-8CD8-5DE5D65D06EA}" destId="{5878D339-9007-BA4C-9B87-73B5F653E2B4}" srcOrd="0" destOrd="0" parTransId="{8E028D88-ACA7-844A-9C66-C88C0C71C8DB}" sibTransId="{050A6B62-2131-E347-AA72-97B0E75BAEA3}"/>
    <dgm:cxn modelId="{9CDE04DD-D70C-7247-82C0-6C1EF9BF6DFA}" srcId="{C9B27C51-8F9A-684A-8CD8-5DE5D65D06EA}" destId="{C09B1DF2-4521-7A4C-8849-DAD0771B4D5C}" srcOrd="1" destOrd="0" parTransId="{2BDF8060-B854-9641-9E04-5801E97C54B8}" sibTransId="{D2B1E4CF-115E-6841-901D-A334D42CF407}"/>
    <dgm:cxn modelId="{069D73E2-C194-034A-B68C-8EA2E11308DD}" srcId="{28BFB30B-D8B6-0F46-87BA-782F2EBB8492}" destId="{7394B7A5-939D-E94C-A148-D5DB74EE6183}" srcOrd="4" destOrd="0" parTransId="{F4F48BAB-0A71-9E4B-8217-5BE685712C4E}" sibTransId="{C086BAAE-B75D-6D46-B4CE-388BD99B5167}"/>
    <dgm:cxn modelId="{6122A2E4-A8A7-5D46-919A-41A3E067EC9F}" type="presOf" srcId="{B3C3D287-B5B7-944F-8AE5-B3DBBBEF0313}" destId="{1931FB25-A64A-BE42-A96E-5714AD45AE5B}" srcOrd="0" destOrd="1" presId="urn:microsoft.com/office/officeart/2005/8/layout/hList1"/>
    <dgm:cxn modelId="{30D00FE6-F384-9046-B878-EA11974AC505}" type="presOf" srcId="{28BFB30B-D8B6-0F46-87BA-782F2EBB8492}" destId="{CC0AFC88-7C90-8049-992F-C1AD81C0CBC9}" srcOrd="0" destOrd="0" presId="urn:microsoft.com/office/officeart/2005/8/layout/hList1"/>
    <dgm:cxn modelId="{C316BEE9-6440-C742-87D0-7081CD52951A}" type="presOf" srcId="{AC8D4C75-262A-A344-8E5A-04881448523B}" destId="{F7D20EDC-28C5-7D44-AC81-DC448A108CF5}" srcOrd="0" destOrd="0" presId="urn:microsoft.com/office/officeart/2005/8/layout/hList1"/>
    <dgm:cxn modelId="{FBC461F8-7610-194F-9D19-B052B5C79BDC}" srcId="{127DE101-104A-FD4A-9495-064B448DA7B5}" destId="{4E3C7ED9-75AA-C946-AEEE-D51D0EDC127C}" srcOrd="6" destOrd="0" parTransId="{E22B155E-9F4B-B54D-BFD9-5944F5EC734E}" sibTransId="{DC068ED6-6085-7F4A-8836-241BA416B791}"/>
    <dgm:cxn modelId="{94A5C5FB-DC12-A44E-9EEC-59484D569911}" type="presOf" srcId="{C9B27C51-8F9A-684A-8CD8-5DE5D65D06EA}" destId="{1D0FED6D-1485-1846-984A-3B47DF696209}" srcOrd="0" destOrd="0" presId="urn:microsoft.com/office/officeart/2005/8/layout/hList1"/>
    <dgm:cxn modelId="{A24423FF-2A7E-564D-ACA6-433281FD60FE}" type="presOf" srcId="{5878D339-9007-BA4C-9B87-73B5F653E2B4}" destId="{74A4CA76-7494-5B48-9903-F4C9B22BEB76}" srcOrd="0" destOrd="0" presId="urn:microsoft.com/office/officeart/2005/8/layout/hList1"/>
    <dgm:cxn modelId="{5FF2CC48-38B7-B444-B983-6BED50E38075}" type="presParOf" srcId="{D3CDE1C3-28D1-994E-B682-39EBFCFC49EE}" destId="{B1611C2D-8D1F-DA47-89A7-F2A9495A168F}" srcOrd="0" destOrd="0" presId="urn:microsoft.com/office/officeart/2005/8/layout/hList1"/>
    <dgm:cxn modelId="{11387B20-0CBE-3149-9691-97B58FAE5D48}" type="presParOf" srcId="{B1611C2D-8D1F-DA47-89A7-F2A9495A168F}" destId="{BC850A7C-F95F-5643-9B24-DEB18FE2E4C9}" srcOrd="0" destOrd="0" presId="urn:microsoft.com/office/officeart/2005/8/layout/hList1"/>
    <dgm:cxn modelId="{EDDEE008-E5A8-014E-81EE-E6612AA7E6F3}" type="presParOf" srcId="{B1611C2D-8D1F-DA47-89A7-F2A9495A168F}" destId="{1931FB25-A64A-BE42-A96E-5714AD45AE5B}" srcOrd="1" destOrd="0" presId="urn:microsoft.com/office/officeart/2005/8/layout/hList1"/>
    <dgm:cxn modelId="{97F5E153-D775-064C-935D-9E8F15244AB7}" type="presParOf" srcId="{D3CDE1C3-28D1-994E-B682-39EBFCFC49EE}" destId="{F4040BE7-EF8E-5543-9F20-EBACE5EFE2F5}" srcOrd="1" destOrd="0" presId="urn:microsoft.com/office/officeart/2005/8/layout/hList1"/>
    <dgm:cxn modelId="{95FA7373-D1D3-0D41-A660-A35E50A95501}" type="presParOf" srcId="{D3CDE1C3-28D1-994E-B682-39EBFCFC49EE}" destId="{08780933-2BBA-D547-8759-80577FB0B952}" srcOrd="2" destOrd="0" presId="urn:microsoft.com/office/officeart/2005/8/layout/hList1"/>
    <dgm:cxn modelId="{45C71D45-1440-5D47-BE78-92772361EED3}" type="presParOf" srcId="{08780933-2BBA-D547-8759-80577FB0B952}" destId="{01E30CBF-65E0-B44B-BB6B-1A6464DE9ED9}" srcOrd="0" destOrd="0" presId="urn:microsoft.com/office/officeart/2005/8/layout/hList1"/>
    <dgm:cxn modelId="{01A0F343-602C-D14C-B644-0FD3B1417D81}" type="presParOf" srcId="{08780933-2BBA-D547-8759-80577FB0B952}" destId="{655789D0-01AA-9246-8993-4B462A994F79}" srcOrd="1" destOrd="0" presId="urn:microsoft.com/office/officeart/2005/8/layout/hList1"/>
    <dgm:cxn modelId="{62753E4D-86B9-0344-B1E0-DB3FEA908C5D}" type="presParOf" srcId="{D3CDE1C3-28D1-994E-B682-39EBFCFC49EE}" destId="{20899DF2-D331-3949-BC19-CC8A37D50F2C}" srcOrd="3" destOrd="0" presId="urn:microsoft.com/office/officeart/2005/8/layout/hList1"/>
    <dgm:cxn modelId="{9927215A-F39C-4A43-8FBD-7884ADE83B49}" type="presParOf" srcId="{D3CDE1C3-28D1-994E-B682-39EBFCFC49EE}" destId="{8D1F43E0-E70B-794F-A6FE-D934768B29B4}" srcOrd="4" destOrd="0" presId="urn:microsoft.com/office/officeart/2005/8/layout/hList1"/>
    <dgm:cxn modelId="{C53DE188-495C-A74F-BA6D-61086AAF7CE3}" type="presParOf" srcId="{8D1F43E0-E70B-794F-A6FE-D934768B29B4}" destId="{6CBC2D4B-FFB5-2545-A7DD-5070D9148410}" srcOrd="0" destOrd="0" presId="urn:microsoft.com/office/officeart/2005/8/layout/hList1"/>
    <dgm:cxn modelId="{12667410-0CD2-1A43-824E-F3D0ABF202BF}" type="presParOf" srcId="{8D1F43E0-E70B-794F-A6FE-D934768B29B4}" destId="{9720DF1E-54F7-8F4F-A4CD-B4C18B71319A}" srcOrd="1" destOrd="0" presId="urn:microsoft.com/office/officeart/2005/8/layout/hList1"/>
    <dgm:cxn modelId="{258F175F-4CD7-2642-A657-4A133C78A564}" type="presParOf" srcId="{D3CDE1C3-28D1-994E-B682-39EBFCFC49EE}" destId="{6CFF29B0-9D75-F74C-9D99-FB84D5ACBB51}" srcOrd="5" destOrd="0" presId="urn:microsoft.com/office/officeart/2005/8/layout/hList1"/>
    <dgm:cxn modelId="{9817AD8D-85B0-284D-BB11-2DD793568A8A}" type="presParOf" srcId="{D3CDE1C3-28D1-994E-B682-39EBFCFC49EE}" destId="{700F93DF-3719-A746-B32D-98D2E0C0BD68}" srcOrd="6" destOrd="0" presId="urn:microsoft.com/office/officeart/2005/8/layout/hList1"/>
    <dgm:cxn modelId="{DD20C45A-5797-954A-B451-C55744963E20}" type="presParOf" srcId="{700F93DF-3719-A746-B32D-98D2E0C0BD68}" destId="{CC0AFC88-7C90-8049-992F-C1AD81C0CBC9}" srcOrd="0" destOrd="0" presId="urn:microsoft.com/office/officeart/2005/8/layout/hList1"/>
    <dgm:cxn modelId="{817F39C6-8CE7-0848-B26E-56DEB73F0E49}" type="presParOf" srcId="{700F93DF-3719-A746-B32D-98D2E0C0BD68}" destId="{F7D20EDC-28C5-7D44-AC81-DC448A108CF5}" srcOrd="1" destOrd="0" presId="urn:microsoft.com/office/officeart/2005/8/layout/hList1"/>
    <dgm:cxn modelId="{5A71F581-42D2-8E43-BC61-E9177E8AB3C2}" type="presParOf" srcId="{D3CDE1C3-28D1-994E-B682-39EBFCFC49EE}" destId="{B46E71C4-64A0-D143-891E-0910A4D40FDE}" srcOrd="7" destOrd="0" presId="urn:microsoft.com/office/officeart/2005/8/layout/hList1"/>
    <dgm:cxn modelId="{030F23AF-8559-BB44-AC4D-8598A57076C2}" type="presParOf" srcId="{D3CDE1C3-28D1-994E-B682-39EBFCFC49EE}" destId="{7FBABF6D-60E0-904A-B1AB-C5F73454E657}" srcOrd="8" destOrd="0" presId="urn:microsoft.com/office/officeart/2005/8/layout/hList1"/>
    <dgm:cxn modelId="{B0ED9B06-6BD7-3849-A9CC-BB3AD8B663E7}" type="presParOf" srcId="{7FBABF6D-60E0-904A-B1AB-C5F73454E657}" destId="{95CC28AC-34CE-C04D-92B9-336FF76A5BEA}" srcOrd="0" destOrd="0" presId="urn:microsoft.com/office/officeart/2005/8/layout/hList1"/>
    <dgm:cxn modelId="{C598955C-0181-FE40-9645-E497F6035B92}" type="presParOf" srcId="{7FBABF6D-60E0-904A-B1AB-C5F73454E657}" destId="{B005DA3A-AEE7-1D44-BC3C-3ED3D623C01E}" srcOrd="1" destOrd="0" presId="urn:microsoft.com/office/officeart/2005/8/layout/hList1"/>
    <dgm:cxn modelId="{D4D38A78-EEEE-964A-8AA3-5B39A3A72D2F}" type="presParOf" srcId="{D3CDE1C3-28D1-994E-B682-39EBFCFC49EE}" destId="{63B51371-E223-0D4C-AE9A-16F7BD2225D6}" srcOrd="9" destOrd="0" presId="urn:microsoft.com/office/officeart/2005/8/layout/hList1"/>
    <dgm:cxn modelId="{7E450BC5-5AD2-4447-9DD1-E768E82F579A}" type="presParOf" srcId="{D3CDE1C3-28D1-994E-B682-39EBFCFC49EE}" destId="{01164B31-DA8E-4B42-AA29-272F3740B6C6}" srcOrd="10" destOrd="0" presId="urn:microsoft.com/office/officeart/2005/8/layout/hList1"/>
    <dgm:cxn modelId="{AA6FCE63-8345-E047-9F66-9C1E89B0C13C}" type="presParOf" srcId="{01164B31-DA8E-4B42-AA29-272F3740B6C6}" destId="{1D0FED6D-1485-1846-984A-3B47DF696209}" srcOrd="0" destOrd="0" presId="urn:microsoft.com/office/officeart/2005/8/layout/hList1"/>
    <dgm:cxn modelId="{0036A423-23B2-1D49-A28A-8B166BF6A052}" type="presParOf" srcId="{01164B31-DA8E-4B42-AA29-272F3740B6C6}" destId="{74A4CA76-7494-5B48-9903-F4C9B22BEB76}" srcOrd="1" destOrd="0" presId="urn:microsoft.com/office/officeart/2005/8/layout/hList1"/>
    <dgm:cxn modelId="{3C735D86-D0B0-C241-9866-3CB0D880B815}" type="presParOf" srcId="{D3CDE1C3-28D1-994E-B682-39EBFCFC49EE}" destId="{688721F8-7A2F-AC44-B73B-4F0D375E364A}" srcOrd="11" destOrd="0" presId="urn:microsoft.com/office/officeart/2005/8/layout/hList1"/>
    <dgm:cxn modelId="{2ABEFC34-2ABD-1D4E-8700-B5CCBB56B490}" type="presParOf" srcId="{D3CDE1C3-28D1-994E-B682-39EBFCFC49EE}" destId="{8B390558-6D8D-E542-A286-9C98977F3521}" srcOrd="12" destOrd="0" presId="urn:microsoft.com/office/officeart/2005/8/layout/hList1"/>
    <dgm:cxn modelId="{37E15A8E-E368-0843-B6F2-0E46B8CD46BB}" type="presParOf" srcId="{8B390558-6D8D-E542-A286-9C98977F3521}" destId="{3433F7DE-F48B-A74B-8012-200D8B3CCA44}" srcOrd="0" destOrd="0" presId="urn:microsoft.com/office/officeart/2005/8/layout/hList1"/>
    <dgm:cxn modelId="{6786A082-E47C-7645-879D-108630823D34}" type="presParOf" srcId="{8B390558-6D8D-E542-A286-9C98977F3521}" destId="{123CB679-AA97-1C40-843A-6EABC3E33D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24CC6-F0B3-A94C-94F9-3B24F9AF508F}">
      <dsp:nvSpPr>
        <dsp:cNvPr id="0" name=""/>
        <dsp:cNvSpPr/>
      </dsp:nvSpPr>
      <dsp:spPr>
        <a:xfrm>
          <a:off x="0" y="193137"/>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Acknowledge the job opening and review the job description.</a:t>
          </a:r>
        </a:p>
      </dsp:txBody>
      <dsp:txXfrm>
        <a:off x="26273" y="219410"/>
        <a:ext cx="9164025" cy="485654"/>
      </dsp:txXfrm>
    </dsp:sp>
    <dsp:sp modelId="{231B60A2-5A40-9849-A315-C19C77815A22}">
      <dsp:nvSpPr>
        <dsp:cNvPr id="0" name=""/>
        <dsp:cNvSpPr/>
      </dsp:nvSpPr>
      <dsp:spPr>
        <a:xfrm>
          <a:off x="0" y="797577"/>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Consider internal candidates’ qualifications.</a:t>
          </a:r>
        </a:p>
      </dsp:txBody>
      <dsp:txXfrm>
        <a:off x="26273" y="823850"/>
        <a:ext cx="9164025" cy="485654"/>
      </dsp:txXfrm>
    </dsp:sp>
    <dsp:sp modelId="{8C4B6326-11CA-C94B-8987-833DEA30D797}">
      <dsp:nvSpPr>
        <dsp:cNvPr id="0" name=""/>
        <dsp:cNvSpPr/>
      </dsp:nvSpPr>
      <dsp:spPr>
        <a:xfrm>
          <a:off x="0" y="1402017"/>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Choose appropriate recruiting strategies for the position.</a:t>
          </a:r>
        </a:p>
      </dsp:txBody>
      <dsp:txXfrm>
        <a:off x="26273" y="1428290"/>
        <a:ext cx="9164025" cy="485654"/>
      </dsp:txXfrm>
    </dsp:sp>
    <dsp:sp modelId="{BF0E24D5-5B1D-7A47-A7E8-2230461FF5F2}">
      <dsp:nvSpPr>
        <dsp:cNvPr id="0" name=""/>
        <dsp:cNvSpPr/>
      </dsp:nvSpPr>
      <dsp:spPr>
        <a:xfrm>
          <a:off x="0" y="2006458"/>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Establish a process for managing the recruitment under constraints.</a:t>
          </a:r>
        </a:p>
      </dsp:txBody>
      <dsp:txXfrm>
        <a:off x="26273" y="2032731"/>
        <a:ext cx="9164025" cy="485654"/>
      </dsp:txXfrm>
    </dsp:sp>
    <dsp:sp modelId="{AEA75E22-49E8-0B48-9967-B49A44616344}">
      <dsp:nvSpPr>
        <dsp:cNvPr id="0" name=""/>
        <dsp:cNvSpPr/>
      </dsp:nvSpPr>
      <dsp:spPr>
        <a:xfrm>
          <a:off x="0" y="2610898"/>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Ensure diversity in the applicant pool.</a:t>
          </a:r>
        </a:p>
      </dsp:txBody>
      <dsp:txXfrm>
        <a:off x="26273" y="2637171"/>
        <a:ext cx="9164025" cy="485654"/>
      </dsp:txXfrm>
    </dsp:sp>
    <dsp:sp modelId="{FBB48D81-C0E8-0E4C-976F-22C2ACD1D40C}">
      <dsp:nvSpPr>
        <dsp:cNvPr id="0" name=""/>
        <dsp:cNvSpPr/>
      </dsp:nvSpPr>
      <dsp:spPr>
        <a:xfrm>
          <a:off x="0" y="3215338"/>
          <a:ext cx="9216571"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mn-lt"/>
            </a:rPr>
            <a:t>Use job analysis and description to inform the selection process.</a:t>
          </a:r>
        </a:p>
      </dsp:txBody>
      <dsp:txXfrm>
        <a:off x="26273" y="3241611"/>
        <a:ext cx="9164025"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50A7C-F95F-5643-9B24-DEB18FE2E4C9}">
      <dsp:nvSpPr>
        <dsp:cNvPr id="0" name=""/>
        <dsp:cNvSpPr/>
      </dsp:nvSpPr>
      <dsp:spPr>
        <a:xfrm>
          <a:off x="16863"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Recruiters</a:t>
          </a:r>
        </a:p>
      </dsp:txBody>
      <dsp:txXfrm>
        <a:off x="16863" y="26377"/>
        <a:ext cx="1526732" cy="554315"/>
      </dsp:txXfrm>
    </dsp:sp>
    <dsp:sp modelId="{1931FB25-A64A-BE42-A96E-5714AD45AE5B}">
      <dsp:nvSpPr>
        <dsp:cNvPr id="0" name=""/>
        <dsp:cNvSpPr/>
      </dsp:nvSpPr>
      <dsp:spPr>
        <a:xfrm>
          <a:off x="16863"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latin typeface="+mn-lt"/>
            </a:rPr>
            <a:t>There are three types:</a:t>
          </a:r>
        </a:p>
        <a:p>
          <a:pPr marL="342900" lvl="2" indent="-171450" algn="l" defTabSz="711200">
            <a:lnSpc>
              <a:spcPct val="90000"/>
            </a:lnSpc>
            <a:spcBef>
              <a:spcPct val="0"/>
            </a:spcBef>
            <a:spcAft>
              <a:spcPct val="15000"/>
            </a:spcAft>
            <a:buChar char="•"/>
          </a:pPr>
          <a:r>
            <a:rPr lang="en-CA" sz="1600" b="0" i="0" kern="1200" noProof="0" dirty="0">
              <a:latin typeface="+mn-lt"/>
            </a:rPr>
            <a:t>Executive search firm</a:t>
          </a:r>
        </a:p>
        <a:p>
          <a:pPr marL="342900" lvl="2" indent="-171450" algn="l" defTabSz="711200">
            <a:lnSpc>
              <a:spcPct val="90000"/>
            </a:lnSpc>
            <a:spcBef>
              <a:spcPct val="0"/>
            </a:spcBef>
            <a:spcAft>
              <a:spcPct val="15000"/>
            </a:spcAft>
            <a:buChar char="•"/>
          </a:pPr>
          <a:r>
            <a:rPr lang="en-CA" sz="1600" b="0" i="0" kern="1200" noProof="0" dirty="0">
              <a:latin typeface="+mn-lt"/>
            </a:rPr>
            <a:t>Temporary recruitment or staffing firm</a:t>
          </a:r>
          <a:endParaRPr lang="en-CA" sz="1600" b="0" kern="1200" noProof="0" dirty="0">
            <a:latin typeface="+mn-lt"/>
          </a:endParaRPr>
        </a:p>
        <a:p>
          <a:pPr marL="342900" lvl="2" indent="-171450" algn="l" defTabSz="711200">
            <a:lnSpc>
              <a:spcPct val="90000"/>
            </a:lnSpc>
            <a:spcBef>
              <a:spcPct val="0"/>
            </a:spcBef>
            <a:spcAft>
              <a:spcPct val="15000"/>
            </a:spcAft>
            <a:buChar char="•"/>
          </a:pPr>
          <a:r>
            <a:rPr lang="en-CA" sz="1600" b="0" i="0" kern="1200" noProof="0" dirty="0">
              <a:latin typeface="+mn-lt"/>
            </a:rPr>
            <a:t>Corporate recruiter</a:t>
          </a:r>
          <a:endParaRPr lang="en-CA" sz="1600" b="0" kern="1200" noProof="0" dirty="0">
            <a:latin typeface="+mn-lt"/>
          </a:endParaRPr>
        </a:p>
      </dsp:txBody>
      <dsp:txXfrm>
        <a:off x="16863" y="580693"/>
        <a:ext cx="1526732" cy="3036012"/>
      </dsp:txXfrm>
    </dsp:sp>
    <dsp:sp modelId="{01E30CBF-65E0-B44B-BB6B-1A6464DE9ED9}">
      <dsp:nvSpPr>
        <dsp:cNvPr id="0" name=""/>
        <dsp:cNvSpPr/>
      </dsp:nvSpPr>
      <dsp:spPr>
        <a:xfrm>
          <a:off x="1757339"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Campus Recruiting</a:t>
          </a:r>
          <a:endParaRPr lang="en-CA" sz="1600" b="0" kern="1200" noProof="0" dirty="0">
            <a:latin typeface="+mn-lt"/>
          </a:endParaRPr>
        </a:p>
      </dsp:txBody>
      <dsp:txXfrm>
        <a:off x="1757339" y="26377"/>
        <a:ext cx="1526732" cy="554315"/>
      </dsp:txXfrm>
    </dsp:sp>
    <dsp:sp modelId="{655789D0-01AA-9246-8993-4B462A994F79}">
      <dsp:nvSpPr>
        <dsp:cNvPr id="0" name=""/>
        <dsp:cNvSpPr/>
      </dsp:nvSpPr>
      <dsp:spPr>
        <a:xfrm>
          <a:off x="1757339"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latin typeface="+mn-lt"/>
            </a:rPr>
            <a:t>Colleges and universities can be excellent sources of new candidates</a:t>
          </a:r>
          <a:endParaRPr lang="en-CA" sz="1600" b="0" kern="1200" noProof="0" dirty="0">
            <a:latin typeface="+mn-lt"/>
          </a:endParaRPr>
        </a:p>
      </dsp:txBody>
      <dsp:txXfrm>
        <a:off x="1757339" y="580693"/>
        <a:ext cx="1526732" cy="3036012"/>
      </dsp:txXfrm>
    </dsp:sp>
    <dsp:sp modelId="{6CBC2D4B-FFB5-2545-A7DD-5070D9148410}">
      <dsp:nvSpPr>
        <dsp:cNvPr id="0" name=""/>
        <dsp:cNvSpPr/>
      </dsp:nvSpPr>
      <dsp:spPr>
        <a:xfrm>
          <a:off x="3497814"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Professional Associations</a:t>
          </a:r>
          <a:endParaRPr lang="en-CA" sz="1600" b="0" kern="1200" noProof="0" dirty="0">
            <a:latin typeface="+mn-lt"/>
          </a:endParaRPr>
        </a:p>
      </dsp:txBody>
      <dsp:txXfrm>
        <a:off x="3497814" y="26377"/>
        <a:ext cx="1526732" cy="554315"/>
      </dsp:txXfrm>
    </dsp:sp>
    <dsp:sp modelId="{9720DF1E-54F7-8F4F-A4CD-B4C18B71319A}">
      <dsp:nvSpPr>
        <dsp:cNvPr id="0" name=""/>
        <dsp:cNvSpPr/>
      </dsp:nvSpPr>
      <dsp:spPr>
        <a:xfrm>
          <a:off x="3497814"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latin typeface="+mn-lt"/>
            </a:rPr>
            <a:t>They are usually non-profit organizations whose goal is to further a particular profession</a:t>
          </a:r>
          <a:endParaRPr lang="en-CA" sz="1600" b="0" kern="1200" noProof="0" dirty="0">
            <a:latin typeface="+mn-lt"/>
          </a:endParaRPr>
        </a:p>
      </dsp:txBody>
      <dsp:txXfrm>
        <a:off x="3497814" y="580693"/>
        <a:ext cx="1526732" cy="3036012"/>
      </dsp:txXfrm>
    </dsp:sp>
    <dsp:sp modelId="{CC0AFC88-7C90-8049-992F-C1AD81C0CBC9}">
      <dsp:nvSpPr>
        <dsp:cNvPr id="0" name=""/>
        <dsp:cNvSpPr/>
      </dsp:nvSpPr>
      <dsp:spPr>
        <a:xfrm>
          <a:off x="5238290"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Websites</a:t>
          </a:r>
          <a:endParaRPr lang="en-CA" sz="1600" b="0" kern="1200" noProof="0" dirty="0">
            <a:latin typeface="+mn-lt"/>
          </a:endParaRPr>
        </a:p>
      </dsp:txBody>
      <dsp:txXfrm>
        <a:off x="5238290" y="26377"/>
        <a:ext cx="1526732" cy="554315"/>
      </dsp:txXfrm>
    </dsp:sp>
    <dsp:sp modelId="{F7D20EDC-28C5-7D44-AC81-DC448A108CF5}">
      <dsp:nvSpPr>
        <dsp:cNvPr id="0" name=""/>
        <dsp:cNvSpPr/>
      </dsp:nvSpPr>
      <dsp:spPr>
        <a:xfrm>
          <a:off x="5238290"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a:latin typeface="+mn-lt"/>
            </a:rPr>
            <a:t>Your own company website</a:t>
          </a:r>
          <a:endParaRPr lang="en-CA" sz="1600" b="0" kern="1200" noProof="0" dirty="0">
            <a:latin typeface="+mn-lt"/>
          </a:endParaRPr>
        </a:p>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err="1">
              <a:latin typeface="+mn-lt"/>
            </a:rPr>
            <a:t>Indeed.com</a:t>
          </a:r>
          <a:endParaRPr lang="en-CA" sz="1600" b="0" kern="1200" noProof="0" dirty="0">
            <a:latin typeface="+mn-lt"/>
          </a:endParaRPr>
        </a:p>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a:latin typeface="+mn-lt"/>
            </a:rPr>
            <a:t>Monster</a:t>
          </a:r>
        </a:p>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a:latin typeface="+mn-lt"/>
            </a:rPr>
            <a:t>CareerBuilder</a:t>
          </a:r>
        </a:p>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a:latin typeface="+mn-lt"/>
            </a:rPr>
            <a:t>Workopolis</a:t>
          </a:r>
        </a:p>
        <a:p>
          <a:pPr marL="171450" lvl="1" indent="-171450" algn="l" defTabSz="711200">
            <a:lnSpc>
              <a:spcPct val="90000"/>
            </a:lnSpc>
            <a:spcBef>
              <a:spcPct val="0"/>
            </a:spcBef>
            <a:spcAft>
              <a:spcPct val="15000"/>
            </a:spcAft>
            <a:buFont typeface="Arial" panose="020B0604020202020204" pitchFamily="34" charset="0"/>
            <a:buChar char="•"/>
          </a:pPr>
          <a:r>
            <a:rPr lang="en-CA" sz="1600" b="0" i="0" kern="1200" noProof="0" dirty="0">
              <a:latin typeface="+mn-lt"/>
            </a:rPr>
            <a:t>Free sites such as Craigslist, Kijiji</a:t>
          </a:r>
        </a:p>
      </dsp:txBody>
      <dsp:txXfrm>
        <a:off x="5238290" y="580693"/>
        <a:ext cx="1526732" cy="3036012"/>
      </dsp:txXfrm>
    </dsp:sp>
    <dsp:sp modelId="{95CC28AC-34CE-C04D-92B9-336FF76A5BEA}">
      <dsp:nvSpPr>
        <dsp:cNvPr id="0" name=""/>
        <dsp:cNvSpPr/>
      </dsp:nvSpPr>
      <dsp:spPr>
        <a:xfrm>
          <a:off x="6978765"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Social Media</a:t>
          </a:r>
          <a:endParaRPr lang="en-CA" sz="1600" b="0" kern="1200" noProof="0" dirty="0">
            <a:latin typeface="+mn-lt"/>
          </a:endParaRPr>
        </a:p>
      </dsp:txBody>
      <dsp:txXfrm>
        <a:off x="6978765" y="26377"/>
        <a:ext cx="1526732" cy="554315"/>
      </dsp:txXfrm>
    </dsp:sp>
    <dsp:sp modelId="{B005DA3A-AEE7-1D44-BC3C-3ED3D623C01E}">
      <dsp:nvSpPr>
        <dsp:cNvPr id="0" name=""/>
        <dsp:cNvSpPr/>
      </dsp:nvSpPr>
      <dsp:spPr>
        <a:xfrm>
          <a:off x="6978765"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latin typeface="+mn-lt"/>
            </a:rPr>
            <a:t>Facebook, Twitter, LinkedIn, and YouTube are excellent places to obtain a media presence to attract a variety of workers</a:t>
          </a:r>
          <a:endParaRPr lang="en-CA" sz="1600" b="0" kern="1200" noProof="0" dirty="0">
            <a:latin typeface="+mn-lt"/>
          </a:endParaRPr>
        </a:p>
      </dsp:txBody>
      <dsp:txXfrm>
        <a:off x="6978765" y="580693"/>
        <a:ext cx="1526732" cy="3036012"/>
      </dsp:txXfrm>
    </dsp:sp>
    <dsp:sp modelId="{1D0FED6D-1485-1846-984A-3B47DF696209}">
      <dsp:nvSpPr>
        <dsp:cNvPr id="0" name=""/>
        <dsp:cNvSpPr/>
      </dsp:nvSpPr>
      <dsp:spPr>
        <a:xfrm>
          <a:off x="8719240"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Events</a:t>
          </a:r>
          <a:endParaRPr lang="en-CA" sz="1600" b="0" kern="1200" noProof="0" dirty="0">
            <a:latin typeface="+mn-lt"/>
          </a:endParaRPr>
        </a:p>
      </dsp:txBody>
      <dsp:txXfrm>
        <a:off x="8719240" y="26377"/>
        <a:ext cx="1526732" cy="554315"/>
      </dsp:txXfrm>
    </dsp:sp>
    <dsp:sp modelId="{74A4CA76-7494-5B48-9903-F4C9B22BEB76}">
      <dsp:nvSpPr>
        <dsp:cNvPr id="0" name=""/>
        <dsp:cNvSpPr/>
      </dsp:nvSpPr>
      <dsp:spPr>
        <a:xfrm>
          <a:off x="8719240"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kern="1200" noProof="0" dirty="0">
              <a:latin typeface="+mn-lt"/>
            </a:rPr>
            <a:t>Job fairs</a:t>
          </a:r>
        </a:p>
        <a:p>
          <a:pPr marL="171450" lvl="1" indent="-171450" algn="l" defTabSz="711200">
            <a:lnSpc>
              <a:spcPct val="90000"/>
            </a:lnSpc>
            <a:spcBef>
              <a:spcPct val="0"/>
            </a:spcBef>
            <a:spcAft>
              <a:spcPct val="15000"/>
            </a:spcAft>
            <a:buChar char="•"/>
          </a:pPr>
          <a:r>
            <a:rPr lang="en-CA" sz="1600" b="0" kern="1200" noProof="0" dirty="0">
              <a:latin typeface="+mn-lt"/>
            </a:rPr>
            <a:t>Conferences</a:t>
          </a:r>
        </a:p>
        <a:p>
          <a:pPr marL="171450" lvl="1" indent="-171450" algn="l" defTabSz="711200">
            <a:lnSpc>
              <a:spcPct val="90000"/>
            </a:lnSpc>
            <a:spcBef>
              <a:spcPct val="0"/>
            </a:spcBef>
            <a:spcAft>
              <a:spcPct val="15000"/>
            </a:spcAft>
            <a:buChar char="•"/>
          </a:pPr>
          <a:r>
            <a:rPr lang="en-CA" sz="1600" b="0" kern="1200" noProof="0" dirty="0">
              <a:latin typeface="+mn-lt"/>
            </a:rPr>
            <a:t>Other events</a:t>
          </a:r>
        </a:p>
      </dsp:txBody>
      <dsp:txXfrm>
        <a:off x="8719240" y="580693"/>
        <a:ext cx="1526732" cy="3036012"/>
      </dsp:txXfrm>
    </dsp:sp>
    <dsp:sp modelId="{3433F7DE-F48B-A74B-8012-200D8B3CCA44}">
      <dsp:nvSpPr>
        <dsp:cNvPr id="0" name=""/>
        <dsp:cNvSpPr/>
      </dsp:nvSpPr>
      <dsp:spPr>
        <a:xfrm>
          <a:off x="10459716" y="26377"/>
          <a:ext cx="1526732" cy="5543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latin typeface="+mn-lt"/>
            </a:rPr>
            <a:t>Referrals</a:t>
          </a:r>
          <a:endParaRPr lang="en-CA" sz="1600" b="0" kern="1200" noProof="0" dirty="0">
            <a:latin typeface="+mn-lt"/>
          </a:endParaRPr>
        </a:p>
      </dsp:txBody>
      <dsp:txXfrm>
        <a:off x="10459716" y="26377"/>
        <a:ext cx="1526732" cy="554315"/>
      </dsp:txXfrm>
    </dsp:sp>
    <dsp:sp modelId="{123CB679-AA97-1C40-843A-6EABC3E33D9D}">
      <dsp:nvSpPr>
        <dsp:cNvPr id="0" name=""/>
        <dsp:cNvSpPr/>
      </dsp:nvSpPr>
      <dsp:spPr>
        <a:xfrm>
          <a:off x="10459716" y="580693"/>
          <a:ext cx="1526732" cy="3036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latin typeface="+mn-lt"/>
            </a:rPr>
            <a:t>Employee referral programs</a:t>
          </a:r>
          <a:endParaRPr lang="en-CA" sz="1600" b="0" kern="1200" noProof="0" dirty="0"/>
        </a:p>
      </dsp:txBody>
      <dsp:txXfrm>
        <a:off x="10459716" y="580693"/>
        <a:ext cx="1526732" cy="303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Example of a Task-Based Analysis</a:t>
            </a:r>
          </a:p>
          <a:p>
            <a:pPr algn="l"/>
            <a:r>
              <a:rPr lang="en-CA" b="0" i="0" noProof="0" dirty="0">
                <a:solidFill>
                  <a:srgbClr val="373D3F"/>
                </a:solidFill>
                <a:effectLst/>
                <a:latin typeface="Encode Sans"/>
              </a:rPr>
              <a:t>An example of a task-based analysis might include information on the following:</a:t>
            </a:r>
          </a:p>
          <a:p>
            <a:pPr algn="l">
              <a:buFont typeface="+mj-lt"/>
              <a:buAutoNum type="arabicPeriod"/>
            </a:pPr>
            <a:r>
              <a:rPr lang="en-CA" b="0" i="0" noProof="0" dirty="0">
                <a:solidFill>
                  <a:srgbClr val="373D3F"/>
                </a:solidFill>
                <a:effectLst/>
                <a:latin typeface="Encode Sans"/>
              </a:rPr>
              <a:t>Write performance evaluations for employees.</a:t>
            </a:r>
          </a:p>
          <a:p>
            <a:pPr algn="l">
              <a:buFont typeface="+mj-lt"/>
              <a:buAutoNum type="arabicPeriod"/>
            </a:pPr>
            <a:r>
              <a:rPr lang="en-CA" b="0" i="0" noProof="0" dirty="0">
                <a:solidFill>
                  <a:srgbClr val="373D3F"/>
                </a:solidFill>
                <a:effectLst/>
                <a:latin typeface="Encode Sans"/>
              </a:rPr>
              <a:t>Prepare reports.</a:t>
            </a:r>
          </a:p>
          <a:p>
            <a:pPr algn="l">
              <a:buFont typeface="+mj-lt"/>
              <a:buAutoNum type="arabicPeriod"/>
            </a:pPr>
            <a:r>
              <a:rPr lang="en-CA" b="0" i="0" noProof="0" dirty="0">
                <a:solidFill>
                  <a:srgbClr val="373D3F"/>
                </a:solidFill>
                <a:effectLst/>
                <a:latin typeface="Encode Sans"/>
              </a:rPr>
              <a:t>Answer incoming phone calls.</a:t>
            </a:r>
          </a:p>
          <a:p>
            <a:pPr algn="l">
              <a:buFont typeface="+mj-lt"/>
              <a:buAutoNum type="arabicPeriod"/>
            </a:pPr>
            <a:r>
              <a:rPr lang="en-CA" b="0" i="0" noProof="0" dirty="0">
                <a:solidFill>
                  <a:srgbClr val="373D3F"/>
                </a:solidFill>
                <a:effectLst/>
                <a:latin typeface="Encode Sans"/>
              </a:rPr>
              <a:t>Assist customers with product questions.</a:t>
            </a:r>
          </a:p>
          <a:p>
            <a:pPr algn="l">
              <a:buFont typeface="+mj-lt"/>
              <a:buAutoNum type="arabicPeriod"/>
            </a:pPr>
            <a:r>
              <a:rPr lang="en-CA" b="0" i="0" noProof="0" dirty="0">
                <a:solidFill>
                  <a:srgbClr val="373D3F"/>
                </a:solidFill>
                <a:effectLst/>
                <a:latin typeface="Encode Sans"/>
              </a:rPr>
              <a:t>Cold-call three customers a day.</a:t>
            </a:r>
          </a:p>
          <a:p>
            <a:pPr algn="l">
              <a:buFont typeface="+mj-lt"/>
              <a:buAutoNum type="arabicPeriod"/>
            </a:pPr>
            <a:endParaRPr lang="en-CA" b="0" i="0" noProof="0" dirty="0">
              <a:solidFill>
                <a:srgbClr val="373D3F"/>
              </a:solidFill>
              <a:effectLst/>
              <a:latin typeface="Encode Sans"/>
            </a:endParaRPr>
          </a:p>
          <a:p>
            <a:pPr algn="l"/>
            <a:r>
              <a:rPr lang="en-CA" b="1" i="0" noProof="0" dirty="0">
                <a:solidFill>
                  <a:srgbClr val="003180"/>
                </a:solidFill>
                <a:effectLst/>
                <a:latin typeface="Raleway" pitchFamily="2" charset="77"/>
              </a:rPr>
              <a:t>Example of a Competency-Based Analysis</a:t>
            </a:r>
          </a:p>
          <a:p>
            <a:pPr algn="l"/>
            <a:r>
              <a:rPr lang="en-CA" b="0" i="0" noProof="0" dirty="0">
                <a:solidFill>
                  <a:srgbClr val="373D3F"/>
                </a:solidFill>
                <a:effectLst/>
                <a:latin typeface="Encode Sans"/>
              </a:rPr>
              <a:t>For example, a competency-based analysis might include the following:</a:t>
            </a:r>
          </a:p>
          <a:p>
            <a:pPr algn="l">
              <a:buFont typeface="+mj-lt"/>
              <a:buAutoNum type="arabicPeriod"/>
            </a:pPr>
            <a:r>
              <a:rPr lang="en-CA" b="0" i="0" noProof="0" dirty="0">
                <a:solidFill>
                  <a:srgbClr val="373D3F"/>
                </a:solidFill>
                <a:effectLst/>
                <a:latin typeface="Encode Sans"/>
              </a:rPr>
              <a:t>Able to utilize data analysis tools</a:t>
            </a:r>
          </a:p>
          <a:p>
            <a:pPr algn="l">
              <a:buFont typeface="+mj-lt"/>
              <a:buAutoNum type="arabicPeriod"/>
            </a:pPr>
            <a:r>
              <a:rPr lang="en-CA" b="0" i="0" noProof="0" dirty="0">
                <a:solidFill>
                  <a:srgbClr val="373D3F"/>
                </a:solidFill>
                <a:effectLst/>
                <a:latin typeface="Encode Sans"/>
              </a:rPr>
              <a:t>Able to work within teams</a:t>
            </a:r>
          </a:p>
          <a:p>
            <a:pPr algn="l">
              <a:buFont typeface="+mj-lt"/>
              <a:buAutoNum type="arabicPeriod"/>
            </a:pPr>
            <a:r>
              <a:rPr lang="en-CA" b="0" i="0" noProof="0" dirty="0">
                <a:solidFill>
                  <a:srgbClr val="373D3F"/>
                </a:solidFill>
                <a:effectLst/>
                <a:latin typeface="Encode Sans"/>
              </a:rPr>
              <a:t>Adaptable</a:t>
            </a:r>
          </a:p>
          <a:p>
            <a:pPr algn="l">
              <a:buFont typeface="+mj-lt"/>
              <a:buAutoNum type="arabicPeriod"/>
            </a:pPr>
            <a:r>
              <a:rPr lang="en-CA" b="0" i="0" noProof="0" dirty="0">
                <a:solidFill>
                  <a:srgbClr val="373D3F"/>
                </a:solidFill>
                <a:effectLst/>
                <a:latin typeface="Encode Sans"/>
              </a:rPr>
              <a:t>Innovative</a:t>
            </a:r>
          </a:p>
          <a:p>
            <a:pPr algn="l">
              <a:buFont typeface="+mj-lt"/>
              <a:buAutoNum type="arabicPeriod"/>
            </a:pPr>
            <a:endParaRPr lang="en-CA" b="0" i="0" noProof="0" dirty="0">
              <a:solidFill>
                <a:srgbClr val="373D3F"/>
              </a:solidFill>
              <a:effectLst/>
              <a:latin typeface="Encode Sans"/>
            </a:endParaRPr>
          </a:p>
          <a:p>
            <a:pPr algn="l"/>
            <a:r>
              <a:rPr lang="en-CA" b="1" i="0" dirty="0">
                <a:solidFill>
                  <a:srgbClr val="003180"/>
                </a:solidFill>
                <a:effectLst/>
                <a:latin typeface="Raleway" pitchFamily="2" charset="77"/>
              </a:rPr>
              <a:t>Common Types of Questions in a Job Analysis Questionnaire</a:t>
            </a:r>
          </a:p>
          <a:p>
            <a:pPr algn="l"/>
            <a:r>
              <a:rPr lang="en-CA" b="0" i="0" dirty="0">
                <a:solidFill>
                  <a:srgbClr val="373D3F"/>
                </a:solidFill>
                <a:effectLst/>
                <a:latin typeface="Encode Sans"/>
              </a:rPr>
              <a:t>A job analysis questionnaire usually includes the following types of questions, obviously depending on the type of industry:</a:t>
            </a:r>
          </a:p>
          <a:p>
            <a:pPr algn="l">
              <a:buFont typeface="+mj-lt"/>
              <a:buAutoNum type="arabicPeriod"/>
            </a:pPr>
            <a:r>
              <a:rPr lang="en-CA" b="0" i="0" dirty="0">
                <a:solidFill>
                  <a:srgbClr val="373D3F"/>
                </a:solidFill>
                <a:effectLst/>
                <a:latin typeface="Encode Sans"/>
              </a:rPr>
              <a:t>Employee information such as job title, how long in position, education level, how many years of experience in the industry</a:t>
            </a:r>
          </a:p>
          <a:p>
            <a:pPr algn="l">
              <a:buFont typeface="+mj-lt"/>
              <a:buAutoNum type="arabicPeriod"/>
            </a:pPr>
            <a:r>
              <a:rPr lang="en-CA" b="0" i="0" dirty="0">
                <a:solidFill>
                  <a:srgbClr val="373D3F"/>
                </a:solidFill>
                <a:effectLst/>
                <a:latin typeface="Encode Sans"/>
              </a:rPr>
              <a:t>Key tasks and responsibilities</a:t>
            </a:r>
          </a:p>
          <a:p>
            <a:pPr algn="l">
              <a:buFont typeface="+mj-lt"/>
              <a:buAutoNum type="arabicPeriod"/>
            </a:pPr>
            <a:r>
              <a:rPr lang="en-CA" b="0" i="0" dirty="0">
                <a:solidFill>
                  <a:srgbClr val="373D3F"/>
                </a:solidFill>
                <a:effectLst/>
                <a:latin typeface="Encode Sans"/>
              </a:rPr>
              <a:t>Decision making and problem solving: this section asks employees to list situations in which problems needed to be solved and the types of decisions made or solutions provided.</a:t>
            </a:r>
          </a:p>
          <a:p>
            <a:pPr algn="l">
              <a:buFont typeface="+mj-lt"/>
              <a:buAutoNum type="arabicPeriod"/>
            </a:pPr>
            <a:r>
              <a:rPr lang="en-CA" b="0" i="0" dirty="0">
                <a:solidFill>
                  <a:srgbClr val="373D3F"/>
                </a:solidFill>
                <a:effectLst/>
                <a:latin typeface="Encode Sans"/>
              </a:rPr>
              <a:t>Level of contact with colleagues, managers, outside vendors, and customers</a:t>
            </a:r>
          </a:p>
          <a:p>
            <a:pPr algn="l">
              <a:buFont typeface="+mj-lt"/>
              <a:buAutoNum type="arabicPeriod"/>
            </a:pPr>
            <a:r>
              <a:rPr lang="en-CA" b="0" i="0" dirty="0">
                <a:solidFill>
                  <a:srgbClr val="373D3F"/>
                </a:solidFill>
                <a:effectLst/>
                <a:latin typeface="Encode Sans"/>
              </a:rPr>
              <a:t>Physical demands of the job, such as the amount of heavy lifting or ability to see, hear, or walk</a:t>
            </a:r>
          </a:p>
          <a:p>
            <a:pPr algn="l">
              <a:buFont typeface="+mj-lt"/>
              <a:buAutoNum type="arabicPeriod"/>
            </a:pPr>
            <a:r>
              <a:rPr lang="en-CA" b="0" i="0" dirty="0">
                <a:solidFill>
                  <a:srgbClr val="373D3F"/>
                </a:solidFill>
                <a:effectLst/>
                <a:latin typeface="Encode Sans"/>
              </a:rPr>
              <a:t>Personal abilities required to do the job—that is, personal characteristics needed to perform well in this position</a:t>
            </a:r>
          </a:p>
          <a:p>
            <a:pPr algn="l">
              <a:buFont typeface="+mj-lt"/>
              <a:buAutoNum type="arabicPeriod"/>
            </a:pPr>
            <a:r>
              <a:rPr lang="en-CA" b="0" i="0" dirty="0">
                <a:solidFill>
                  <a:srgbClr val="373D3F"/>
                </a:solidFill>
                <a:effectLst/>
                <a:latin typeface="Encode Sans"/>
              </a:rPr>
              <a:t>Specific skills required to do the job—for example, the ability to run a particular computer program</a:t>
            </a:r>
          </a:p>
          <a:p>
            <a:pPr algn="l">
              <a:buFont typeface="+mj-lt"/>
              <a:buAutoNum type="arabicPeriod"/>
            </a:pPr>
            <a:r>
              <a:rPr lang="en-CA" b="0" i="0" dirty="0">
                <a:solidFill>
                  <a:srgbClr val="373D3F"/>
                </a:solidFill>
                <a:effectLst/>
                <a:latin typeface="Encode Sans"/>
              </a:rPr>
              <a:t>Certifications to perform the job</a:t>
            </a:r>
          </a:p>
          <a:p>
            <a:pPr algn="l">
              <a:buFont typeface="+mj-lt"/>
              <a:buAutoNum type="arabicPeriod"/>
            </a:pPr>
            <a:endParaRPr lang="en-CA" b="0" i="0" noProof="0" dirty="0">
              <a:solidFill>
                <a:srgbClr val="373D3F"/>
              </a:solidFill>
              <a:effectLst/>
              <a:latin typeface="Encode Sans"/>
            </a:endParaRPr>
          </a:p>
          <a:p>
            <a:pPr algn="l">
              <a:buFont typeface="+mj-lt"/>
              <a:buAutoNum type="arabicPeriod"/>
            </a:pPr>
            <a:endParaRPr lang="en-CA" b="0" i="0" noProof="0" dirty="0">
              <a:solidFill>
                <a:srgbClr val="373D3F"/>
              </a:solidFill>
              <a:effectLst/>
              <a:latin typeface="Encode Sans"/>
            </a:endParaRPr>
          </a:p>
          <a:p>
            <a:pPr algn="l">
              <a:buFont typeface="+mj-lt"/>
              <a:buAutoNum type="arabicPeriod"/>
            </a:pPr>
            <a:endParaRPr lang="en-CA" b="0" i="0" noProof="0" dirty="0">
              <a:solidFill>
                <a:srgbClr val="373D3F"/>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339725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Example of a Task-Based Analysis</a:t>
            </a:r>
          </a:p>
          <a:p>
            <a:pPr algn="l"/>
            <a:r>
              <a:rPr lang="en-CA" b="0" i="0" noProof="0" dirty="0">
                <a:solidFill>
                  <a:srgbClr val="373D3F"/>
                </a:solidFill>
                <a:effectLst/>
                <a:latin typeface="Encode Sans"/>
              </a:rPr>
              <a:t>An example of a task-based analysis might include information on the following:</a:t>
            </a:r>
          </a:p>
          <a:p>
            <a:pPr algn="l">
              <a:buFont typeface="+mj-lt"/>
              <a:buAutoNum type="arabicPeriod"/>
            </a:pPr>
            <a:r>
              <a:rPr lang="en-CA" b="0" i="0" noProof="0" dirty="0">
                <a:solidFill>
                  <a:srgbClr val="373D3F"/>
                </a:solidFill>
                <a:effectLst/>
                <a:latin typeface="Encode Sans"/>
              </a:rPr>
              <a:t>Write performance evaluations for employees.</a:t>
            </a:r>
          </a:p>
          <a:p>
            <a:pPr algn="l">
              <a:buFont typeface="+mj-lt"/>
              <a:buAutoNum type="arabicPeriod"/>
            </a:pPr>
            <a:r>
              <a:rPr lang="en-CA" b="0" i="0" noProof="0" dirty="0">
                <a:solidFill>
                  <a:srgbClr val="373D3F"/>
                </a:solidFill>
                <a:effectLst/>
                <a:latin typeface="Encode Sans"/>
              </a:rPr>
              <a:t>Prepare reports.</a:t>
            </a:r>
          </a:p>
          <a:p>
            <a:pPr algn="l">
              <a:buFont typeface="+mj-lt"/>
              <a:buAutoNum type="arabicPeriod"/>
            </a:pPr>
            <a:r>
              <a:rPr lang="en-CA" b="0" i="0" noProof="0" dirty="0">
                <a:solidFill>
                  <a:srgbClr val="373D3F"/>
                </a:solidFill>
                <a:effectLst/>
                <a:latin typeface="Encode Sans"/>
              </a:rPr>
              <a:t>Answer incoming phone calls.</a:t>
            </a:r>
          </a:p>
          <a:p>
            <a:pPr algn="l">
              <a:buFont typeface="+mj-lt"/>
              <a:buAutoNum type="arabicPeriod"/>
            </a:pPr>
            <a:r>
              <a:rPr lang="en-CA" b="0" i="0" noProof="0" dirty="0">
                <a:solidFill>
                  <a:srgbClr val="373D3F"/>
                </a:solidFill>
                <a:effectLst/>
                <a:latin typeface="Encode Sans"/>
              </a:rPr>
              <a:t>Assist customers with product questions.</a:t>
            </a:r>
          </a:p>
          <a:p>
            <a:pPr algn="l">
              <a:buFont typeface="+mj-lt"/>
              <a:buAutoNum type="arabicPeriod"/>
            </a:pPr>
            <a:r>
              <a:rPr lang="en-CA" b="0" i="0" noProof="0" dirty="0">
                <a:solidFill>
                  <a:srgbClr val="373D3F"/>
                </a:solidFill>
                <a:effectLst/>
                <a:latin typeface="Encode Sans"/>
              </a:rPr>
              <a:t>Cold-call three customers a day.</a:t>
            </a:r>
          </a:p>
          <a:p>
            <a:pPr algn="l">
              <a:buFont typeface="+mj-lt"/>
              <a:buAutoNum type="arabicPeriod"/>
            </a:pPr>
            <a:endParaRPr lang="en-CA" b="0" i="0" noProof="0" dirty="0">
              <a:solidFill>
                <a:srgbClr val="373D3F"/>
              </a:solidFill>
              <a:effectLst/>
              <a:latin typeface="Encode Sans"/>
            </a:endParaRPr>
          </a:p>
          <a:p>
            <a:pPr algn="l"/>
            <a:r>
              <a:rPr lang="en-CA" b="1" i="0" noProof="0" dirty="0">
                <a:solidFill>
                  <a:srgbClr val="003180"/>
                </a:solidFill>
                <a:effectLst/>
                <a:latin typeface="Raleway" pitchFamily="2" charset="77"/>
              </a:rPr>
              <a:t>Example of a Competency-Based Analysis</a:t>
            </a:r>
          </a:p>
          <a:p>
            <a:pPr algn="l"/>
            <a:r>
              <a:rPr lang="en-CA" b="0" i="0" noProof="0" dirty="0">
                <a:solidFill>
                  <a:srgbClr val="373D3F"/>
                </a:solidFill>
                <a:effectLst/>
                <a:latin typeface="Encode Sans"/>
              </a:rPr>
              <a:t>For example, a competency-based analysis might include the following:</a:t>
            </a:r>
          </a:p>
          <a:p>
            <a:pPr algn="l">
              <a:buFont typeface="+mj-lt"/>
              <a:buAutoNum type="arabicPeriod"/>
            </a:pPr>
            <a:r>
              <a:rPr lang="en-CA" b="0" i="0" noProof="0" dirty="0">
                <a:solidFill>
                  <a:srgbClr val="373D3F"/>
                </a:solidFill>
                <a:effectLst/>
                <a:latin typeface="Encode Sans"/>
              </a:rPr>
              <a:t>Able to utilize data analysis tools</a:t>
            </a:r>
          </a:p>
          <a:p>
            <a:pPr algn="l">
              <a:buFont typeface="+mj-lt"/>
              <a:buAutoNum type="arabicPeriod"/>
            </a:pPr>
            <a:r>
              <a:rPr lang="en-CA" b="0" i="0" noProof="0" dirty="0">
                <a:solidFill>
                  <a:srgbClr val="373D3F"/>
                </a:solidFill>
                <a:effectLst/>
                <a:latin typeface="Encode Sans"/>
              </a:rPr>
              <a:t>Able to work within teams</a:t>
            </a:r>
          </a:p>
          <a:p>
            <a:pPr algn="l">
              <a:buFont typeface="+mj-lt"/>
              <a:buAutoNum type="arabicPeriod"/>
            </a:pPr>
            <a:r>
              <a:rPr lang="en-CA" b="0" i="0" noProof="0" dirty="0">
                <a:solidFill>
                  <a:srgbClr val="373D3F"/>
                </a:solidFill>
                <a:effectLst/>
                <a:latin typeface="Encode Sans"/>
              </a:rPr>
              <a:t>Adaptable</a:t>
            </a:r>
          </a:p>
          <a:p>
            <a:pPr algn="l">
              <a:buFont typeface="+mj-lt"/>
              <a:buAutoNum type="arabicPeriod"/>
            </a:pPr>
            <a:r>
              <a:rPr lang="en-CA" b="0" i="0" noProof="0" dirty="0">
                <a:solidFill>
                  <a:srgbClr val="373D3F"/>
                </a:solidFill>
                <a:effectLst/>
                <a:latin typeface="Encode Sans"/>
              </a:rPr>
              <a:t>Innovative</a:t>
            </a:r>
          </a:p>
          <a:p>
            <a:pPr algn="l">
              <a:buFont typeface="+mj-lt"/>
              <a:buAutoNum type="arabicPeriod"/>
            </a:pPr>
            <a:endParaRPr lang="en-CA" b="0" i="0" noProof="0" dirty="0">
              <a:solidFill>
                <a:srgbClr val="373D3F"/>
              </a:solidFill>
              <a:effectLst/>
              <a:latin typeface="Encode Sans"/>
            </a:endParaRPr>
          </a:p>
          <a:p>
            <a:pPr algn="l"/>
            <a:r>
              <a:rPr lang="en-CA" b="1" i="0" dirty="0">
                <a:solidFill>
                  <a:srgbClr val="003180"/>
                </a:solidFill>
                <a:effectLst/>
                <a:latin typeface="Raleway" pitchFamily="2" charset="77"/>
              </a:rPr>
              <a:t>Common Types of Questions in a Job Analysis Questionnaire</a:t>
            </a:r>
          </a:p>
          <a:p>
            <a:pPr algn="l"/>
            <a:r>
              <a:rPr lang="en-CA" b="0" i="0" dirty="0">
                <a:solidFill>
                  <a:srgbClr val="373D3F"/>
                </a:solidFill>
                <a:effectLst/>
                <a:latin typeface="Encode Sans"/>
              </a:rPr>
              <a:t>A job analysis questionnaire usually includes the following types of questions, obviously depending on the type of industry:</a:t>
            </a:r>
          </a:p>
          <a:p>
            <a:pPr algn="l">
              <a:buFont typeface="+mj-lt"/>
              <a:buAutoNum type="arabicPeriod"/>
            </a:pPr>
            <a:r>
              <a:rPr lang="en-CA" b="0" i="0" dirty="0">
                <a:solidFill>
                  <a:srgbClr val="373D3F"/>
                </a:solidFill>
                <a:effectLst/>
                <a:latin typeface="Encode Sans"/>
              </a:rPr>
              <a:t>Employee information such as job title, how long in position, education level, how many years of experience in the industry</a:t>
            </a:r>
          </a:p>
          <a:p>
            <a:pPr algn="l">
              <a:buFont typeface="+mj-lt"/>
              <a:buAutoNum type="arabicPeriod"/>
            </a:pPr>
            <a:r>
              <a:rPr lang="en-CA" b="0" i="0" dirty="0">
                <a:solidFill>
                  <a:srgbClr val="373D3F"/>
                </a:solidFill>
                <a:effectLst/>
                <a:latin typeface="Encode Sans"/>
              </a:rPr>
              <a:t>Key tasks and responsibilities</a:t>
            </a:r>
          </a:p>
          <a:p>
            <a:pPr algn="l">
              <a:buFont typeface="+mj-lt"/>
              <a:buAutoNum type="arabicPeriod"/>
            </a:pPr>
            <a:r>
              <a:rPr lang="en-CA" b="0" i="0" dirty="0">
                <a:solidFill>
                  <a:srgbClr val="373D3F"/>
                </a:solidFill>
                <a:effectLst/>
                <a:latin typeface="Encode Sans"/>
              </a:rPr>
              <a:t>Decision making and problem solving: this section asks employees to list situations in which problems needed to be solved and the types of decisions made or solutions provided.</a:t>
            </a:r>
          </a:p>
          <a:p>
            <a:pPr algn="l">
              <a:buFont typeface="+mj-lt"/>
              <a:buAutoNum type="arabicPeriod"/>
            </a:pPr>
            <a:r>
              <a:rPr lang="en-CA" b="0" i="0" dirty="0">
                <a:solidFill>
                  <a:srgbClr val="373D3F"/>
                </a:solidFill>
                <a:effectLst/>
                <a:latin typeface="Encode Sans"/>
              </a:rPr>
              <a:t>Level of contact with colleagues, managers, outside vendors, and customers</a:t>
            </a:r>
          </a:p>
          <a:p>
            <a:pPr algn="l">
              <a:buFont typeface="+mj-lt"/>
              <a:buAutoNum type="arabicPeriod"/>
            </a:pPr>
            <a:r>
              <a:rPr lang="en-CA" b="0" i="0" dirty="0">
                <a:solidFill>
                  <a:srgbClr val="373D3F"/>
                </a:solidFill>
                <a:effectLst/>
                <a:latin typeface="Encode Sans"/>
              </a:rPr>
              <a:t>Physical demands of the job, such as the amount of heavy lifting or ability to see, hear, or walk</a:t>
            </a:r>
          </a:p>
          <a:p>
            <a:pPr algn="l">
              <a:buFont typeface="+mj-lt"/>
              <a:buAutoNum type="arabicPeriod"/>
            </a:pPr>
            <a:r>
              <a:rPr lang="en-CA" b="0" i="0" dirty="0">
                <a:solidFill>
                  <a:srgbClr val="373D3F"/>
                </a:solidFill>
                <a:effectLst/>
                <a:latin typeface="Encode Sans"/>
              </a:rPr>
              <a:t>Personal abilities required to do the job—that is, personal characteristics needed to perform well in this position</a:t>
            </a:r>
          </a:p>
          <a:p>
            <a:pPr algn="l">
              <a:buFont typeface="+mj-lt"/>
              <a:buAutoNum type="arabicPeriod"/>
            </a:pPr>
            <a:r>
              <a:rPr lang="en-CA" b="0" i="0" dirty="0">
                <a:solidFill>
                  <a:srgbClr val="373D3F"/>
                </a:solidFill>
                <a:effectLst/>
                <a:latin typeface="Encode Sans"/>
              </a:rPr>
              <a:t>Specific skills required to do the job—for example, the ability to run a particular computer program</a:t>
            </a:r>
          </a:p>
          <a:p>
            <a:pPr algn="l">
              <a:buFont typeface="+mj-lt"/>
              <a:buAutoNum type="arabicPeriod"/>
            </a:pPr>
            <a:r>
              <a:rPr lang="en-CA" b="0" i="0" dirty="0">
                <a:solidFill>
                  <a:srgbClr val="373D3F"/>
                </a:solidFill>
                <a:effectLst/>
                <a:latin typeface="Encode Sans"/>
              </a:rPr>
              <a:t>Certifications to perform the job</a:t>
            </a:r>
          </a:p>
          <a:p>
            <a:pPr algn="l">
              <a:buFont typeface="+mj-lt"/>
              <a:buAutoNum type="arabicPeriod"/>
            </a:pPr>
            <a:endParaRPr lang="en-CA" b="0" i="0" noProof="0" dirty="0">
              <a:solidFill>
                <a:srgbClr val="373D3F"/>
              </a:solidFill>
              <a:effectLst/>
              <a:latin typeface="Encode Sans"/>
            </a:endParaRPr>
          </a:p>
          <a:p>
            <a:pPr algn="l">
              <a:buFont typeface="+mj-lt"/>
              <a:buAutoNum type="arabicPeriod"/>
            </a:pPr>
            <a:endParaRPr lang="en-CA" b="0" i="0" noProof="0" dirty="0">
              <a:solidFill>
                <a:srgbClr val="373D3F"/>
              </a:solidFill>
              <a:effectLst/>
              <a:latin typeface="Encode Sans"/>
            </a:endParaRPr>
          </a:p>
          <a:p>
            <a:pPr algn="l">
              <a:buFont typeface="+mj-lt"/>
              <a:buAutoNum type="arabicPeriod"/>
            </a:pPr>
            <a:endParaRPr lang="en-CA" b="0" i="0" noProof="0" dirty="0">
              <a:solidFill>
                <a:srgbClr val="373D3F"/>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4185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FFFFFF"/>
                </a:solidFill>
                <a:effectLst/>
                <a:latin typeface="Raleway" pitchFamily="2" charset="77"/>
              </a:rPr>
              <a:t>Example: </a:t>
            </a:r>
            <a:r>
              <a:rPr lang="en-CA" b="1" i="1" noProof="0" dirty="0">
                <a:solidFill>
                  <a:srgbClr val="FFFFFF"/>
                </a:solidFill>
                <a:effectLst/>
                <a:latin typeface="Raleway" pitchFamily="2" charset="77"/>
              </a:rPr>
              <a:t>Fortune</a:t>
            </a:r>
            <a:r>
              <a:rPr lang="en-CA" b="1" i="0" noProof="0" dirty="0">
                <a:solidFill>
                  <a:srgbClr val="FFFFFF"/>
                </a:solidFill>
                <a:effectLst/>
                <a:latin typeface="Raleway" pitchFamily="2" charset="77"/>
              </a:rPr>
              <a:t> 500 Focus</a:t>
            </a:r>
          </a:p>
          <a:p>
            <a:pPr algn="l"/>
            <a:r>
              <a:rPr lang="en-CA" b="0" i="0" noProof="0" dirty="0">
                <a:solidFill>
                  <a:srgbClr val="000000"/>
                </a:solidFill>
                <a:effectLst/>
                <a:latin typeface="Encode Sans"/>
              </a:rPr>
              <a:t>In 2009, when Amazon purchased Zappos for 10 million shares of Amazon stock (roughly $900 million in 2009), the strategic move for Amazon didn’t change the hiring and recruiting culture of Zappos. Zappos, again voted one of the best one hundred companies to work for by CNN Money (Sowa, 2008) believes it all starts with the people they hire. The recruiting staff always asks, “On a scale of 1–10, how weird do you think you are?” This question ties directly to the company’s strategic plan and core value number three, which is “create fun and a little weirdness.” Zappos recruits people who not only have the technical abilities for the job but also are a good culture fit for the organization. Once hired, new employees go through two weeks of training. At the end of the training, newly hired employees are given “the offer.” The offer is $2,000 to quit on the spot. This ensures Zappos has committed people who have the desire to work with the organization, which all begins with the recruiting process.</a:t>
            </a:r>
          </a:p>
          <a:p>
            <a:pPr algn="l"/>
            <a:endParaRPr lang="en-CA" b="0" i="0" noProof="0" dirty="0">
              <a:solidFill>
                <a:srgbClr val="000000"/>
              </a:solidFill>
              <a:effectLst/>
              <a:latin typeface="Encode Sans"/>
            </a:endParaRPr>
          </a:p>
          <a:p>
            <a:pPr algn="l"/>
            <a:r>
              <a:rPr lang="en-CA" b="1" i="0" noProof="0" dirty="0">
                <a:solidFill>
                  <a:srgbClr val="FFFFFF"/>
                </a:solidFill>
                <a:effectLst/>
                <a:latin typeface="Raleway" pitchFamily="2" charset="77"/>
              </a:rPr>
              <a:t>Example: Promoting the Company Using Social Media</a:t>
            </a:r>
          </a:p>
          <a:p>
            <a:pPr algn="l"/>
            <a:r>
              <a:rPr lang="en-CA" b="0" i="0" noProof="0" dirty="0">
                <a:solidFill>
                  <a:srgbClr val="000000"/>
                </a:solidFill>
                <a:effectLst/>
                <a:latin typeface="Encode Sans"/>
              </a:rPr>
              <a:t>Creativity with a social media campaign also counts. Campbell </a:t>
            </a:r>
            <a:r>
              <a:rPr lang="en-CA" b="0" i="0" noProof="0" dirty="0" err="1">
                <a:solidFill>
                  <a:srgbClr val="000000"/>
                </a:solidFill>
                <a:effectLst/>
                <a:latin typeface="Encode Sans"/>
              </a:rPr>
              <a:t>Mithun</a:t>
            </a:r>
            <a:r>
              <a:rPr lang="en-CA" b="0" i="0" noProof="0" dirty="0">
                <a:solidFill>
                  <a:srgbClr val="000000"/>
                </a:solidFill>
                <a:effectLst/>
                <a:latin typeface="Encode Sans"/>
              </a:rPr>
              <a:t> hired thirteen interns over the summer using a unique twist on social media. They asked interested candidates to submit thirteen tweets over thirteen days and chose the interns based on their creativity.</a:t>
            </a:r>
          </a:p>
          <a:p>
            <a:pPr algn="l"/>
            <a:r>
              <a:rPr lang="en-CA" b="0" i="0" noProof="0" dirty="0">
                <a:solidFill>
                  <a:srgbClr val="000000"/>
                </a:solidFill>
                <a:effectLst/>
                <a:latin typeface="Encode Sans"/>
              </a:rPr>
              <a:t>Many organizations use YouTube videos to promote the company. Within the videos is a link that directs viewers to the company’s website to apply for a position in the company.</a:t>
            </a:r>
          </a:p>
          <a:p>
            <a:pPr algn="l"/>
            <a:r>
              <a:rPr lang="en-CA" b="0" i="0" noProof="0" dirty="0">
                <a:solidFill>
                  <a:srgbClr val="000000"/>
                </a:solidFill>
                <a:effectLst/>
                <a:latin typeface="Encode Sans"/>
              </a:rPr>
              <a:t>The company Facebook page can be used as a recruiting tool, and some organizations decide to use Facebook ads, which are paid on a “per click” or per impression (how many people potentially see the ad) basis. Facebook ad technology allows specific regions and Facebook keywords to be targeted (Black, 2010). Some individuals even use their personal Facebook page to post status updates listing job opportunities and asking people to respond privately if they are interested.</a:t>
            </a:r>
          </a:p>
          <a:p>
            <a:pPr algn="l"/>
            <a:endParaRPr lang="en-CA" b="0" i="0" noProof="0" dirty="0">
              <a:solidFill>
                <a:srgbClr val="000000"/>
              </a:solidFill>
              <a:effectLst/>
              <a:latin typeface="Encode Sans"/>
            </a:endParaRPr>
          </a:p>
          <a:p>
            <a:pPr algn="l"/>
            <a:r>
              <a:rPr lang="en-CA" b="0" i="0" noProof="0" dirty="0">
                <a:solidFill>
                  <a:srgbClr val="373D3F"/>
                </a:solidFill>
                <a:effectLst/>
                <a:latin typeface="Encode Sans"/>
              </a:rPr>
              <a:t>To make an ERP program effective, some key components should be put into place:</a:t>
            </a:r>
          </a:p>
          <a:p>
            <a:pPr algn="l">
              <a:buFont typeface="+mj-lt"/>
              <a:buAutoNum type="arabicPeriod"/>
            </a:pPr>
            <a:r>
              <a:rPr lang="en-CA" b="0" i="0" noProof="0" dirty="0">
                <a:solidFill>
                  <a:srgbClr val="373D3F"/>
                </a:solidFill>
                <a:effectLst/>
                <a:latin typeface="Encode Sans"/>
              </a:rPr>
              <a:t>Communicate the program to existing employees.</a:t>
            </a:r>
          </a:p>
          <a:p>
            <a:pPr algn="l">
              <a:buFont typeface="+mj-lt"/>
              <a:buAutoNum type="arabicPeriod"/>
            </a:pPr>
            <a:r>
              <a:rPr lang="en-CA" b="0" i="0" noProof="0" dirty="0">
                <a:solidFill>
                  <a:srgbClr val="373D3F"/>
                </a:solidFill>
                <a:effectLst/>
                <a:latin typeface="Encode Sans"/>
              </a:rPr>
              <a:t>Track the success of the program using metrics of successful hires.</a:t>
            </a:r>
          </a:p>
          <a:p>
            <a:pPr algn="l">
              <a:buFont typeface="+mj-lt"/>
              <a:buAutoNum type="arabicPeriod"/>
            </a:pPr>
            <a:r>
              <a:rPr lang="en-CA" b="0" i="0" noProof="0" dirty="0">
                <a:solidFill>
                  <a:srgbClr val="373D3F"/>
                </a:solidFill>
                <a:effectLst/>
                <a:latin typeface="Encode Sans"/>
              </a:rPr>
              <a:t>Be aware of the administrative aspect and the time it takes to implement the program effectively.</a:t>
            </a:r>
          </a:p>
          <a:p>
            <a:pPr algn="l">
              <a:buFont typeface="+mj-lt"/>
              <a:buAutoNum type="arabicPeriod"/>
            </a:pPr>
            <a:r>
              <a:rPr lang="en-CA" b="0" i="0" noProof="0" dirty="0">
                <a:solidFill>
                  <a:srgbClr val="373D3F"/>
                </a:solidFill>
                <a:effectLst/>
                <a:latin typeface="Encode Sans"/>
              </a:rPr>
              <a:t>Set measurable goals up front for a specialized program.</a:t>
            </a:r>
          </a:p>
          <a:p>
            <a:pPr algn="l"/>
            <a:endParaRPr lang="es-CO" b="0" i="0" dirty="0">
              <a:solidFill>
                <a:srgbClr val="000000"/>
              </a:solidFill>
              <a:effectLst/>
              <a:latin typeface="Encode Sans"/>
            </a:endParaRPr>
          </a:p>
          <a:p>
            <a:pPr algn="l"/>
            <a:endParaRPr lang="es-CO" b="0" i="0" dirty="0">
              <a:solidFill>
                <a:srgbClr val="000000"/>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377406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362359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229101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407185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276330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Key Questions to Attain Team and Upper Management Buy-In</a:t>
            </a:r>
          </a:p>
          <a:p>
            <a:pPr algn="l"/>
            <a:r>
              <a:rPr lang="en-CA" b="0" i="0" noProof="0" dirty="0">
                <a:solidFill>
                  <a:srgbClr val="373D3F"/>
                </a:solidFill>
                <a:effectLst/>
                <a:latin typeface="Encode Sans"/>
              </a:rPr>
              <a:t>Before implementing a formal onboarding program, employers should answer some key questions to attain team and upper management buy-in, including:</a:t>
            </a:r>
          </a:p>
          <a:p>
            <a:pPr algn="l">
              <a:buFont typeface="Arial" panose="020B0604020202020204" pitchFamily="34" charset="0"/>
              <a:buChar char="•"/>
            </a:pPr>
            <a:r>
              <a:rPr lang="en-CA" b="0" i="0" noProof="0" dirty="0">
                <a:solidFill>
                  <a:srgbClr val="373D3F"/>
                </a:solidFill>
                <a:effectLst/>
                <a:latin typeface="Encode Sans"/>
              </a:rPr>
              <a:t>When will onboarding start?</a:t>
            </a:r>
          </a:p>
          <a:p>
            <a:pPr algn="l">
              <a:buFont typeface="Arial" panose="020B0604020202020204" pitchFamily="34" charset="0"/>
              <a:buChar char="•"/>
            </a:pPr>
            <a:r>
              <a:rPr lang="en-CA" b="0" i="0" noProof="0" dirty="0">
                <a:solidFill>
                  <a:srgbClr val="373D3F"/>
                </a:solidFill>
                <a:effectLst/>
                <a:latin typeface="Encode Sans"/>
              </a:rPr>
              <a:t>How long will it last?</a:t>
            </a:r>
          </a:p>
          <a:p>
            <a:pPr algn="l">
              <a:buFont typeface="Arial" panose="020B0604020202020204" pitchFamily="34" charset="0"/>
              <a:buChar char="•"/>
            </a:pPr>
            <a:r>
              <a:rPr lang="en-CA" b="0" i="0" noProof="0" dirty="0">
                <a:solidFill>
                  <a:srgbClr val="373D3F"/>
                </a:solidFill>
                <a:effectLst/>
                <a:latin typeface="Encode Sans"/>
              </a:rPr>
              <a:t>What impression do you want new hires to walk away with at the end of the first day?</a:t>
            </a:r>
          </a:p>
          <a:p>
            <a:pPr algn="l">
              <a:buFont typeface="Arial" panose="020B0604020202020204" pitchFamily="34" charset="0"/>
              <a:buChar char="•"/>
            </a:pPr>
            <a:r>
              <a:rPr lang="en-CA" b="0" i="0" noProof="0" dirty="0">
                <a:solidFill>
                  <a:srgbClr val="373D3F"/>
                </a:solidFill>
                <a:effectLst/>
                <a:latin typeface="Encode Sans"/>
              </a:rPr>
              <a:t>What do new employees need to know about the culture and work environment?</a:t>
            </a:r>
          </a:p>
          <a:p>
            <a:pPr algn="l">
              <a:buFont typeface="Arial" panose="020B0604020202020204" pitchFamily="34" charset="0"/>
              <a:buChar char="•"/>
            </a:pPr>
            <a:r>
              <a:rPr lang="en-CA" b="0" i="0" noProof="0" dirty="0">
                <a:solidFill>
                  <a:srgbClr val="373D3F"/>
                </a:solidFill>
                <a:effectLst/>
                <a:latin typeface="Encode Sans"/>
              </a:rPr>
              <a:t>What role will HR play in the process? What about direct managers? Co-workers?</a:t>
            </a:r>
          </a:p>
          <a:p>
            <a:pPr algn="l">
              <a:buFont typeface="Arial" panose="020B0604020202020204" pitchFamily="34" charset="0"/>
              <a:buChar char="•"/>
            </a:pPr>
            <a:r>
              <a:rPr lang="en-CA" b="0" i="0" noProof="0" dirty="0">
                <a:solidFill>
                  <a:srgbClr val="373D3F"/>
                </a:solidFill>
                <a:effectLst/>
                <a:latin typeface="Encode Sans"/>
              </a:rPr>
              <a:t>What kind of goals do you want to set for new employees?</a:t>
            </a:r>
          </a:p>
          <a:p>
            <a:pPr algn="l">
              <a:buFont typeface="Arial" panose="020B0604020202020204" pitchFamily="34" charset="0"/>
              <a:buChar char="•"/>
            </a:pPr>
            <a:r>
              <a:rPr lang="en-CA" b="0" i="0" noProof="0" dirty="0">
                <a:solidFill>
                  <a:srgbClr val="373D3F"/>
                </a:solidFill>
                <a:effectLst/>
                <a:latin typeface="Encode Sans"/>
              </a:rPr>
              <a:t>How will you gather feedback on the program and measure its success?</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146019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Examples of In-House Training</a:t>
            </a:r>
          </a:p>
          <a:p>
            <a:pPr algn="l">
              <a:buFont typeface="Arial" panose="020B0604020202020204" pitchFamily="34" charset="0"/>
              <a:buChar char="•"/>
            </a:pPr>
            <a:r>
              <a:rPr lang="en-CA" b="0" i="0" noProof="0" dirty="0">
                <a:solidFill>
                  <a:srgbClr val="373D3F"/>
                </a:solidFill>
                <a:effectLst/>
                <a:latin typeface="Encode Sans"/>
              </a:rPr>
              <a:t>Ethics training</a:t>
            </a:r>
          </a:p>
          <a:p>
            <a:pPr algn="l">
              <a:buFont typeface="Arial" panose="020B0604020202020204" pitchFamily="34" charset="0"/>
              <a:buChar char="•"/>
            </a:pPr>
            <a:r>
              <a:rPr lang="en-CA" b="0" i="0" noProof="0" dirty="0">
                <a:solidFill>
                  <a:srgbClr val="373D3F"/>
                </a:solidFill>
                <a:effectLst/>
                <a:latin typeface="Encode Sans"/>
              </a:rPr>
              <a:t>Sexual harassment training</a:t>
            </a:r>
          </a:p>
          <a:p>
            <a:pPr algn="l">
              <a:buFont typeface="Arial" panose="020B0604020202020204" pitchFamily="34" charset="0"/>
              <a:buChar char="•"/>
            </a:pPr>
            <a:r>
              <a:rPr lang="en-CA" b="0" i="0" noProof="0" dirty="0">
                <a:solidFill>
                  <a:srgbClr val="373D3F"/>
                </a:solidFill>
                <a:effectLst/>
                <a:latin typeface="Encode Sans"/>
              </a:rPr>
              <a:t>Multicultural training</a:t>
            </a:r>
          </a:p>
          <a:p>
            <a:pPr algn="l">
              <a:buFont typeface="Arial" panose="020B0604020202020204" pitchFamily="34" charset="0"/>
              <a:buChar char="•"/>
            </a:pPr>
            <a:r>
              <a:rPr lang="en-CA" b="0" i="0" noProof="0" dirty="0">
                <a:solidFill>
                  <a:srgbClr val="373D3F"/>
                </a:solidFill>
                <a:effectLst/>
                <a:latin typeface="Encode Sans"/>
              </a:rPr>
              <a:t>Communication training</a:t>
            </a:r>
          </a:p>
          <a:p>
            <a:pPr algn="l">
              <a:buFont typeface="Arial" panose="020B0604020202020204" pitchFamily="34" charset="0"/>
              <a:buChar char="•"/>
            </a:pPr>
            <a:r>
              <a:rPr lang="en-CA" b="0" i="0" noProof="0" dirty="0">
                <a:solidFill>
                  <a:srgbClr val="373D3F"/>
                </a:solidFill>
                <a:effectLst/>
                <a:latin typeface="Encode Sans"/>
              </a:rPr>
              <a:t>Management training</a:t>
            </a:r>
          </a:p>
          <a:p>
            <a:pPr algn="l">
              <a:buFont typeface="Arial" panose="020B0604020202020204" pitchFamily="34" charset="0"/>
              <a:buChar char="•"/>
            </a:pPr>
            <a:r>
              <a:rPr lang="en-CA" b="0" i="0" noProof="0" dirty="0">
                <a:solidFill>
                  <a:srgbClr val="373D3F"/>
                </a:solidFill>
                <a:effectLst/>
                <a:latin typeface="Encode Sans"/>
              </a:rPr>
              <a:t>Customer service training</a:t>
            </a:r>
          </a:p>
          <a:p>
            <a:pPr algn="l">
              <a:buFont typeface="Arial" panose="020B0604020202020204" pitchFamily="34" charset="0"/>
              <a:buChar char="•"/>
            </a:pPr>
            <a:r>
              <a:rPr lang="en-CA" b="0" i="0" noProof="0" dirty="0">
                <a:solidFill>
                  <a:srgbClr val="373D3F"/>
                </a:solidFill>
                <a:effectLst/>
                <a:latin typeface="Encode Sans"/>
              </a:rPr>
              <a:t>Operation of special equipment</a:t>
            </a:r>
          </a:p>
          <a:p>
            <a:pPr algn="l">
              <a:buFont typeface="Arial" panose="020B0604020202020204" pitchFamily="34" charset="0"/>
              <a:buChar char="•"/>
            </a:pPr>
            <a:r>
              <a:rPr lang="en-CA" b="0" i="0" noProof="0" dirty="0">
                <a:solidFill>
                  <a:srgbClr val="373D3F"/>
                </a:solidFill>
                <a:effectLst/>
                <a:latin typeface="Encode Sans"/>
              </a:rPr>
              <a:t>Training to do the job itself</a:t>
            </a:r>
          </a:p>
          <a:p>
            <a:pPr algn="l">
              <a:buFont typeface="Arial" panose="020B0604020202020204" pitchFamily="34" charset="0"/>
              <a:buChar char="•"/>
            </a:pPr>
            <a:r>
              <a:rPr lang="en-CA" b="0" i="0" noProof="0" dirty="0">
                <a:solidFill>
                  <a:srgbClr val="373D3F"/>
                </a:solidFill>
                <a:effectLst/>
                <a:latin typeface="Encode Sans"/>
              </a:rPr>
              <a:t>Basic skills training</a:t>
            </a:r>
          </a:p>
          <a:p>
            <a:pPr algn="l">
              <a:buFont typeface="Arial" panose="020B0604020202020204" pitchFamily="34" charset="0"/>
              <a:buChar char="•"/>
            </a:pPr>
            <a:endParaRPr lang="en-CA" b="0" i="0" noProof="0" dirty="0">
              <a:solidFill>
                <a:srgbClr val="373D3F"/>
              </a:solidFill>
              <a:effectLst/>
              <a:latin typeface="Encode Sans"/>
            </a:endParaRPr>
          </a:p>
          <a:p>
            <a:pPr algn="l"/>
            <a:r>
              <a:rPr lang="en-CA" b="1" i="0" dirty="0">
                <a:solidFill>
                  <a:srgbClr val="FFFFFF"/>
                </a:solidFill>
                <a:effectLst/>
                <a:latin typeface="Raleway" pitchFamily="2" charset="77"/>
              </a:rPr>
              <a:t>Example: To Train or Not to Train</a:t>
            </a:r>
          </a:p>
          <a:p>
            <a:pPr algn="l"/>
            <a:r>
              <a:rPr lang="en-CA" b="0" i="0" dirty="0">
                <a:solidFill>
                  <a:srgbClr val="000000"/>
                </a:solidFill>
                <a:effectLst/>
                <a:latin typeface="Encode Sans"/>
              </a:rPr>
              <a:t>Towanda Michaels is the human resource manager at a medium-size pet supply wholesaler. Casey </a:t>
            </a:r>
            <a:r>
              <a:rPr lang="en-CA" b="0" i="0" dirty="0" err="1">
                <a:solidFill>
                  <a:srgbClr val="000000"/>
                </a:solidFill>
                <a:effectLst/>
                <a:latin typeface="Encode Sans"/>
              </a:rPr>
              <a:t>Cleps</a:t>
            </a:r>
            <a:r>
              <a:rPr lang="en-CA" b="0" i="0" dirty="0">
                <a:solidFill>
                  <a:srgbClr val="000000"/>
                </a:solidFill>
                <a:effectLst/>
                <a:latin typeface="Encode Sans"/>
              </a:rPr>
              <a:t> is a salesperson at the organization and an invaluable member of the team. Last year, his sales brought in about 20 percent of the company revenue alone. Everybody likes Casey: he is friendly, competent, and professional.</a:t>
            </a:r>
          </a:p>
          <a:p>
            <a:pPr algn="l"/>
            <a:r>
              <a:rPr lang="en-CA" b="0" i="0" dirty="0">
                <a:solidFill>
                  <a:srgbClr val="000000"/>
                </a:solidFill>
                <a:effectLst/>
                <a:latin typeface="Encode Sans"/>
              </a:rPr>
              <a:t>Training is an important part of the company, and an e-mail was sent last month that said if employees do not complete the required safety training by July 1, they would be let go.</a:t>
            </a:r>
          </a:p>
          <a:p>
            <a:pPr algn="l"/>
            <a:r>
              <a:rPr lang="en-CA" b="0" i="0" dirty="0">
                <a:solidFill>
                  <a:srgbClr val="000000"/>
                </a:solidFill>
                <a:effectLst/>
                <a:latin typeface="Encode Sans"/>
              </a:rPr>
              <a:t>It is July 15, and it has just come to Towanda’s attention that Casey has not completed the online safety training that is required for his job. When she approaches him about it, he says, “I am the best salesperson here; I can’t waste time doing training. I already know all the safety rules anyway.”</a:t>
            </a:r>
          </a:p>
          <a:p>
            <a:pPr algn="l"/>
            <a:r>
              <a:rPr lang="en-CA" b="0" i="0" dirty="0">
                <a:solidFill>
                  <a:srgbClr val="000000"/>
                </a:solidFill>
                <a:effectLst/>
                <a:latin typeface="Encode Sans"/>
              </a:rPr>
              <a:t>Would you let Casey go, as stated in the e-mail? How would you handle this?</a:t>
            </a:r>
          </a:p>
          <a:p>
            <a:pPr algn="l">
              <a:buFont typeface="Arial" panose="020B0604020202020204" pitchFamily="34" charset="0"/>
              <a:buChar char="•"/>
            </a:pPr>
            <a:endParaRPr lang="en-CA" b="0" i="0" noProof="0" dirty="0">
              <a:solidFill>
                <a:srgbClr val="373D3F"/>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18</a:t>
            </a:fld>
            <a:endParaRPr lang="en-CA"/>
          </a:p>
        </p:txBody>
      </p:sp>
    </p:spTree>
    <p:extLst>
      <p:ext uri="{BB962C8B-B14F-4D97-AF65-F5344CB8AC3E}">
        <p14:creationId xmlns:p14="http://schemas.microsoft.com/office/powerpoint/2010/main" val="298923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19</a:t>
            </a:fld>
            <a:endParaRPr lang="en-CA"/>
          </a:p>
        </p:txBody>
      </p:sp>
    </p:spTree>
    <p:extLst>
      <p:ext uri="{BB962C8B-B14F-4D97-AF65-F5344CB8AC3E}">
        <p14:creationId xmlns:p14="http://schemas.microsoft.com/office/powerpoint/2010/main" val="328404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92216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54692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29750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65739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86614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70383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8: Recruiting, Training And Leading Sales Personnel</a:t>
            </a:r>
          </a:p>
          <a:p>
            <a:pPr marL="0" indent="0" algn="r">
              <a:lnSpc>
                <a:spcPct val="80000"/>
              </a:lnSpc>
              <a:buSzPts val="1018"/>
            </a:pP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8.4 </a:t>
            </a:r>
            <a:r>
              <a:rPr lang="en-CA" i="0" dirty="0">
                <a:solidFill>
                  <a:srgbClr val="003180"/>
                </a:solidFill>
                <a:effectLst/>
              </a:rPr>
              <a:t>Job Analysis and Job Descriptions </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357067"/>
            <a:ext cx="11360799" cy="4954266"/>
          </a:xfrm>
        </p:spPr>
        <p:txBody>
          <a:bodyPr>
            <a:noAutofit/>
          </a:bodyPr>
          <a:lstStyle/>
          <a:p>
            <a:pPr marL="494665" indent="-342900"/>
            <a:r>
              <a:rPr lang="en-CA" dirty="0">
                <a:solidFill>
                  <a:schemeClr val="tx1">
                    <a:lumMod val="50000"/>
                  </a:schemeClr>
                </a:solidFill>
              </a:rPr>
              <a:t>Two types of job analyses can be performed:</a:t>
            </a:r>
          </a:p>
          <a:p>
            <a:pPr marL="1275689" lvl="1" indent="-342900"/>
            <a:r>
              <a:rPr lang="en-CA" sz="1800" dirty="0">
                <a:solidFill>
                  <a:schemeClr val="tx1">
                    <a:lumMod val="50000"/>
                  </a:schemeClr>
                </a:solidFill>
                <a:latin typeface="+mn-lt"/>
              </a:rPr>
              <a:t>A </a:t>
            </a:r>
            <a:r>
              <a:rPr lang="en-CA" sz="1800" b="1" dirty="0">
                <a:solidFill>
                  <a:schemeClr val="tx1">
                    <a:lumMod val="50000"/>
                  </a:schemeClr>
                </a:solidFill>
                <a:latin typeface="+mn-lt"/>
              </a:rPr>
              <a:t>task-based analysis </a:t>
            </a:r>
            <a:r>
              <a:rPr lang="en-CA" sz="1800" dirty="0">
                <a:solidFill>
                  <a:schemeClr val="tx1">
                    <a:lumMod val="50000"/>
                  </a:schemeClr>
                </a:solidFill>
                <a:latin typeface="+mn-lt"/>
              </a:rPr>
              <a:t>focuses on the duties of the job.</a:t>
            </a:r>
          </a:p>
          <a:p>
            <a:pPr marL="1275689" lvl="1" indent="-342900"/>
            <a:r>
              <a:rPr lang="en-CA" sz="1800" dirty="0">
                <a:solidFill>
                  <a:schemeClr val="tx1">
                    <a:lumMod val="50000"/>
                  </a:schemeClr>
                </a:solidFill>
                <a:latin typeface="+mn-lt"/>
              </a:rPr>
              <a:t>A </a:t>
            </a:r>
            <a:r>
              <a:rPr lang="en-CA" sz="1800" b="1" dirty="0">
                <a:solidFill>
                  <a:schemeClr val="tx1">
                    <a:lumMod val="50000"/>
                  </a:schemeClr>
                </a:solidFill>
                <a:latin typeface="+mn-lt"/>
              </a:rPr>
              <a:t>competency-based analysis </a:t>
            </a:r>
            <a:r>
              <a:rPr lang="en-CA" sz="1800" dirty="0">
                <a:solidFill>
                  <a:schemeClr val="tx1">
                    <a:lumMod val="50000"/>
                  </a:schemeClr>
                </a:solidFill>
                <a:latin typeface="+mn-lt"/>
              </a:rPr>
              <a:t>focuses on the specific knowledge and abilities an employee must have to perform the job.</a:t>
            </a:r>
          </a:p>
          <a:p>
            <a:pPr marL="494665" indent="-342900"/>
            <a:r>
              <a:rPr lang="en-CA" dirty="0">
                <a:solidFill>
                  <a:schemeClr val="tx1">
                    <a:lumMod val="50000"/>
                  </a:schemeClr>
                </a:solidFill>
              </a:rPr>
              <a:t>Once you have decided if a competency-based or task-based analysis is more appropriate for the job, you can prepare to write the job analysis.</a:t>
            </a:r>
          </a:p>
          <a:p>
            <a:pPr marL="494665" indent="-342900"/>
            <a:r>
              <a:rPr lang="en-CA" dirty="0">
                <a:solidFill>
                  <a:schemeClr val="tx1">
                    <a:lumMod val="50000"/>
                  </a:schemeClr>
                </a:solidFill>
              </a:rPr>
              <a:t>After you have determined how you will conduct the analysis, a tool to conduct the analysis should be chosen (questionaries, face-to-face interviews).</a:t>
            </a:r>
          </a:p>
          <a:p>
            <a:pPr marL="494665" indent="-342900"/>
            <a:r>
              <a:rPr lang="en-CA" dirty="0">
                <a:solidFill>
                  <a:schemeClr val="tx1">
                    <a:lumMod val="50000"/>
                  </a:schemeClr>
                </a:solidFill>
              </a:rPr>
              <a:t>Then, you can organize the data, which is helpful in creating job descriptions.</a:t>
            </a:r>
          </a:p>
          <a:p>
            <a:pPr marL="494665" indent="-342900"/>
            <a:r>
              <a:rPr lang="en-CA" dirty="0">
                <a:solidFill>
                  <a:schemeClr val="tx1">
                    <a:lumMod val="50000"/>
                  </a:schemeClr>
                </a:solidFill>
              </a:rPr>
              <a:t>When the job analysis has been completed, it is time to write the job description and specifications, using the data you collected.</a:t>
            </a:r>
          </a:p>
          <a:p>
            <a:pPr marL="494665" indent="-342900"/>
            <a:r>
              <a:rPr lang="en-CA" dirty="0">
                <a:solidFill>
                  <a:schemeClr val="tx1">
                    <a:lumMod val="50000"/>
                  </a:schemeClr>
                </a:solidFill>
              </a:rPr>
              <a:t>Job descriptions should always include the following components: </a:t>
            </a:r>
            <a:r>
              <a:rPr lang="en-CA" dirty="0">
                <a:solidFill>
                  <a:schemeClr val="tx1">
                    <a:lumMod val="50000"/>
                  </a:schemeClr>
                </a:solidFill>
                <a:latin typeface="+mn-lt"/>
              </a:rPr>
              <a:t>Job functions; Knowledge, skills, and abilities; Education and experience required; Physical requirements of the job.</a:t>
            </a:r>
          </a:p>
          <a:p>
            <a:pPr marL="494665" indent="-342900"/>
            <a:r>
              <a:rPr lang="en-CA" dirty="0">
                <a:solidFill>
                  <a:schemeClr val="tx1">
                    <a:lumMod val="50000"/>
                  </a:schemeClr>
                </a:solidFill>
              </a:rPr>
              <a:t>Once the job description has been written, obtaining approval from the hiring manager is the next step.</a:t>
            </a:r>
          </a:p>
          <a:p>
            <a:pPr marL="494665" indent="-342900"/>
            <a:r>
              <a:rPr lang="en-CA" dirty="0">
                <a:solidFill>
                  <a:schemeClr val="tx1">
                    <a:lumMod val="50000"/>
                  </a:schemeClr>
                </a:solidFill>
              </a:rPr>
              <a:t>Then the HR professional can begin to recruit for the position.</a:t>
            </a:r>
            <a:br>
              <a:rPr lang="en-CA" dirty="0">
                <a:solidFill>
                  <a:schemeClr val="tx1">
                    <a:lumMod val="50000"/>
                  </a:schemeClr>
                </a:solidFill>
              </a:rPr>
            </a:br>
            <a:endParaRPr lang="en-CA" dirty="0">
              <a:solidFill>
                <a:schemeClr val="tx1">
                  <a:lumMod val="50000"/>
                </a:schemeClr>
              </a:solidFill>
            </a:endParaRPr>
          </a:p>
          <a:p>
            <a:pPr marL="1275689" lvl="1" indent="-342900"/>
            <a:endParaRPr lang="en-CA" sz="1800" dirty="0">
              <a:solidFill>
                <a:schemeClr val="tx1">
                  <a:lumMod val="50000"/>
                </a:schemeClr>
              </a:solidFill>
              <a:latin typeface="+mn-lt"/>
            </a:endParaRPr>
          </a:p>
          <a:p>
            <a:pPr marL="1275689" lvl="1" indent="-342900"/>
            <a:endParaRPr lang="en-CA" sz="1800" dirty="0">
              <a:solidFill>
                <a:schemeClr val="tx1">
                  <a:lumMod val="50000"/>
                </a:schemeClr>
              </a:solidFill>
              <a:latin typeface="+mn-lt"/>
            </a:endParaRPr>
          </a:p>
          <a:p>
            <a:pPr marL="494665" indent="-342900"/>
            <a:endParaRPr lang="en-CA" dirty="0">
              <a:solidFill>
                <a:schemeClr val="tx1">
                  <a:lumMod val="50000"/>
                </a:schemeClr>
              </a:solidFill>
            </a:endParaRPr>
          </a:p>
        </p:txBody>
      </p:sp>
    </p:spTree>
    <p:extLst>
      <p:ext uri="{BB962C8B-B14F-4D97-AF65-F5344CB8AC3E}">
        <p14:creationId xmlns:p14="http://schemas.microsoft.com/office/powerpoint/2010/main" val="84293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8.4 </a:t>
            </a:r>
            <a:r>
              <a:rPr lang="en-CA" i="0" dirty="0">
                <a:solidFill>
                  <a:srgbClr val="003180"/>
                </a:solidFill>
                <a:effectLst/>
              </a:rPr>
              <a:t>Tips to Writing a Good Job Description</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Be sure to include the pertinent information:</a:t>
            </a:r>
          </a:p>
          <a:p>
            <a:pPr marL="1275689" lvl="1" indent="-342900"/>
            <a:r>
              <a:rPr lang="en-CA" sz="2000" dirty="0">
                <a:solidFill>
                  <a:schemeClr val="tx1">
                    <a:lumMod val="50000"/>
                  </a:schemeClr>
                </a:solidFill>
                <a:latin typeface="+mn-lt"/>
              </a:rPr>
              <a:t>Title</a:t>
            </a:r>
          </a:p>
          <a:p>
            <a:pPr marL="1275689" lvl="1" indent="-342900"/>
            <a:r>
              <a:rPr lang="en-CA" sz="2000" dirty="0">
                <a:solidFill>
                  <a:schemeClr val="tx1">
                    <a:lumMod val="50000"/>
                  </a:schemeClr>
                </a:solidFill>
                <a:latin typeface="+mn-lt"/>
              </a:rPr>
              <a:t>Department</a:t>
            </a:r>
          </a:p>
          <a:p>
            <a:pPr marL="1275689" lvl="1" indent="-342900"/>
            <a:r>
              <a:rPr lang="en-CA" sz="2000" dirty="0">
                <a:solidFill>
                  <a:schemeClr val="tx1">
                    <a:lumMod val="50000"/>
                  </a:schemeClr>
                </a:solidFill>
                <a:latin typeface="+mn-lt"/>
              </a:rPr>
              <a:t>Reports to</a:t>
            </a:r>
          </a:p>
          <a:p>
            <a:pPr marL="1275689" lvl="1" indent="-342900"/>
            <a:r>
              <a:rPr lang="en-CA" sz="2000" dirty="0">
                <a:solidFill>
                  <a:schemeClr val="tx1">
                    <a:lumMod val="50000"/>
                  </a:schemeClr>
                </a:solidFill>
                <a:latin typeface="+mn-lt"/>
              </a:rPr>
              <a:t>Duties and responsibilities</a:t>
            </a:r>
          </a:p>
          <a:p>
            <a:pPr marL="1275689" lvl="1" indent="-342900"/>
            <a:r>
              <a:rPr lang="en-CA" sz="2000" dirty="0">
                <a:solidFill>
                  <a:schemeClr val="tx1">
                    <a:lumMod val="50000"/>
                  </a:schemeClr>
                </a:solidFill>
                <a:latin typeface="+mn-lt"/>
              </a:rPr>
              <a:t>Terms of employment</a:t>
            </a:r>
          </a:p>
          <a:p>
            <a:pPr marL="1275689" lvl="1" indent="-342900"/>
            <a:r>
              <a:rPr lang="en-CA" sz="2000" dirty="0">
                <a:solidFill>
                  <a:schemeClr val="tx1">
                    <a:lumMod val="50000"/>
                  </a:schemeClr>
                </a:solidFill>
                <a:latin typeface="+mn-lt"/>
              </a:rPr>
              <a:t>Qualifications needed</a:t>
            </a:r>
          </a:p>
          <a:p>
            <a:pPr marL="494665" indent="-342900"/>
            <a:r>
              <a:rPr lang="en-CA" sz="2000" dirty="0">
                <a:solidFill>
                  <a:schemeClr val="tx1">
                    <a:lumMod val="50000"/>
                  </a:schemeClr>
                </a:solidFill>
              </a:rPr>
              <a:t>Think of the job description as a snapshot of the job.</a:t>
            </a:r>
          </a:p>
          <a:p>
            <a:pPr marL="494665" indent="-342900"/>
            <a:r>
              <a:rPr lang="en-CA" sz="2000" dirty="0">
                <a:solidFill>
                  <a:schemeClr val="tx1">
                    <a:lumMod val="50000"/>
                  </a:schemeClr>
                </a:solidFill>
              </a:rPr>
              <a:t>Communicate clearly and concisely.</a:t>
            </a:r>
          </a:p>
          <a:p>
            <a:pPr marL="494665" indent="-342900"/>
            <a:r>
              <a:rPr lang="en-CA" sz="2000" dirty="0">
                <a:solidFill>
                  <a:schemeClr val="tx1">
                    <a:lumMod val="50000"/>
                  </a:schemeClr>
                </a:solidFill>
              </a:rPr>
              <a:t>Make sure the job description is interesting to the right candidate applying for the job.</a:t>
            </a:r>
          </a:p>
          <a:p>
            <a:pPr marL="494665" indent="-342900"/>
            <a:r>
              <a:rPr lang="en-CA" sz="2000" dirty="0">
                <a:solidFill>
                  <a:schemeClr val="tx1">
                    <a:lumMod val="50000"/>
                  </a:schemeClr>
                </a:solidFill>
              </a:rPr>
              <a:t>Avoid acronyms.</a:t>
            </a:r>
          </a:p>
          <a:p>
            <a:pPr marL="494665" indent="-342900"/>
            <a:r>
              <a:rPr lang="en-CA" sz="2000" dirty="0">
                <a:solidFill>
                  <a:schemeClr val="tx1">
                    <a:lumMod val="50000"/>
                  </a:schemeClr>
                </a:solidFill>
              </a:rPr>
              <a:t>Don’t try to fit all job aspects into the job description.</a:t>
            </a:r>
          </a:p>
          <a:p>
            <a:pPr marL="494665" indent="-342900"/>
            <a:r>
              <a:rPr lang="en-CA" sz="2000" dirty="0">
                <a:solidFill>
                  <a:schemeClr val="tx1">
                    <a:lumMod val="50000"/>
                  </a:schemeClr>
                </a:solidFill>
              </a:rPr>
              <a:t>Proofread the job description.</a:t>
            </a:r>
          </a:p>
          <a:p>
            <a:pPr marL="151765" indent="0">
              <a:buNone/>
            </a:pPr>
            <a:br>
              <a:rPr lang="en-CA" sz="2000" dirty="0">
                <a:solidFill>
                  <a:schemeClr val="tx1">
                    <a:lumMod val="50000"/>
                  </a:schemeClr>
                </a:solidFill>
              </a:rPr>
            </a:br>
            <a:endParaRPr lang="en-CA" sz="2000" dirty="0">
              <a:solidFill>
                <a:schemeClr val="tx1">
                  <a:lumMod val="50000"/>
                </a:schemeClr>
              </a:solidFill>
            </a:endParaRPr>
          </a:p>
          <a:p>
            <a:pPr marL="1275689" lvl="1" indent="-342900"/>
            <a:endParaRPr lang="en-CA" sz="2000" dirty="0">
              <a:solidFill>
                <a:schemeClr val="tx1">
                  <a:lumMod val="50000"/>
                </a:schemeClr>
              </a:solidFill>
              <a:latin typeface="+mn-lt"/>
            </a:endParaRPr>
          </a:p>
          <a:p>
            <a:pPr marL="1275689" lvl="1" indent="-342900"/>
            <a:endParaRPr lang="en-CA" sz="2000" dirty="0">
              <a:solidFill>
                <a:schemeClr val="tx1">
                  <a:lumMod val="50000"/>
                </a:schemeClr>
              </a:solidFill>
              <a:latin typeface="+mn-lt"/>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3889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8.5 </a:t>
            </a:r>
            <a:r>
              <a:rPr lang="en-CA" i="0" dirty="0">
                <a:solidFill>
                  <a:srgbClr val="003180"/>
                </a:solidFill>
                <a:effectLst/>
              </a:rPr>
              <a:t>Recruiting Salespeople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357067"/>
            <a:ext cx="11360799" cy="1299047"/>
          </a:xfrm>
        </p:spPr>
        <p:txBody>
          <a:bodyPr>
            <a:noAutofit/>
          </a:bodyPr>
          <a:lstStyle/>
          <a:p>
            <a:pPr marL="494665" indent="-342900"/>
            <a:r>
              <a:rPr lang="en-CA" sz="2000" dirty="0">
                <a:solidFill>
                  <a:schemeClr val="tx1">
                    <a:lumMod val="50000"/>
                  </a:schemeClr>
                </a:solidFill>
              </a:rPr>
              <a:t>Recruiting sales personnel consists of actively compiling a diverse pool of potential candidates which can be considered for employment.</a:t>
            </a:r>
          </a:p>
          <a:p>
            <a:pPr marL="494665" indent="-342900"/>
            <a:r>
              <a:rPr lang="en-CA" sz="2000" dirty="0">
                <a:solidFill>
                  <a:schemeClr val="tx1">
                    <a:lumMod val="50000"/>
                  </a:schemeClr>
                </a:solidFill>
              </a:rPr>
              <a:t>Sources of recruitment:</a:t>
            </a:r>
          </a:p>
          <a:p>
            <a:pPr marL="151765" indent="0">
              <a:buNone/>
            </a:pPr>
            <a:br>
              <a:rPr lang="en-CA" sz="2000" dirty="0">
                <a:solidFill>
                  <a:schemeClr val="tx1">
                    <a:lumMod val="50000"/>
                  </a:schemeClr>
                </a:solidFill>
              </a:rPr>
            </a:br>
            <a:endParaRPr lang="en-CA" sz="2000" dirty="0">
              <a:solidFill>
                <a:schemeClr val="tx1">
                  <a:lumMod val="50000"/>
                </a:schemeClr>
              </a:solidFill>
            </a:endParaRPr>
          </a:p>
          <a:p>
            <a:pPr marL="1275689" lvl="1" indent="-342900"/>
            <a:endParaRPr lang="en-CA" sz="2000" dirty="0">
              <a:solidFill>
                <a:schemeClr val="tx1">
                  <a:lumMod val="50000"/>
                </a:schemeClr>
              </a:solidFill>
              <a:latin typeface="+mn-lt"/>
            </a:endParaRPr>
          </a:p>
          <a:p>
            <a:pPr marL="1275689" lvl="1" indent="-342900"/>
            <a:endParaRPr lang="en-CA" sz="2000" dirty="0">
              <a:solidFill>
                <a:schemeClr val="tx1">
                  <a:lumMod val="50000"/>
                </a:schemeClr>
              </a:solidFill>
              <a:latin typeface="+mn-lt"/>
            </a:endParaRPr>
          </a:p>
          <a:p>
            <a:pPr marL="494665" indent="-342900"/>
            <a:endParaRPr lang="en-CA" sz="2000" dirty="0">
              <a:solidFill>
                <a:schemeClr val="tx1">
                  <a:lumMod val="50000"/>
                </a:schemeClr>
              </a:solidFill>
            </a:endParaRPr>
          </a:p>
        </p:txBody>
      </p:sp>
      <p:graphicFrame>
        <p:nvGraphicFramePr>
          <p:cNvPr id="4" name="Diagrama 3" descr="1. Recruiters&#10;2. Campus Recruiting&#10;3. Professional Associations&#10;4. Websites&#10;5. Social Media&#10;6. Events&#10;7. Referrals&#10;">
            <a:extLst>
              <a:ext uri="{FF2B5EF4-FFF2-40B4-BE49-F238E27FC236}">
                <a16:creationId xmlns:a16="http://schemas.microsoft.com/office/drawing/2014/main" id="{1DBA0633-B8E8-816F-127C-7B36D3AD1C1D}"/>
              </a:ext>
            </a:extLst>
          </p:cNvPr>
          <p:cNvGraphicFramePr/>
          <p:nvPr>
            <p:extLst>
              <p:ext uri="{D42A27DB-BD31-4B8C-83A1-F6EECF244321}">
                <p14:modId xmlns:p14="http://schemas.microsoft.com/office/powerpoint/2010/main" val="492248802"/>
              </p:ext>
            </p:extLst>
          </p:nvPr>
        </p:nvGraphicFramePr>
        <p:xfrm>
          <a:off x="87087" y="2772230"/>
          <a:ext cx="12003313" cy="3643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15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8.5 </a:t>
            </a:r>
            <a:r>
              <a:rPr lang="en-CA" i="0" dirty="0">
                <a:solidFill>
                  <a:srgbClr val="003180"/>
                </a:solidFill>
                <a:effectLst/>
              </a:rPr>
              <a:t>Advantages and Disadvantages of Recruiting Methods</a:t>
            </a:r>
            <a:endParaRPr lang="en-CA" dirty="0"/>
          </a:p>
        </p:txBody>
      </p:sp>
      <p:graphicFrame>
        <p:nvGraphicFramePr>
          <p:cNvPr id="5" name="Tabla 5">
            <a:extLst>
              <a:ext uri="{FF2B5EF4-FFF2-40B4-BE49-F238E27FC236}">
                <a16:creationId xmlns:a16="http://schemas.microsoft.com/office/drawing/2014/main" id="{E2803D54-8FD7-626D-437C-842E2C6E4A6C}"/>
              </a:ext>
            </a:extLst>
          </p:cNvPr>
          <p:cNvGraphicFramePr>
            <a:graphicFrameLocks noGrp="1"/>
          </p:cNvGraphicFramePr>
          <p:nvPr>
            <p:extLst>
              <p:ext uri="{D42A27DB-BD31-4B8C-83A1-F6EECF244321}">
                <p14:modId xmlns:p14="http://schemas.microsoft.com/office/powerpoint/2010/main" val="2031458216"/>
              </p:ext>
            </p:extLst>
          </p:nvPr>
        </p:nvGraphicFramePr>
        <p:xfrm>
          <a:off x="203200" y="1237912"/>
          <a:ext cx="11800114" cy="5167744"/>
        </p:xfrm>
        <a:graphic>
          <a:graphicData uri="http://schemas.openxmlformats.org/drawingml/2006/table">
            <a:tbl>
              <a:tblPr firstRow="1" bandRow="1">
                <a:tableStyleId>{5C22544A-7EE6-4342-B048-85BDC9FD1C3A}</a:tableStyleId>
              </a:tblPr>
              <a:tblGrid>
                <a:gridCol w="3096007">
                  <a:extLst>
                    <a:ext uri="{9D8B030D-6E8A-4147-A177-3AD203B41FA5}">
                      <a16:colId xmlns:a16="http://schemas.microsoft.com/office/drawing/2014/main" val="3334851198"/>
                    </a:ext>
                  </a:extLst>
                </a:gridCol>
                <a:gridCol w="4393364">
                  <a:extLst>
                    <a:ext uri="{9D8B030D-6E8A-4147-A177-3AD203B41FA5}">
                      <a16:colId xmlns:a16="http://schemas.microsoft.com/office/drawing/2014/main" val="1228890902"/>
                    </a:ext>
                  </a:extLst>
                </a:gridCol>
                <a:gridCol w="4310743">
                  <a:extLst>
                    <a:ext uri="{9D8B030D-6E8A-4147-A177-3AD203B41FA5}">
                      <a16:colId xmlns:a16="http://schemas.microsoft.com/office/drawing/2014/main" val="1121424430"/>
                    </a:ext>
                  </a:extLst>
                </a:gridCol>
              </a:tblGrid>
              <a:tr h="38238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b="1" i="0" u="none" strike="noStrike" cap="none" noProof="0">
                          <a:solidFill>
                            <a:schemeClr val="lt1"/>
                          </a:solidFill>
                          <a:effectLst/>
                          <a:latin typeface="+mn-lt"/>
                          <a:ea typeface="+mn-ea"/>
                          <a:cs typeface="+mn-cs"/>
                          <a:sym typeface="Arial"/>
                        </a:rPr>
                        <a:t>Recruitment Method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b="1" i="0" u="none" strike="noStrike" cap="none" noProof="0" dirty="0">
                          <a:solidFill>
                            <a:schemeClr val="lt1"/>
                          </a:solidFill>
                          <a:effectLst/>
                          <a:latin typeface="+mn-lt"/>
                          <a:ea typeface="+mn-ea"/>
                          <a:cs typeface="+mn-cs"/>
                          <a:sym typeface="Arial"/>
                        </a:rPr>
                        <a:t>Advantages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b="1" i="0" u="none" strike="noStrike" cap="none" noProof="0">
                          <a:solidFill>
                            <a:schemeClr val="lt1"/>
                          </a:solidFill>
                          <a:effectLst/>
                          <a:latin typeface="+mn-lt"/>
                          <a:ea typeface="+mn-ea"/>
                          <a:cs typeface="+mn-cs"/>
                          <a:sym typeface="Arial"/>
                        </a:rPr>
                        <a:t>Disadvantages</a:t>
                      </a:r>
                    </a:p>
                  </a:txBody>
                  <a:tcPr/>
                </a:tc>
                <a:extLst>
                  <a:ext uri="{0D108BD9-81ED-4DB2-BD59-A6C34878D82A}">
                    <a16:rowId xmlns:a16="http://schemas.microsoft.com/office/drawing/2014/main" val="1161892938"/>
                  </a:ext>
                </a:extLst>
              </a:tr>
              <a:tr h="760709">
                <a:tc>
                  <a:txBody>
                    <a:bodyPr/>
                    <a:lstStyle/>
                    <a:p>
                      <a:r>
                        <a:rPr lang="en-CA" sz="1600" b="1" i="0" u="none" strike="noStrike" cap="none" noProof="0">
                          <a:solidFill>
                            <a:schemeClr val="dk1"/>
                          </a:solidFill>
                          <a:effectLst/>
                          <a:latin typeface="+mn-lt"/>
                          <a:ea typeface="+mn-ea"/>
                          <a:cs typeface="+mn-cs"/>
                          <a:sym typeface="Arial"/>
                        </a:rPr>
                        <a:t>Outside recruiters, executive search firms, and temporary employment agencies</a:t>
                      </a:r>
                      <a:endParaRPr lang="en-CA" sz="16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b="0" i="0" u="none" strike="noStrike" cap="none" noProof="0">
                          <a:solidFill>
                            <a:schemeClr val="dk1"/>
                          </a:solidFill>
                          <a:effectLst/>
                          <a:latin typeface="+mn-lt"/>
                          <a:ea typeface="+mn-ea"/>
                          <a:cs typeface="+mn-cs"/>
                          <a:sym typeface="Arial"/>
                        </a:rPr>
                        <a:t>Can be time saving</a:t>
                      </a:r>
                    </a:p>
                    <a:p>
                      <a:pPr marL="285750" indent="-285750">
                        <a:buFont typeface="Arial" panose="020B0604020202020204" pitchFamily="34" charset="0"/>
                        <a:buChar char="•"/>
                      </a:pPr>
                      <a:endParaRPr lang="en-CA" sz="1600" noProof="0">
                        <a:latin typeface="+mn-lt"/>
                      </a:endParaRP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Expensive</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Less control over final candidates to be interviewed</a:t>
                      </a:r>
                    </a:p>
                  </a:txBody>
                  <a:tcPr/>
                </a:tc>
                <a:extLst>
                  <a:ext uri="{0D108BD9-81ED-4DB2-BD59-A6C34878D82A}">
                    <a16:rowId xmlns:a16="http://schemas.microsoft.com/office/drawing/2014/main" val="1880337851"/>
                  </a:ext>
                </a:extLst>
              </a:tr>
              <a:tr h="760709">
                <a:tc>
                  <a:txBody>
                    <a:bodyPr/>
                    <a:lstStyle/>
                    <a:p>
                      <a:r>
                        <a:rPr lang="en-CA" sz="1600" b="1" i="0" u="none" strike="noStrike" cap="none" noProof="0">
                          <a:solidFill>
                            <a:schemeClr val="dk1"/>
                          </a:solidFill>
                          <a:effectLst/>
                          <a:latin typeface="+mn-lt"/>
                          <a:ea typeface="+mn-ea"/>
                          <a:cs typeface="+mn-cs"/>
                          <a:sym typeface="Arial"/>
                        </a:rPr>
                        <a:t>Campus recruiting/educational institutions</a:t>
                      </a:r>
                      <a:endParaRPr lang="en-CA" sz="1600" noProof="0">
                        <a:latin typeface="+mn-lt"/>
                      </a:endParaRP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Can hire people to grow with the organization</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Plentiful source of talent</a:t>
                      </a: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Time consuming</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Only appropriate for certain types of experience levels</a:t>
                      </a:r>
                    </a:p>
                  </a:txBody>
                  <a:tcPr/>
                </a:tc>
                <a:extLst>
                  <a:ext uri="{0D108BD9-81ED-4DB2-BD59-A6C34878D82A}">
                    <a16:rowId xmlns:a16="http://schemas.microsoft.com/office/drawing/2014/main" val="3062595363"/>
                  </a:ext>
                </a:extLst>
              </a:tr>
              <a:tr h="572439">
                <a:tc>
                  <a:txBody>
                    <a:bodyPr/>
                    <a:lstStyle/>
                    <a:p>
                      <a:r>
                        <a:rPr lang="en-CA" sz="1600" b="1" i="0" u="none" strike="noStrike" cap="none" noProof="0">
                          <a:solidFill>
                            <a:schemeClr val="dk1"/>
                          </a:solidFill>
                          <a:effectLst/>
                          <a:latin typeface="+mn-lt"/>
                          <a:ea typeface="+mn-ea"/>
                          <a:cs typeface="+mn-cs"/>
                          <a:sym typeface="Arial"/>
                        </a:rPr>
                        <a:t>Professional organizations and associations</a:t>
                      </a:r>
                      <a:endParaRPr lang="en-CA" sz="1600" noProof="0">
                        <a:latin typeface="+mn-lt"/>
                      </a:endParaRP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Industry specific</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Networking</a:t>
                      </a: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May be a fee to place an ad</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May be time-consuming to network</a:t>
                      </a:r>
                    </a:p>
                  </a:txBody>
                  <a:tcPr/>
                </a:tc>
                <a:extLst>
                  <a:ext uri="{0D108BD9-81ED-4DB2-BD59-A6C34878D82A}">
                    <a16:rowId xmlns:a16="http://schemas.microsoft.com/office/drawing/2014/main" val="842077520"/>
                  </a:ext>
                </a:extLst>
              </a:tr>
              <a:tr h="760709">
                <a:tc>
                  <a:txBody>
                    <a:bodyPr/>
                    <a:lstStyle/>
                    <a:p>
                      <a:r>
                        <a:rPr lang="en-CA" sz="1600" b="1" i="0" u="none" strike="noStrike" cap="none" noProof="0">
                          <a:solidFill>
                            <a:schemeClr val="dk1"/>
                          </a:solidFill>
                          <a:effectLst/>
                          <a:latin typeface="+mn-lt"/>
                          <a:ea typeface="+mn-ea"/>
                          <a:cs typeface="+mn-cs"/>
                          <a:sym typeface="Arial"/>
                        </a:rPr>
                        <a:t>Websites/Internet recruiting</a:t>
                      </a:r>
                      <a:endParaRPr lang="en-CA" sz="1600" noProof="0">
                        <a:latin typeface="+mn-lt"/>
                      </a:endParaRP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Diversity friendly</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Low cost</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Quick</a:t>
                      </a: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Could be too broad</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Be prepared to deal with hundreds of résumés</a:t>
                      </a:r>
                    </a:p>
                  </a:txBody>
                  <a:tcPr/>
                </a:tc>
                <a:extLst>
                  <a:ext uri="{0D108BD9-81ED-4DB2-BD59-A6C34878D82A}">
                    <a16:rowId xmlns:a16="http://schemas.microsoft.com/office/drawing/2014/main" val="3566744072"/>
                  </a:ext>
                </a:extLst>
              </a:tr>
              <a:tr h="572439">
                <a:tc>
                  <a:txBody>
                    <a:bodyPr/>
                    <a:lstStyle/>
                    <a:p>
                      <a:r>
                        <a:rPr lang="en-CA" sz="1600" b="1" i="0" u="none" strike="noStrike" cap="none" noProof="0">
                          <a:solidFill>
                            <a:schemeClr val="dk1"/>
                          </a:solidFill>
                          <a:effectLst/>
                          <a:latin typeface="+mn-lt"/>
                          <a:ea typeface="+mn-ea"/>
                          <a:cs typeface="+mn-cs"/>
                          <a:sym typeface="Arial"/>
                        </a:rPr>
                        <a:t>Social media</a:t>
                      </a:r>
                      <a:endParaRPr lang="en-CA" sz="16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b="0" i="0" u="none" strike="noStrike" cap="none" noProof="0">
                          <a:solidFill>
                            <a:schemeClr val="dk1"/>
                          </a:solidFill>
                          <a:effectLst/>
                          <a:latin typeface="+mn-lt"/>
                          <a:ea typeface="+mn-ea"/>
                          <a:cs typeface="+mn-cs"/>
                          <a:sym typeface="Arial"/>
                        </a:rPr>
                        <a:t>Inexpensive</a:t>
                      </a: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Time consuming</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Overwhelming response</a:t>
                      </a:r>
                    </a:p>
                  </a:txBody>
                  <a:tcPr/>
                </a:tc>
                <a:extLst>
                  <a:ext uri="{0D108BD9-81ED-4DB2-BD59-A6C34878D82A}">
                    <a16:rowId xmlns:a16="http://schemas.microsoft.com/office/drawing/2014/main" val="206543555"/>
                  </a:ext>
                </a:extLst>
              </a:tr>
              <a:tr h="572439">
                <a:tc>
                  <a:txBody>
                    <a:bodyPr/>
                    <a:lstStyle/>
                    <a:p>
                      <a:r>
                        <a:rPr lang="en-CA" sz="1600" b="1" i="0" u="none" strike="noStrike" cap="none" noProof="0">
                          <a:solidFill>
                            <a:schemeClr val="dk1"/>
                          </a:solidFill>
                          <a:effectLst/>
                          <a:latin typeface="+mn-lt"/>
                          <a:ea typeface="+mn-ea"/>
                          <a:cs typeface="+mn-cs"/>
                          <a:sym typeface="Arial"/>
                        </a:rPr>
                        <a:t>Events</a:t>
                      </a:r>
                      <a:endParaRPr lang="en-CA" sz="16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b="0" i="0" u="none" strike="noStrike" cap="none" noProof="0">
                          <a:solidFill>
                            <a:schemeClr val="dk1"/>
                          </a:solidFill>
                          <a:effectLst/>
                          <a:latin typeface="+mn-lt"/>
                          <a:ea typeface="+mn-ea"/>
                          <a:cs typeface="+mn-cs"/>
                          <a:sym typeface="Arial"/>
                        </a:rPr>
                        <a:t>Access to specific target markets of candidates</a:t>
                      </a:r>
                    </a:p>
                  </a:txBody>
                  <a:tcPr/>
                </a:tc>
                <a:tc>
                  <a:txBody>
                    <a:bodyPr/>
                    <a:lstStyle/>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Can be expensive</a:t>
                      </a:r>
                    </a:p>
                    <a:p>
                      <a:pPr marL="342900" indent="-342900">
                        <a:buFont typeface="Arial" panose="020B0604020202020204" pitchFamily="34" charset="0"/>
                        <a:buChar char="•"/>
                      </a:pPr>
                      <a:r>
                        <a:rPr lang="en-CA" sz="1600" b="0" i="0" u="none" strike="noStrike" cap="none" noProof="0">
                          <a:solidFill>
                            <a:schemeClr val="dk1"/>
                          </a:solidFill>
                          <a:effectLst/>
                          <a:latin typeface="+mn-lt"/>
                          <a:ea typeface="+mn-ea"/>
                          <a:cs typeface="+mn-cs"/>
                          <a:sym typeface="Arial"/>
                        </a:rPr>
                        <a:t>May not be the right target market</a:t>
                      </a:r>
                    </a:p>
                  </a:txBody>
                  <a:tcPr/>
                </a:tc>
                <a:extLst>
                  <a:ext uri="{0D108BD9-81ED-4DB2-BD59-A6C34878D82A}">
                    <a16:rowId xmlns:a16="http://schemas.microsoft.com/office/drawing/2014/main" val="3062481729"/>
                  </a:ext>
                </a:extLst>
              </a:tr>
              <a:tr h="572439">
                <a:tc>
                  <a:txBody>
                    <a:bodyPr/>
                    <a:lstStyle/>
                    <a:p>
                      <a:r>
                        <a:rPr lang="en-CA" sz="1600" b="1" i="0" u="none" strike="noStrike" cap="none" noProof="0">
                          <a:solidFill>
                            <a:schemeClr val="dk1"/>
                          </a:solidFill>
                          <a:effectLst/>
                          <a:latin typeface="+mn-lt"/>
                          <a:ea typeface="+mn-ea"/>
                          <a:cs typeface="+mn-cs"/>
                          <a:sym typeface="Arial"/>
                        </a:rPr>
                        <a:t>SIG</a:t>
                      </a:r>
                      <a:endParaRPr lang="en-CA" sz="16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b="0" i="0" u="none" strike="noStrike" cap="none" noProof="0">
                          <a:solidFill>
                            <a:schemeClr val="dk1"/>
                          </a:solidFill>
                          <a:effectLst/>
                          <a:latin typeface="+mn-lt"/>
                          <a:ea typeface="+mn-ea"/>
                          <a:cs typeface="+mn-cs"/>
                          <a:sym typeface="Arial"/>
                        </a:rPr>
                        <a:t>Industry specific</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b="0" i="0" u="none" strike="noStrike" cap="none" noProof="0" dirty="0">
                          <a:solidFill>
                            <a:schemeClr val="dk1"/>
                          </a:solidFill>
                          <a:effectLst/>
                          <a:latin typeface="+mn-lt"/>
                          <a:ea typeface="+mn-ea"/>
                          <a:cs typeface="+mn-cs"/>
                          <a:sym typeface="Arial"/>
                        </a:rPr>
                        <a:t>Research required for specific SIGS tied to jobs</a:t>
                      </a:r>
                    </a:p>
                  </a:txBody>
                  <a:tcPr/>
                </a:tc>
                <a:extLst>
                  <a:ext uri="{0D108BD9-81ED-4DB2-BD59-A6C34878D82A}">
                    <a16:rowId xmlns:a16="http://schemas.microsoft.com/office/drawing/2014/main" val="436625380"/>
                  </a:ext>
                </a:extLst>
              </a:tr>
            </a:tbl>
          </a:graphicData>
        </a:graphic>
      </p:graphicFrame>
    </p:spTree>
    <p:extLst>
      <p:ext uri="{BB962C8B-B14F-4D97-AF65-F5344CB8AC3E}">
        <p14:creationId xmlns:p14="http://schemas.microsoft.com/office/powerpoint/2010/main" val="23267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8.5 </a:t>
            </a:r>
            <a:r>
              <a:rPr lang="en-CA" i="0" dirty="0">
                <a:solidFill>
                  <a:srgbClr val="003180"/>
                </a:solidFill>
                <a:effectLst/>
              </a:rPr>
              <a:t>Advantages and Disadvantages of </a:t>
            </a:r>
            <a:r>
              <a:rPr lang="en-CA" i="0">
                <a:solidFill>
                  <a:srgbClr val="003180"/>
                </a:solidFill>
                <a:effectLst/>
              </a:rPr>
              <a:t>Recruiting Methods </a:t>
            </a:r>
            <a:endParaRPr lang="en-CA" dirty="0"/>
          </a:p>
        </p:txBody>
      </p:sp>
      <p:graphicFrame>
        <p:nvGraphicFramePr>
          <p:cNvPr id="5" name="Tabla 5">
            <a:extLst>
              <a:ext uri="{FF2B5EF4-FFF2-40B4-BE49-F238E27FC236}">
                <a16:creationId xmlns:a16="http://schemas.microsoft.com/office/drawing/2014/main" id="{E2803D54-8FD7-626D-437C-842E2C6E4A6C}"/>
              </a:ext>
            </a:extLst>
          </p:cNvPr>
          <p:cNvGraphicFramePr>
            <a:graphicFrameLocks noGrp="1"/>
          </p:cNvGraphicFramePr>
          <p:nvPr>
            <p:extLst>
              <p:ext uri="{D42A27DB-BD31-4B8C-83A1-F6EECF244321}">
                <p14:modId xmlns:p14="http://schemas.microsoft.com/office/powerpoint/2010/main" val="3771883083"/>
              </p:ext>
            </p:extLst>
          </p:nvPr>
        </p:nvGraphicFramePr>
        <p:xfrm>
          <a:off x="203200" y="1208884"/>
          <a:ext cx="11800114" cy="5265161"/>
        </p:xfrm>
        <a:graphic>
          <a:graphicData uri="http://schemas.openxmlformats.org/drawingml/2006/table">
            <a:tbl>
              <a:tblPr firstRow="1" bandRow="1">
                <a:tableStyleId>{5C22544A-7EE6-4342-B048-85BDC9FD1C3A}</a:tableStyleId>
              </a:tblPr>
              <a:tblGrid>
                <a:gridCol w="2815771">
                  <a:extLst>
                    <a:ext uri="{9D8B030D-6E8A-4147-A177-3AD203B41FA5}">
                      <a16:colId xmlns:a16="http://schemas.microsoft.com/office/drawing/2014/main" val="3334851198"/>
                    </a:ext>
                  </a:extLst>
                </a:gridCol>
                <a:gridCol w="5239658">
                  <a:extLst>
                    <a:ext uri="{9D8B030D-6E8A-4147-A177-3AD203B41FA5}">
                      <a16:colId xmlns:a16="http://schemas.microsoft.com/office/drawing/2014/main" val="1228890902"/>
                    </a:ext>
                  </a:extLst>
                </a:gridCol>
                <a:gridCol w="3744685">
                  <a:extLst>
                    <a:ext uri="{9D8B030D-6E8A-4147-A177-3AD203B41FA5}">
                      <a16:colId xmlns:a16="http://schemas.microsoft.com/office/drawing/2014/main" val="1121424430"/>
                    </a:ext>
                  </a:extLst>
                </a:gridCol>
              </a:tblGrid>
              <a:tr h="38238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500" b="1" i="0" u="none" strike="noStrike" cap="none" noProof="0">
                          <a:solidFill>
                            <a:schemeClr val="lt1"/>
                          </a:solidFill>
                          <a:effectLst/>
                          <a:latin typeface="+mn-lt"/>
                          <a:ea typeface="+mn-ea"/>
                          <a:cs typeface="+mn-cs"/>
                          <a:sym typeface="Arial"/>
                        </a:rPr>
                        <a:t>Recruitment Method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500" b="1" i="0" u="none" strike="noStrike" cap="none" noProof="0" dirty="0">
                          <a:solidFill>
                            <a:schemeClr val="lt1"/>
                          </a:solidFill>
                          <a:effectLst/>
                          <a:latin typeface="+mn-lt"/>
                          <a:ea typeface="+mn-ea"/>
                          <a:cs typeface="+mn-cs"/>
                          <a:sym typeface="Arial"/>
                        </a:rPr>
                        <a:t>Advantages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500" b="1" i="0" u="none" strike="noStrike" cap="none" noProof="0">
                          <a:solidFill>
                            <a:schemeClr val="lt1"/>
                          </a:solidFill>
                          <a:effectLst/>
                          <a:latin typeface="+mn-lt"/>
                          <a:ea typeface="+mn-ea"/>
                          <a:cs typeface="+mn-cs"/>
                          <a:sym typeface="Arial"/>
                        </a:rPr>
                        <a:t>Disadvantages</a:t>
                      </a:r>
                    </a:p>
                  </a:txBody>
                  <a:tcPr/>
                </a:tc>
                <a:extLst>
                  <a:ext uri="{0D108BD9-81ED-4DB2-BD59-A6C34878D82A}">
                    <a16:rowId xmlns:a16="http://schemas.microsoft.com/office/drawing/2014/main" val="1161892938"/>
                  </a:ext>
                </a:extLst>
              </a:tr>
              <a:tr h="760709">
                <a:tc>
                  <a:txBody>
                    <a:bodyPr/>
                    <a:lstStyle/>
                    <a:p>
                      <a:r>
                        <a:rPr lang="en-CA" sz="1500" b="1" i="0" u="none" strike="noStrike" cap="none" noProof="0">
                          <a:solidFill>
                            <a:schemeClr val="dk1"/>
                          </a:solidFill>
                          <a:effectLst/>
                          <a:latin typeface="+mn-lt"/>
                          <a:ea typeface="+mn-ea"/>
                          <a:cs typeface="+mn-cs"/>
                          <a:sym typeface="Arial"/>
                        </a:rPr>
                        <a:t>Referrals</a:t>
                      </a:r>
                      <a:endParaRPr lang="en-CA" sz="1500" noProof="0">
                        <a:latin typeface="+mn-lt"/>
                      </a:endParaRPr>
                    </a:p>
                  </a:txBody>
                  <a:tcPr/>
                </a:tc>
                <a:tc>
                  <a:txBody>
                    <a:bodyPr/>
                    <a:lstStyle/>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Higher quality people</a:t>
                      </a:r>
                    </a:p>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Retention</a:t>
                      </a:r>
                    </a:p>
                  </a:txBody>
                  <a:tcPr/>
                </a:tc>
                <a:tc>
                  <a:txBody>
                    <a:bodyPr/>
                    <a:lstStyle/>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Concern for lack of diversity</a:t>
                      </a:r>
                    </a:p>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Nepotism</a:t>
                      </a:r>
                    </a:p>
                  </a:txBody>
                  <a:tcPr/>
                </a:tc>
                <a:extLst>
                  <a:ext uri="{0D108BD9-81ED-4DB2-BD59-A6C34878D82A}">
                    <a16:rowId xmlns:a16="http://schemas.microsoft.com/office/drawing/2014/main" val="1880337851"/>
                  </a:ext>
                </a:extLst>
              </a:tr>
              <a:tr h="760709">
                <a:tc>
                  <a:txBody>
                    <a:bodyPr/>
                    <a:lstStyle/>
                    <a:p>
                      <a:r>
                        <a:rPr lang="en-CA" sz="1500" b="1" i="0" u="none" strike="noStrike" cap="none" noProof="0">
                          <a:solidFill>
                            <a:schemeClr val="dk1"/>
                          </a:solidFill>
                          <a:effectLst/>
                          <a:latin typeface="+mn-lt"/>
                          <a:ea typeface="+mn-ea"/>
                          <a:cs typeface="+mn-cs"/>
                          <a:sym typeface="Arial"/>
                        </a:rPr>
                        <a:t>Unsolicited résumés and applications</a:t>
                      </a:r>
                      <a:endParaRPr lang="en-CA" sz="15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Inexpensive, especially with time-saving keyword résumé search software</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Time consuming</a:t>
                      </a:r>
                    </a:p>
                    <a:p>
                      <a:pPr marL="342900" indent="-342900">
                        <a:buFont typeface="Arial" panose="020B0604020202020204" pitchFamily="34" charset="0"/>
                        <a:buChar char="•"/>
                      </a:pPr>
                      <a:endParaRPr lang="en-CA" sz="1500" b="0" i="0" u="none" strike="noStrike" cap="none" noProof="0">
                        <a:solidFill>
                          <a:schemeClr val="dk1"/>
                        </a:solidFill>
                        <a:effectLst/>
                        <a:latin typeface="+mn-lt"/>
                        <a:ea typeface="+mn-ea"/>
                        <a:cs typeface="+mn-cs"/>
                        <a:sym typeface="Arial"/>
                      </a:endParaRPr>
                    </a:p>
                  </a:txBody>
                  <a:tcPr/>
                </a:tc>
                <a:extLst>
                  <a:ext uri="{0D108BD9-81ED-4DB2-BD59-A6C34878D82A}">
                    <a16:rowId xmlns:a16="http://schemas.microsoft.com/office/drawing/2014/main" val="3062595363"/>
                  </a:ext>
                </a:extLst>
              </a:tr>
              <a:tr h="572439">
                <a:tc>
                  <a:txBody>
                    <a:bodyPr/>
                    <a:lstStyle/>
                    <a:p>
                      <a:r>
                        <a:rPr lang="en-CA" sz="1500" b="1" i="0" u="none" strike="noStrike" cap="none" noProof="0">
                          <a:solidFill>
                            <a:schemeClr val="dk1"/>
                          </a:solidFill>
                          <a:effectLst/>
                          <a:latin typeface="+mn-lt"/>
                          <a:ea typeface="+mn-ea"/>
                          <a:cs typeface="+mn-cs"/>
                          <a:sym typeface="Arial"/>
                        </a:rPr>
                        <a:t>Internet and/or traditional advertisements</a:t>
                      </a:r>
                      <a:endParaRPr lang="en-CA" sz="1500" noProof="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Can target a specific audience</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Can be expensive</a:t>
                      </a:r>
                    </a:p>
                  </a:txBody>
                  <a:tcPr/>
                </a:tc>
                <a:extLst>
                  <a:ext uri="{0D108BD9-81ED-4DB2-BD59-A6C34878D82A}">
                    <a16:rowId xmlns:a16="http://schemas.microsoft.com/office/drawing/2014/main" val="842077520"/>
                  </a:ext>
                </a:extLst>
              </a:tr>
              <a:tr h="760709">
                <a:tc>
                  <a:txBody>
                    <a:bodyPr/>
                    <a:lstStyle/>
                    <a:p>
                      <a:r>
                        <a:rPr lang="en-CA" sz="1500" b="1" i="0" u="none" strike="noStrike" cap="none" noProof="0">
                          <a:solidFill>
                            <a:schemeClr val="dk1"/>
                          </a:solidFill>
                          <a:effectLst/>
                          <a:latin typeface="+mn-lt"/>
                          <a:ea typeface="+mn-ea"/>
                          <a:cs typeface="+mn-cs"/>
                          <a:sym typeface="Arial"/>
                        </a:rPr>
                        <a:t>Employee leasing</a:t>
                      </a:r>
                      <a:endParaRPr lang="en-CA" sz="1500" noProof="0">
                        <a:latin typeface="+mn-lt"/>
                      </a:endParaRPr>
                    </a:p>
                  </a:txBody>
                  <a:tcPr/>
                </a:tc>
                <a:tc>
                  <a:txBody>
                    <a:bodyPr/>
                    <a:lstStyle/>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For smaller organizations, it means someone does not have to administer compensation and benefits, as this is handled by leasing company</a:t>
                      </a:r>
                    </a:p>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Can be a good alternative to temporary employment if the job is permanent</a:t>
                      </a:r>
                    </a:p>
                  </a:txBody>
                  <a:tcPr/>
                </a:tc>
                <a:tc>
                  <a:txBody>
                    <a:bodyPr/>
                    <a:lstStyle/>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Possible costs</a:t>
                      </a:r>
                    </a:p>
                    <a:p>
                      <a:pPr marL="285750" indent="-285750">
                        <a:buFont typeface="Arial" panose="020B0604020202020204" pitchFamily="34" charset="0"/>
                        <a:buChar char="•"/>
                      </a:pPr>
                      <a:r>
                        <a:rPr lang="en-CA" sz="1500" b="0" i="0" u="none" strike="noStrike" cap="none" noProof="0">
                          <a:solidFill>
                            <a:schemeClr val="dk1"/>
                          </a:solidFill>
                          <a:effectLst/>
                          <a:latin typeface="+mn-lt"/>
                          <a:ea typeface="+mn-ea"/>
                          <a:cs typeface="+mn-cs"/>
                          <a:sym typeface="Arial"/>
                        </a:rPr>
                        <a:t>Less control of who interviews for the position</a:t>
                      </a:r>
                    </a:p>
                  </a:txBody>
                  <a:tcPr/>
                </a:tc>
                <a:extLst>
                  <a:ext uri="{0D108BD9-81ED-4DB2-BD59-A6C34878D82A}">
                    <a16:rowId xmlns:a16="http://schemas.microsoft.com/office/drawing/2014/main" val="3566744072"/>
                  </a:ext>
                </a:extLst>
              </a:tr>
              <a:tr h="572439">
                <a:tc>
                  <a:txBody>
                    <a:bodyPr/>
                    <a:lstStyle/>
                    <a:p>
                      <a:r>
                        <a:rPr lang="en-CA" sz="1500" b="1" i="0" u="none" strike="noStrike" cap="none" noProof="0" dirty="0">
                          <a:solidFill>
                            <a:schemeClr val="dk1"/>
                          </a:solidFill>
                          <a:effectLst/>
                          <a:latin typeface="+mn-lt"/>
                          <a:ea typeface="+mn-ea"/>
                          <a:cs typeface="+mn-cs"/>
                          <a:sym typeface="Arial"/>
                        </a:rPr>
                        <a:t>Public employment agencies</a:t>
                      </a:r>
                      <a:endParaRPr lang="en-CA" sz="1500" noProof="0" dirty="0">
                        <a:latin typeface="+mn-lt"/>
                      </a:endParaRPr>
                    </a:p>
                  </a:txBody>
                  <a:tcPr/>
                </a:tc>
                <a:tc>
                  <a:txBody>
                    <a:bodyPr/>
                    <a:lstStyle/>
                    <a:p>
                      <a:pPr marL="285750" indent="-285750">
                        <a:buFont typeface="Arial" panose="020B0604020202020204" pitchFamily="34" charset="0"/>
                        <a:buChar char="•"/>
                      </a:pPr>
                      <a:r>
                        <a:rPr lang="en-CA" sz="1500" b="0" i="0" u="none" strike="noStrike" cap="none" noProof="0" dirty="0">
                          <a:solidFill>
                            <a:schemeClr val="dk1"/>
                          </a:solidFill>
                          <a:effectLst/>
                          <a:latin typeface="+mn-lt"/>
                          <a:ea typeface="+mn-ea"/>
                          <a:cs typeface="+mn-cs"/>
                          <a:sym typeface="Arial"/>
                        </a:rPr>
                        <a:t>The potential ability to recruit a more diverse workforce</a:t>
                      </a:r>
                    </a:p>
                    <a:p>
                      <a:pPr marL="285750" indent="-285750">
                        <a:buFont typeface="Arial" panose="020B0604020202020204" pitchFamily="34" charset="0"/>
                        <a:buChar char="•"/>
                      </a:pPr>
                      <a:r>
                        <a:rPr lang="en-CA" sz="1500" b="0" i="0" u="none" strike="noStrike" cap="none" noProof="0" dirty="0">
                          <a:solidFill>
                            <a:schemeClr val="dk1"/>
                          </a:solidFill>
                          <a:effectLst/>
                          <a:latin typeface="+mn-lt"/>
                          <a:ea typeface="+mn-ea"/>
                          <a:cs typeface="+mn-cs"/>
                          <a:sym typeface="Arial"/>
                        </a:rPr>
                        <a:t>No cost, since it’s a government agency</a:t>
                      </a:r>
                    </a:p>
                    <a:p>
                      <a:pPr marL="285750" indent="-285750">
                        <a:buFont typeface="Arial" panose="020B0604020202020204" pitchFamily="34" charset="0"/>
                        <a:buChar char="•"/>
                      </a:pPr>
                      <a:r>
                        <a:rPr lang="en-CA" sz="1500" b="0" i="0" u="none" strike="noStrike" cap="none" noProof="0" dirty="0">
                          <a:solidFill>
                            <a:schemeClr val="dk1"/>
                          </a:solidFill>
                          <a:effectLst/>
                          <a:latin typeface="+mn-lt"/>
                          <a:ea typeface="+mn-ea"/>
                          <a:cs typeface="+mn-cs"/>
                          <a:sym typeface="Arial"/>
                        </a:rPr>
                        <a:t>2,300 points of service nationwide</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May receive many résumés, which can be time-consuming</a:t>
                      </a:r>
                    </a:p>
                    <a:p>
                      <a:pPr marL="342900" indent="-342900">
                        <a:buFont typeface="Arial" panose="020B0604020202020204" pitchFamily="34" charset="0"/>
                        <a:buChar char="•"/>
                      </a:pPr>
                      <a:endParaRPr lang="en-CA" sz="1500" b="0" i="0" u="none" strike="noStrike" cap="none" noProof="0">
                        <a:solidFill>
                          <a:schemeClr val="dk1"/>
                        </a:solidFill>
                        <a:effectLst/>
                        <a:latin typeface="+mn-lt"/>
                        <a:ea typeface="+mn-ea"/>
                        <a:cs typeface="+mn-cs"/>
                        <a:sym typeface="Arial"/>
                      </a:endParaRPr>
                    </a:p>
                  </a:txBody>
                  <a:tcPr/>
                </a:tc>
                <a:extLst>
                  <a:ext uri="{0D108BD9-81ED-4DB2-BD59-A6C34878D82A}">
                    <a16:rowId xmlns:a16="http://schemas.microsoft.com/office/drawing/2014/main" val="206543555"/>
                  </a:ext>
                </a:extLst>
              </a:tr>
              <a:tr h="572439">
                <a:tc>
                  <a:txBody>
                    <a:bodyPr/>
                    <a:lstStyle/>
                    <a:p>
                      <a:r>
                        <a:rPr lang="en-CA" sz="1500" b="1" i="0" u="none" strike="noStrike" cap="none" noProof="0" dirty="0">
                          <a:solidFill>
                            <a:schemeClr val="dk1"/>
                          </a:solidFill>
                          <a:effectLst/>
                          <a:latin typeface="+mn-lt"/>
                          <a:ea typeface="+mn-ea"/>
                          <a:cs typeface="+mn-cs"/>
                          <a:sym typeface="Arial"/>
                        </a:rPr>
                        <a:t>Labour unions</a:t>
                      </a:r>
                      <a:endParaRPr lang="en-CA" sz="1500" noProof="0" dirty="0">
                        <a:latin typeface="+mn-lt"/>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500" b="0" i="0" u="none" strike="noStrike" cap="none" noProof="0">
                          <a:solidFill>
                            <a:schemeClr val="dk1"/>
                          </a:solidFill>
                          <a:effectLst/>
                          <a:latin typeface="+mn-lt"/>
                          <a:ea typeface="+mn-ea"/>
                          <a:cs typeface="+mn-cs"/>
                          <a:sym typeface="Arial"/>
                        </a:rPr>
                        <a:t>Access to specialized skills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CA" sz="1500" b="0" i="0" u="none" strike="noStrike" cap="none" noProof="0">
                        <a:solidFill>
                          <a:schemeClr val="dk1"/>
                        </a:solidFill>
                        <a:effectLst/>
                        <a:latin typeface="+mn-lt"/>
                        <a:ea typeface="+mn-ea"/>
                        <a:cs typeface="+mn-cs"/>
                        <a:sym typeface="Arial"/>
                      </a:endParaRPr>
                    </a:p>
                  </a:txBody>
                  <a:tcPr/>
                </a:tc>
                <a:tc>
                  <a:txBody>
                    <a:bodyPr/>
                    <a:lstStyle/>
                    <a:p>
                      <a:pPr marL="285750" indent="-285750">
                        <a:buFont typeface="Arial" panose="020B0604020202020204" pitchFamily="34" charset="0"/>
                        <a:buChar char="•"/>
                      </a:pPr>
                      <a:r>
                        <a:rPr lang="en-CA" sz="1500" b="0" i="0" u="none" strike="noStrike" cap="none" noProof="0" dirty="0">
                          <a:solidFill>
                            <a:schemeClr val="dk1"/>
                          </a:solidFill>
                          <a:effectLst/>
                          <a:latin typeface="+mn-lt"/>
                          <a:ea typeface="+mn-ea"/>
                          <a:cs typeface="+mn-cs"/>
                          <a:sym typeface="Arial"/>
                        </a:rPr>
                        <a:t>May not apply to some jobs or industries</a:t>
                      </a:r>
                    </a:p>
                    <a:p>
                      <a:pPr marL="285750" indent="-285750">
                        <a:buFont typeface="Arial" panose="020B0604020202020204" pitchFamily="34" charset="0"/>
                        <a:buChar char="•"/>
                      </a:pPr>
                      <a:r>
                        <a:rPr lang="en-CA" sz="1500" b="0" i="0" u="none" strike="noStrike" cap="none" noProof="0" dirty="0">
                          <a:solidFill>
                            <a:schemeClr val="dk1"/>
                          </a:solidFill>
                          <a:effectLst/>
                          <a:latin typeface="+mn-lt"/>
                          <a:ea typeface="+mn-ea"/>
                          <a:cs typeface="+mn-cs"/>
                          <a:sym typeface="Arial"/>
                        </a:rPr>
                        <a:t>Builds relationship with the union</a:t>
                      </a:r>
                    </a:p>
                  </a:txBody>
                  <a:tcPr/>
                </a:tc>
                <a:extLst>
                  <a:ext uri="{0D108BD9-81ED-4DB2-BD59-A6C34878D82A}">
                    <a16:rowId xmlns:a16="http://schemas.microsoft.com/office/drawing/2014/main" val="3062481729"/>
                  </a:ext>
                </a:extLst>
              </a:tr>
            </a:tbl>
          </a:graphicData>
        </a:graphic>
      </p:graphicFrame>
    </p:spTree>
    <p:extLst>
      <p:ext uri="{BB962C8B-B14F-4D97-AF65-F5344CB8AC3E}">
        <p14:creationId xmlns:p14="http://schemas.microsoft.com/office/powerpoint/2010/main" val="217117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a:t>8.6 </a:t>
            </a:r>
            <a:r>
              <a:rPr lang="en-CA" i="0">
                <a:solidFill>
                  <a:srgbClr val="003180"/>
                </a:solidFill>
                <a:effectLst/>
              </a:rPr>
              <a:t>Costs </a:t>
            </a:r>
            <a:r>
              <a:rPr lang="en-CA">
                <a:solidFill>
                  <a:srgbClr val="003180"/>
                </a:solidFill>
              </a:rPr>
              <a:t>o</a:t>
            </a:r>
            <a:r>
              <a:rPr lang="en-CA" i="0">
                <a:solidFill>
                  <a:srgbClr val="003180"/>
                </a:solidFill>
                <a:effectLst/>
              </a:rPr>
              <a:t>f Recruitment</a:t>
            </a:r>
            <a:endParaRPr lang="en-CA"/>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i="0" dirty="0">
                <a:solidFill>
                  <a:schemeClr val="tx1">
                    <a:lumMod val="50000"/>
                  </a:schemeClr>
                </a:solidFill>
                <a:effectLst/>
              </a:rPr>
              <a:t>Part of recruitment planning includes budgeting the cost of finding applicants.</a:t>
            </a:r>
          </a:p>
          <a:p>
            <a:r>
              <a:rPr lang="en-CA" i="0" dirty="0">
                <a:solidFill>
                  <a:schemeClr val="tx1">
                    <a:lumMod val="50000"/>
                  </a:schemeClr>
                </a:solidFill>
                <a:effectLst/>
              </a:rPr>
              <a:t>Here is how you can calculate the cost of recruitment for the month:</a:t>
            </a:r>
          </a:p>
          <a:p>
            <a:pPr lvl="1"/>
            <a:r>
              <a:rPr lang="en-CA" sz="1800" i="0" dirty="0">
                <a:solidFill>
                  <a:schemeClr val="tx1">
                    <a:lumMod val="50000"/>
                  </a:schemeClr>
                </a:solidFill>
                <a:effectLst/>
                <a:latin typeface="+mn-lt"/>
              </a:rPr>
              <a:t>cost per hire = advertising costs + recruiter costs + referral costs + social media costs + event costs.</a:t>
            </a:r>
          </a:p>
          <a:p>
            <a:r>
              <a:rPr lang="en-CA" i="0" dirty="0">
                <a:solidFill>
                  <a:schemeClr val="tx1">
                    <a:lumMod val="50000"/>
                  </a:schemeClr>
                </a:solidFill>
                <a:effectLst/>
              </a:rPr>
              <a:t>A yield ratio is the percentage of applicants from one source who make it to the next stage in the selection process.</a:t>
            </a:r>
          </a:p>
          <a:p>
            <a:r>
              <a:rPr lang="en-CA" i="0" dirty="0">
                <a:solidFill>
                  <a:schemeClr val="tx1">
                    <a:lumMod val="50000"/>
                  </a:schemeClr>
                </a:solidFill>
                <a:effectLst/>
              </a:rPr>
              <a:t>The yield ratio metric helps determine how effective our recruiting methods are and aids in identifying the most effective sources for specific positions.</a:t>
            </a:r>
          </a:p>
          <a:p>
            <a:r>
              <a:rPr lang="en-CA" dirty="0">
                <a:solidFill>
                  <a:schemeClr val="tx1">
                    <a:lumMod val="50000"/>
                  </a:schemeClr>
                </a:solidFill>
              </a:rPr>
              <a:t>There are five ways of hiring high-impact sales professionals:</a:t>
            </a:r>
          </a:p>
          <a:p>
            <a:pPr lvl="1">
              <a:buFont typeface="+mj-lt"/>
              <a:buAutoNum type="arabicPeriod"/>
            </a:pPr>
            <a:r>
              <a:rPr lang="en-CA" sz="1800" i="0" dirty="0">
                <a:solidFill>
                  <a:schemeClr val="tx1">
                    <a:lumMod val="50000"/>
                  </a:schemeClr>
                </a:solidFill>
                <a:effectLst/>
                <a:latin typeface="+mn-lt"/>
              </a:rPr>
              <a:t>Asking the right questions: Who is a successful salesperson for you?</a:t>
            </a:r>
          </a:p>
          <a:p>
            <a:pPr lvl="1">
              <a:buFont typeface="+mj-lt"/>
              <a:buAutoNum type="arabicPeriod"/>
            </a:pPr>
            <a:r>
              <a:rPr lang="en-CA" sz="1800" i="0" dirty="0">
                <a:solidFill>
                  <a:schemeClr val="tx1">
                    <a:lumMod val="50000"/>
                  </a:schemeClr>
                </a:solidFill>
                <a:effectLst/>
                <a:latin typeface="+mn-lt"/>
              </a:rPr>
              <a:t>Clarity on defining the job role backed by skill analysis</a:t>
            </a:r>
          </a:p>
          <a:p>
            <a:pPr lvl="1">
              <a:buFont typeface="+mj-lt"/>
              <a:buAutoNum type="arabicPeriod"/>
            </a:pPr>
            <a:r>
              <a:rPr lang="en-CA" sz="1800" i="0" dirty="0">
                <a:solidFill>
                  <a:schemeClr val="tx1">
                    <a:lumMod val="50000"/>
                  </a:schemeClr>
                </a:solidFill>
                <a:effectLst/>
                <a:latin typeface="+mn-lt"/>
              </a:rPr>
              <a:t>Using psychometric assessments to test talent potential</a:t>
            </a:r>
          </a:p>
          <a:p>
            <a:pPr lvl="1">
              <a:buFont typeface="+mj-lt"/>
              <a:buAutoNum type="arabicPeriod"/>
            </a:pPr>
            <a:r>
              <a:rPr lang="en-CA" sz="1800" i="0" dirty="0">
                <a:solidFill>
                  <a:schemeClr val="tx1">
                    <a:lumMod val="50000"/>
                  </a:schemeClr>
                </a:solidFill>
                <a:effectLst/>
                <a:latin typeface="+mn-lt"/>
              </a:rPr>
              <a:t>Investing in the right assessment tools unique to your sales strategy</a:t>
            </a:r>
          </a:p>
          <a:p>
            <a:pPr lvl="1">
              <a:buFont typeface="+mj-lt"/>
              <a:buAutoNum type="arabicPeriod"/>
            </a:pPr>
            <a:r>
              <a:rPr lang="en-CA" sz="1800" i="0" dirty="0">
                <a:solidFill>
                  <a:schemeClr val="tx1">
                    <a:lumMod val="50000"/>
                  </a:schemeClr>
                </a:solidFill>
                <a:effectLst/>
                <a:latin typeface="+mn-lt"/>
              </a:rPr>
              <a:t>Combining assessment scores with structured interviews</a:t>
            </a:r>
          </a:p>
          <a:p>
            <a:pPr marL="795847" lvl="1" indent="0">
              <a:buNone/>
            </a:pPr>
            <a:br>
              <a:rPr lang="en-CA" sz="1800" i="0" dirty="0">
                <a:solidFill>
                  <a:schemeClr val="tx1">
                    <a:lumMod val="50000"/>
                  </a:schemeClr>
                </a:solidFill>
                <a:effectLst/>
                <a:latin typeface="+mn-lt"/>
              </a:rPr>
            </a:br>
            <a:endParaRPr lang="en-CA" sz="1800" i="0" dirty="0">
              <a:solidFill>
                <a:schemeClr val="tx1">
                  <a:lumMod val="50000"/>
                </a:schemeClr>
              </a:solidFill>
              <a:effectLst/>
              <a:latin typeface="+mn-lt"/>
            </a:endParaRPr>
          </a:p>
          <a:p>
            <a:endParaRPr lang="en-CA" i="0" dirty="0">
              <a:solidFill>
                <a:schemeClr val="tx1">
                  <a:lumMod val="50000"/>
                </a:schemeClr>
              </a:solidFill>
              <a:effectLst/>
            </a:endParaRPr>
          </a:p>
        </p:txBody>
      </p:sp>
    </p:spTree>
    <p:extLst>
      <p:ext uri="{BB962C8B-B14F-4D97-AF65-F5344CB8AC3E}">
        <p14:creationId xmlns:p14="http://schemas.microsoft.com/office/powerpoint/2010/main" val="161096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8.7 </a:t>
            </a:r>
            <a:r>
              <a:rPr lang="en-CA" i="0" dirty="0">
                <a:solidFill>
                  <a:srgbClr val="003180"/>
                </a:solidFill>
                <a:effectLst/>
              </a:rPr>
              <a:t>Onboarding, Orienting and Training a New Employee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i="0" dirty="0">
                <a:solidFill>
                  <a:schemeClr val="tx1">
                    <a:lumMod val="50000"/>
                  </a:schemeClr>
                </a:solidFill>
                <a:effectLst/>
              </a:rPr>
              <a:t>Any effective company has training in place to make sure employees can perform his or her job.</a:t>
            </a:r>
          </a:p>
          <a:p>
            <a:r>
              <a:rPr lang="en-CA" sz="2000" i="0" dirty="0">
                <a:solidFill>
                  <a:schemeClr val="tx1">
                    <a:lumMod val="50000"/>
                  </a:schemeClr>
                </a:solidFill>
                <a:effectLst/>
              </a:rPr>
              <a:t>Lack of training leads to dissatisfaction, high turnover, and costs.</a:t>
            </a:r>
          </a:p>
          <a:p>
            <a:r>
              <a:rPr lang="en-CA" sz="2000" i="0" dirty="0">
                <a:solidFill>
                  <a:schemeClr val="tx1">
                    <a:lumMod val="50000"/>
                  </a:schemeClr>
                </a:solidFill>
                <a:effectLst/>
              </a:rPr>
              <a:t>Four steps of effective </a:t>
            </a:r>
            <a:r>
              <a:rPr lang="en-CA" sz="2000" dirty="0">
                <a:solidFill>
                  <a:schemeClr val="tx1">
                    <a:lumMod val="50000"/>
                  </a:schemeClr>
                </a:solidFill>
              </a:rPr>
              <a:t>e</a:t>
            </a:r>
            <a:r>
              <a:rPr lang="en-CA" sz="2000" i="0" dirty="0">
                <a:solidFill>
                  <a:schemeClr val="tx1">
                    <a:lumMod val="50000"/>
                  </a:schemeClr>
                </a:solidFill>
                <a:effectLst/>
              </a:rPr>
              <a:t>mployee </a:t>
            </a:r>
            <a:r>
              <a:rPr lang="en-CA" sz="2000" dirty="0">
                <a:solidFill>
                  <a:schemeClr val="tx1">
                    <a:lumMod val="50000"/>
                  </a:schemeClr>
                </a:solidFill>
              </a:rPr>
              <a:t>t</a:t>
            </a:r>
            <a:r>
              <a:rPr lang="en-CA" sz="2000" i="0" dirty="0">
                <a:solidFill>
                  <a:schemeClr val="tx1">
                    <a:lumMod val="50000"/>
                  </a:schemeClr>
                </a:solidFill>
                <a:effectLst/>
              </a:rPr>
              <a:t>raining: </a:t>
            </a:r>
          </a:p>
          <a:p>
            <a:pPr lvl="1"/>
            <a:r>
              <a:rPr lang="en-CA" sz="2000" i="0" dirty="0">
                <a:solidFill>
                  <a:schemeClr val="tx1">
                    <a:lumMod val="50000"/>
                  </a:schemeClr>
                </a:solidFill>
                <a:effectLst/>
                <a:latin typeface="+mn-lt"/>
              </a:rPr>
              <a:t>Onboarding and orientation.</a:t>
            </a:r>
          </a:p>
          <a:p>
            <a:pPr lvl="1"/>
            <a:r>
              <a:rPr lang="en-CA" sz="2000" i="0" dirty="0">
                <a:solidFill>
                  <a:schemeClr val="tx1">
                    <a:lumMod val="50000"/>
                  </a:schemeClr>
                </a:solidFill>
                <a:effectLst/>
                <a:latin typeface="+mn-lt"/>
              </a:rPr>
              <a:t>In-house job-specific training.</a:t>
            </a:r>
          </a:p>
          <a:p>
            <a:pPr lvl="1"/>
            <a:r>
              <a:rPr lang="en-CA" sz="2000" i="0" dirty="0">
                <a:solidFill>
                  <a:schemeClr val="tx1">
                    <a:lumMod val="50000"/>
                  </a:schemeClr>
                </a:solidFill>
                <a:effectLst/>
                <a:latin typeface="+mn-lt"/>
              </a:rPr>
              <a:t>Mentorship assignment.</a:t>
            </a:r>
          </a:p>
          <a:p>
            <a:pPr lvl="1"/>
            <a:r>
              <a:rPr lang="en-CA" sz="2000" i="0" dirty="0">
                <a:solidFill>
                  <a:schemeClr val="tx1">
                    <a:lumMod val="50000"/>
                  </a:schemeClr>
                </a:solidFill>
                <a:effectLst/>
                <a:latin typeface="+mn-lt"/>
              </a:rPr>
              <a:t>External training.</a:t>
            </a:r>
          </a:p>
          <a:p>
            <a:r>
              <a:rPr lang="en-CA" sz="2000" b="1" i="0" dirty="0">
                <a:solidFill>
                  <a:schemeClr val="tx1">
                    <a:lumMod val="50000"/>
                  </a:schemeClr>
                </a:solidFill>
                <a:effectLst/>
              </a:rPr>
              <a:t>Employee training and development </a:t>
            </a:r>
            <a:r>
              <a:rPr lang="en-CA" sz="2000" i="0" dirty="0">
                <a:solidFill>
                  <a:schemeClr val="tx1">
                    <a:lumMod val="50000"/>
                  </a:schemeClr>
                </a:solidFill>
                <a:effectLst/>
              </a:rPr>
              <a:t>is the process of helping employees develop their personal and organization skills, knowledge, and abilities.</a:t>
            </a:r>
          </a:p>
          <a:p>
            <a:r>
              <a:rPr lang="en-CA" sz="2000" b="1" i="0" dirty="0">
                <a:solidFill>
                  <a:schemeClr val="tx1">
                    <a:lumMod val="50000"/>
                  </a:schemeClr>
                </a:solidFill>
                <a:effectLst/>
              </a:rPr>
              <a:t>Employee orientation </a:t>
            </a:r>
            <a:r>
              <a:rPr lang="en-CA" sz="2000" i="0" dirty="0">
                <a:solidFill>
                  <a:schemeClr val="tx1">
                    <a:lumMod val="50000"/>
                  </a:schemeClr>
                </a:solidFill>
                <a:effectLst/>
              </a:rPr>
              <a:t>and onboarding is the process used for welcoming a new employee into the organization, assimilating them into the culture and getting them the tools they need to start the job.</a:t>
            </a:r>
          </a:p>
          <a:p>
            <a:endParaRPr lang="en-CA" sz="2000" i="0" dirty="0">
              <a:solidFill>
                <a:schemeClr val="tx1">
                  <a:lumMod val="50000"/>
                </a:schemeClr>
              </a:solidFill>
              <a:effectLst/>
            </a:endParaRPr>
          </a:p>
        </p:txBody>
      </p:sp>
    </p:spTree>
    <p:extLst>
      <p:ext uri="{BB962C8B-B14F-4D97-AF65-F5344CB8AC3E}">
        <p14:creationId xmlns:p14="http://schemas.microsoft.com/office/powerpoint/2010/main" val="124177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8.7 Getting Started with the Onboarding Process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i="0" dirty="0">
                <a:solidFill>
                  <a:schemeClr val="tx1">
                    <a:lumMod val="50000"/>
                  </a:schemeClr>
                </a:solidFill>
                <a:effectLst/>
              </a:rPr>
              <a:t>The process of onboarding new employees can be one of the most critical factors in ensuring recently hired talent will be productive, contented workers.</a:t>
            </a:r>
            <a:endParaRPr lang="en-CA" sz="2000" dirty="0">
              <a:solidFill>
                <a:schemeClr val="tx1">
                  <a:lumMod val="50000"/>
                </a:schemeClr>
              </a:solidFill>
            </a:endParaRPr>
          </a:p>
          <a:p>
            <a:r>
              <a:rPr lang="en-CA" sz="2000" i="0" dirty="0">
                <a:solidFill>
                  <a:schemeClr val="tx1">
                    <a:lumMod val="50000"/>
                  </a:schemeClr>
                </a:solidFill>
                <a:effectLst/>
              </a:rPr>
              <a:t>Steps in Onboarding Process:</a:t>
            </a:r>
          </a:p>
          <a:p>
            <a:pPr lvl="1"/>
            <a:r>
              <a:rPr lang="en-CA" sz="2000" i="0" dirty="0">
                <a:solidFill>
                  <a:schemeClr val="tx1">
                    <a:lumMod val="50000"/>
                  </a:schemeClr>
                </a:solidFill>
                <a:effectLst/>
                <a:latin typeface="+mn-lt"/>
              </a:rPr>
              <a:t>Tour: Introduce company and staff to new employees.</a:t>
            </a:r>
          </a:p>
          <a:p>
            <a:pPr lvl="1"/>
            <a:r>
              <a:rPr lang="en-CA" sz="2000" i="0" dirty="0">
                <a:solidFill>
                  <a:schemeClr val="tx1">
                    <a:lumMod val="50000"/>
                  </a:schemeClr>
                </a:solidFill>
                <a:effectLst/>
                <a:latin typeface="+mn-lt"/>
              </a:rPr>
              <a:t>Have clear goals and expectations: Align new employees with company objectives.</a:t>
            </a:r>
          </a:p>
          <a:p>
            <a:pPr lvl="1"/>
            <a:r>
              <a:rPr lang="en-CA" sz="2000" i="0" dirty="0">
                <a:solidFill>
                  <a:schemeClr val="tx1">
                    <a:lumMod val="50000"/>
                  </a:schemeClr>
                </a:solidFill>
                <a:effectLst/>
                <a:latin typeface="+mn-lt"/>
              </a:rPr>
              <a:t>Create a schedule: Outline daily orientation activities and materials.</a:t>
            </a:r>
          </a:p>
          <a:p>
            <a:pPr lvl="1"/>
            <a:r>
              <a:rPr lang="en-CA" sz="2000" i="0" dirty="0">
                <a:solidFill>
                  <a:schemeClr val="tx1">
                    <a:lumMod val="50000"/>
                  </a:schemeClr>
                </a:solidFill>
                <a:effectLst/>
                <a:latin typeface="+mn-lt"/>
              </a:rPr>
              <a:t>Use digital documents: Minimize paperwork, provide digital documents.</a:t>
            </a:r>
          </a:p>
          <a:p>
            <a:pPr lvl="1"/>
            <a:r>
              <a:rPr lang="en-CA" sz="2000" i="0" dirty="0">
                <a:solidFill>
                  <a:schemeClr val="tx1">
                    <a:lumMod val="50000"/>
                  </a:schemeClr>
                </a:solidFill>
                <a:effectLst/>
                <a:latin typeface="+mn-lt"/>
              </a:rPr>
              <a:t>Match new employees with a coach or mentor: Working with a coach or mentor in a real life experience integrates the learning.</a:t>
            </a:r>
          </a:p>
          <a:p>
            <a:pPr lvl="1"/>
            <a:r>
              <a:rPr lang="en-CA" sz="2000" i="0" dirty="0">
                <a:solidFill>
                  <a:schemeClr val="tx1">
                    <a:lumMod val="50000"/>
                  </a:schemeClr>
                </a:solidFill>
                <a:effectLst/>
                <a:latin typeface="+mn-lt"/>
              </a:rPr>
              <a:t>After onboarding training: Organize informal events, address challenges, track progress.</a:t>
            </a:r>
          </a:p>
          <a:p>
            <a:pPr marL="152396" indent="0">
              <a:buNone/>
            </a:pPr>
            <a:endParaRPr lang="en-CA" sz="2000" i="0" dirty="0">
              <a:solidFill>
                <a:schemeClr val="tx1">
                  <a:lumMod val="50000"/>
                </a:schemeClr>
              </a:solidFill>
              <a:effectLst/>
            </a:endParaRPr>
          </a:p>
        </p:txBody>
      </p:sp>
    </p:spTree>
    <p:extLst>
      <p:ext uri="{BB962C8B-B14F-4D97-AF65-F5344CB8AC3E}">
        <p14:creationId xmlns:p14="http://schemas.microsoft.com/office/powerpoint/2010/main" val="12647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8.8 </a:t>
            </a:r>
            <a:r>
              <a:rPr lang="en-CA" i="0" dirty="0">
                <a:solidFill>
                  <a:srgbClr val="003180"/>
                </a:solidFill>
                <a:effectLst/>
              </a:rPr>
              <a:t>Need </a:t>
            </a:r>
            <a:r>
              <a:rPr lang="en-CA" dirty="0">
                <a:solidFill>
                  <a:srgbClr val="003180"/>
                </a:solidFill>
              </a:rPr>
              <a:t>f</a:t>
            </a:r>
            <a:r>
              <a:rPr lang="en-CA" i="0" dirty="0">
                <a:solidFill>
                  <a:srgbClr val="003180"/>
                </a:solidFill>
                <a:effectLst/>
              </a:rPr>
              <a:t>or Training</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dirty="0">
                <a:solidFill>
                  <a:schemeClr val="tx1">
                    <a:lumMod val="50000"/>
                  </a:schemeClr>
                </a:solidFill>
              </a:rPr>
              <a:t>Appropriate training systems can greatly benefit the company.</a:t>
            </a:r>
          </a:p>
          <a:p>
            <a:r>
              <a:rPr lang="en-CA" sz="2000" dirty="0">
                <a:solidFill>
                  <a:schemeClr val="tx1">
                    <a:lumMod val="50000"/>
                  </a:schemeClr>
                </a:solidFill>
              </a:rPr>
              <a:t>Sales personnel will need different types of specialized training depending on the industry and the company’s unique circumstances.</a:t>
            </a:r>
          </a:p>
          <a:p>
            <a:r>
              <a:rPr lang="en-CA" sz="2000" dirty="0">
                <a:solidFill>
                  <a:schemeClr val="tx1">
                    <a:lumMod val="50000"/>
                  </a:schemeClr>
                </a:solidFill>
              </a:rPr>
              <a:t>To determine the training system, a training needs assessment is conducted. It ought to be a systematic and objective analysis of the training needs in three main areas: organizational, job, and person.</a:t>
            </a:r>
          </a:p>
          <a:p>
            <a:r>
              <a:rPr lang="en-CA" sz="2000" dirty="0">
                <a:solidFill>
                  <a:schemeClr val="tx1">
                    <a:lumMod val="50000"/>
                  </a:schemeClr>
                </a:solidFill>
              </a:rPr>
              <a:t>Training methods:</a:t>
            </a:r>
          </a:p>
          <a:p>
            <a:pPr lvl="1"/>
            <a:r>
              <a:rPr lang="en-CA" sz="2000" dirty="0">
                <a:solidFill>
                  <a:schemeClr val="tx1">
                    <a:lumMod val="50000"/>
                  </a:schemeClr>
                </a:solidFill>
                <a:latin typeface="+mn-lt"/>
              </a:rPr>
              <a:t>In-House Training: This programs are learning opportunities developed by the organization in which they are used.</a:t>
            </a:r>
          </a:p>
          <a:p>
            <a:pPr lvl="1"/>
            <a:r>
              <a:rPr lang="en-CA" sz="2000" dirty="0">
                <a:solidFill>
                  <a:schemeClr val="tx1">
                    <a:lumMod val="50000"/>
                  </a:schemeClr>
                </a:solidFill>
                <a:latin typeface="+mn-lt"/>
              </a:rPr>
              <a:t>Mentoring: A mentor may be a supervisor, but often a mentor is a colleague who has the experience and personality to help guide someone through processes</a:t>
            </a:r>
          </a:p>
          <a:p>
            <a:pPr lvl="1"/>
            <a:r>
              <a:rPr lang="en-CA" sz="2000" dirty="0">
                <a:solidFill>
                  <a:schemeClr val="tx1">
                    <a:lumMod val="50000"/>
                  </a:schemeClr>
                </a:solidFill>
                <a:latin typeface="+mn-lt"/>
              </a:rPr>
              <a:t>External Training: Includes any type of training that is not performed in-house.</a:t>
            </a:r>
          </a:p>
          <a:p>
            <a:pPr marL="795847" lvl="1" indent="0">
              <a:buNone/>
            </a:pPr>
            <a:endParaRPr lang="en-CA" sz="2000" dirty="0">
              <a:solidFill>
                <a:schemeClr val="tx1">
                  <a:lumMod val="50000"/>
                </a:schemeClr>
              </a:solidFill>
              <a:latin typeface="+mn-lt"/>
            </a:endParaRPr>
          </a:p>
          <a:p>
            <a:endParaRPr lang="en-CA" sz="2000" dirty="0">
              <a:solidFill>
                <a:schemeClr val="tx1">
                  <a:lumMod val="50000"/>
                </a:schemeClr>
              </a:solidFill>
            </a:endParaRPr>
          </a:p>
        </p:txBody>
      </p:sp>
    </p:spTree>
    <p:extLst>
      <p:ext uri="{BB962C8B-B14F-4D97-AF65-F5344CB8AC3E}">
        <p14:creationId xmlns:p14="http://schemas.microsoft.com/office/powerpoint/2010/main" val="124235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8.9 </a:t>
            </a:r>
            <a:r>
              <a:rPr lang="en-CA" i="0" dirty="0">
                <a:solidFill>
                  <a:srgbClr val="003180"/>
                </a:solidFill>
                <a:effectLst/>
              </a:rPr>
              <a:t>Future Proof Your Sales Teams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dirty="0">
                <a:solidFill>
                  <a:schemeClr val="tx1">
                    <a:lumMod val="50000"/>
                  </a:schemeClr>
                </a:solidFill>
                <a:latin typeface="+mj-lt"/>
              </a:rPr>
              <a:t>The digital age and emerging technologies are changing business operations and growth strategies.</a:t>
            </a:r>
          </a:p>
          <a:p>
            <a:r>
              <a:rPr lang="en-CA" dirty="0">
                <a:solidFill>
                  <a:schemeClr val="tx1">
                    <a:lumMod val="50000"/>
                  </a:schemeClr>
                </a:solidFill>
                <a:latin typeface="+mj-lt"/>
              </a:rPr>
              <a:t>New technologies like artificial intelligence (AI), natural language processing, machine learning, virtual reality, and automation solutions such as chatbots are applied in sales.</a:t>
            </a:r>
          </a:p>
          <a:p>
            <a:r>
              <a:rPr lang="en-CA" dirty="0">
                <a:solidFill>
                  <a:schemeClr val="tx1">
                    <a:lumMod val="50000"/>
                  </a:schemeClr>
                </a:solidFill>
                <a:latin typeface="+mj-lt"/>
              </a:rPr>
              <a:t>Upskilling sales teams is necessary. This will ensure that they are equipped to adapt to market upheavals and technological advancements.</a:t>
            </a:r>
          </a:p>
          <a:p>
            <a:r>
              <a:rPr lang="en-CA" dirty="0">
                <a:solidFill>
                  <a:schemeClr val="tx1">
                    <a:lumMod val="50000"/>
                  </a:schemeClr>
                </a:solidFill>
                <a:latin typeface="+mj-lt"/>
              </a:rPr>
              <a:t>Use of AI-powered database systems, data analytics, and smart CRM tools are making quicker sales.</a:t>
            </a:r>
          </a:p>
          <a:p>
            <a:r>
              <a:rPr lang="en-CA" dirty="0">
                <a:solidFill>
                  <a:schemeClr val="tx1">
                    <a:lumMod val="50000"/>
                  </a:schemeClr>
                </a:solidFill>
                <a:latin typeface="+mj-lt"/>
              </a:rPr>
              <a:t>It is crucial to choose the right training design and program.</a:t>
            </a:r>
          </a:p>
          <a:p>
            <a:pPr lvl="1"/>
            <a:r>
              <a:rPr lang="en-CA" sz="1800" dirty="0">
                <a:solidFill>
                  <a:schemeClr val="tx1">
                    <a:lumMod val="50000"/>
                  </a:schemeClr>
                </a:solidFill>
                <a:latin typeface="+mj-lt"/>
              </a:rPr>
              <a:t>IDEA (Induct, Develop, Enable, Assess) is an approach for sustained workforce development in the face of technology disruption, diversity of the company’s operations, or even manpower churn.</a:t>
            </a:r>
          </a:p>
          <a:p>
            <a:pPr lvl="1"/>
            <a:r>
              <a:rPr lang="en-CA" sz="1800" dirty="0">
                <a:solidFill>
                  <a:schemeClr val="tx1">
                    <a:lumMod val="50000"/>
                  </a:schemeClr>
                </a:solidFill>
                <a:latin typeface="+mj-lt"/>
              </a:rPr>
              <a:t>Focus on continuous training to adapt to changing market trends and requirements.</a:t>
            </a:r>
          </a:p>
          <a:p>
            <a:pPr lvl="1"/>
            <a:r>
              <a:rPr lang="en-CA" dirty="0">
                <a:solidFill>
                  <a:schemeClr val="tx1">
                    <a:lumMod val="50000"/>
                  </a:schemeClr>
                </a:solidFill>
                <a:latin typeface="+mj-lt"/>
              </a:rPr>
              <a:t>Soft skills and personal customer conversations remain crucial in technology-driven age.</a:t>
            </a:r>
          </a:p>
          <a:p>
            <a:r>
              <a:rPr lang="en-CA" dirty="0">
                <a:solidFill>
                  <a:schemeClr val="tx1">
                    <a:lumMod val="50000"/>
                  </a:schemeClr>
                </a:solidFill>
                <a:latin typeface="+mj-lt"/>
              </a:rPr>
              <a:t>Integrated efforts between education, government functionaries, industry experts, and leading researchers around the globe are needed to prepare and generate 'industry-ready' and future-ready salespeople.</a:t>
            </a:r>
          </a:p>
          <a:p>
            <a:r>
              <a:rPr lang="en-CA" dirty="0">
                <a:solidFill>
                  <a:schemeClr val="tx1">
                    <a:lumMod val="50000"/>
                  </a:schemeClr>
                </a:solidFill>
                <a:latin typeface="+mj-lt"/>
              </a:rPr>
              <a:t>Training and upskilling are imperative for sustained success.</a:t>
            </a:r>
          </a:p>
        </p:txBody>
      </p:sp>
    </p:spTree>
    <p:extLst>
      <p:ext uri="{BB962C8B-B14F-4D97-AF65-F5344CB8AC3E}">
        <p14:creationId xmlns:p14="http://schemas.microsoft.com/office/powerpoint/2010/main" val="10238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8.0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cs typeface="Arial"/>
              </a:rPr>
              <a:t>Discuss the need for forecasting human resource needs and techniques for forecasting.</a:t>
            </a:r>
          </a:p>
          <a:p>
            <a:pPr marL="342900" indent="-342900">
              <a:buFont typeface="Arial"/>
              <a:buChar char="•"/>
            </a:pPr>
            <a:r>
              <a:rPr lang="en-CA" sz="2000" dirty="0">
                <a:solidFill>
                  <a:schemeClr val="bg2"/>
                </a:solidFill>
                <a:cs typeface="Arial"/>
              </a:rPr>
              <a:t>Describe the impact of recruiting internal and external candidates.</a:t>
            </a:r>
          </a:p>
          <a:p>
            <a:pPr marL="342900" indent="-342900">
              <a:buFont typeface="Arial"/>
              <a:buChar char="•"/>
            </a:pPr>
            <a:r>
              <a:rPr lang="en-CA" sz="2000" dirty="0">
                <a:solidFill>
                  <a:schemeClr val="bg2"/>
                </a:solidFill>
                <a:cs typeface="Arial"/>
              </a:rPr>
              <a:t>Explain the steps to an effective recruitment strategy.</a:t>
            </a:r>
          </a:p>
          <a:p>
            <a:pPr marL="342900" indent="-342900">
              <a:buFont typeface="Arial"/>
              <a:buChar char="•"/>
            </a:pPr>
            <a:r>
              <a:rPr lang="en-CA" sz="2000" dirty="0">
                <a:solidFill>
                  <a:schemeClr val="bg2"/>
                </a:solidFill>
                <a:cs typeface="Arial"/>
              </a:rPr>
              <a:t>Develop a job analysis and job description.</a:t>
            </a:r>
          </a:p>
          <a:p>
            <a:pPr marL="342900" indent="-342900">
              <a:buFont typeface="Arial"/>
              <a:buChar char="•"/>
            </a:pPr>
            <a:r>
              <a:rPr lang="en-CA" sz="2000" dirty="0">
                <a:solidFill>
                  <a:schemeClr val="bg2"/>
                </a:solidFill>
                <a:cs typeface="Arial"/>
              </a:rPr>
              <a:t>Explain the various sources of recruitment of salespeople.</a:t>
            </a:r>
          </a:p>
          <a:p>
            <a:pPr marL="342900" indent="-342900">
              <a:buFont typeface="Arial"/>
              <a:buChar char="•"/>
            </a:pPr>
            <a:r>
              <a:rPr lang="en-CA" sz="2000" dirty="0">
                <a:solidFill>
                  <a:schemeClr val="bg2"/>
                </a:solidFill>
                <a:cs typeface="Arial"/>
              </a:rPr>
              <a:t>Outline the costs of recruitment.</a:t>
            </a:r>
          </a:p>
          <a:p>
            <a:pPr marL="342900" indent="-342900">
              <a:buFont typeface="Arial"/>
              <a:buChar char="•"/>
            </a:pPr>
            <a:r>
              <a:rPr lang="en-CA" sz="2000" dirty="0">
                <a:solidFill>
                  <a:schemeClr val="bg2"/>
                </a:solidFill>
                <a:cs typeface="Arial"/>
              </a:rPr>
              <a:t>Discuss onboarding and its importance.</a:t>
            </a:r>
          </a:p>
          <a:p>
            <a:pPr marL="342900" indent="-342900">
              <a:buFont typeface="Arial"/>
              <a:buChar char="•"/>
            </a:pPr>
            <a:r>
              <a:rPr lang="en-CA" sz="2000" dirty="0">
                <a:solidFill>
                  <a:schemeClr val="bg2"/>
                </a:solidFill>
                <a:cs typeface="Arial"/>
              </a:rPr>
              <a:t>Identify the different types of training available for new employees</a:t>
            </a:r>
          </a:p>
          <a:p>
            <a:pPr marL="342900" indent="-342900">
              <a:buFont typeface="Arial"/>
              <a:buChar char="•"/>
            </a:pPr>
            <a:r>
              <a:rPr lang="en-CA" sz="2000" dirty="0">
                <a:solidFill>
                  <a:schemeClr val="bg2"/>
                </a:solidFill>
                <a:cs typeface="Arial"/>
              </a:rPr>
              <a:t>Outline ways to future proof a sales team.</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8.1 </a:t>
            </a:r>
            <a:r>
              <a:rPr lang="en-CA" i="0" dirty="0">
                <a:solidFill>
                  <a:srgbClr val="003180"/>
                </a:solidFill>
                <a:effectLst/>
              </a:rPr>
              <a:t>Recruitment</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a:bodyPr>
          <a:lstStyle/>
          <a:p>
            <a:pPr marL="437515"/>
            <a:r>
              <a:rPr lang="en-CA" sz="2000" dirty="0">
                <a:solidFill>
                  <a:schemeClr val="tx1">
                    <a:lumMod val="50000"/>
                  </a:schemeClr>
                </a:solidFill>
              </a:rPr>
              <a:t>Recruitment is defined as a process that provides the organization with a pool of qualified job candidates from which to choose.</a:t>
            </a:r>
          </a:p>
          <a:p>
            <a:pPr marL="437515"/>
            <a:r>
              <a:rPr lang="en-CA" sz="2000" dirty="0">
                <a:solidFill>
                  <a:schemeClr val="tx1">
                    <a:lumMod val="50000"/>
                  </a:schemeClr>
                </a:solidFill>
              </a:rPr>
              <a:t>It involves an element of marketing and sales, as its objective is to raise the level of interest of customers (i.e., prospective employees) in what the company has to offer (i.e., jobs).</a:t>
            </a:r>
          </a:p>
          <a:p>
            <a:pPr marL="437515"/>
            <a:r>
              <a:rPr lang="en-CA" sz="2000" dirty="0">
                <a:solidFill>
                  <a:schemeClr val="tx1">
                    <a:lumMod val="50000"/>
                  </a:schemeClr>
                </a:solidFill>
              </a:rPr>
              <a:t>Hiring the right talent is crucial for an organization’s competitive success.</a:t>
            </a:r>
          </a:p>
          <a:p>
            <a:pPr marL="437515"/>
            <a:r>
              <a:rPr lang="en-CA" sz="2000" dirty="0">
                <a:solidFill>
                  <a:schemeClr val="tx1">
                    <a:lumMod val="50000"/>
                  </a:schemeClr>
                </a:solidFill>
              </a:rPr>
              <a:t>Staffing plan includes six main steps: </a:t>
            </a:r>
          </a:p>
          <a:p>
            <a:pPr marL="1252416" lvl="1" indent="-457200">
              <a:buFont typeface="+mj-lt"/>
              <a:buAutoNum type="arabicPeriod"/>
            </a:pPr>
            <a:r>
              <a:rPr lang="en-CA" sz="2000" i="0" dirty="0">
                <a:solidFill>
                  <a:schemeClr val="tx1">
                    <a:lumMod val="50000"/>
                  </a:schemeClr>
                </a:solidFill>
                <a:effectLst/>
                <a:latin typeface="+mn-lt"/>
              </a:rPr>
              <a:t>Evaluate the goals of the organization.</a:t>
            </a:r>
          </a:p>
          <a:p>
            <a:pPr marL="1252416" lvl="1" indent="-457200">
              <a:buFont typeface="+mj-lt"/>
              <a:buAutoNum type="arabicPeriod"/>
            </a:pPr>
            <a:r>
              <a:rPr lang="en-CA" sz="2000" dirty="0">
                <a:solidFill>
                  <a:schemeClr val="tx1">
                    <a:lumMod val="50000"/>
                  </a:schemeClr>
                </a:solidFill>
                <a:latin typeface="+mn-lt"/>
              </a:rPr>
              <a:t>Identify the factors that might affect the staffing plan.</a:t>
            </a:r>
          </a:p>
          <a:p>
            <a:pPr marL="1252416" lvl="1" indent="-457200">
              <a:buFont typeface="+mj-lt"/>
              <a:buAutoNum type="arabicPeriod"/>
            </a:pPr>
            <a:r>
              <a:rPr lang="en-CA" sz="2000" dirty="0">
                <a:solidFill>
                  <a:schemeClr val="tx1">
                    <a:lumMod val="50000"/>
                  </a:schemeClr>
                </a:solidFill>
                <a:latin typeface="+mn-lt"/>
              </a:rPr>
              <a:t>Establish the current talent landscape.</a:t>
            </a:r>
          </a:p>
          <a:p>
            <a:pPr marL="1252416" lvl="1" indent="-457200">
              <a:buFont typeface="+mj-lt"/>
              <a:buAutoNum type="arabicPeriod"/>
            </a:pPr>
            <a:r>
              <a:rPr lang="en-CA" sz="2000" dirty="0">
                <a:solidFill>
                  <a:schemeClr val="tx1">
                    <a:lumMod val="50000"/>
                  </a:schemeClr>
                </a:solidFill>
                <a:latin typeface="+mn-lt"/>
              </a:rPr>
              <a:t>Forecasting needs.</a:t>
            </a:r>
          </a:p>
          <a:p>
            <a:pPr marL="1252416" lvl="1" indent="-457200">
              <a:buFont typeface="+mj-lt"/>
              <a:buAutoNum type="arabicPeriod"/>
            </a:pPr>
            <a:r>
              <a:rPr lang="en-CA" sz="2000" dirty="0">
                <a:solidFill>
                  <a:schemeClr val="tx1">
                    <a:lumMod val="50000"/>
                  </a:schemeClr>
                </a:solidFill>
                <a:latin typeface="+mn-lt"/>
              </a:rPr>
              <a:t>Conduct a gap analysis. </a:t>
            </a:r>
          </a:p>
          <a:p>
            <a:pPr marL="1252416" lvl="1" indent="-457200">
              <a:buFont typeface="+mj-lt"/>
              <a:buAutoNum type="arabicPeriod"/>
            </a:pPr>
            <a:r>
              <a:rPr lang="en-CA" sz="2000" dirty="0">
                <a:solidFill>
                  <a:schemeClr val="tx1">
                    <a:lumMod val="50000"/>
                  </a:schemeClr>
                </a:solidFill>
                <a:latin typeface="+mn-lt"/>
              </a:rPr>
              <a:t>Develop a recruitment plan.</a:t>
            </a:r>
          </a:p>
          <a:p>
            <a:pPr marL="1252416" lvl="1" indent="-457200">
              <a:buFont typeface="+mj-lt"/>
              <a:buAutoNum type="arabicPeriod"/>
            </a:pP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8.1 </a:t>
            </a:r>
            <a:r>
              <a:rPr lang="en-CA" i="0" dirty="0">
                <a:solidFill>
                  <a:srgbClr val="003180"/>
                </a:solidFill>
                <a:effectLst/>
              </a:rPr>
              <a:t>Trend Analysis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fontScale="92500" lnSpcReduction="20000"/>
          </a:bodyPr>
          <a:lstStyle/>
          <a:p>
            <a:pPr marL="437515"/>
            <a:r>
              <a:rPr lang="en-CA" b="1" dirty="0">
                <a:solidFill>
                  <a:schemeClr val="tx1">
                    <a:lumMod val="50000"/>
                  </a:schemeClr>
                </a:solidFill>
              </a:rPr>
              <a:t>Trend analysis </a:t>
            </a:r>
            <a:r>
              <a:rPr lang="en-CA" dirty="0">
                <a:solidFill>
                  <a:schemeClr val="tx1">
                    <a:lumMod val="50000"/>
                  </a:schemeClr>
                </a:solidFill>
              </a:rPr>
              <a:t>examines past employment levels against selected business variables to predict future staffing requirements.</a:t>
            </a:r>
          </a:p>
          <a:p>
            <a:pPr marL="437515"/>
            <a:r>
              <a:rPr lang="en-CA" dirty="0">
                <a:solidFill>
                  <a:schemeClr val="tx1">
                    <a:lumMod val="50000"/>
                  </a:schemeClr>
                </a:solidFill>
              </a:rPr>
              <a:t>Forecasting is based on both internal and external factors:</a:t>
            </a:r>
          </a:p>
          <a:p>
            <a:pPr marL="1218539" lvl="1"/>
            <a:r>
              <a:rPr lang="en-CA" sz="1800" b="1" dirty="0">
                <a:solidFill>
                  <a:schemeClr val="tx1">
                    <a:lumMod val="50000"/>
                  </a:schemeClr>
                </a:solidFill>
                <a:latin typeface="+mn-lt"/>
              </a:rPr>
              <a:t>Internal Factors</a:t>
            </a:r>
          </a:p>
          <a:p>
            <a:pPr marL="1862000" lvl="2" indent="-457200">
              <a:buFont typeface="+mj-lt"/>
              <a:buAutoNum type="arabicPeriod"/>
            </a:pPr>
            <a:r>
              <a:rPr lang="en-CA" sz="1800" dirty="0">
                <a:solidFill>
                  <a:schemeClr val="tx1">
                    <a:lumMod val="50000"/>
                  </a:schemeClr>
                </a:solidFill>
                <a:latin typeface="+mn-lt"/>
              </a:rPr>
              <a:t>Budget constraints</a:t>
            </a:r>
          </a:p>
          <a:p>
            <a:pPr marL="1862000" lvl="2" indent="-457200">
              <a:buFont typeface="+mj-lt"/>
              <a:buAutoNum type="arabicPeriod"/>
            </a:pPr>
            <a:r>
              <a:rPr lang="en-CA" sz="1800" dirty="0">
                <a:solidFill>
                  <a:schemeClr val="tx1">
                    <a:lumMod val="50000"/>
                  </a:schemeClr>
                </a:solidFill>
                <a:latin typeface="+mn-lt"/>
              </a:rPr>
              <a:t>Expected or trend of employee separations</a:t>
            </a:r>
          </a:p>
          <a:p>
            <a:pPr marL="1862000" lvl="2" indent="-457200">
              <a:buFont typeface="+mj-lt"/>
              <a:buAutoNum type="arabicPeriod"/>
            </a:pPr>
            <a:r>
              <a:rPr lang="en-CA" sz="1800" dirty="0">
                <a:solidFill>
                  <a:schemeClr val="tx1">
                    <a:lumMod val="50000"/>
                  </a:schemeClr>
                </a:solidFill>
                <a:latin typeface="+mn-lt"/>
              </a:rPr>
              <a:t>Production levels</a:t>
            </a:r>
          </a:p>
          <a:p>
            <a:pPr marL="1862000" lvl="2" indent="-457200">
              <a:buFont typeface="+mj-lt"/>
              <a:buAutoNum type="arabicPeriod"/>
            </a:pPr>
            <a:r>
              <a:rPr lang="en-CA" sz="1800" dirty="0">
                <a:solidFill>
                  <a:schemeClr val="tx1">
                    <a:lumMod val="50000"/>
                  </a:schemeClr>
                </a:solidFill>
                <a:latin typeface="+mn-lt"/>
              </a:rPr>
              <a:t>Sales increases or decreases</a:t>
            </a:r>
          </a:p>
          <a:p>
            <a:pPr marL="1862000" lvl="2" indent="-457200">
              <a:buFont typeface="+mj-lt"/>
              <a:buAutoNum type="arabicPeriod"/>
            </a:pPr>
            <a:r>
              <a:rPr lang="en-CA" sz="1800" dirty="0">
                <a:solidFill>
                  <a:schemeClr val="tx1">
                    <a:lumMod val="50000"/>
                  </a:schemeClr>
                </a:solidFill>
                <a:latin typeface="+mn-lt"/>
              </a:rPr>
              <a:t>Global expansion plans</a:t>
            </a:r>
          </a:p>
          <a:p>
            <a:pPr marL="1252416" lvl="1" indent="-457200"/>
            <a:r>
              <a:rPr lang="en-CA" sz="1800" b="1" dirty="0">
                <a:solidFill>
                  <a:schemeClr val="tx1">
                    <a:lumMod val="50000"/>
                  </a:schemeClr>
                </a:solidFill>
                <a:latin typeface="+mn-lt"/>
              </a:rPr>
              <a:t>External Factors</a:t>
            </a:r>
          </a:p>
          <a:p>
            <a:pPr marL="1862000" lvl="2" indent="-457200">
              <a:buFont typeface="+mj-lt"/>
              <a:buAutoNum type="arabicPeriod"/>
            </a:pPr>
            <a:r>
              <a:rPr lang="en-CA" sz="1800" dirty="0">
                <a:solidFill>
                  <a:schemeClr val="tx1">
                    <a:lumMod val="50000"/>
                  </a:schemeClr>
                </a:solidFill>
                <a:latin typeface="+mn-lt"/>
              </a:rPr>
              <a:t>Changes in technology</a:t>
            </a:r>
          </a:p>
          <a:p>
            <a:pPr marL="1862000" lvl="2" indent="-457200">
              <a:buFont typeface="+mj-lt"/>
              <a:buAutoNum type="arabicPeriod"/>
            </a:pPr>
            <a:r>
              <a:rPr lang="en-CA" sz="1800" dirty="0">
                <a:solidFill>
                  <a:schemeClr val="tx1">
                    <a:lumMod val="50000"/>
                  </a:schemeClr>
                </a:solidFill>
                <a:latin typeface="+mn-lt"/>
              </a:rPr>
              <a:t>Changes in laws</a:t>
            </a:r>
          </a:p>
          <a:p>
            <a:pPr marL="1862000" lvl="2" indent="-457200">
              <a:buFont typeface="+mj-lt"/>
              <a:buAutoNum type="arabicPeriod"/>
            </a:pPr>
            <a:r>
              <a:rPr lang="en-CA" sz="1800" dirty="0">
                <a:solidFill>
                  <a:schemeClr val="tx1">
                    <a:lumMod val="50000"/>
                  </a:schemeClr>
                </a:solidFill>
                <a:latin typeface="+mn-lt"/>
              </a:rPr>
              <a:t>Unemployment rates</a:t>
            </a:r>
          </a:p>
          <a:p>
            <a:pPr marL="1862000" lvl="2" indent="-457200">
              <a:buFont typeface="+mj-lt"/>
              <a:buAutoNum type="arabicPeriod"/>
            </a:pPr>
            <a:r>
              <a:rPr lang="en-CA" sz="1800" dirty="0">
                <a:solidFill>
                  <a:schemeClr val="tx1">
                    <a:lumMod val="50000"/>
                  </a:schemeClr>
                </a:solidFill>
                <a:latin typeface="+mn-lt"/>
              </a:rPr>
              <a:t>Shifts in population</a:t>
            </a:r>
          </a:p>
          <a:p>
            <a:pPr marL="1862000" lvl="2" indent="-457200">
              <a:buFont typeface="+mj-lt"/>
              <a:buAutoNum type="arabicPeriod"/>
            </a:pPr>
            <a:r>
              <a:rPr lang="en-CA" sz="1800" dirty="0">
                <a:solidFill>
                  <a:schemeClr val="tx1">
                    <a:lumMod val="50000"/>
                  </a:schemeClr>
                </a:solidFill>
                <a:latin typeface="+mn-lt"/>
              </a:rPr>
              <a:t>Shifts in urban, suburban, and rural areas</a:t>
            </a:r>
          </a:p>
          <a:p>
            <a:pPr marL="1862000" lvl="2" indent="-457200">
              <a:buFont typeface="+mj-lt"/>
              <a:buAutoNum type="arabicPeriod"/>
            </a:pPr>
            <a:r>
              <a:rPr lang="en-CA" sz="1800" dirty="0">
                <a:solidFill>
                  <a:schemeClr val="tx1">
                    <a:lumMod val="50000"/>
                  </a:schemeClr>
                </a:solidFill>
                <a:latin typeface="+mn-lt"/>
              </a:rPr>
              <a:t>Competition</a:t>
            </a:r>
            <a:endParaRPr lang="en-CA" dirty="0">
              <a:solidFill>
                <a:schemeClr val="tx1">
                  <a:lumMod val="50000"/>
                </a:schemeClr>
              </a:solidFill>
              <a:latin typeface="+mn-lt"/>
            </a:endParaRPr>
          </a:p>
          <a:p>
            <a:pPr marL="437515"/>
            <a:r>
              <a:rPr lang="en-CA" dirty="0">
                <a:solidFill>
                  <a:schemeClr val="tx1">
                    <a:lumMod val="50000"/>
                  </a:schemeClr>
                </a:solidFill>
              </a:rPr>
              <a:t>Once the forecasting data are gathered and analyzed, the HR professional can see where gaps exist and then begin to recruit individuals with the right skills, education, and backgrounds.</a:t>
            </a:r>
          </a:p>
          <a:p>
            <a:pPr marL="151765" indent="0">
              <a:buNone/>
            </a:pPr>
            <a:endParaRPr lang="en-CA" dirty="0">
              <a:solidFill>
                <a:schemeClr val="tx1">
                  <a:lumMod val="50000"/>
                </a:schemeClr>
              </a:solidFill>
            </a:endParaRPr>
          </a:p>
        </p:txBody>
      </p:sp>
    </p:spTree>
    <p:extLst>
      <p:ext uri="{BB962C8B-B14F-4D97-AF65-F5344CB8AC3E}">
        <p14:creationId xmlns:p14="http://schemas.microsoft.com/office/powerpoint/2010/main" val="199638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8.2 </a:t>
            </a:r>
            <a:r>
              <a:rPr lang="en-CA" i="0" dirty="0">
                <a:solidFill>
                  <a:srgbClr val="003180"/>
                </a:solidFill>
                <a:effectLst/>
              </a:rPr>
              <a:t>The Recruitment Plan</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796514" cy="4671500"/>
          </a:xfrm>
        </p:spPr>
        <p:txBody>
          <a:bodyPr>
            <a:noAutofit/>
          </a:bodyPr>
          <a:lstStyle/>
          <a:p>
            <a:pPr marL="437515"/>
            <a:r>
              <a:rPr lang="en-CA" sz="1900" dirty="0">
                <a:solidFill>
                  <a:schemeClr val="tx1">
                    <a:lumMod val="50000"/>
                  </a:schemeClr>
                </a:solidFill>
              </a:rPr>
              <a:t>When devising a recruiting plan, an important element to consider is whether the pool of candidates will be internal, external, or both.</a:t>
            </a:r>
          </a:p>
          <a:p>
            <a:pPr marL="437515"/>
            <a:r>
              <a:rPr lang="en-CA" sz="1900" b="1" dirty="0">
                <a:solidFill>
                  <a:schemeClr val="tx1">
                    <a:lumMod val="50000"/>
                  </a:schemeClr>
                </a:solidFill>
              </a:rPr>
              <a:t>Internal candidates </a:t>
            </a:r>
            <a:r>
              <a:rPr lang="en-CA" sz="1900" dirty="0">
                <a:solidFill>
                  <a:schemeClr val="tx1">
                    <a:lumMod val="50000"/>
                  </a:schemeClr>
                </a:solidFill>
              </a:rPr>
              <a:t>are people who are already working for the company. If an internal candidate meets the qualifications, this person might be encouraged to apply for the job.</a:t>
            </a:r>
          </a:p>
          <a:p>
            <a:pPr marL="437515"/>
            <a:r>
              <a:rPr lang="en-CA" sz="1900" dirty="0">
                <a:solidFill>
                  <a:schemeClr val="tx1">
                    <a:lumMod val="50000"/>
                  </a:schemeClr>
                </a:solidFill>
              </a:rPr>
              <a:t>External recruitment involves hiring candidates from outside the organization.</a:t>
            </a:r>
          </a:p>
          <a:p>
            <a:pPr marL="437515"/>
            <a:r>
              <a:rPr lang="en-CA" sz="1900" dirty="0">
                <a:solidFill>
                  <a:schemeClr val="tx1">
                    <a:lumMod val="50000"/>
                  </a:schemeClr>
                </a:solidFill>
              </a:rPr>
              <a:t>Understanding the labor market is crucial as external factors like the pandemic can impact talent availability and create variations in specific industries.</a:t>
            </a:r>
          </a:p>
          <a:p>
            <a:pPr marL="437515"/>
            <a:endParaRPr lang="en-CA" sz="1900" dirty="0">
              <a:solidFill>
                <a:schemeClr val="tx1">
                  <a:lumMod val="50000"/>
                </a:schemeClr>
              </a:solidFill>
            </a:endParaRPr>
          </a:p>
        </p:txBody>
      </p:sp>
      <p:pic>
        <p:nvPicPr>
          <p:cNvPr id="1026" name="Picture 2" descr="Canadian Unemployment Rate Changes February 22 to January 23">
            <a:extLst>
              <a:ext uri="{FF2B5EF4-FFF2-40B4-BE49-F238E27FC236}">
                <a16:creationId xmlns:a16="http://schemas.microsoft.com/office/drawing/2014/main" id="{0CD38FBB-710A-CC03-BB27-E298349F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9833"/>
            <a:ext cx="5548085" cy="396291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0AE8BE7-A1E7-942D-F208-EC8CD8E13016}"/>
              </a:ext>
            </a:extLst>
          </p:cNvPr>
          <p:cNvSpPr txBox="1"/>
          <p:nvPr/>
        </p:nvSpPr>
        <p:spPr>
          <a:xfrm>
            <a:off x="6096000" y="5696127"/>
            <a:ext cx="5851424" cy="646331"/>
          </a:xfrm>
          <a:prstGeom prst="rect">
            <a:avLst/>
          </a:prstGeom>
          <a:noFill/>
        </p:spPr>
        <p:txBody>
          <a:bodyPr wrap="square" rtlCol="0">
            <a:spAutoFit/>
          </a:bodyPr>
          <a:lstStyle/>
          <a:p>
            <a:r>
              <a:rPr lang="en-CA" b="0" i="1" dirty="0">
                <a:solidFill>
                  <a:srgbClr val="003180"/>
                </a:solidFill>
                <a:effectLst/>
              </a:rPr>
              <a:t>Canadian Unemployment Rates” by Fanshawe College </a:t>
            </a:r>
            <a:r>
              <a:rPr lang="en-CA" b="0" i="1" u="sng" dirty="0">
                <a:effectLst/>
                <a:hlinkClick r:id="rId4"/>
              </a:rPr>
              <a:t>CC BY 4.0</a:t>
            </a:r>
            <a:endParaRPr lang="en-CA" dirty="0"/>
          </a:p>
        </p:txBody>
      </p:sp>
    </p:spTree>
    <p:extLst>
      <p:ext uri="{BB962C8B-B14F-4D97-AF65-F5344CB8AC3E}">
        <p14:creationId xmlns:p14="http://schemas.microsoft.com/office/powerpoint/2010/main" val="15502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8.2 </a:t>
            </a:r>
            <a:r>
              <a:rPr lang="en-CA" i="0" dirty="0">
                <a:solidFill>
                  <a:srgbClr val="003180"/>
                </a:solidFill>
                <a:effectLst/>
              </a:rPr>
              <a:t>Advantages and Disadvantages of Each Approach</a:t>
            </a:r>
            <a:endParaRPr lang="en-CA" dirty="0"/>
          </a:p>
        </p:txBody>
      </p:sp>
      <p:sp>
        <p:nvSpPr>
          <p:cNvPr id="4" name="CuadroTexto 3">
            <a:extLst>
              <a:ext uri="{FF2B5EF4-FFF2-40B4-BE49-F238E27FC236}">
                <a16:creationId xmlns:a16="http://schemas.microsoft.com/office/drawing/2014/main" id="{20AE8BE7-A1E7-942D-F208-EC8CD8E13016}"/>
              </a:ext>
            </a:extLst>
          </p:cNvPr>
          <p:cNvSpPr txBox="1"/>
          <p:nvPr/>
        </p:nvSpPr>
        <p:spPr>
          <a:xfrm>
            <a:off x="1376078" y="6101025"/>
            <a:ext cx="9672071" cy="369332"/>
          </a:xfrm>
          <a:prstGeom prst="rect">
            <a:avLst/>
          </a:prstGeom>
          <a:noFill/>
        </p:spPr>
        <p:txBody>
          <a:bodyPr wrap="none" rtlCol="0">
            <a:spAutoFit/>
          </a:bodyPr>
          <a:lstStyle/>
          <a:p>
            <a:r>
              <a:rPr lang="en-CA" b="0" i="1" dirty="0">
                <a:solidFill>
                  <a:srgbClr val="003180"/>
                </a:solidFill>
                <a:effectLst/>
                <a:latin typeface="Encode Sans"/>
              </a:rPr>
              <a:t>Table 8.2.1 Possible Advantages and Disadvantages of Hiring an Internal versus an External Candidate</a:t>
            </a:r>
          </a:p>
        </p:txBody>
      </p:sp>
      <p:graphicFrame>
        <p:nvGraphicFramePr>
          <p:cNvPr id="7" name="Tabla 7">
            <a:extLst>
              <a:ext uri="{FF2B5EF4-FFF2-40B4-BE49-F238E27FC236}">
                <a16:creationId xmlns:a16="http://schemas.microsoft.com/office/drawing/2014/main" id="{34AFDA35-79CE-D3C4-5CB9-153C99618484}"/>
              </a:ext>
            </a:extLst>
          </p:cNvPr>
          <p:cNvGraphicFramePr>
            <a:graphicFrameLocks noGrp="1"/>
          </p:cNvGraphicFramePr>
          <p:nvPr>
            <p:extLst>
              <p:ext uri="{D42A27DB-BD31-4B8C-83A1-F6EECF244321}">
                <p14:modId xmlns:p14="http://schemas.microsoft.com/office/powerpoint/2010/main" val="641253664"/>
              </p:ext>
            </p:extLst>
          </p:nvPr>
        </p:nvGraphicFramePr>
        <p:xfrm>
          <a:off x="415600" y="1245387"/>
          <a:ext cx="11360799" cy="4847689"/>
        </p:xfrm>
        <a:graphic>
          <a:graphicData uri="http://schemas.openxmlformats.org/drawingml/2006/table">
            <a:tbl>
              <a:tblPr firstRow="1" bandRow="1">
                <a:tableStyleId>{5C22544A-7EE6-4342-B048-85BDC9FD1C3A}</a:tableStyleId>
              </a:tblPr>
              <a:tblGrid>
                <a:gridCol w="2745043">
                  <a:extLst>
                    <a:ext uri="{9D8B030D-6E8A-4147-A177-3AD203B41FA5}">
                      <a16:colId xmlns:a16="http://schemas.microsoft.com/office/drawing/2014/main" val="809907783"/>
                    </a:ext>
                  </a:extLst>
                </a:gridCol>
                <a:gridCol w="4492487">
                  <a:extLst>
                    <a:ext uri="{9D8B030D-6E8A-4147-A177-3AD203B41FA5}">
                      <a16:colId xmlns:a16="http://schemas.microsoft.com/office/drawing/2014/main" val="209642414"/>
                    </a:ext>
                  </a:extLst>
                </a:gridCol>
                <a:gridCol w="4123269">
                  <a:extLst>
                    <a:ext uri="{9D8B030D-6E8A-4147-A177-3AD203B41FA5}">
                      <a16:colId xmlns:a16="http://schemas.microsoft.com/office/drawing/2014/main" val="722526190"/>
                    </a:ext>
                  </a:extLst>
                </a:gridCol>
              </a:tblGrid>
              <a:tr h="380211">
                <a:tc>
                  <a:txBody>
                    <a:bodyPr/>
                    <a:lstStyle/>
                    <a:p>
                      <a:r>
                        <a:rPr lang="en-CA" sz="1800" dirty="0">
                          <a:latin typeface="+mn-lt"/>
                        </a:rPr>
                        <a:t>Recruitment Type</a:t>
                      </a:r>
                    </a:p>
                  </a:txBody>
                  <a:tcPr/>
                </a:tc>
                <a:tc>
                  <a:txBody>
                    <a:bodyPr/>
                    <a:lstStyle/>
                    <a:p>
                      <a:r>
                        <a:rPr lang="en-CA" sz="1800" dirty="0">
                          <a:latin typeface="+mn-lt"/>
                        </a:rPr>
                        <a:t>Advantages</a:t>
                      </a:r>
                    </a:p>
                  </a:txBody>
                  <a:tcPr/>
                </a:tc>
                <a:tc>
                  <a:txBody>
                    <a:bodyPr/>
                    <a:lstStyle/>
                    <a:p>
                      <a:r>
                        <a:rPr lang="en-CA" sz="1800" dirty="0">
                          <a:latin typeface="+mn-lt"/>
                        </a:rPr>
                        <a:t>Disadvantages</a:t>
                      </a:r>
                    </a:p>
                  </a:txBody>
                  <a:tcPr/>
                </a:tc>
                <a:extLst>
                  <a:ext uri="{0D108BD9-81ED-4DB2-BD59-A6C34878D82A}">
                    <a16:rowId xmlns:a16="http://schemas.microsoft.com/office/drawing/2014/main" val="4266182612"/>
                  </a:ext>
                </a:extLst>
              </a:tr>
              <a:tr h="266147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b="1" dirty="0">
                          <a:latin typeface="+mn-lt"/>
                        </a:rPr>
                        <a:t>Internal recruitment</a:t>
                      </a:r>
                    </a:p>
                  </a:txBody>
                  <a:tcPr/>
                </a:tc>
                <a:tc>
                  <a:txBody>
                    <a:bodyPr/>
                    <a:lstStyle/>
                    <a:p>
                      <a:pPr marL="342900" indent="-342900">
                        <a:buFont typeface="Arial" panose="020B0604020202020204" pitchFamily="34" charset="0"/>
                        <a:buChar char="•"/>
                      </a:pPr>
                      <a:r>
                        <a:rPr lang="en-CA" sz="1800" dirty="0">
                          <a:latin typeface="+mn-lt"/>
                        </a:rPr>
                        <a:t>Rewards contributions of current staff</a:t>
                      </a:r>
                    </a:p>
                    <a:p>
                      <a:pPr marL="342900" indent="-342900">
                        <a:buFont typeface="Arial" panose="020B0604020202020204" pitchFamily="34" charset="0"/>
                        <a:buChar char="•"/>
                      </a:pPr>
                      <a:r>
                        <a:rPr lang="en-CA" sz="1800" dirty="0">
                          <a:latin typeface="+mn-lt"/>
                        </a:rPr>
                        <a:t>Can be cost effective, as opposed to using a traditional recruitment strategy</a:t>
                      </a:r>
                    </a:p>
                    <a:p>
                      <a:pPr marL="342900" indent="-342900">
                        <a:buFont typeface="Arial" panose="020B0604020202020204" pitchFamily="34" charset="0"/>
                        <a:buChar char="•"/>
                      </a:pPr>
                      <a:r>
                        <a:rPr lang="en-CA" sz="1800" dirty="0">
                          <a:latin typeface="+mn-lt"/>
                        </a:rPr>
                        <a:t>Can improve morale</a:t>
                      </a:r>
                    </a:p>
                    <a:p>
                      <a:pPr marL="342900" indent="-342900">
                        <a:buFont typeface="Arial" panose="020B0604020202020204" pitchFamily="34" charset="0"/>
                        <a:buChar char="•"/>
                      </a:pPr>
                      <a:r>
                        <a:rPr lang="en-CA" sz="1800" dirty="0">
                          <a:latin typeface="+mn-lt"/>
                        </a:rPr>
                        <a:t>Knowing the past performance of the candidate can assist in knowing if they meet the criteria</a:t>
                      </a:r>
                    </a:p>
                  </a:txBody>
                  <a:tcPr/>
                </a:tc>
                <a:tc>
                  <a:txBody>
                    <a:bodyPr/>
                    <a:lstStyle/>
                    <a:p>
                      <a:pPr marL="342900" indent="-342900">
                        <a:buFont typeface="Arial" panose="020B0604020202020204" pitchFamily="34" charset="0"/>
                        <a:buChar char="•"/>
                      </a:pPr>
                      <a:r>
                        <a:rPr lang="en-CA" sz="1800" dirty="0">
                          <a:latin typeface="+mn-lt"/>
                        </a:rPr>
                        <a:t>Can produce “inbreeding,” which may reduce diversity and different perspectives</a:t>
                      </a:r>
                    </a:p>
                    <a:p>
                      <a:pPr marL="342900" indent="-342900">
                        <a:buFont typeface="Arial" panose="020B0604020202020204" pitchFamily="34" charset="0"/>
                        <a:buChar char="•"/>
                      </a:pPr>
                      <a:r>
                        <a:rPr lang="en-CA" sz="1800" dirty="0">
                          <a:latin typeface="+mn-lt"/>
                        </a:rPr>
                        <a:t>May cause political infighting between people to obtain the promotions</a:t>
                      </a:r>
                    </a:p>
                    <a:p>
                      <a:pPr marL="342900" indent="-342900">
                        <a:buFont typeface="Arial" panose="020B0604020202020204" pitchFamily="34" charset="0"/>
                        <a:buChar char="•"/>
                      </a:pPr>
                      <a:r>
                        <a:rPr lang="en-CA" sz="1800" dirty="0">
                          <a:latin typeface="+mn-lt"/>
                        </a:rPr>
                        <a:t>Can create bad feelings if an internal candidate applies for a job and doesn’t get it</a:t>
                      </a:r>
                    </a:p>
                  </a:txBody>
                  <a:tcPr/>
                </a:tc>
                <a:extLst>
                  <a:ext uri="{0D108BD9-81ED-4DB2-BD59-A6C34878D82A}">
                    <a16:rowId xmlns:a16="http://schemas.microsoft.com/office/drawing/2014/main" val="15716616"/>
                  </a:ext>
                </a:extLst>
              </a:tr>
              <a:tr h="180600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b="1" dirty="0">
                          <a:latin typeface="+mn-lt"/>
                        </a:rPr>
                        <a:t>External recruitment</a:t>
                      </a:r>
                    </a:p>
                  </a:txBody>
                  <a:tcPr/>
                </a:tc>
                <a:tc>
                  <a:txBody>
                    <a:bodyPr/>
                    <a:lstStyle/>
                    <a:p>
                      <a:pPr marL="342900" indent="-342900">
                        <a:buFont typeface="Arial" panose="020B0604020202020204" pitchFamily="34" charset="0"/>
                        <a:buChar char="•"/>
                      </a:pPr>
                      <a:r>
                        <a:rPr lang="en-CA" sz="1800" dirty="0">
                          <a:latin typeface="+mn-lt"/>
                        </a:rPr>
                        <a:t>Brings new talent into the company</a:t>
                      </a:r>
                    </a:p>
                    <a:p>
                      <a:pPr marL="342900" indent="-342900">
                        <a:buFont typeface="Arial" panose="020B0604020202020204" pitchFamily="34" charset="0"/>
                        <a:buChar char="•"/>
                      </a:pPr>
                      <a:r>
                        <a:rPr lang="en-CA" sz="1800" dirty="0">
                          <a:latin typeface="+mn-lt"/>
                        </a:rPr>
                        <a:t>Can help an organization obtain diversity goals</a:t>
                      </a:r>
                    </a:p>
                    <a:p>
                      <a:pPr marL="342900" indent="-342900">
                        <a:buFont typeface="Arial" panose="020B0604020202020204" pitchFamily="34" charset="0"/>
                        <a:buChar char="•"/>
                      </a:pPr>
                      <a:r>
                        <a:rPr lang="en-CA" sz="1800" dirty="0">
                          <a:latin typeface="+mn-lt"/>
                        </a:rPr>
                        <a:t>New ideas and insight brought into the company</a:t>
                      </a:r>
                    </a:p>
                  </a:txBody>
                  <a:tcPr/>
                </a:tc>
                <a:tc>
                  <a:txBody>
                    <a:bodyPr/>
                    <a:lstStyle/>
                    <a:p>
                      <a:pPr marL="342900" indent="-342900">
                        <a:buFont typeface="Arial" panose="020B0604020202020204" pitchFamily="34" charset="0"/>
                        <a:buChar char="•"/>
                      </a:pPr>
                      <a:r>
                        <a:rPr lang="en-CA" sz="1800" dirty="0">
                          <a:latin typeface="+mn-lt"/>
                        </a:rPr>
                        <a:t>Implementation of recruitment strategy can be expensive</a:t>
                      </a:r>
                    </a:p>
                    <a:p>
                      <a:pPr marL="342900" indent="-342900">
                        <a:buFont typeface="Arial" panose="020B0604020202020204" pitchFamily="34" charset="0"/>
                        <a:buChar char="•"/>
                      </a:pPr>
                      <a:r>
                        <a:rPr lang="en-CA" sz="1800" dirty="0">
                          <a:latin typeface="+mn-lt"/>
                        </a:rPr>
                        <a:t>Can cause morale problems for internal candidates</a:t>
                      </a:r>
                    </a:p>
                    <a:p>
                      <a:pPr marL="342900" indent="-342900">
                        <a:buFont typeface="Arial" panose="020B0604020202020204" pitchFamily="34" charset="0"/>
                        <a:buChar char="•"/>
                      </a:pPr>
                      <a:r>
                        <a:rPr lang="en-CA" sz="1800" dirty="0">
                          <a:latin typeface="+mn-lt"/>
                        </a:rPr>
                        <a:t>Can take longer for training and orientation</a:t>
                      </a:r>
                    </a:p>
                  </a:txBody>
                  <a:tcPr/>
                </a:tc>
                <a:extLst>
                  <a:ext uri="{0D108BD9-81ED-4DB2-BD59-A6C34878D82A}">
                    <a16:rowId xmlns:a16="http://schemas.microsoft.com/office/drawing/2014/main" val="3906465894"/>
                  </a:ext>
                </a:extLst>
              </a:tr>
            </a:tbl>
          </a:graphicData>
        </a:graphic>
      </p:graphicFrame>
    </p:spTree>
    <p:extLst>
      <p:ext uri="{BB962C8B-B14F-4D97-AF65-F5344CB8AC3E}">
        <p14:creationId xmlns:p14="http://schemas.microsoft.com/office/powerpoint/2010/main" val="320893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8.3 </a:t>
            </a:r>
            <a:r>
              <a:rPr lang="en-CA" i="0" dirty="0">
                <a:solidFill>
                  <a:srgbClr val="003180"/>
                </a:solidFill>
                <a:effectLst/>
              </a:rPr>
              <a:t>Recruitment Strategy</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Recruitment of the right talent, at the right place and at the right time, takes skill and practice, but more importantly, it takes strategic planning.</a:t>
            </a:r>
          </a:p>
          <a:p>
            <a:pPr marL="494665" indent="-342900"/>
            <a:r>
              <a:rPr lang="en-CA" sz="2000" dirty="0">
                <a:solidFill>
                  <a:schemeClr val="tx1">
                    <a:lumMod val="50000"/>
                  </a:schemeClr>
                </a:solidFill>
              </a:rPr>
              <a:t>Aspects of Developing a Recruitment Strategy: </a:t>
            </a:r>
          </a:p>
          <a:p>
            <a:pPr marL="1389989" lvl="1" indent="-457200">
              <a:buFont typeface="+mj-lt"/>
              <a:buAutoNum type="arabicPeriod"/>
            </a:pPr>
            <a:r>
              <a:rPr lang="en-CA" sz="2000" dirty="0">
                <a:solidFill>
                  <a:schemeClr val="tx1">
                    <a:lumMod val="50000"/>
                  </a:schemeClr>
                </a:solidFill>
                <a:latin typeface="+mn-lt"/>
              </a:rPr>
              <a:t>Refer to a staffing plan.</a:t>
            </a:r>
          </a:p>
          <a:p>
            <a:pPr marL="1389989" lvl="1" indent="-457200">
              <a:buFont typeface="+mj-lt"/>
              <a:buAutoNum type="arabicPeriod"/>
            </a:pPr>
            <a:r>
              <a:rPr lang="en-CA" sz="2000" dirty="0">
                <a:solidFill>
                  <a:schemeClr val="tx1">
                    <a:lumMod val="50000"/>
                  </a:schemeClr>
                </a:solidFill>
                <a:latin typeface="+mn-lt"/>
              </a:rPr>
              <a:t>Confirm the job analysis is correct through questionnaires.</a:t>
            </a:r>
          </a:p>
          <a:p>
            <a:pPr marL="1389989" lvl="1" indent="-457200">
              <a:buFont typeface="+mj-lt"/>
              <a:buAutoNum type="arabicPeriod"/>
            </a:pPr>
            <a:r>
              <a:rPr lang="en-CA" sz="2000" dirty="0">
                <a:solidFill>
                  <a:schemeClr val="tx1">
                    <a:lumMod val="50000"/>
                  </a:schemeClr>
                </a:solidFill>
                <a:latin typeface="+mn-lt"/>
              </a:rPr>
              <a:t>Write the job description and job specifications.</a:t>
            </a:r>
          </a:p>
          <a:p>
            <a:pPr marL="1389989" lvl="1" indent="-457200">
              <a:buFont typeface="+mj-lt"/>
              <a:buAutoNum type="arabicPeriod"/>
            </a:pPr>
            <a:r>
              <a:rPr lang="en-CA" sz="2000" dirty="0">
                <a:solidFill>
                  <a:schemeClr val="tx1">
                    <a:lumMod val="50000"/>
                  </a:schemeClr>
                </a:solidFill>
                <a:latin typeface="+mn-lt"/>
              </a:rPr>
              <a:t>Have a bidding system to recruit and review internal candidate qualifications for possible promotions.</a:t>
            </a:r>
          </a:p>
          <a:p>
            <a:pPr marL="1389989" lvl="1" indent="-457200">
              <a:buFont typeface="+mj-lt"/>
              <a:buAutoNum type="arabicPeriod"/>
            </a:pPr>
            <a:r>
              <a:rPr lang="en-CA" sz="2000" dirty="0">
                <a:solidFill>
                  <a:schemeClr val="tx1">
                    <a:lumMod val="50000"/>
                  </a:schemeClr>
                </a:solidFill>
                <a:latin typeface="+mn-lt"/>
              </a:rPr>
              <a:t>Determine the best recruitment strategies for the position.</a:t>
            </a:r>
          </a:p>
          <a:p>
            <a:pPr marL="1389989" lvl="1" indent="-457200">
              <a:buFont typeface="+mj-lt"/>
              <a:buAutoNum type="arabicPeriod"/>
            </a:pPr>
            <a:r>
              <a:rPr lang="en-CA" sz="2000" dirty="0">
                <a:solidFill>
                  <a:schemeClr val="tx1">
                    <a:lumMod val="50000"/>
                  </a:schemeClr>
                </a:solidFill>
                <a:latin typeface="+mn-lt"/>
              </a:rPr>
              <a:t>Implement a recruiting strategy.</a:t>
            </a:r>
          </a:p>
          <a:p>
            <a:pPr marL="151765" indent="0">
              <a:buNone/>
            </a:pPr>
            <a:endParaRPr lang="en-CA" sz="1933" dirty="0">
              <a:solidFill>
                <a:schemeClr val="tx1">
                  <a:lumMod val="50000"/>
                </a:schemeClr>
              </a:solidFill>
              <a:latin typeface="+mn-lt"/>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141715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a:xfrm>
            <a:off x="415600" y="661900"/>
            <a:ext cx="11360800" cy="810400"/>
          </a:xfrm>
        </p:spPr>
        <p:txBody>
          <a:bodyPr>
            <a:normAutofit/>
          </a:bodyPr>
          <a:lstStyle/>
          <a:p>
            <a:r>
              <a:rPr lang="en-CA" dirty="0"/>
              <a:t>8.3 </a:t>
            </a:r>
            <a:r>
              <a:rPr lang="en-CA" i="0" dirty="0">
                <a:solidFill>
                  <a:srgbClr val="003180"/>
                </a:solidFill>
                <a:effectLst/>
              </a:rPr>
              <a:t>Recruitment Strategy </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957658" cy="551824"/>
          </a:xfrm>
        </p:spPr>
        <p:txBody>
          <a:bodyPr>
            <a:noAutofit/>
          </a:bodyPr>
          <a:lstStyle/>
          <a:p>
            <a:pPr marL="151765" indent="0">
              <a:buNone/>
            </a:pPr>
            <a:r>
              <a:rPr lang="en-CA" sz="2000" dirty="0">
                <a:solidFill>
                  <a:schemeClr val="tx1">
                    <a:lumMod val="50000"/>
                  </a:schemeClr>
                </a:solidFill>
              </a:rPr>
              <a:t>Considerations in the recruitment process:</a:t>
            </a:r>
          </a:p>
          <a:p>
            <a:pPr marL="1275689" lvl="1" indent="-342900"/>
            <a:endParaRPr lang="en-CA" sz="2000" dirty="0">
              <a:solidFill>
                <a:schemeClr val="tx1">
                  <a:lumMod val="50000"/>
                </a:schemeClr>
              </a:solidFill>
              <a:latin typeface="+mn-lt"/>
            </a:endParaRPr>
          </a:p>
          <a:p>
            <a:pPr marL="1275689" lvl="1" indent="-342900"/>
            <a:endParaRPr lang="en-CA" sz="2000" dirty="0">
              <a:solidFill>
                <a:schemeClr val="tx1">
                  <a:lumMod val="50000"/>
                </a:schemeClr>
              </a:solidFill>
              <a:latin typeface="+mn-lt"/>
            </a:endParaRPr>
          </a:p>
          <a:p>
            <a:pPr marL="494665" indent="-342900"/>
            <a:endParaRPr lang="en-CA" sz="2000" dirty="0">
              <a:solidFill>
                <a:schemeClr val="tx1">
                  <a:lumMod val="50000"/>
                </a:schemeClr>
              </a:solidFill>
            </a:endParaRPr>
          </a:p>
        </p:txBody>
      </p:sp>
      <p:graphicFrame>
        <p:nvGraphicFramePr>
          <p:cNvPr id="4" name="Diagrama 3" descr="1. Acknowledge the job opening and review the job description.&#10;2. Consider internal candidates’ qualifications.&#10;3. Choose appropriate recruiting strategies for the position.&#10;4. Establish a process for managing the recruitment under constraints.&#10;5. Ensure diversity in the applicant pool.&#10;6. Use job analysis and description to inform the selection process&#10;">
            <a:extLst>
              <a:ext uri="{FF2B5EF4-FFF2-40B4-BE49-F238E27FC236}">
                <a16:creationId xmlns:a16="http://schemas.microsoft.com/office/drawing/2014/main" id="{9C5B78F6-75ED-D1E0-382D-D604C6661E50}"/>
              </a:ext>
            </a:extLst>
          </p:cNvPr>
          <p:cNvGraphicFramePr/>
          <p:nvPr>
            <p:extLst>
              <p:ext uri="{D42A27DB-BD31-4B8C-83A1-F6EECF244321}">
                <p14:modId xmlns:p14="http://schemas.microsoft.com/office/powerpoint/2010/main" val="3083906555"/>
              </p:ext>
            </p:extLst>
          </p:nvPr>
        </p:nvGraphicFramePr>
        <p:xfrm>
          <a:off x="943429" y="2191657"/>
          <a:ext cx="9216572" cy="3946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97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8.4 </a:t>
            </a:r>
            <a:r>
              <a:rPr lang="en-CA" i="0" dirty="0">
                <a:solidFill>
                  <a:srgbClr val="003180"/>
                </a:solidFill>
                <a:effectLst/>
              </a:rPr>
              <a:t>Job Analysis and Job Descriptions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233433"/>
            <a:ext cx="11360800" cy="2772510"/>
          </a:xfrm>
        </p:spPr>
        <p:txBody>
          <a:bodyPr>
            <a:noAutofit/>
          </a:bodyPr>
          <a:lstStyle/>
          <a:p>
            <a:pPr marL="494665" indent="-342900"/>
            <a:r>
              <a:rPr lang="en-CA" dirty="0">
                <a:solidFill>
                  <a:schemeClr val="tx1">
                    <a:lumMod val="50000"/>
                  </a:schemeClr>
                </a:solidFill>
                <a:latin typeface="+mn-lt"/>
              </a:rPr>
              <a:t>The </a:t>
            </a:r>
            <a:r>
              <a:rPr lang="en-CA" b="1" dirty="0">
                <a:solidFill>
                  <a:schemeClr val="tx1">
                    <a:lumMod val="50000"/>
                  </a:schemeClr>
                </a:solidFill>
                <a:latin typeface="+mn-lt"/>
              </a:rPr>
              <a:t>job analysis </a:t>
            </a:r>
            <a:r>
              <a:rPr lang="en-CA" dirty="0">
                <a:solidFill>
                  <a:schemeClr val="tx1">
                    <a:lumMod val="50000"/>
                  </a:schemeClr>
                </a:solidFill>
                <a:latin typeface="+mn-lt"/>
              </a:rPr>
              <a:t>is a formal system developed to determine what tasks people actually perform in their jobs.</a:t>
            </a:r>
          </a:p>
          <a:p>
            <a:pPr marL="494665" indent="-342900"/>
            <a:r>
              <a:rPr lang="en-CA" b="1" dirty="0">
                <a:solidFill>
                  <a:schemeClr val="tx1">
                    <a:lumMod val="50000"/>
                  </a:schemeClr>
                </a:solidFill>
                <a:latin typeface="+mn-lt"/>
              </a:rPr>
              <a:t>Job design </a:t>
            </a:r>
            <a:r>
              <a:rPr lang="en-CA" dirty="0">
                <a:solidFill>
                  <a:schemeClr val="tx1">
                    <a:lumMod val="50000"/>
                  </a:schemeClr>
                </a:solidFill>
                <a:latin typeface="+mn-lt"/>
              </a:rPr>
              <a:t>refers to how a job can be modified or changed to be more effective.</a:t>
            </a:r>
          </a:p>
          <a:p>
            <a:pPr marL="494665" indent="-342900"/>
            <a:r>
              <a:rPr lang="en-CA" dirty="0">
                <a:solidFill>
                  <a:schemeClr val="tx1">
                    <a:lumMod val="50000"/>
                  </a:schemeClr>
                </a:solidFill>
                <a:latin typeface="+mn-lt"/>
              </a:rPr>
              <a:t>The information gathered from the job analysis is used to develop both the job description and the job specifications.</a:t>
            </a:r>
          </a:p>
          <a:p>
            <a:pPr marL="494665" indent="-342900"/>
            <a:r>
              <a:rPr lang="en-CA" dirty="0">
                <a:solidFill>
                  <a:schemeClr val="tx1">
                    <a:lumMod val="50000"/>
                  </a:schemeClr>
                </a:solidFill>
                <a:latin typeface="+mn-lt"/>
              </a:rPr>
              <a:t>A </a:t>
            </a:r>
            <a:r>
              <a:rPr lang="en-CA" b="1" dirty="0">
                <a:solidFill>
                  <a:schemeClr val="tx1">
                    <a:lumMod val="50000"/>
                  </a:schemeClr>
                </a:solidFill>
                <a:latin typeface="+mn-lt"/>
              </a:rPr>
              <a:t>job description </a:t>
            </a:r>
            <a:r>
              <a:rPr lang="en-CA" dirty="0">
                <a:solidFill>
                  <a:schemeClr val="tx1">
                    <a:lumMod val="50000"/>
                  </a:schemeClr>
                </a:solidFill>
                <a:latin typeface="+mn-lt"/>
              </a:rPr>
              <a:t>is a list of tasks, duties, and responsibilities of a job.</a:t>
            </a:r>
          </a:p>
          <a:p>
            <a:pPr marL="494665" indent="-342900"/>
            <a:r>
              <a:rPr lang="en-CA" b="1" dirty="0">
                <a:solidFill>
                  <a:schemeClr val="tx1">
                    <a:lumMod val="50000"/>
                  </a:schemeClr>
                </a:solidFill>
                <a:latin typeface="+mn-lt"/>
              </a:rPr>
              <a:t>Job specifications </a:t>
            </a:r>
            <a:r>
              <a:rPr lang="en-CA" dirty="0">
                <a:solidFill>
                  <a:schemeClr val="tx1">
                    <a:lumMod val="50000"/>
                  </a:schemeClr>
                </a:solidFill>
                <a:latin typeface="+mn-lt"/>
              </a:rPr>
              <a:t>discuss the skills and abilities the person must have to perform the job.</a:t>
            </a:r>
          </a:p>
          <a:p>
            <a:pPr marL="1275689" lvl="1" indent="-342900"/>
            <a:endParaRPr lang="en-CA" sz="1800" dirty="0">
              <a:solidFill>
                <a:schemeClr val="tx1">
                  <a:lumMod val="50000"/>
                </a:schemeClr>
              </a:solidFill>
              <a:latin typeface="+mn-lt"/>
            </a:endParaRPr>
          </a:p>
          <a:p>
            <a:pPr marL="494665" indent="-342900"/>
            <a:endParaRPr lang="en-CA" dirty="0">
              <a:solidFill>
                <a:schemeClr val="tx1">
                  <a:lumMod val="50000"/>
                </a:schemeClr>
              </a:solidFill>
            </a:endParaRPr>
          </a:p>
        </p:txBody>
      </p:sp>
      <p:pic>
        <p:nvPicPr>
          <p:cNvPr id="4098" name="Picture 2" descr="Process for Writing the Job Analysis: &#10;&quot;Select jobs to study,&quot; &quot;Determine information needed,&quot; &quot;Identify sources of data,&quot; &quot;Determine methods of data collection,&quot; &quot;Evaluate and verify data,&quot; &quot;Use data to begin the process of writing the analysis, then the job description.&quot;">
            <a:extLst>
              <a:ext uri="{FF2B5EF4-FFF2-40B4-BE49-F238E27FC236}">
                <a16:creationId xmlns:a16="http://schemas.microsoft.com/office/drawing/2014/main" id="{282EB57A-0AA5-E2D1-6E78-D6C0F20675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39" b="7149"/>
          <a:stretch/>
        </p:blipFill>
        <p:spPr bwMode="auto">
          <a:xfrm>
            <a:off x="805542" y="3727648"/>
            <a:ext cx="10580915" cy="230539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63275AD-DDDE-7880-E255-B49FE3B3AD78}"/>
              </a:ext>
            </a:extLst>
          </p:cNvPr>
          <p:cNvSpPr txBox="1"/>
          <p:nvPr/>
        </p:nvSpPr>
        <p:spPr>
          <a:xfrm>
            <a:off x="1451113" y="6033038"/>
            <a:ext cx="8849282" cy="369332"/>
          </a:xfrm>
          <a:prstGeom prst="rect">
            <a:avLst/>
          </a:prstGeom>
          <a:noFill/>
        </p:spPr>
        <p:txBody>
          <a:bodyPr wrap="none" rtlCol="0">
            <a:spAutoFit/>
          </a:bodyPr>
          <a:lstStyle/>
          <a:p>
            <a:r>
              <a:rPr lang="en-CA" b="0" i="1">
                <a:solidFill>
                  <a:srgbClr val="003180"/>
                </a:solidFill>
                <a:effectLst/>
              </a:rPr>
              <a:t>Figure 8.4.1 “Process for Writing the Job Analysis” by Freddy Vale </a:t>
            </a:r>
            <a:r>
              <a:rPr lang="en-CA" b="0" i="1" u="sng">
                <a:effectLst/>
                <a:hlinkClick r:id="rId4"/>
              </a:rPr>
              <a:t>CC BY-NC-SA 4.0</a:t>
            </a:r>
            <a:endParaRPr lang="en-CA"/>
          </a:p>
        </p:txBody>
      </p:sp>
    </p:spTree>
    <p:extLst>
      <p:ext uri="{BB962C8B-B14F-4D97-AF65-F5344CB8AC3E}">
        <p14:creationId xmlns:p14="http://schemas.microsoft.com/office/powerpoint/2010/main" val="109408527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2174</TotalTime>
  <Words>3570</Words>
  <Application>Microsoft Office PowerPoint</Application>
  <PresentationFormat>Widescreen</PresentationFormat>
  <Paragraphs>377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Encode Sans</vt:lpstr>
      <vt:lpstr>Frutiger LT Std 55 Roman</vt:lpstr>
      <vt:lpstr>Raleway</vt:lpstr>
      <vt:lpstr>Roboto</vt:lpstr>
      <vt:lpstr>Geometric</vt:lpstr>
      <vt:lpstr>Geometric</vt:lpstr>
      <vt:lpstr>Sales Leadership Management</vt:lpstr>
      <vt:lpstr>8.0 Learning Outcomes</vt:lpstr>
      <vt:lpstr>8.1 Recruitment</vt:lpstr>
      <vt:lpstr>8.1 Trend Analysis</vt:lpstr>
      <vt:lpstr>8.2 The Recruitment Plan</vt:lpstr>
      <vt:lpstr>8.2 Advantages and Disadvantages of Each Approach</vt:lpstr>
      <vt:lpstr>8.3 Recruitment Strategy</vt:lpstr>
      <vt:lpstr>8.3 Recruitment Strategy </vt:lpstr>
      <vt:lpstr>8.4 Job Analysis and Job Descriptions</vt:lpstr>
      <vt:lpstr>8.4 Job Analysis and Job Descriptions </vt:lpstr>
      <vt:lpstr>8.4 Tips to Writing a Good Job Description</vt:lpstr>
      <vt:lpstr>8.5 Recruiting Salespeople</vt:lpstr>
      <vt:lpstr>8.5 Advantages and Disadvantages of Recruiting Methods</vt:lpstr>
      <vt:lpstr>8.5 Advantages and Disadvantages of Recruiting Methods </vt:lpstr>
      <vt:lpstr>8.6 Costs of Recruitment</vt:lpstr>
      <vt:lpstr>8.7 Onboarding, Orienting and Training a New Employee</vt:lpstr>
      <vt:lpstr>8.7 Getting Started with the Onboarding Process</vt:lpstr>
      <vt:lpstr>8.8 Need for Training</vt:lpstr>
      <vt:lpstr>8.9 Future Proof Your Sales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229</cp:revision>
  <dcterms:created xsi:type="dcterms:W3CDTF">2023-05-25T13:46:06Z</dcterms:created>
  <dcterms:modified xsi:type="dcterms:W3CDTF">2023-08-29T12:41:00Z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