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0"/>
  </p:notesMasterIdLst>
  <p:sldIdLst>
    <p:sldId id="259" r:id="rId6"/>
    <p:sldId id="258" r:id="rId7"/>
    <p:sldId id="282" r:id="rId8"/>
    <p:sldId id="283" r:id="rId9"/>
    <p:sldId id="284" r:id="rId10"/>
    <p:sldId id="290" r:id="rId11"/>
    <p:sldId id="291" r:id="rId12"/>
    <p:sldId id="292" r:id="rId13"/>
    <p:sldId id="293" r:id="rId14"/>
    <p:sldId id="294" r:id="rId15"/>
    <p:sldId id="295" r:id="rId16"/>
    <p:sldId id="296" r:id="rId17"/>
    <p:sldId id="309"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7D113-0925-E847-A3E7-E203DAEC9FA8}" v="62" dt="2023-06-19T18:39:0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3831" autoAdjust="0"/>
  </p:normalViewPr>
  <p:slideViewPr>
    <p:cSldViewPr snapToGrid="0">
      <p:cViewPr varScale="1">
        <p:scale>
          <a:sx n="74" d="100"/>
          <a:sy n="74" d="100"/>
        </p:scale>
        <p:origin x="60" y="60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213429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253129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Consider the following situations:</a:t>
            </a:r>
          </a:p>
          <a:p>
            <a:pPr>
              <a:buFont typeface="Arial" panose="020B0604020202020204" pitchFamily="34" charset="0"/>
              <a:buChar char="•"/>
            </a:pPr>
            <a:r>
              <a:rPr lang="en-CA" dirty="0"/>
              <a:t>A cardiac surgeon with a high-risk patient is wondering what to do. The physician calls Ted Schulte at Guidant to get his input on how to handle the situation. Schulte recommends the appropriate pacemaker and offers to drive one hundred miles early in the morning in order to be able to answer any questions that might arise during the surgery.</a:t>
            </a:r>
          </a:p>
          <a:p>
            <a:pPr>
              <a:buFont typeface="Arial" panose="020B0604020202020204" pitchFamily="34" charset="0"/>
              <a:buChar char="•"/>
            </a:pPr>
            <a:r>
              <a:rPr lang="en-CA" dirty="0"/>
              <a:t>A food wholesaler is working overtime to prepare invoices. Unfortunately, one out of five has a mistake. The result is that customers don’t get their invoices in a timely fashion, so they don’t pay quickly and don’t pay the correct amounts. Consequently, the company has to borrow money fulfill its payroll obligations. Jay King, a salesperson from DG Vault, recommends the wholesaler purchase an electronic invoicing system. The wholesaler does. Subsequently, it takes the wholesaler just days to get invoices ready, instead of weeks. And instead of the invoices being only 80 percent accurate, they are close to being 100 percent accurate. The wholesaler no longer has trouble meeting its payroll because customers are paying more quickly.</a:t>
            </a:r>
          </a:p>
          <a:p>
            <a:pPr>
              <a:buFont typeface="Arial" panose="020B0604020202020204" pitchFamily="34" charset="0"/>
              <a:buChar char="•"/>
            </a:pPr>
            <a:r>
              <a:rPr lang="en-CA" dirty="0"/>
              <a:t>Sanderson Farms, a chicken processor, wants to build a new plant near Waco, Texas. The chambers of commerce for several towns in the area vie for the project. The chamber representative from Waco, though, locates an enterprise zone that reduces the company’s taxes for a period of time, and then works with a local banker to get the company better financing. In addition, the rep gets a local technical college involved so Sanderson will have enough trained employees. These factors create a unique package that sells the company on setting up shop in Waco.</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31388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98893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17459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B2B</a:t>
            </a:r>
          </a:p>
          <a:p>
            <a:r>
              <a:rPr lang="en-CA" dirty="0"/>
              <a:t>Epson sells printers to Staples and makes them to the specifications determined by Staples or </a:t>
            </a:r>
            <a:r>
              <a:rPr lang="en-CA" dirty="0" err="1"/>
              <a:t>Levis</a:t>
            </a:r>
            <a:r>
              <a:rPr lang="en-CA" dirty="0"/>
              <a:t> sells to the Bay or other big box stores certain types of their jeans specific to that big box store (you can only get those product lines in those stores). Other examples of B2B selling include parts or ingredients, such as when Intel sells computer chips to Toshiba to manufacture laptop computers or when a fabric company sells cotton fabric to Gap to make their T-shirts. Many B2B companies, such as Intel, have branded their products so that consumers quickly identify these products even though the products are only sold to businesses.</a:t>
            </a:r>
          </a:p>
          <a:p>
            <a:endParaRPr lang="en-CA" dirty="0"/>
          </a:p>
          <a:p>
            <a:r>
              <a:rPr lang="en-CA" b="1" dirty="0"/>
              <a:t>Example: B2C</a:t>
            </a:r>
          </a:p>
          <a:p>
            <a:r>
              <a:rPr lang="en-CA" dirty="0"/>
              <a:t>In the example above, when Staples sell the Epson printers to consumers, it is B2C personal selling. Other examples of B2C selling include a waiter taking your order at a restaurant, a salesperson helping you find jeans in your size at American Eagle Outfitters, or a real estate agent showing you a house. Some companies engage in both B2B and B2C selling, such as Staples, FedEx, Microsoft, Costco and Geek Squad, since they serve business customers as well as the ultimate consumer. Many manufacturers such as Dove, Coke, and Oscar Meyer do not actually participate in B2C personal selling, but these brands use B2C marketing to make consumers aware of their brands. Meanwhile, their B2B personal selling organizations focus on selling these products to retailers such as Safeway, CVS, and Sam’s Club (i.e., their customers), which in turn, sell their products in B2C channels to consumers like you.</a:t>
            </a:r>
          </a:p>
          <a:p>
            <a:endParaRPr lang="en-CA" dirty="0"/>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81893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Example: Strategic Alliance</a:t>
            </a:r>
          </a:p>
          <a:p>
            <a:r>
              <a:rPr lang="en-CA" dirty="0"/>
              <a:t>Before introducing the iPhone, Apple contracted AT&amp;T to be the exclusive service provider. Each company had something to contribute to the relationship, and each one had something to gain. In this case, AT&amp;T pays Apple for each new customer it receives. Apple increases its revenues, and AT&amp;T gains new customers. Both companies had to invest in research and development to make the relationship happen. Both companies “had skin in the game,” so both worked hard to ensure success through public relations, advertising, personal selling, and follow-up customer service. As a result, the relationship has been extremely successful for both parties, as a strategic alliance should be (</a:t>
            </a:r>
            <a:r>
              <a:rPr lang="en-CA" dirty="0" err="1"/>
              <a:t>Cauley</a:t>
            </a:r>
            <a:r>
              <a:rPr lang="en-CA" dirty="0"/>
              <a:t>, 2008).</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2898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9838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nl/illustrations/no-negatieve-vinger-hand-houden-1532826/"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hyperlink" Target="https://pixabay.com/nl/?utm_source=link-attribution&amp;utm_medium=referral&amp;utm_campaign=image&amp;utm_content=1532826" TargetMode="External"/><Relationship Id="rId4" Type="http://schemas.openxmlformats.org/officeDocument/2006/relationships/hyperlink" Target="https://pixabay.com/nl/users/geralt-9301/?utm_source=link-attribution&amp;utm_medium=referral&amp;utm_campaign=image&amp;utm_content=153282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campusontario.pressbooks.pub/salesleadershipmgmt/chapter/6-9-test-your-knowledge/" TargetMode="Externa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2925962" TargetMode="External"/><Relationship Id="rId5" Type="http://schemas.openxmlformats.org/officeDocument/2006/relationships/hyperlink" Target="https://pixabay.com/nl/users/geralt-9301/?utm_source=link-attribution&amp;utm_medium=referral&amp;utm_campaign=image&amp;utm_content=2925962" TargetMode="External"/><Relationship Id="rId4" Type="http://schemas.openxmlformats.org/officeDocument/2006/relationships/hyperlink" Target="https://pixabay.com/nl/photos/aanzetten-uitzetten-vraagteken-292596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nl/vectors/training-cursus-bedrijf-sessie-5822607/"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pixabay.com/nl/?utm_source=link-attribution&amp;utm_medium=referral&amp;utm_campaign=image&amp;utm_content=5822607" TargetMode="External"/><Relationship Id="rId4" Type="http://schemas.openxmlformats.org/officeDocument/2006/relationships/hyperlink" Target="https://pixabay.com/nl/users/mohamed_hassan-5229782/?utm_source=link-attribution&amp;utm_medium=referral&amp;utm_campaign=image&amp;utm_content=582260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nl/vectors/ontmoeting-conferentie-6781073/" TargetMode="External"/><Relationship Id="rId2" Type="http://schemas.openxmlformats.org/officeDocument/2006/relationships/hyperlink" Target="https://youtu.be/liQLdRk0Ziw" TargetMode="Externa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hyperlink" Target="https://pixabay.com/nl/?utm_source=link-attribution&amp;utm_medium=referral&amp;utm_campaign=image&amp;utm_content=6781073" TargetMode="External"/><Relationship Id="rId4" Type="http://schemas.openxmlformats.org/officeDocument/2006/relationships/hyperlink" Target="https://pixabay.com/nl/users/tresor69-5778832/?utm_source=link-attribution&amp;utm_medium=referral&amp;utm_campaign=image&amp;utm_content=678107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inc.com/inctv/2007/07/making-a-sale.html"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pixabay.com/nl/?utm_source=link-attribution&amp;utm_medium=referral&amp;utm_campaign=image&amp;utm_content=3468267" TargetMode="External"/><Relationship Id="rId5" Type="http://schemas.openxmlformats.org/officeDocument/2006/relationships/hyperlink" Target="https://pixabay.com/nl/users/geralt-9301/?utm_source=link-attribution&amp;utm_medium=referral&amp;utm_campaign=image&amp;utm_content=3468267" TargetMode="External"/><Relationship Id="rId4" Type="http://schemas.openxmlformats.org/officeDocument/2006/relationships/hyperlink" Target="https://pixabay.com/nl/photos/bedrijf-zakenvrouw-haak-346826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CgfmcuE_06w"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57875" y="3621217"/>
            <a:ext cx="11760251"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 sz="3600" dirty="0"/>
              <a:t>Chapter </a:t>
            </a:r>
            <a:r>
              <a:rPr lang="en-US" sz="3600" dirty="0"/>
              <a:t>6: The Selling Process - Presentation and Handling Objections</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6.6 Types Of Objections And How To Handle Them</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rPr>
              <a:t>Six Strategies to Help You Handle Virtually Any Objection</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View the Objection as a Question</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Respond to the Objection with a Question</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Restate the Objection Before Answering the Objection</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Take a Pause Before Responding</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Use Testimonials and Past Experiences</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Never Argue with the Prospect</a:t>
            </a:r>
            <a:endParaRPr lang="en-CA" sz="2000" dirty="0">
              <a:solidFill>
                <a:schemeClr val="tx1">
                  <a:lumMod val="50000"/>
                </a:schemeClr>
              </a:solidFill>
              <a:latin typeface="+mn-lt"/>
            </a:endParaRPr>
          </a:p>
        </p:txBody>
      </p:sp>
      <p:sp>
        <p:nvSpPr>
          <p:cNvPr id="6" name="TextBox 5">
            <a:extLst>
              <a:ext uri="{FF2B5EF4-FFF2-40B4-BE49-F238E27FC236}">
                <a16:creationId xmlns:a16="http://schemas.microsoft.com/office/drawing/2014/main" id="{D683AD36-145C-07A5-C6AA-A7F06F35FE72}"/>
              </a:ext>
            </a:extLst>
          </p:cNvPr>
          <p:cNvSpPr txBox="1"/>
          <p:nvPr/>
        </p:nvSpPr>
        <p:spPr>
          <a:xfrm>
            <a:off x="8278793" y="5064453"/>
            <a:ext cx="6094070" cy="276999"/>
          </a:xfrm>
          <a:prstGeom prst="rect">
            <a:avLst/>
          </a:prstGeom>
          <a:noFill/>
        </p:spPr>
        <p:txBody>
          <a:bodyPr wrap="square">
            <a:spAutoFit/>
          </a:bodyPr>
          <a:lstStyle/>
          <a:p>
            <a:r>
              <a:rPr lang="en-US" sz="1200" b="0" i="1" dirty="0">
                <a:solidFill>
                  <a:srgbClr val="191B26"/>
                </a:solidFill>
                <a:effectLst/>
                <a:cs typeface="Microsoft Uighur" panose="02000000000000000000" pitchFamily="2" charset="-78"/>
                <a:hlinkClick r:id="rId3"/>
              </a:rPr>
              <a:t>Photo</a:t>
            </a:r>
            <a:r>
              <a:rPr lang="en-US" sz="1200" b="0" i="1" dirty="0">
                <a:solidFill>
                  <a:srgbClr val="191B26"/>
                </a:solidFill>
                <a:effectLst/>
                <a:cs typeface="Microsoft Uighur" panose="02000000000000000000" pitchFamily="2" charset="-78"/>
              </a:rPr>
              <a:t> by </a:t>
            </a:r>
            <a:r>
              <a:rPr lang="en-US" sz="1200" b="0" i="1" u="sng" dirty="0">
                <a:solidFill>
                  <a:srgbClr val="191B26"/>
                </a:solidFill>
                <a:effectLst/>
                <a:cs typeface="Microsoft Uighur" panose="02000000000000000000" pitchFamily="2" charset="-78"/>
                <a:hlinkClick r:id="rId4"/>
              </a:rPr>
              <a:t>Gerd Altmann</a:t>
            </a:r>
            <a:r>
              <a:rPr lang="en-US" sz="1200" i="1" u="sng" dirty="0">
                <a:solidFill>
                  <a:srgbClr val="191B26"/>
                </a:solidFill>
                <a:cs typeface="Microsoft Uighur" panose="02000000000000000000" pitchFamily="2" charset="-78"/>
              </a:rPr>
              <a:t>,</a:t>
            </a:r>
            <a:r>
              <a:rPr lang="en-US" sz="1200" b="0" i="1" dirty="0">
                <a:solidFill>
                  <a:srgbClr val="191B26"/>
                </a:solidFill>
                <a:effectLst/>
                <a:cs typeface="Microsoft Uighur" panose="02000000000000000000" pitchFamily="2" charset="-78"/>
              </a:rPr>
              <a:t> </a:t>
            </a:r>
            <a:r>
              <a:rPr lang="en-US" sz="1200" b="0" i="1" u="sng" dirty="0" err="1">
                <a:solidFill>
                  <a:srgbClr val="191B26"/>
                </a:solidFill>
                <a:effectLst/>
                <a:cs typeface="Microsoft Uighur" panose="02000000000000000000" pitchFamily="2" charset="-78"/>
                <a:hlinkClick r:id="rId5"/>
              </a:rPr>
              <a:t>Pixabay</a:t>
            </a:r>
            <a:endParaRPr lang="en-US" sz="1200" i="1" dirty="0">
              <a:cs typeface="Microsoft Uighur" panose="02000000000000000000" pitchFamily="2" charset="-78"/>
            </a:endParaRPr>
          </a:p>
        </p:txBody>
      </p:sp>
      <p:pic>
        <p:nvPicPr>
          <p:cNvPr id="7" name="Picture 2" descr="No, Negatieve, Vinger, Hand, Houden">
            <a:extLst>
              <a:ext uri="{FF2B5EF4-FFF2-40B4-BE49-F238E27FC236}">
                <a16:creationId xmlns:a16="http://schemas.microsoft.com/office/drawing/2014/main" id="{2C1D9775-1845-D8FA-6473-8B849D9AB0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325" y="1793547"/>
            <a:ext cx="4860781" cy="32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8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6.6 Types Of Objections And How To </a:t>
            </a:r>
            <a:r>
              <a:rPr lang="en-US"/>
              <a:t>Handle Them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CA" sz="2000" b="1" dirty="0">
                <a:solidFill>
                  <a:schemeClr val="tx1">
                    <a:lumMod val="50000"/>
                  </a:schemeClr>
                </a:solidFill>
                <a:latin typeface="+mn-lt"/>
              </a:rPr>
              <a:t>Types of Objections</a:t>
            </a:r>
          </a:p>
          <a:p>
            <a:pPr>
              <a:lnSpc>
                <a:spcPct val="100000"/>
              </a:lnSpc>
              <a:spcBef>
                <a:spcPts val="1200"/>
              </a:spcBef>
            </a:pPr>
            <a:r>
              <a:rPr lang="en-US" sz="2000" dirty="0">
                <a:solidFill>
                  <a:schemeClr val="tx1">
                    <a:lumMod val="50000"/>
                  </a:schemeClr>
                </a:solidFill>
                <a:latin typeface="+mn-lt"/>
              </a:rPr>
              <a:t>Product objection: sometimes prospects voice a concern related directly to the product</a:t>
            </a:r>
          </a:p>
          <a:p>
            <a:pPr>
              <a:lnSpc>
                <a:spcPct val="100000"/>
              </a:lnSpc>
              <a:spcBef>
                <a:spcPts val="1200"/>
              </a:spcBef>
            </a:pPr>
            <a:r>
              <a:rPr lang="en-US" sz="2000" dirty="0">
                <a:solidFill>
                  <a:schemeClr val="tx1">
                    <a:lumMod val="50000"/>
                  </a:schemeClr>
                </a:solidFill>
                <a:latin typeface="+mn-lt"/>
              </a:rPr>
              <a:t>Source objection: some prospects voice objections about the company or about doing business with you as a salesperson.</a:t>
            </a:r>
          </a:p>
          <a:p>
            <a:pPr>
              <a:lnSpc>
                <a:spcPct val="100000"/>
              </a:lnSpc>
              <a:spcBef>
                <a:spcPts val="1200"/>
              </a:spcBef>
            </a:pPr>
            <a:r>
              <a:rPr lang="en-US" sz="2000" dirty="0">
                <a:solidFill>
                  <a:schemeClr val="tx1">
                    <a:lumMod val="50000"/>
                  </a:schemeClr>
                </a:solidFill>
                <a:latin typeface="+mn-lt"/>
              </a:rPr>
              <a:t>Price objection</a:t>
            </a:r>
          </a:p>
          <a:p>
            <a:pPr>
              <a:lnSpc>
                <a:spcPct val="100000"/>
              </a:lnSpc>
              <a:spcBef>
                <a:spcPts val="1200"/>
              </a:spcBef>
            </a:pPr>
            <a:r>
              <a:rPr lang="en-US" sz="2000" dirty="0">
                <a:solidFill>
                  <a:schemeClr val="tx1">
                    <a:lumMod val="50000"/>
                  </a:schemeClr>
                </a:solidFill>
                <a:latin typeface="+mn-lt"/>
              </a:rPr>
              <a:t>Money objection: a concern voiced by the prospect that relates to the budget or financial ability to make the purchase. </a:t>
            </a:r>
          </a:p>
          <a:p>
            <a:pPr>
              <a:lnSpc>
                <a:spcPct val="100000"/>
              </a:lnSpc>
              <a:spcBef>
                <a:spcPts val="1200"/>
              </a:spcBef>
            </a:pPr>
            <a:r>
              <a:rPr lang="en-US" sz="2000" dirty="0">
                <a:solidFill>
                  <a:schemeClr val="tx1">
                    <a:lumMod val="50000"/>
                  </a:schemeClr>
                </a:solidFill>
                <a:latin typeface="+mn-lt"/>
              </a:rPr>
              <a:t>“I’m already satisfied” objection: a barrier presented by the prospect that indicates that there is no need for the product or service</a:t>
            </a:r>
          </a:p>
          <a:p>
            <a:pPr>
              <a:lnSpc>
                <a:spcPct val="100000"/>
              </a:lnSpc>
              <a:spcBef>
                <a:spcPts val="1200"/>
              </a:spcBef>
            </a:pPr>
            <a:r>
              <a:rPr lang="en-US" sz="2000" dirty="0">
                <a:solidFill>
                  <a:schemeClr val="tx1">
                    <a:lumMod val="50000"/>
                  </a:schemeClr>
                </a:solidFill>
                <a:latin typeface="+mn-lt"/>
              </a:rPr>
              <a:t>“I have to think about it” objection: usually occurs when a prospect isn’t completely comfortable with you and your product or service</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414029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fontScale="90000"/>
          </a:bodyPr>
          <a:lstStyle/>
          <a:p>
            <a:r>
              <a:rPr lang="en-US" dirty="0"/>
              <a:t>6.7 Selling U: How To Overcome Objections In A Job </a:t>
            </a:r>
            <a:r>
              <a:rPr lang="en-US" dirty="0" err="1"/>
              <a:t>Intervuew</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latin typeface="+mn-lt"/>
              </a:rPr>
              <a:t>Objection 1: You Don’t Have Enough Experience</a:t>
            </a:r>
          </a:p>
          <a:p>
            <a:pPr marL="152396" indent="0">
              <a:lnSpc>
                <a:spcPct val="100000"/>
              </a:lnSpc>
              <a:spcBef>
                <a:spcPts val="1200"/>
              </a:spcBef>
              <a:buNone/>
            </a:pPr>
            <a:r>
              <a:rPr lang="en-US" sz="2067" b="1" dirty="0">
                <a:solidFill>
                  <a:schemeClr val="tx1">
                    <a:lumMod val="50000"/>
                  </a:schemeClr>
                </a:solidFill>
                <a:latin typeface="+mn-lt"/>
              </a:rPr>
              <a:t>Objection 2: I’m Not Sure You Will Fit In with the Team</a:t>
            </a:r>
          </a:p>
          <a:p>
            <a:pPr marL="152396" indent="0">
              <a:lnSpc>
                <a:spcPct val="100000"/>
              </a:lnSpc>
              <a:spcBef>
                <a:spcPts val="1200"/>
              </a:spcBef>
              <a:buNone/>
            </a:pPr>
            <a:r>
              <a:rPr lang="en-US" sz="2067" b="1" dirty="0">
                <a:solidFill>
                  <a:schemeClr val="tx1">
                    <a:lumMod val="50000"/>
                  </a:schemeClr>
                </a:solidFill>
                <a:latin typeface="+mn-lt"/>
              </a:rPr>
              <a:t>Objection 3: The Position Doesn’t Pay as Much as You Are Looking For</a:t>
            </a:r>
          </a:p>
          <a:p>
            <a:pPr marL="152396" indent="0">
              <a:lnSpc>
                <a:spcPct val="100000"/>
              </a:lnSpc>
              <a:spcBef>
                <a:spcPts val="1200"/>
              </a:spcBef>
              <a:buNone/>
            </a:pPr>
            <a:r>
              <a:rPr lang="en-US" sz="2067" b="1" dirty="0">
                <a:solidFill>
                  <a:schemeClr val="tx1">
                    <a:lumMod val="50000"/>
                  </a:schemeClr>
                </a:solidFill>
                <a:latin typeface="+mn-lt"/>
              </a:rPr>
              <a:t>Objection 4: You’re Too Experienced for This Position</a:t>
            </a:r>
          </a:p>
          <a:p>
            <a:pPr marL="152396" indent="0">
              <a:lnSpc>
                <a:spcPct val="100000"/>
              </a:lnSpc>
              <a:spcBef>
                <a:spcPts val="1200"/>
              </a:spcBef>
              <a:buNone/>
            </a:pPr>
            <a:endParaRPr lang="en-US" sz="2067" b="1" dirty="0">
              <a:solidFill>
                <a:schemeClr val="tx1">
                  <a:lumMod val="50000"/>
                </a:schemeClr>
              </a:solidFill>
            </a:endParaRPr>
          </a:p>
          <a:p>
            <a:pPr marL="152396" indent="0">
              <a:lnSpc>
                <a:spcPct val="100000"/>
              </a:lnSpc>
              <a:spcBef>
                <a:spcPts val="1200"/>
              </a:spcBef>
              <a:buNone/>
            </a:pPr>
            <a:r>
              <a:rPr lang="en-US" sz="2067" b="1" dirty="0">
                <a:solidFill>
                  <a:schemeClr val="tx1">
                    <a:lumMod val="50000"/>
                  </a:schemeClr>
                </a:solidFill>
                <a:latin typeface="+mn-lt"/>
              </a:rPr>
              <a:t>Follow Up after Job Interviews: Set Yourself Apart</a:t>
            </a:r>
          </a:p>
          <a:p>
            <a:pPr>
              <a:lnSpc>
                <a:spcPct val="100000"/>
              </a:lnSpc>
              <a:spcBef>
                <a:spcPts val="1200"/>
              </a:spcBef>
            </a:pPr>
            <a:r>
              <a:rPr lang="en-US" sz="2067" dirty="0">
                <a:solidFill>
                  <a:schemeClr val="tx1">
                    <a:lumMod val="50000"/>
                  </a:schemeClr>
                </a:solidFill>
                <a:latin typeface="+mn-lt"/>
              </a:rPr>
              <a:t>Thank-You E-mail after a Job Interview</a:t>
            </a:r>
          </a:p>
          <a:p>
            <a:pPr>
              <a:lnSpc>
                <a:spcPct val="100000"/>
              </a:lnSpc>
              <a:spcBef>
                <a:spcPts val="1200"/>
              </a:spcBef>
            </a:pPr>
            <a:r>
              <a:rPr lang="en-CA" sz="2067" dirty="0">
                <a:solidFill>
                  <a:schemeClr val="tx1">
                    <a:lumMod val="50000"/>
                  </a:schemeClr>
                </a:solidFill>
                <a:latin typeface="+mn-lt"/>
              </a:rPr>
              <a:t>Handwritten Thank-You Note</a:t>
            </a:r>
          </a:p>
          <a:p>
            <a:pPr marL="152396" indent="0">
              <a:lnSpc>
                <a:spcPct val="100000"/>
              </a:lnSpc>
              <a:spcBef>
                <a:spcPts val="1200"/>
              </a:spcBef>
              <a:buNone/>
            </a:pPr>
            <a:endParaRPr lang="en-CA" sz="2067" dirty="0">
              <a:solidFill>
                <a:schemeClr val="tx1">
                  <a:lumMod val="50000"/>
                </a:schemeClr>
              </a:solidFill>
              <a:latin typeface="+mn-lt"/>
            </a:endParaRPr>
          </a:p>
        </p:txBody>
      </p:sp>
    </p:spTree>
    <p:extLst>
      <p:ext uri="{BB962C8B-B14F-4D97-AF65-F5344CB8AC3E}">
        <p14:creationId xmlns:p14="http://schemas.microsoft.com/office/powerpoint/2010/main" val="111979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a:xfrm>
            <a:off x="415600" y="136764"/>
            <a:ext cx="11360800" cy="810400"/>
          </a:xfrm>
        </p:spPr>
        <p:txBody>
          <a:bodyPr>
            <a:normAutofit/>
          </a:bodyPr>
          <a:lstStyle/>
          <a:p>
            <a:r>
              <a:rPr lang="en-CA" dirty="0"/>
              <a:t>6.8 Key Takeaways &amp; Terms</a:t>
            </a:r>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360200" y="1007852"/>
            <a:ext cx="11471600" cy="4842296"/>
          </a:xfrm>
        </p:spPr>
        <p:txBody>
          <a:bodyPr>
            <a:noAutofit/>
          </a:bodyPr>
          <a:lstStyle/>
          <a:p>
            <a:pPr>
              <a:lnSpc>
                <a:spcPct val="100000"/>
              </a:lnSpc>
              <a:spcBef>
                <a:spcPts val="1200"/>
              </a:spcBef>
            </a:pPr>
            <a:r>
              <a:rPr lang="en-US" sz="2000" dirty="0">
                <a:solidFill>
                  <a:schemeClr val="tx1">
                    <a:lumMod val="50000"/>
                  </a:schemeClr>
                </a:solidFill>
              </a:rPr>
              <a:t>Closed-ended questions</a:t>
            </a:r>
          </a:p>
          <a:p>
            <a:pPr>
              <a:lnSpc>
                <a:spcPct val="100000"/>
              </a:lnSpc>
              <a:spcBef>
                <a:spcPts val="1200"/>
              </a:spcBef>
            </a:pPr>
            <a:r>
              <a:rPr lang="en-CA" sz="2000" dirty="0">
                <a:solidFill>
                  <a:schemeClr val="tx1">
                    <a:lumMod val="50000"/>
                  </a:schemeClr>
                </a:solidFill>
                <a:latin typeface="+mn-lt"/>
              </a:rPr>
              <a:t>Cost-Benefit Analysis</a:t>
            </a:r>
          </a:p>
          <a:p>
            <a:pPr>
              <a:lnSpc>
                <a:spcPct val="100000"/>
              </a:lnSpc>
              <a:spcBef>
                <a:spcPts val="1200"/>
              </a:spcBef>
            </a:pPr>
            <a:r>
              <a:rPr lang="en-CA" sz="2000" dirty="0">
                <a:solidFill>
                  <a:schemeClr val="tx1">
                    <a:lumMod val="50000"/>
                  </a:schemeClr>
                </a:solidFill>
                <a:latin typeface="+mn-lt"/>
              </a:rPr>
              <a:t>Hidden objection</a:t>
            </a:r>
          </a:p>
          <a:p>
            <a:pPr>
              <a:lnSpc>
                <a:spcPct val="100000"/>
              </a:lnSpc>
              <a:spcBef>
                <a:spcPts val="1200"/>
              </a:spcBef>
            </a:pPr>
            <a:r>
              <a:rPr lang="en-CA" sz="2000" dirty="0">
                <a:solidFill>
                  <a:schemeClr val="tx1">
                    <a:lumMod val="50000"/>
                  </a:schemeClr>
                </a:solidFill>
                <a:latin typeface="+mn-lt"/>
              </a:rPr>
              <a:t>Implication questions</a:t>
            </a:r>
          </a:p>
          <a:p>
            <a:pPr>
              <a:lnSpc>
                <a:spcPct val="100000"/>
              </a:lnSpc>
              <a:spcBef>
                <a:spcPts val="1200"/>
              </a:spcBef>
            </a:pPr>
            <a:r>
              <a:rPr lang="en-CA" sz="2000" dirty="0">
                <a:solidFill>
                  <a:schemeClr val="tx1">
                    <a:lumMod val="50000"/>
                  </a:schemeClr>
                </a:solidFill>
                <a:latin typeface="+mn-lt"/>
              </a:rPr>
              <a:t>Mental rehearsal</a:t>
            </a:r>
          </a:p>
          <a:p>
            <a:pPr>
              <a:lnSpc>
                <a:spcPct val="100000"/>
              </a:lnSpc>
              <a:spcBef>
                <a:spcPts val="1200"/>
              </a:spcBef>
            </a:pPr>
            <a:r>
              <a:rPr lang="en-CA" sz="2000" dirty="0">
                <a:solidFill>
                  <a:schemeClr val="tx1">
                    <a:lumMod val="50000"/>
                  </a:schemeClr>
                </a:solidFill>
                <a:latin typeface="+mn-lt"/>
              </a:rPr>
              <a:t>Need-payoff questions</a:t>
            </a:r>
          </a:p>
          <a:p>
            <a:pPr>
              <a:lnSpc>
                <a:spcPct val="100000"/>
              </a:lnSpc>
              <a:spcBef>
                <a:spcPts val="1200"/>
              </a:spcBef>
            </a:pPr>
            <a:r>
              <a:rPr lang="en-CA" sz="2000" dirty="0">
                <a:solidFill>
                  <a:schemeClr val="tx1">
                    <a:lumMod val="50000"/>
                  </a:schemeClr>
                </a:solidFill>
                <a:latin typeface="+mn-lt"/>
              </a:rPr>
              <a:t>Obtaining commitment</a:t>
            </a:r>
          </a:p>
          <a:p>
            <a:pPr>
              <a:lnSpc>
                <a:spcPct val="100000"/>
              </a:lnSpc>
              <a:spcBef>
                <a:spcPts val="1200"/>
              </a:spcBef>
            </a:pPr>
            <a:r>
              <a:rPr lang="en-CA" sz="2000" dirty="0">
                <a:solidFill>
                  <a:schemeClr val="tx1">
                    <a:lumMod val="50000"/>
                  </a:schemeClr>
                </a:solidFill>
                <a:latin typeface="+mn-lt"/>
              </a:rPr>
              <a:t>Open-ended questions</a:t>
            </a:r>
          </a:p>
          <a:p>
            <a:pPr>
              <a:lnSpc>
                <a:spcPct val="100000"/>
              </a:lnSpc>
              <a:spcBef>
                <a:spcPts val="1200"/>
              </a:spcBef>
            </a:pPr>
            <a:r>
              <a:rPr lang="en-US" sz="2000" dirty="0">
                <a:solidFill>
                  <a:schemeClr val="tx1">
                    <a:lumMod val="50000"/>
                  </a:schemeClr>
                </a:solidFill>
                <a:latin typeface="+mn-lt"/>
              </a:rPr>
              <a:t>Return on Investment (ROI) Analysis</a:t>
            </a:r>
            <a:endParaRPr lang="en-CA" sz="2000" dirty="0">
              <a:solidFill>
                <a:schemeClr val="tx1">
                  <a:lumMod val="50000"/>
                </a:schemeClr>
              </a:solidFill>
              <a:latin typeface="+mn-lt"/>
            </a:endParaRPr>
          </a:p>
          <a:p>
            <a:pPr>
              <a:lnSpc>
                <a:spcPct val="100000"/>
              </a:lnSpc>
              <a:spcBef>
                <a:spcPts val="1200"/>
              </a:spcBef>
            </a:pPr>
            <a:r>
              <a:rPr lang="en-CA" sz="2000" dirty="0">
                <a:solidFill>
                  <a:schemeClr val="tx1">
                    <a:lumMod val="50000"/>
                  </a:schemeClr>
                </a:solidFill>
                <a:latin typeface="+mn-lt"/>
              </a:rPr>
              <a:t>Specific benefit statement</a:t>
            </a:r>
          </a:p>
          <a:p>
            <a:pPr>
              <a:lnSpc>
                <a:spcPct val="100000"/>
              </a:lnSpc>
              <a:spcBef>
                <a:spcPts val="1200"/>
              </a:spcBef>
            </a:pPr>
            <a:r>
              <a:rPr lang="en-CA" sz="2000" dirty="0">
                <a:solidFill>
                  <a:schemeClr val="tx1">
                    <a:lumMod val="50000"/>
                  </a:schemeClr>
                </a:solidFill>
                <a:latin typeface="+mn-lt"/>
              </a:rPr>
              <a:t>SPIN</a:t>
            </a:r>
          </a:p>
        </p:txBody>
      </p:sp>
    </p:spTree>
    <p:extLst>
      <p:ext uri="{BB962C8B-B14F-4D97-AF65-F5344CB8AC3E}">
        <p14:creationId xmlns:p14="http://schemas.microsoft.com/office/powerpoint/2010/main" val="132323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FB06-7675-B3B0-CC6F-AC1FE6F47BCE}"/>
              </a:ext>
            </a:extLst>
          </p:cNvPr>
          <p:cNvSpPr>
            <a:spLocks noGrp="1"/>
          </p:cNvSpPr>
          <p:nvPr>
            <p:ph type="title"/>
          </p:nvPr>
        </p:nvSpPr>
        <p:spPr/>
        <p:txBody>
          <a:bodyPr/>
          <a:lstStyle/>
          <a:p>
            <a:r>
              <a:rPr lang="en-US" dirty="0"/>
              <a:t>6.9 Test Your Knowledge</a:t>
            </a:r>
          </a:p>
        </p:txBody>
      </p:sp>
      <p:sp>
        <p:nvSpPr>
          <p:cNvPr id="3" name="Text Placeholder 2">
            <a:extLst>
              <a:ext uri="{FF2B5EF4-FFF2-40B4-BE49-F238E27FC236}">
                <a16:creationId xmlns:a16="http://schemas.microsoft.com/office/drawing/2014/main" id="{FF31C106-6140-F651-A0CE-5E00816DD8BD}"/>
              </a:ext>
            </a:extLst>
          </p:cNvPr>
          <p:cNvSpPr>
            <a:spLocks noGrp="1"/>
          </p:cNvSpPr>
          <p:nvPr>
            <p:ph type="body" idx="1"/>
          </p:nvPr>
        </p:nvSpPr>
        <p:spPr>
          <a:xfrm>
            <a:off x="415602" y="2913050"/>
            <a:ext cx="3288299" cy="4452000"/>
          </a:xfrm>
        </p:spPr>
        <p:txBody>
          <a:bodyPr>
            <a:normAutofit/>
          </a:bodyPr>
          <a:lstStyle/>
          <a:p>
            <a:pPr marL="152396" indent="0">
              <a:buNone/>
            </a:pPr>
            <a:r>
              <a:rPr lang="en-US" sz="2800" b="1" dirty="0">
                <a:solidFill>
                  <a:schemeClr val="tx1">
                    <a:lumMod val="50000"/>
                  </a:schemeClr>
                </a:solidFill>
                <a:hlinkClick r:id="rId2"/>
              </a:rPr>
              <a:t>Link: Questions</a:t>
            </a:r>
            <a:endParaRPr lang="en-US" sz="2800" b="1" dirty="0">
              <a:solidFill>
                <a:schemeClr val="tx1">
                  <a:lumMod val="50000"/>
                </a:schemeClr>
              </a:solidFill>
            </a:endParaRPr>
          </a:p>
        </p:txBody>
      </p:sp>
      <p:pic>
        <p:nvPicPr>
          <p:cNvPr id="5122" name="Picture 2" descr="Aanzetten, Uitzetten, Vraagteken">
            <a:extLst>
              <a:ext uri="{FF2B5EF4-FFF2-40B4-BE49-F238E27FC236}">
                <a16:creationId xmlns:a16="http://schemas.microsoft.com/office/drawing/2014/main" id="{BB01515A-2971-EC6C-1D99-B32ABA9A5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336" y="1417787"/>
            <a:ext cx="7424317" cy="4651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C1BFAC-0608-D698-60AE-B590766DB34B}"/>
              </a:ext>
            </a:extLst>
          </p:cNvPr>
          <p:cNvSpPr txBox="1"/>
          <p:nvPr/>
        </p:nvSpPr>
        <p:spPr>
          <a:xfrm>
            <a:off x="6837747" y="6172833"/>
            <a:ext cx="6094070" cy="276999"/>
          </a:xfrm>
          <a:prstGeom prst="rect">
            <a:avLst/>
          </a:prstGeom>
          <a:noFill/>
        </p:spPr>
        <p:txBody>
          <a:bodyPr wrap="square">
            <a:spAutoFit/>
          </a:bodyPr>
          <a:lstStyle/>
          <a:p>
            <a:r>
              <a:rPr lang="en-US" sz="1200" i="1" dirty="0">
                <a:solidFill>
                  <a:srgbClr val="191B26"/>
                </a:solidFill>
                <a:hlinkClick r:id="rId4"/>
              </a:rPr>
              <a:t>Photo</a:t>
            </a:r>
            <a:r>
              <a:rPr lang="en-US" sz="1200" i="1" dirty="0">
                <a:solidFill>
                  <a:srgbClr val="191B26"/>
                </a:solidFill>
              </a:rPr>
              <a:t> by</a:t>
            </a:r>
            <a:r>
              <a:rPr lang="en-US" sz="1200" b="0" i="1" dirty="0">
                <a:solidFill>
                  <a:srgbClr val="191B26"/>
                </a:solidFill>
                <a:effectLst/>
              </a:rPr>
              <a:t> </a:t>
            </a:r>
            <a:r>
              <a:rPr lang="en-US" sz="1200" b="0" i="1" u="sng" dirty="0">
                <a:solidFill>
                  <a:srgbClr val="191B26"/>
                </a:solidFill>
                <a:effectLst/>
                <a:hlinkClick r:id="rId5"/>
              </a:rPr>
              <a:t>Gerd Altmann</a:t>
            </a:r>
            <a:r>
              <a:rPr lang="en-US" sz="1200" b="0" i="1" dirty="0">
                <a:solidFill>
                  <a:srgbClr val="191B26"/>
                </a:solidFill>
                <a:effectLst/>
              </a:rPr>
              <a:t> via </a:t>
            </a:r>
            <a:r>
              <a:rPr lang="en-US" sz="1200" b="0" i="1" u="sng" dirty="0" err="1">
                <a:solidFill>
                  <a:srgbClr val="191B26"/>
                </a:solidFill>
                <a:effectLst/>
                <a:hlinkClick r:id="rId6"/>
              </a:rPr>
              <a:t>Pixabay</a:t>
            </a:r>
            <a:endParaRPr lang="en-US" sz="1200" i="1" dirty="0"/>
          </a:p>
        </p:txBody>
      </p:sp>
    </p:spTree>
    <p:extLst>
      <p:ext uri="{BB962C8B-B14F-4D97-AF65-F5344CB8AC3E}">
        <p14:creationId xmlns:p14="http://schemas.microsoft.com/office/powerpoint/2010/main" val="19624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6.0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In this chapter, we will:</a:t>
            </a:r>
            <a:endParaRPr lang="en-US" dirty="0">
              <a:solidFill>
                <a:schemeClr val="tx1">
                  <a:lumMod val="50000"/>
                </a:schemeClr>
              </a:solidFill>
              <a:cs typeface="Arial"/>
            </a:endParaRPr>
          </a:p>
          <a:p>
            <a:endParaRPr lang="en-US" sz="2000" dirty="0">
              <a:solidFill>
                <a:schemeClr val="tx1">
                  <a:lumMod val="50000"/>
                </a:schemeClr>
              </a:solidFill>
              <a:cs typeface="Arial"/>
            </a:endParaRPr>
          </a:p>
          <a:p>
            <a:pPr marL="342900" indent="-342900">
              <a:buFont typeface="Arial"/>
              <a:buChar char="•"/>
            </a:pPr>
            <a:r>
              <a:rPr lang="en-US" sz="2000" dirty="0">
                <a:solidFill>
                  <a:schemeClr val="tx1">
                    <a:lumMod val="50000"/>
                  </a:schemeClr>
                </a:solidFill>
                <a:cs typeface="Arial"/>
              </a:rPr>
              <a:t>Explain how to prepare for a sales presentation.</a:t>
            </a:r>
          </a:p>
          <a:p>
            <a:pPr marL="342900" indent="-342900">
              <a:buFont typeface="Arial"/>
              <a:buChar char="•"/>
            </a:pPr>
            <a:r>
              <a:rPr lang="en-US" sz="2000" dirty="0">
                <a:solidFill>
                  <a:schemeClr val="tx1">
                    <a:lumMod val="50000"/>
                  </a:schemeClr>
                </a:solidFill>
                <a:cs typeface="Arial"/>
              </a:rPr>
              <a:t>Discuss the elements of a effective presentation.</a:t>
            </a:r>
          </a:p>
          <a:p>
            <a:pPr marL="342900" indent="-342900">
              <a:buFont typeface="Arial"/>
              <a:buChar char="•"/>
            </a:pPr>
            <a:r>
              <a:rPr lang="en-US" sz="2000" dirty="0">
                <a:solidFill>
                  <a:schemeClr val="tx1">
                    <a:lumMod val="50000"/>
                  </a:schemeClr>
                </a:solidFill>
                <a:cs typeface="Arial"/>
              </a:rPr>
              <a:t>Explain SPIN and how to use it during a sales presentation.</a:t>
            </a:r>
          </a:p>
          <a:p>
            <a:pPr marL="342900" indent="-342900">
              <a:buFont typeface="Arial"/>
              <a:buChar char="•"/>
            </a:pPr>
            <a:r>
              <a:rPr lang="en-US" sz="2000" dirty="0">
                <a:solidFill>
                  <a:schemeClr val="tx1">
                    <a:lumMod val="50000"/>
                  </a:schemeClr>
                </a:solidFill>
                <a:cs typeface="Arial"/>
              </a:rPr>
              <a:t>List the five steps of a successful sales presentation.</a:t>
            </a:r>
          </a:p>
          <a:p>
            <a:pPr marL="342900" indent="-342900">
              <a:buFont typeface="Arial"/>
              <a:buChar char="•"/>
            </a:pPr>
            <a:r>
              <a:rPr lang="en-US" sz="2000" dirty="0">
                <a:solidFill>
                  <a:schemeClr val="tx1">
                    <a:lumMod val="50000"/>
                  </a:schemeClr>
                </a:solidFill>
                <a:cs typeface="Arial"/>
              </a:rPr>
              <a:t>Define sales objections.</a:t>
            </a:r>
          </a:p>
          <a:p>
            <a:pPr marL="342900" indent="-342900">
              <a:buFont typeface="Arial"/>
              <a:buChar char="•"/>
            </a:pPr>
            <a:r>
              <a:rPr lang="en-US" sz="2000" dirty="0">
                <a:solidFill>
                  <a:schemeClr val="tx1">
                    <a:lumMod val="50000"/>
                  </a:schemeClr>
                </a:solidFill>
                <a:cs typeface="Arial"/>
              </a:rPr>
              <a:t>Outline strategies to handle objections.</a:t>
            </a:r>
          </a:p>
          <a:p>
            <a:pPr marL="342900" indent="-342900">
              <a:buFont typeface="Arial"/>
              <a:buChar char="•"/>
            </a:pPr>
            <a:r>
              <a:rPr lang="en-US" sz="2000" dirty="0">
                <a:solidFill>
                  <a:schemeClr val="tx1">
                    <a:lumMod val="50000"/>
                  </a:schemeClr>
                </a:solidFill>
                <a:cs typeface="Arial"/>
              </a:rPr>
              <a:t>Discuss the common objections heard in a job interview and the best way to respond.</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lstStyle/>
          <a:p>
            <a:r>
              <a:rPr lang="en-US" dirty="0"/>
              <a:t>6.1 Preparation: Your Key To Success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886678"/>
            <a:ext cx="6707096" cy="3669176"/>
          </a:xfrm>
        </p:spPr>
        <p:txBody>
          <a:bodyPr anchor="ctr">
            <a:noAutofit/>
          </a:bodyPr>
          <a:lstStyle/>
          <a:p>
            <a:pPr marL="151765" indent="0">
              <a:buNone/>
            </a:pPr>
            <a:r>
              <a:rPr lang="en-US" sz="2000" dirty="0">
                <a:solidFill>
                  <a:schemeClr val="tx1">
                    <a:lumMod val="50000"/>
                  </a:schemeClr>
                </a:solidFill>
              </a:rPr>
              <a:t>The necessary steps to make your sales presentation:</a:t>
            </a:r>
          </a:p>
          <a:p>
            <a:pPr marL="494665" indent="-342900"/>
            <a:r>
              <a:rPr lang="en-US" sz="2000" b="1" dirty="0">
                <a:solidFill>
                  <a:schemeClr val="tx1">
                    <a:lumMod val="50000"/>
                  </a:schemeClr>
                </a:solidFill>
              </a:rPr>
              <a:t>Keep Your Eye on the Prize</a:t>
            </a:r>
            <a:r>
              <a:rPr lang="en-US" sz="2000" b="0" i="0" dirty="0">
                <a:solidFill>
                  <a:srgbClr val="191B26"/>
                </a:solidFill>
                <a:effectLst/>
                <a:latin typeface="Open Sans" panose="020B0606030504020204" pitchFamily="34" charset="0"/>
              </a:rPr>
              <a:t> </a:t>
            </a:r>
          </a:p>
          <a:p>
            <a:pPr marL="494665" indent="-342900"/>
            <a:r>
              <a:rPr lang="en-US" sz="2000" b="1" dirty="0">
                <a:solidFill>
                  <a:schemeClr val="tx1">
                    <a:lumMod val="50000"/>
                  </a:schemeClr>
                </a:solidFill>
                <a:latin typeface="+mn-lt"/>
              </a:rPr>
              <a:t>Importance of Value in Presentation</a:t>
            </a:r>
          </a:p>
          <a:p>
            <a:pPr marL="494665" indent="-342900"/>
            <a:r>
              <a:rPr lang="en-US" sz="2000" b="1" dirty="0">
                <a:solidFill>
                  <a:schemeClr val="tx1">
                    <a:lumMod val="50000"/>
                  </a:schemeClr>
                </a:solidFill>
                <a:latin typeface="+mn-lt"/>
              </a:rPr>
              <a:t>The Power to Adapt</a:t>
            </a:r>
          </a:p>
          <a:p>
            <a:pPr marL="494665" indent="-342900"/>
            <a:r>
              <a:rPr lang="en-US" sz="2000" b="1" dirty="0">
                <a:solidFill>
                  <a:schemeClr val="tx1">
                    <a:lumMod val="50000"/>
                  </a:schemeClr>
                </a:solidFill>
                <a:latin typeface="+mn-lt"/>
              </a:rPr>
              <a:t>Logistics Matter</a:t>
            </a:r>
          </a:p>
          <a:p>
            <a:pPr marL="494665" indent="-342900"/>
            <a:r>
              <a:rPr lang="en-US" sz="2000" b="1" dirty="0">
                <a:solidFill>
                  <a:schemeClr val="tx1">
                    <a:lumMod val="50000"/>
                  </a:schemeClr>
                </a:solidFill>
                <a:latin typeface="+mn-lt"/>
              </a:rPr>
              <a:t>The Night Before</a:t>
            </a:r>
          </a:p>
          <a:p>
            <a:pPr marL="494665" indent="-342900"/>
            <a:r>
              <a:rPr lang="en-US" sz="2000" b="1" dirty="0">
                <a:solidFill>
                  <a:schemeClr val="tx1">
                    <a:lumMod val="50000"/>
                  </a:schemeClr>
                </a:solidFill>
                <a:latin typeface="+mn-lt"/>
              </a:rPr>
              <a:t>Power Player: Lessons in Selling from Successful Salespeople</a:t>
            </a:r>
          </a:p>
          <a:p>
            <a:pPr marL="494665" indent="-342900"/>
            <a:r>
              <a:rPr lang="en-US" sz="2000" b="1" dirty="0">
                <a:solidFill>
                  <a:schemeClr val="tx1">
                    <a:lumMod val="50000"/>
                  </a:schemeClr>
                </a:solidFill>
                <a:latin typeface="+mn-lt"/>
              </a:rPr>
              <a:t>Getting There</a:t>
            </a:r>
          </a:p>
          <a:p>
            <a:pPr marL="151765" indent="0">
              <a:buNone/>
            </a:pPr>
            <a:endParaRPr lang="en-US" sz="2000" b="1" dirty="0">
              <a:solidFill>
                <a:schemeClr val="tx1">
                  <a:lumMod val="50000"/>
                </a:schemeClr>
              </a:solidFill>
            </a:endParaRPr>
          </a:p>
          <a:p>
            <a:pPr marL="151765" indent="0">
              <a:buNone/>
            </a:pPr>
            <a:endParaRPr lang="en-US" sz="2000" b="1" dirty="0">
              <a:solidFill>
                <a:schemeClr val="tx1">
                  <a:lumMod val="50000"/>
                </a:schemeClr>
              </a:solidFill>
              <a:latin typeface="+mn-lt"/>
            </a:endParaRPr>
          </a:p>
          <a:p>
            <a:pPr marL="932789" lvl="1" indent="0" algn="just">
              <a:buNone/>
            </a:pPr>
            <a:r>
              <a:rPr lang="en-US" sz="2000" dirty="0">
                <a:solidFill>
                  <a:schemeClr val="tx1">
                    <a:lumMod val="50000"/>
                  </a:schemeClr>
                </a:solidFill>
              </a:rPr>
              <a:t>       </a:t>
            </a:r>
          </a:p>
          <a:p>
            <a:pPr marL="151765" indent="0">
              <a:buNone/>
            </a:pPr>
            <a:endParaRPr lang="en-US" sz="2000" dirty="0">
              <a:solidFill>
                <a:schemeClr val="tx1">
                  <a:lumMod val="50000"/>
                </a:schemeClr>
              </a:solidFill>
            </a:endParaRPr>
          </a:p>
        </p:txBody>
      </p:sp>
      <p:sp>
        <p:nvSpPr>
          <p:cNvPr id="5" name="TextBox 4">
            <a:extLst>
              <a:ext uri="{FF2B5EF4-FFF2-40B4-BE49-F238E27FC236}">
                <a16:creationId xmlns:a16="http://schemas.microsoft.com/office/drawing/2014/main" id="{871973EB-06AC-D5CF-B4BC-82898E6FD7CE}"/>
              </a:ext>
            </a:extLst>
          </p:cNvPr>
          <p:cNvSpPr txBox="1"/>
          <p:nvPr/>
        </p:nvSpPr>
        <p:spPr>
          <a:xfrm>
            <a:off x="8377790" y="4722232"/>
            <a:ext cx="2826420" cy="276999"/>
          </a:xfrm>
          <a:prstGeom prst="rect">
            <a:avLst/>
          </a:prstGeom>
          <a:noFill/>
        </p:spPr>
        <p:txBody>
          <a:bodyPr wrap="square">
            <a:spAutoFit/>
          </a:bodyPr>
          <a:lstStyle/>
          <a:p>
            <a:r>
              <a:rPr lang="en-US" sz="1200" b="0" i="1" dirty="0">
                <a:solidFill>
                  <a:srgbClr val="191B26"/>
                </a:solidFill>
                <a:effectLst/>
                <a:hlinkClick r:id="rId3"/>
              </a:rPr>
              <a:t>Photo</a:t>
            </a:r>
            <a:r>
              <a:rPr lang="en-US" sz="1200" b="0" i="1" dirty="0">
                <a:solidFill>
                  <a:srgbClr val="191B26"/>
                </a:solidFill>
                <a:effectLst/>
              </a:rPr>
              <a:t> by </a:t>
            </a:r>
            <a:r>
              <a:rPr lang="en-US" sz="1200" b="0" i="1" u="sng" dirty="0">
                <a:solidFill>
                  <a:srgbClr val="191B26"/>
                </a:solidFill>
                <a:effectLst/>
                <a:hlinkClick r:id="rId4"/>
              </a:rPr>
              <a:t>Mohamed Hassan</a:t>
            </a:r>
            <a:r>
              <a:rPr lang="en-US" sz="1200" i="1" u="sng" dirty="0">
                <a:solidFill>
                  <a:srgbClr val="191B26"/>
                </a:solidFill>
              </a:rPr>
              <a:t>,</a:t>
            </a:r>
            <a:r>
              <a:rPr lang="en-US" sz="1200" b="0" i="1" dirty="0">
                <a:solidFill>
                  <a:srgbClr val="191B26"/>
                </a:solidFill>
                <a:effectLst/>
              </a:rPr>
              <a:t> </a:t>
            </a:r>
            <a:r>
              <a:rPr lang="en-US" sz="1200" b="0" i="1" u="sng" dirty="0" err="1">
                <a:solidFill>
                  <a:srgbClr val="191B26"/>
                </a:solidFill>
                <a:effectLst/>
                <a:hlinkClick r:id="rId5"/>
              </a:rPr>
              <a:t>Pixabay</a:t>
            </a:r>
            <a:endParaRPr lang="en-US" sz="1200" i="1" dirty="0"/>
          </a:p>
        </p:txBody>
      </p:sp>
      <p:pic>
        <p:nvPicPr>
          <p:cNvPr id="1026" name="Picture 2" descr="Training, Cursus, Bedrijf, Sessie, Plan">
            <a:extLst>
              <a:ext uri="{FF2B5EF4-FFF2-40B4-BE49-F238E27FC236}">
                <a16:creationId xmlns:a16="http://schemas.microsoft.com/office/drawing/2014/main" id="{FA0829D7-FEB0-D03A-2A93-49D070EEB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3099" y="1511719"/>
            <a:ext cx="4683751" cy="2897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12C6-F679-4E16-8EDC-EBDD81EEB4AF}"/>
              </a:ext>
            </a:extLst>
          </p:cNvPr>
          <p:cNvSpPr>
            <a:spLocks noGrp="1"/>
          </p:cNvSpPr>
          <p:nvPr>
            <p:ph type="title"/>
          </p:nvPr>
        </p:nvSpPr>
        <p:spPr/>
        <p:txBody>
          <a:bodyPr>
            <a:normAutofit/>
          </a:bodyPr>
          <a:lstStyle/>
          <a:p>
            <a:r>
              <a:rPr lang="en-US" dirty="0"/>
              <a:t>6.1 Preparation: Your Key To Success </a:t>
            </a:r>
            <a:endParaRPr lang="en-CA" dirty="0"/>
          </a:p>
        </p:txBody>
      </p:sp>
      <p:sp>
        <p:nvSpPr>
          <p:cNvPr id="3" name="Text Placeholder 2">
            <a:extLst>
              <a:ext uri="{FF2B5EF4-FFF2-40B4-BE49-F238E27FC236}">
                <a16:creationId xmlns:a16="http://schemas.microsoft.com/office/drawing/2014/main" id="{1463B233-85BB-F8D8-C103-4C1579EDC503}"/>
              </a:ext>
            </a:extLst>
          </p:cNvPr>
          <p:cNvSpPr>
            <a:spLocks noGrp="1"/>
          </p:cNvSpPr>
          <p:nvPr>
            <p:ph type="body" idx="1"/>
          </p:nvPr>
        </p:nvSpPr>
        <p:spPr>
          <a:xfrm>
            <a:off x="415599" y="1351784"/>
            <a:ext cx="11360799" cy="5361532"/>
          </a:xfrm>
        </p:spPr>
        <p:txBody>
          <a:bodyPr>
            <a:normAutofit/>
          </a:bodyPr>
          <a:lstStyle/>
          <a:p>
            <a:pPr marL="151765" indent="0">
              <a:buNone/>
            </a:pPr>
            <a:r>
              <a:rPr lang="en-US" sz="2000" b="1" dirty="0">
                <a:solidFill>
                  <a:schemeClr val="tx1">
                    <a:lumMod val="50000"/>
                  </a:schemeClr>
                </a:solidFill>
              </a:rPr>
              <a:t>Pre-presentation Checklist</a:t>
            </a:r>
          </a:p>
          <a:p>
            <a:pPr marL="494665" indent="-342900"/>
            <a:r>
              <a:rPr lang="en-US" sz="2000" dirty="0">
                <a:solidFill>
                  <a:schemeClr val="tx1">
                    <a:lumMod val="50000"/>
                  </a:schemeClr>
                </a:solidFill>
              </a:rPr>
              <a:t>Assemble supplies such as documents, brochures, product samples, contracts, files, thumb drives, CDs, projector, laptop, cables, remotes, pens, pointers, </a:t>
            </a:r>
            <a:r>
              <a:rPr lang="en-US" sz="2000" dirty="0" err="1">
                <a:solidFill>
                  <a:schemeClr val="tx1">
                    <a:lumMod val="50000"/>
                  </a:schemeClr>
                </a:solidFill>
              </a:rPr>
              <a:t>precall</a:t>
            </a:r>
            <a:r>
              <a:rPr lang="en-US" sz="2000" dirty="0">
                <a:solidFill>
                  <a:schemeClr val="tx1">
                    <a:lumMod val="50000"/>
                  </a:schemeClr>
                </a:solidFill>
              </a:rPr>
              <a:t> objectives, and client information.</a:t>
            </a:r>
          </a:p>
          <a:p>
            <a:pPr marL="494665" indent="-342900"/>
            <a:r>
              <a:rPr lang="en-US" sz="2000" dirty="0">
                <a:solidFill>
                  <a:schemeClr val="tx1">
                    <a:lumMod val="50000"/>
                  </a:schemeClr>
                </a:solidFill>
              </a:rPr>
              <a:t>If you plan to use handouts, make sure you have enough copies.</a:t>
            </a:r>
          </a:p>
          <a:p>
            <a:pPr marL="494665" indent="-342900"/>
            <a:r>
              <a:rPr lang="en-US" sz="2000" dirty="0">
                <a:solidFill>
                  <a:schemeClr val="tx1">
                    <a:lumMod val="50000"/>
                  </a:schemeClr>
                </a:solidFill>
              </a:rPr>
              <a:t>Check your clothes. Does anything need to be ironed? Do you have the right shoes, tie, pantyhose, and so forth for the suit?</a:t>
            </a:r>
          </a:p>
          <a:p>
            <a:pPr marL="494665" indent="-342900"/>
            <a:r>
              <a:rPr lang="en-US" sz="2000" dirty="0">
                <a:solidFill>
                  <a:schemeClr val="tx1">
                    <a:lumMod val="50000"/>
                  </a:schemeClr>
                </a:solidFill>
              </a:rPr>
              <a:t>Make sure you have directions to your meeting. Do you know which building you are meeting in, which entrance to use, and how to find the meeting room?</a:t>
            </a:r>
          </a:p>
          <a:p>
            <a:pPr marL="494665" indent="-342900"/>
            <a:r>
              <a:rPr lang="en-US" sz="2000" dirty="0">
                <a:solidFill>
                  <a:schemeClr val="tx1">
                    <a:lumMod val="50000"/>
                  </a:schemeClr>
                </a:solidFill>
              </a:rPr>
              <a:t>Research the parking situation.</a:t>
            </a:r>
          </a:p>
          <a:p>
            <a:pPr marL="494665" indent="-342900"/>
            <a:r>
              <a:rPr lang="en-US" sz="2000" dirty="0">
                <a:solidFill>
                  <a:schemeClr val="tx1">
                    <a:lumMod val="50000"/>
                  </a:schemeClr>
                </a:solidFill>
              </a:rPr>
              <a:t> Write down a contact number or put it in your cell phone to call in case you are unavoidably delayed.</a:t>
            </a:r>
          </a:p>
          <a:p>
            <a:pPr marL="494665" indent="-342900"/>
            <a:r>
              <a:rPr lang="en-US" sz="2000" dirty="0">
                <a:solidFill>
                  <a:schemeClr val="tx1">
                    <a:lumMod val="50000"/>
                  </a:schemeClr>
                </a:solidFill>
              </a:rPr>
              <a:t>Rehearse your presentation.</a:t>
            </a:r>
          </a:p>
          <a:p>
            <a:pPr marL="494665" indent="-342900"/>
            <a:r>
              <a:rPr lang="en-US" sz="2000" dirty="0">
                <a:solidFill>
                  <a:schemeClr val="tx1">
                    <a:lumMod val="50000"/>
                  </a:schemeClr>
                </a:solidFill>
              </a:rPr>
              <a:t>Review your pre-call objectives and visualize success.</a:t>
            </a:r>
          </a:p>
          <a:p>
            <a:pPr marL="151765" indent="0">
              <a:buNone/>
            </a:pPr>
            <a:endParaRPr lang="en-US" sz="2000" dirty="0">
              <a:solidFill>
                <a:schemeClr val="tx1">
                  <a:lumMod val="50000"/>
                </a:schemeClr>
              </a:solidFill>
            </a:endParaRPr>
          </a:p>
        </p:txBody>
      </p:sp>
    </p:spTree>
    <p:extLst>
      <p:ext uri="{BB962C8B-B14F-4D97-AF65-F5344CB8AC3E}">
        <p14:creationId xmlns:p14="http://schemas.microsoft.com/office/powerpoint/2010/main" val="22046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6.2 Making Your Presentation Work</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469036"/>
            <a:ext cx="11360800" cy="5036695"/>
          </a:xfrm>
        </p:spPr>
        <p:txBody>
          <a:bodyPr>
            <a:normAutofit/>
          </a:bodyPr>
          <a:lstStyle/>
          <a:p>
            <a:pPr marL="152396" indent="0">
              <a:buNone/>
            </a:pPr>
            <a:r>
              <a:rPr lang="en-US" sz="2000" b="1" dirty="0">
                <a:solidFill>
                  <a:schemeClr val="tx1">
                    <a:lumMod val="50000"/>
                  </a:schemeClr>
                </a:solidFill>
              </a:rPr>
              <a:t>The Right Size</a:t>
            </a:r>
          </a:p>
          <a:p>
            <a:r>
              <a:rPr lang="en-CA" sz="2000" dirty="0">
                <a:solidFill>
                  <a:schemeClr val="tx1">
                    <a:lumMod val="50000"/>
                  </a:schemeClr>
                </a:solidFill>
                <a:latin typeface="+mn-lt"/>
              </a:rPr>
              <a:t>Presenting to Individuals</a:t>
            </a:r>
          </a:p>
          <a:p>
            <a:r>
              <a:rPr lang="en-CA" sz="2000" dirty="0">
                <a:solidFill>
                  <a:schemeClr val="tx1">
                    <a:lumMod val="50000"/>
                  </a:schemeClr>
                </a:solidFill>
                <a:latin typeface="+mn-lt"/>
              </a:rPr>
              <a:t>Presenting to Groups</a:t>
            </a:r>
          </a:p>
          <a:p>
            <a:pPr marL="152396" indent="0">
              <a:buNone/>
            </a:pPr>
            <a:r>
              <a:rPr lang="en-CA" sz="2000" b="1" dirty="0">
                <a:solidFill>
                  <a:schemeClr val="tx1">
                    <a:lumMod val="50000"/>
                  </a:schemeClr>
                </a:solidFill>
                <a:latin typeface="+mn-lt"/>
              </a:rPr>
              <a:t>The Right Place</a:t>
            </a:r>
          </a:p>
          <a:p>
            <a:r>
              <a:rPr lang="en-CA" sz="2000" dirty="0">
                <a:solidFill>
                  <a:schemeClr val="tx1">
                    <a:lumMod val="50000"/>
                  </a:schemeClr>
                </a:solidFill>
                <a:latin typeface="+mn-lt"/>
              </a:rPr>
              <a:t>Your Place of Business</a:t>
            </a:r>
          </a:p>
          <a:p>
            <a:r>
              <a:rPr lang="en-CA" sz="2000" dirty="0">
                <a:solidFill>
                  <a:schemeClr val="tx1">
                    <a:lumMod val="50000"/>
                  </a:schemeClr>
                </a:solidFill>
                <a:latin typeface="+mn-lt"/>
              </a:rPr>
              <a:t>A Neutral Location</a:t>
            </a:r>
          </a:p>
          <a:p>
            <a:r>
              <a:rPr lang="en-US" sz="2000" dirty="0">
                <a:solidFill>
                  <a:schemeClr val="tx1">
                    <a:lumMod val="50000"/>
                  </a:schemeClr>
                </a:solidFill>
                <a:latin typeface="+mn-lt"/>
              </a:rPr>
              <a:t>Your Prospect’s Place of Business</a:t>
            </a:r>
          </a:p>
          <a:p>
            <a:r>
              <a:rPr lang="en-CA" sz="2000" dirty="0">
                <a:solidFill>
                  <a:schemeClr val="tx1">
                    <a:lumMod val="50000"/>
                  </a:schemeClr>
                </a:solidFill>
                <a:latin typeface="+mn-lt"/>
              </a:rPr>
              <a:t>Webinars and Video Conferences</a:t>
            </a:r>
          </a:p>
          <a:p>
            <a:pPr marL="152396" indent="0">
              <a:buNone/>
            </a:pPr>
            <a:r>
              <a:rPr lang="en-CA" sz="2000" b="1" dirty="0">
                <a:solidFill>
                  <a:schemeClr val="tx1">
                    <a:lumMod val="50000"/>
                  </a:schemeClr>
                </a:solidFill>
                <a:latin typeface="+mn-lt"/>
              </a:rPr>
              <a:t>The Right Tools</a:t>
            </a:r>
          </a:p>
          <a:p>
            <a:r>
              <a:rPr lang="en-CA" sz="2000" dirty="0">
                <a:solidFill>
                  <a:schemeClr val="tx1">
                    <a:lumMod val="50000"/>
                  </a:schemeClr>
                </a:solidFill>
                <a:latin typeface="+mn-lt"/>
              </a:rPr>
              <a:t>PowerPoint Presentations</a:t>
            </a:r>
          </a:p>
          <a:p>
            <a:r>
              <a:rPr lang="en-CA" sz="2000" dirty="0">
                <a:solidFill>
                  <a:schemeClr val="tx1">
                    <a:lumMod val="50000"/>
                  </a:schemeClr>
                </a:solidFill>
                <a:latin typeface="+mn-lt"/>
                <a:hlinkClick r:id="rId2"/>
              </a:rPr>
              <a:t>10/20/30 Rule</a:t>
            </a:r>
            <a:endParaRPr lang="en-CA" sz="2000" dirty="0">
              <a:solidFill>
                <a:schemeClr val="tx1">
                  <a:lumMod val="50000"/>
                </a:schemeClr>
              </a:solidFill>
              <a:latin typeface="+mn-lt"/>
            </a:endParaRPr>
          </a:p>
          <a:p>
            <a:r>
              <a:rPr lang="en-CA" sz="2000" dirty="0">
                <a:solidFill>
                  <a:schemeClr val="tx1">
                    <a:lumMod val="50000"/>
                  </a:schemeClr>
                </a:solidFill>
                <a:latin typeface="+mn-lt"/>
              </a:rPr>
              <a:t>Brochures, Premiums, and Leave-Behinds</a:t>
            </a:r>
          </a:p>
          <a:p>
            <a:r>
              <a:rPr lang="en-CA" sz="2000" dirty="0">
                <a:solidFill>
                  <a:schemeClr val="tx1">
                    <a:lumMod val="50000"/>
                  </a:schemeClr>
                </a:solidFill>
                <a:latin typeface="+mn-lt"/>
              </a:rPr>
              <a:t>Samples and Demonstrations</a:t>
            </a:r>
          </a:p>
        </p:txBody>
      </p:sp>
      <p:sp>
        <p:nvSpPr>
          <p:cNvPr id="5" name="TextBox 4">
            <a:extLst>
              <a:ext uri="{FF2B5EF4-FFF2-40B4-BE49-F238E27FC236}">
                <a16:creationId xmlns:a16="http://schemas.microsoft.com/office/drawing/2014/main" id="{18424968-3EB2-BA25-10F5-2C67E46129C1}"/>
              </a:ext>
            </a:extLst>
          </p:cNvPr>
          <p:cNvSpPr txBox="1"/>
          <p:nvPr/>
        </p:nvSpPr>
        <p:spPr>
          <a:xfrm>
            <a:off x="8290368" y="5771774"/>
            <a:ext cx="6094070" cy="276999"/>
          </a:xfrm>
          <a:prstGeom prst="rect">
            <a:avLst/>
          </a:prstGeom>
          <a:noFill/>
        </p:spPr>
        <p:txBody>
          <a:bodyPr wrap="square">
            <a:spAutoFit/>
          </a:bodyPr>
          <a:lstStyle/>
          <a:p>
            <a:r>
              <a:rPr lang="en-US" sz="1200" b="0" i="1" dirty="0">
                <a:solidFill>
                  <a:srgbClr val="191B26"/>
                </a:solidFill>
                <a:effectLst/>
                <a:hlinkClick r:id="rId3"/>
              </a:rPr>
              <a:t>Photo</a:t>
            </a:r>
            <a:r>
              <a:rPr lang="en-US" sz="1200" b="0" i="1" dirty="0">
                <a:solidFill>
                  <a:srgbClr val="191B26"/>
                </a:solidFill>
                <a:effectLst/>
              </a:rPr>
              <a:t> by </a:t>
            </a:r>
            <a:r>
              <a:rPr lang="en-US" sz="1200" b="0" i="1" u="sng" dirty="0">
                <a:solidFill>
                  <a:srgbClr val="191B26"/>
                </a:solidFill>
                <a:effectLst/>
                <a:hlinkClick r:id="rId4"/>
              </a:rPr>
              <a:t>TRESOR69</a:t>
            </a:r>
            <a:r>
              <a:rPr lang="en-US" sz="1200" i="1" u="sng" dirty="0">
                <a:solidFill>
                  <a:srgbClr val="191B26"/>
                </a:solidFill>
              </a:rPr>
              <a:t>,</a:t>
            </a:r>
            <a:r>
              <a:rPr lang="en-US" sz="1200" b="0" i="1" dirty="0">
                <a:solidFill>
                  <a:srgbClr val="191B26"/>
                </a:solidFill>
                <a:effectLst/>
              </a:rPr>
              <a:t> </a:t>
            </a:r>
            <a:r>
              <a:rPr lang="en-US" sz="1200" b="0" i="1" u="sng" dirty="0" err="1">
                <a:solidFill>
                  <a:srgbClr val="191B26"/>
                </a:solidFill>
                <a:effectLst/>
                <a:hlinkClick r:id="rId5"/>
              </a:rPr>
              <a:t>Pixabay</a:t>
            </a:r>
            <a:endParaRPr lang="en-US" sz="1200" i="1" dirty="0"/>
          </a:p>
        </p:txBody>
      </p:sp>
      <p:pic>
        <p:nvPicPr>
          <p:cNvPr id="1026" name="Picture 2" descr="Ontmoeting, Conferentie">
            <a:extLst>
              <a:ext uri="{FF2B5EF4-FFF2-40B4-BE49-F238E27FC236}">
                <a16:creationId xmlns:a16="http://schemas.microsoft.com/office/drawing/2014/main" id="{7D9D05C3-EEAB-4D85-175B-825C3AFCB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1271" y="1441291"/>
            <a:ext cx="5347505" cy="415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5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6.2 Making Your Presentation Work </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318560"/>
            <a:ext cx="11274830" cy="3657600"/>
          </a:xfrm>
        </p:spPr>
        <p:txBody>
          <a:bodyPr>
            <a:normAutofit/>
          </a:bodyPr>
          <a:lstStyle/>
          <a:p>
            <a:pPr marL="152396" indent="0">
              <a:lnSpc>
                <a:spcPct val="100000"/>
              </a:lnSpc>
              <a:spcBef>
                <a:spcPts val="1200"/>
              </a:spcBef>
              <a:buNone/>
            </a:pPr>
            <a:r>
              <a:rPr lang="en-US" sz="2000" b="1" dirty="0">
                <a:solidFill>
                  <a:schemeClr val="tx1">
                    <a:lumMod val="50000"/>
                  </a:schemeClr>
                </a:solidFill>
              </a:rPr>
              <a:t>Power Selling: Lessons in Selling from Successful Brands</a:t>
            </a:r>
          </a:p>
          <a:p>
            <a:pPr>
              <a:lnSpc>
                <a:spcPct val="100000"/>
              </a:lnSpc>
              <a:spcBef>
                <a:spcPts val="1200"/>
              </a:spcBef>
            </a:pPr>
            <a:r>
              <a:rPr lang="en-CA" sz="2000" dirty="0">
                <a:solidFill>
                  <a:schemeClr val="tx1">
                    <a:lumMod val="50000"/>
                  </a:schemeClr>
                </a:solidFill>
              </a:rPr>
              <a:t>Sell to Someone Unexpected</a:t>
            </a:r>
          </a:p>
          <a:p>
            <a:pPr>
              <a:lnSpc>
                <a:spcPct val="100000"/>
              </a:lnSpc>
              <a:spcBef>
                <a:spcPts val="1200"/>
              </a:spcBef>
            </a:pPr>
            <a:r>
              <a:rPr lang="en-US" sz="2000" dirty="0">
                <a:solidFill>
                  <a:schemeClr val="tx1">
                    <a:lumMod val="50000"/>
                  </a:schemeClr>
                </a:solidFill>
              </a:rPr>
              <a:t>Give Them the Numbers: Cost-Benefit Analysis and ROI</a:t>
            </a:r>
          </a:p>
          <a:p>
            <a:pPr marL="1276320" lvl="1" indent="-342900">
              <a:lnSpc>
                <a:spcPct val="100000"/>
              </a:lnSpc>
              <a:spcBef>
                <a:spcPts val="1200"/>
              </a:spcBef>
            </a:pPr>
            <a:r>
              <a:rPr lang="en-US" sz="2000" dirty="0">
                <a:solidFill>
                  <a:schemeClr val="tx1">
                    <a:lumMod val="50000"/>
                  </a:schemeClr>
                </a:solidFill>
                <a:latin typeface="+mn-lt"/>
              </a:rPr>
              <a:t>A </a:t>
            </a:r>
            <a:r>
              <a:rPr lang="en-US" sz="2000" b="1" dirty="0">
                <a:solidFill>
                  <a:schemeClr val="tx1">
                    <a:lumMod val="50000"/>
                  </a:schemeClr>
                </a:solidFill>
                <a:latin typeface="+mn-lt"/>
              </a:rPr>
              <a:t>cost-benefit analysis </a:t>
            </a:r>
            <a:r>
              <a:rPr lang="en-US" sz="2000" dirty="0">
                <a:solidFill>
                  <a:schemeClr val="tx1">
                    <a:lumMod val="50000"/>
                  </a:schemeClr>
                </a:solidFill>
                <a:latin typeface="+mn-lt"/>
              </a:rPr>
              <a:t>quantifies the costs of a purchase in relationship to the benefits it provides.</a:t>
            </a:r>
          </a:p>
          <a:p>
            <a:pPr marL="1276320" lvl="1" indent="-342900">
              <a:lnSpc>
                <a:spcPct val="100000"/>
              </a:lnSpc>
              <a:spcBef>
                <a:spcPts val="1200"/>
              </a:spcBef>
            </a:pPr>
            <a:r>
              <a:rPr lang="en-US" sz="2000" dirty="0">
                <a:solidFill>
                  <a:schemeClr val="tx1">
                    <a:lumMod val="50000"/>
                  </a:schemeClr>
                </a:solidFill>
                <a:latin typeface="+mn-lt"/>
              </a:rPr>
              <a:t>A </a:t>
            </a:r>
            <a:r>
              <a:rPr lang="en-US" sz="2000" b="1" dirty="0">
                <a:solidFill>
                  <a:schemeClr val="tx1">
                    <a:lumMod val="50000"/>
                  </a:schemeClr>
                </a:solidFill>
                <a:latin typeface="+mn-lt"/>
              </a:rPr>
              <a:t>return on investment (ROI) </a:t>
            </a:r>
            <a:r>
              <a:rPr lang="en-US" sz="2000" dirty="0">
                <a:solidFill>
                  <a:schemeClr val="tx1">
                    <a:lumMod val="50000"/>
                  </a:schemeClr>
                </a:solidFill>
                <a:latin typeface="+mn-lt"/>
              </a:rPr>
              <a:t>analysis shows the return (profit or cost savings) as a percentage of the initial investment.</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114841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6.3 How To Use Spin Selling In Your Sales Call</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rPr>
              <a:t>SPIN</a:t>
            </a:r>
            <a:r>
              <a:rPr lang="en-US" sz="2000" dirty="0">
                <a:solidFill>
                  <a:schemeClr val="tx1">
                    <a:lumMod val="50000"/>
                  </a:schemeClr>
                </a:solidFill>
              </a:rPr>
              <a:t>-A customer </a:t>
            </a:r>
            <a:r>
              <a:rPr lang="en-US" sz="2000" dirty="0" err="1">
                <a:solidFill>
                  <a:schemeClr val="tx1">
                    <a:lumMod val="50000"/>
                  </a:schemeClr>
                </a:solidFill>
              </a:rPr>
              <a:t>centred</a:t>
            </a:r>
            <a:r>
              <a:rPr lang="en-US" sz="2000" dirty="0">
                <a:solidFill>
                  <a:schemeClr val="tx1">
                    <a:lumMod val="50000"/>
                  </a:schemeClr>
                </a:solidFill>
              </a:rPr>
              <a:t> sales model. SPIN stands for the four kinds of questions successful salespeople ask their customers: </a:t>
            </a:r>
            <a:r>
              <a:rPr lang="en-US" sz="2000" b="1" dirty="0">
                <a:solidFill>
                  <a:schemeClr val="tx1">
                    <a:lumMod val="50000"/>
                  </a:schemeClr>
                </a:solidFill>
              </a:rPr>
              <a:t>S</a:t>
            </a:r>
            <a:r>
              <a:rPr lang="en-US" sz="2000" dirty="0">
                <a:solidFill>
                  <a:schemeClr val="tx1">
                    <a:lumMod val="50000"/>
                  </a:schemeClr>
                </a:solidFill>
              </a:rPr>
              <a:t>ituation, </a:t>
            </a:r>
            <a:r>
              <a:rPr lang="en-US" sz="2000" b="1" dirty="0">
                <a:solidFill>
                  <a:schemeClr val="tx1">
                    <a:lumMod val="50000"/>
                  </a:schemeClr>
                </a:solidFill>
              </a:rPr>
              <a:t>P</a:t>
            </a:r>
            <a:r>
              <a:rPr lang="en-US" sz="2000" dirty="0">
                <a:solidFill>
                  <a:schemeClr val="tx1">
                    <a:lumMod val="50000"/>
                  </a:schemeClr>
                </a:solidFill>
              </a:rPr>
              <a:t>roblem, </a:t>
            </a:r>
            <a:r>
              <a:rPr lang="en-US" sz="2000" b="1" dirty="0">
                <a:solidFill>
                  <a:schemeClr val="tx1">
                    <a:lumMod val="50000"/>
                  </a:schemeClr>
                </a:solidFill>
              </a:rPr>
              <a:t>I</a:t>
            </a:r>
            <a:r>
              <a:rPr lang="en-US" sz="2000" dirty="0">
                <a:solidFill>
                  <a:schemeClr val="tx1">
                    <a:lumMod val="50000"/>
                  </a:schemeClr>
                </a:solidFill>
              </a:rPr>
              <a:t>mplication, and </a:t>
            </a:r>
            <a:r>
              <a:rPr lang="en-US" sz="2000" b="1" dirty="0">
                <a:solidFill>
                  <a:schemeClr val="tx1">
                    <a:lumMod val="50000"/>
                  </a:schemeClr>
                </a:solidFill>
              </a:rPr>
              <a:t>N</a:t>
            </a:r>
            <a:r>
              <a:rPr lang="en-US" sz="2000" dirty="0">
                <a:solidFill>
                  <a:schemeClr val="tx1">
                    <a:lumMod val="50000"/>
                  </a:schemeClr>
                </a:solidFill>
              </a:rPr>
              <a:t>eed-payoff. </a:t>
            </a:r>
          </a:p>
          <a:p>
            <a:pPr>
              <a:lnSpc>
                <a:spcPct val="100000"/>
              </a:lnSpc>
              <a:spcBef>
                <a:spcPts val="1200"/>
              </a:spcBef>
            </a:pPr>
            <a:r>
              <a:rPr lang="en-CA" sz="2000" b="1" dirty="0">
                <a:solidFill>
                  <a:schemeClr val="tx1">
                    <a:lumMod val="50000"/>
                  </a:schemeClr>
                </a:solidFill>
                <a:latin typeface="+mn-lt"/>
              </a:rPr>
              <a:t>Opening</a:t>
            </a:r>
          </a:p>
          <a:p>
            <a:pPr>
              <a:lnSpc>
                <a:spcPct val="100000"/>
              </a:lnSpc>
              <a:spcBef>
                <a:spcPts val="1200"/>
              </a:spcBef>
            </a:pPr>
            <a:r>
              <a:rPr lang="en-CA" sz="2000" b="1" dirty="0">
                <a:solidFill>
                  <a:schemeClr val="tx1">
                    <a:lumMod val="50000"/>
                  </a:schemeClr>
                </a:solidFill>
                <a:latin typeface="+mn-lt"/>
              </a:rPr>
              <a:t>Investigation</a:t>
            </a:r>
          </a:p>
          <a:p>
            <a:pPr marL="152396" indent="0">
              <a:lnSpc>
                <a:spcPct val="100000"/>
              </a:lnSpc>
              <a:spcBef>
                <a:spcPts val="1200"/>
              </a:spcBef>
              <a:buNone/>
            </a:pPr>
            <a:r>
              <a:rPr lang="en-CA" sz="2000" dirty="0">
                <a:solidFill>
                  <a:schemeClr val="tx1">
                    <a:lumMod val="50000"/>
                  </a:schemeClr>
                </a:solidFill>
                <a:latin typeface="+mn-lt"/>
              </a:rPr>
              <a:t>Situation Questions, Implication Questions, Need-Payoff Questions</a:t>
            </a:r>
          </a:p>
          <a:p>
            <a:pPr>
              <a:lnSpc>
                <a:spcPct val="100000"/>
              </a:lnSpc>
              <a:spcBef>
                <a:spcPts val="1200"/>
              </a:spcBef>
            </a:pPr>
            <a:r>
              <a:rPr lang="en-CA" sz="2000" b="1" dirty="0">
                <a:solidFill>
                  <a:schemeClr val="tx1">
                    <a:lumMod val="50000"/>
                  </a:schemeClr>
                </a:solidFill>
                <a:latin typeface="+mn-lt"/>
              </a:rPr>
              <a:t>Demonstrating Capability</a:t>
            </a:r>
          </a:p>
          <a:p>
            <a:pPr>
              <a:lnSpc>
                <a:spcPct val="100000"/>
              </a:lnSpc>
              <a:spcBef>
                <a:spcPts val="1200"/>
              </a:spcBef>
            </a:pPr>
            <a:r>
              <a:rPr lang="en-CA" sz="2000" b="1" dirty="0">
                <a:solidFill>
                  <a:schemeClr val="tx1">
                    <a:lumMod val="50000"/>
                  </a:schemeClr>
                </a:solidFill>
                <a:latin typeface="+mn-lt"/>
              </a:rPr>
              <a:t>Obtaining Commitment</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Check whether you have addressed key concerns.</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Summarize the benefits you presented.</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Propose a commitment that will move the sale forward.</a:t>
            </a: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5853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lstStyle/>
          <a:p>
            <a:r>
              <a:rPr lang="en-US" dirty="0"/>
              <a:t>6.4 Putting It All Together</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260088"/>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hlinkClick r:id="rId3"/>
              </a:rPr>
              <a:t>Present Successfully</a:t>
            </a:r>
            <a:endParaRPr lang="en-US" sz="2000" b="1" dirty="0">
              <a:solidFill>
                <a:schemeClr val="tx1">
                  <a:lumMod val="50000"/>
                </a:schemeClr>
              </a:solidFill>
            </a:endParaRP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Build Rapport</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Make a General Benefit Statement</a:t>
            </a:r>
          </a:p>
          <a:p>
            <a:pPr marL="609596" indent="-457200">
              <a:lnSpc>
                <a:spcPct val="100000"/>
              </a:lnSpc>
              <a:spcBef>
                <a:spcPts val="1200"/>
              </a:spcBef>
              <a:buFont typeface="+mj-lt"/>
              <a:buAutoNum type="arabicPeriod"/>
            </a:pPr>
            <a:r>
              <a:rPr lang="en-US" sz="2000" dirty="0">
                <a:solidFill>
                  <a:schemeClr val="tx1">
                    <a:lumMod val="50000"/>
                  </a:schemeClr>
                </a:solidFill>
                <a:latin typeface="+mn-lt"/>
              </a:rPr>
              <a:t>Make a Specific Benefit Statement</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Presentation</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Close</a:t>
            </a:r>
          </a:p>
          <a:p>
            <a:pPr marL="609596" indent="-457200">
              <a:lnSpc>
                <a:spcPct val="100000"/>
              </a:lnSpc>
              <a:spcBef>
                <a:spcPts val="1200"/>
              </a:spcBef>
              <a:buFont typeface="+mj-lt"/>
              <a:buAutoNum type="arabicPeriod"/>
            </a:pPr>
            <a:r>
              <a:rPr lang="en-CA" sz="2000" dirty="0">
                <a:solidFill>
                  <a:schemeClr val="tx1">
                    <a:lumMod val="50000"/>
                  </a:schemeClr>
                </a:solidFill>
                <a:latin typeface="+mn-lt"/>
              </a:rPr>
              <a:t>Recap</a:t>
            </a:r>
          </a:p>
        </p:txBody>
      </p:sp>
      <p:sp>
        <p:nvSpPr>
          <p:cNvPr id="6" name="TextBox 5">
            <a:extLst>
              <a:ext uri="{FF2B5EF4-FFF2-40B4-BE49-F238E27FC236}">
                <a16:creationId xmlns:a16="http://schemas.microsoft.com/office/drawing/2014/main" id="{EEC1D963-8EEF-F5F8-5EFB-78E016C68748}"/>
              </a:ext>
            </a:extLst>
          </p:cNvPr>
          <p:cNvSpPr txBox="1"/>
          <p:nvPr/>
        </p:nvSpPr>
        <p:spPr>
          <a:xfrm>
            <a:off x="7479300" y="5182413"/>
            <a:ext cx="6094070" cy="276999"/>
          </a:xfrm>
          <a:prstGeom prst="rect">
            <a:avLst/>
          </a:prstGeom>
          <a:noFill/>
        </p:spPr>
        <p:txBody>
          <a:bodyPr wrap="square">
            <a:spAutoFit/>
          </a:bodyPr>
          <a:lstStyle/>
          <a:p>
            <a:r>
              <a:rPr lang="en-US" sz="1200" b="0" i="1" dirty="0">
                <a:solidFill>
                  <a:srgbClr val="191B26"/>
                </a:solidFill>
                <a:effectLst/>
                <a:hlinkClick r:id="rId4"/>
              </a:rPr>
              <a:t>Photo</a:t>
            </a:r>
            <a:r>
              <a:rPr lang="en-US" sz="1200" b="0" i="1" dirty="0">
                <a:solidFill>
                  <a:srgbClr val="191B26"/>
                </a:solidFill>
                <a:effectLst/>
              </a:rPr>
              <a:t> by </a:t>
            </a:r>
            <a:r>
              <a:rPr lang="en-US" sz="1200" b="0" i="1" u="sng" dirty="0">
                <a:solidFill>
                  <a:srgbClr val="191B26"/>
                </a:solidFill>
                <a:effectLst/>
                <a:hlinkClick r:id="rId5"/>
              </a:rPr>
              <a:t>Gerd Altmann</a:t>
            </a:r>
            <a:r>
              <a:rPr lang="en-US" sz="1200" i="1" u="sng" dirty="0">
                <a:solidFill>
                  <a:srgbClr val="191B26"/>
                </a:solidFill>
              </a:rPr>
              <a:t>,</a:t>
            </a:r>
            <a:r>
              <a:rPr lang="en-US" sz="1200" b="0" i="1" dirty="0">
                <a:solidFill>
                  <a:srgbClr val="191B26"/>
                </a:solidFill>
                <a:effectLst/>
              </a:rPr>
              <a:t> </a:t>
            </a:r>
            <a:r>
              <a:rPr lang="en-US" sz="1200" b="0" i="1" u="sng" dirty="0" err="1">
                <a:solidFill>
                  <a:srgbClr val="191B26"/>
                </a:solidFill>
                <a:effectLst/>
                <a:hlinkClick r:id="rId6"/>
              </a:rPr>
              <a:t>Pixabay</a:t>
            </a:r>
            <a:endParaRPr lang="en-US" sz="1200" i="1" dirty="0"/>
          </a:p>
        </p:txBody>
      </p:sp>
      <p:pic>
        <p:nvPicPr>
          <p:cNvPr id="2050" name="Picture 2" descr="Bedrijf, Zakenvrouw, Haak, Selectievakje">
            <a:extLst>
              <a:ext uri="{FF2B5EF4-FFF2-40B4-BE49-F238E27FC236}">
                <a16:creationId xmlns:a16="http://schemas.microsoft.com/office/drawing/2014/main" id="{1F30CFD8-E7BF-801E-1368-70B84E5355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253" y="1031260"/>
            <a:ext cx="5680400" cy="378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84C0-FF19-4054-B8AC-9BB8A6D97516}"/>
              </a:ext>
            </a:extLst>
          </p:cNvPr>
          <p:cNvSpPr>
            <a:spLocks noGrp="1"/>
          </p:cNvSpPr>
          <p:nvPr>
            <p:ph type="title"/>
          </p:nvPr>
        </p:nvSpPr>
        <p:spPr/>
        <p:txBody>
          <a:bodyPr>
            <a:normAutofit/>
          </a:bodyPr>
          <a:lstStyle/>
          <a:p>
            <a:r>
              <a:rPr lang="en-US" dirty="0"/>
              <a:t>6.5 Objections Are Opportunities To Build Relationships</a:t>
            </a:r>
            <a:endParaRPr lang="en-CA" dirty="0"/>
          </a:p>
        </p:txBody>
      </p:sp>
      <p:sp>
        <p:nvSpPr>
          <p:cNvPr id="3" name="Text Placeholder 2">
            <a:extLst>
              <a:ext uri="{FF2B5EF4-FFF2-40B4-BE49-F238E27FC236}">
                <a16:creationId xmlns:a16="http://schemas.microsoft.com/office/drawing/2014/main" id="{BDCB8B83-7EF1-47E0-A733-100707D9D6E0}"/>
              </a:ext>
            </a:extLst>
          </p:cNvPr>
          <p:cNvSpPr>
            <a:spLocks noGrp="1"/>
          </p:cNvSpPr>
          <p:nvPr>
            <p:ph type="body" idx="1"/>
          </p:nvPr>
        </p:nvSpPr>
        <p:spPr>
          <a:xfrm>
            <a:off x="415600" y="1132765"/>
            <a:ext cx="11360800" cy="4842296"/>
          </a:xfrm>
        </p:spPr>
        <p:txBody>
          <a:bodyPr>
            <a:noAutofit/>
          </a:bodyPr>
          <a:lstStyle/>
          <a:p>
            <a:pPr marL="152396" indent="0">
              <a:lnSpc>
                <a:spcPct val="100000"/>
              </a:lnSpc>
              <a:spcBef>
                <a:spcPts val="1200"/>
              </a:spcBef>
              <a:buNone/>
            </a:pPr>
            <a:r>
              <a:rPr lang="en-US" sz="2000" b="1" dirty="0">
                <a:solidFill>
                  <a:schemeClr val="tx1">
                    <a:lumMod val="50000"/>
                  </a:schemeClr>
                </a:solidFill>
              </a:rPr>
              <a:t>Sales objections </a:t>
            </a:r>
            <a:r>
              <a:rPr lang="en-US" sz="2000" dirty="0">
                <a:solidFill>
                  <a:schemeClr val="tx1">
                    <a:lumMod val="50000"/>
                  </a:schemeClr>
                </a:solidFill>
              </a:rPr>
              <a:t>are generally defined as prospect questions or hesitancies about either the product or company.</a:t>
            </a:r>
          </a:p>
          <a:p>
            <a:pPr marL="152396" indent="0">
              <a:lnSpc>
                <a:spcPct val="100000"/>
              </a:lnSpc>
              <a:spcBef>
                <a:spcPts val="1200"/>
              </a:spcBef>
              <a:buNone/>
            </a:pPr>
            <a:r>
              <a:rPr lang="en-US" sz="2000" b="1" dirty="0">
                <a:solidFill>
                  <a:schemeClr val="tx1">
                    <a:lumMod val="50000"/>
                  </a:schemeClr>
                </a:solidFill>
              </a:rPr>
              <a:t>How Objections Build Relationships</a:t>
            </a:r>
          </a:p>
          <a:p>
            <a:pPr>
              <a:lnSpc>
                <a:spcPct val="100000"/>
              </a:lnSpc>
              <a:spcBef>
                <a:spcPts val="1200"/>
              </a:spcBef>
            </a:pPr>
            <a:r>
              <a:rPr lang="en-CA" sz="2000" dirty="0">
                <a:solidFill>
                  <a:schemeClr val="tx1">
                    <a:lumMod val="50000"/>
                  </a:schemeClr>
                </a:solidFill>
                <a:latin typeface="+mn-lt"/>
              </a:rPr>
              <a:t>Objections as Opportunities</a:t>
            </a:r>
          </a:p>
          <a:p>
            <a:pPr>
              <a:lnSpc>
                <a:spcPct val="100000"/>
              </a:lnSpc>
              <a:spcBef>
                <a:spcPts val="1200"/>
              </a:spcBef>
            </a:pPr>
            <a:r>
              <a:rPr lang="en-US" sz="2000" dirty="0">
                <a:solidFill>
                  <a:schemeClr val="tx1">
                    <a:lumMod val="50000"/>
                  </a:schemeClr>
                </a:solidFill>
                <a:latin typeface="+mn-lt"/>
              </a:rPr>
              <a:t>Consider Objections Before They Occur</a:t>
            </a:r>
          </a:p>
          <a:p>
            <a:pPr marL="152396" indent="0">
              <a:lnSpc>
                <a:spcPct val="100000"/>
              </a:lnSpc>
              <a:spcBef>
                <a:spcPts val="1200"/>
              </a:spcBef>
              <a:buNone/>
            </a:pPr>
            <a:endParaRPr lang="en-US" sz="2000" dirty="0">
              <a:solidFill>
                <a:schemeClr val="tx1">
                  <a:lumMod val="50000"/>
                </a:schemeClr>
              </a:solidFill>
              <a:latin typeface="+mn-lt"/>
            </a:endParaRPr>
          </a:p>
          <a:p>
            <a:pPr marL="152396" indent="0">
              <a:lnSpc>
                <a:spcPct val="100000"/>
              </a:lnSpc>
              <a:spcBef>
                <a:spcPts val="1200"/>
              </a:spcBef>
              <a:buNone/>
            </a:pPr>
            <a:r>
              <a:rPr lang="en-US" sz="2000" b="1" dirty="0">
                <a:solidFill>
                  <a:schemeClr val="tx1">
                    <a:lumMod val="50000"/>
                  </a:schemeClr>
                </a:solidFill>
                <a:latin typeface="+mn-lt"/>
                <a:hlinkClick r:id="rId3"/>
              </a:rPr>
              <a:t>Power Selling: Lessons in Selling from Successful Brands</a:t>
            </a:r>
            <a:endParaRPr lang="en-US" sz="2000" b="1" dirty="0">
              <a:solidFill>
                <a:schemeClr val="tx1">
                  <a:lumMod val="50000"/>
                </a:schemeClr>
              </a:solidFill>
              <a:latin typeface="+mn-lt"/>
            </a:endParaRPr>
          </a:p>
          <a:p>
            <a:pPr>
              <a:lnSpc>
                <a:spcPct val="100000"/>
              </a:lnSpc>
              <a:spcBef>
                <a:spcPts val="1200"/>
              </a:spcBef>
            </a:pPr>
            <a:r>
              <a:rPr lang="en-CA" sz="2000" dirty="0">
                <a:solidFill>
                  <a:schemeClr val="tx1">
                    <a:lumMod val="50000"/>
                  </a:schemeClr>
                </a:solidFill>
                <a:latin typeface="+mn-lt"/>
              </a:rPr>
              <a:t>Why Prospects Object</a:t>
            </a:r>
          </a:p>
          <a:p>
            <a:pPr>
              <a:lnSpc>
                <a:spcPct val="100000"/>
              </a:lnSpc>
              <a:spcBef>
                <a:spcPts val="1200"/>
              </a:spcBef>
            </a:pPr>
            <a:r>
              <a:rPr lang="en-CA" sz="2000" dirty="0">
                <a:solidFill>
                  <a:schemeClr val="tx1">
                    <a:lumMod val="50000"/>
                  </a:schemeClr>
                </a:solidFill>
                <a:latin typeface="+mn-lt"/>
              </a:rPr>
              <a:t>When Prospects Object</a:t>
            </a:r>
          </a:p>
          <a:p>
            <a:pPr>
              <a:lnSpc>
                <a:spcPct val="100000"/>
              </a:lnSpc>
              <a:spcBef>
                <a:spcPts val="1200"/>
              </a:spcBef>
            </a:pPr>
            <a:r>
              <a:rPr lang="en-CA" sz="2000" dirty="0">
                <a:solidFill>
                  <a:schemeClr val="tx1">
                    <a:lumMod val="50000"/>
                  </a:schemeClr>
                </a:solidFill>
                <a:latin typeface="+mn-lt"/>
              </a:rPr>
              <a:t>Setting Up the Appointment</a:t>
            </a:r>
          </a:p>
        </p:txBody>
      </p:sp>
    </p:spTree>
    <p:extLst>
      <p:ext uri="{BB962C8B-B14F-4D97-AF65-F5344CB8AC3E}">
        <p14:creationId xmlns:p14="http://schemas.microsoft.com/office/powerpoint/2010/main" val="372561855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1407</TotalTime>
  <Words>1673</Words>
  <Application>Microsoft Office PowerPoint</Application>
  <PresentationFormat>Widescreen</PresentationFormat>
  <Paragraphs>147</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Frutiger LT Std 55 Roman</vt:lpstr>
      <vt:lpstr>Open Sans</vt:lpstr>
      <vt:lpstr>Roboto</vt:lpstr>
      <vt:lpstr>Geometric</vt:lpstr>
      <vt:lpstr>Geometric</vt:lpstr>
      <vt:lpstr>Sales Leadership Management</vt:lpstr>
      <vt:lpstr>6.0 Learning Outcomes</vt:lpstr>
      <vt:lpstr>6.1 Preparation: Your Key To Success</vt:lpstr>
      <vt:lpstr>6.1 Preparation: Your Key To Success </vt:lpstr>
      <vt:lpstr>6.2 Making Your Presentation Work</vt:lpstr>
      <vt:lpstr>6.2 Making Your Presentation Work </vt:lpstr>
      <vt:lpstr>6.3 How To Use Spin Selling In Your Sales Call</vt:lpstr>
      <vt:lpstr>6.4 Putting It All Together</vt:lpstr>
      <vt:lpstr>6.5 Objections Are Opportunities To Build Relationships</vt:lpstr>
      <vt:lpstr>6.6 Types Of Objections And How To Handle Them</vt:lpstr>
      <vt:lpstr>6.6 Types Of Objections And How To Handle Them </vt:lpstr>
      <vt:lpstr>6.7 Selling U: How To Overcome Objections In A Job Intervuew</vt:lpstr>
      <vt:lpstr>6.8 Key Takeaways &amp; Terms</vt:lpstr>
      <vt:lpstr>6.9 Test Your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259</cp:revision>
  <dcterms:created xsi:type="dcterms:W3CDTF">2023-05-25T13:46:06Z</dcterms:created>
  <dcterms:modified xsi:type="dcterms:W3CDTF">2023-08-29T12:29:26Z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