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0"/>
  </p:notesMasterIdLst>
  <p:sldIdLst>
    <p:sldId id="259" r:id="rId6"/>
    <p:sldId id="258" r:id="rId7"/>
    <p:sldId id="282" r:id="rId8"/>
    <p:sldId id="283" r:id="rId9"/>
    <p:sldId id="284" r:id="rId10"/>
    <p:sldId id="290" r:id="rId11"/>
    <p:sldId id="291" r:id="rId12"/>
    <p:sldId id="292" r:id="rId13"/>
    <p:sldId id="293" r:id="rId14"/>
    <p:sldId id="294" r:id="rId15"/>
    <p:sldId id="295" r:id="rId16"/>
    <p:sldId id="296" r:id="rId17"/>
    <p:sldId id="311"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7D113-0925-E847-A3E7-E203DAEC9FA8}" v="62" dt="2023-06-19T18:39:05.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4" autoAdjust="0"/>
    <p:restoredTop sz="93831" autoAdjust="0"/>
  </p:normalViewPr>
  <p:slideViewPr>
    <p:cSldViewPr snapToGrid="0">
      <p:cViewPr varScale="1">
        <p:scale>
          <a:sx n="71" d="100"/>
          <a:sy n="71" d="100"/>
        </p:scale>
        <p:origin x="78" y="672"/>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213429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Consider the following situations:</a:t>
            </a:r>
          </a:p>
          <a:p>
            <a:pPr>
              <a:buFont typeface="Arial" panose="020B0604020202020204" pitchFamily="34" charset="0"/>
              <a:buChar char="•"/>
            </a:pPr>
            <a:r>
              <a:rPr lang="en-CA" dirty="0"/>
              <a:t>A cardiac surgeon with a high-risk patient is wondering what to do. The physician calls Ted Schulte at Guidant to get his input on how to handle the situation. Schulte recommends the appropriate pacemaker and offers to drive one hundred miles early in the morning in order to be able to answer any questions that might arise during the surgery.</a:t>
            </a:r>
          </a:p>
          <a:p>
            <a:pPr>
              <a:buFont typeface="Arial" panose="020B0604020202020204" pitchFamily="34" charset="0"/>
              <a:buChar char="•"/>
            </a:pPr>
            <a:r>
              <a:rPr lang="en-CA" dirty="0"/>
              <a:t>A food wholesaler is working overtime to prepare invoices. Unfortunately, one out of five has a mistake. The result is that customers don’t get their invoices in a timely fashion, so they don’t pay quickly and don’t pay the correct amounts. Consequently, the company has to borrow money fulfill its payroll obligations. Jay King, a salesperson from DG Vault, recommends the wholesaler purchase an electronic invoicing system. The wholesaler does. Subsequently, it takes the wholesaler just days to get invoices ready, instead of weeks. And instead of the invoices being only 80 percent accurate, they are close to being 100 percent accurate. The wholesaler no longer has trouble meeting its payroll because customers are paying more quickly.</a:t>
            </a:r>
          </a:p>
          <a:p>
            <a:pPr>
              <a:buFont typeface="Arial" panose="020B0604020202020204" pitchFamily="34" charset="0"/>
              <a:buChar char="•"/>
            </a:pPr>
            <a:r>
              <a:rPr lang="en-CA" dirty="0"/>
              <a:t>Sanderson Farms, a chicken processor, wants to build a new plant near Waco, Texas. The chambers of commerce for several towns in the area vie for the project. The chamber representative from Waco, though, locates an enterprise zone that reduces the company’s taxes for a period of time, and then works with a local banker to get the company better financing. In addition, the rep gets a local technical college involved so Sanderson will have enough trained employees. These factors create a unique package that sells the company on setting up shop in Waco.</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31388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98893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7459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Example: B2B</a:t>
            </a:r>
          </a:p>
          <a:p>
            <a:r>
              <a:rPr lang="en-CA" dirty="0"/>
              <a:t>Epson sells printers to Staples and makes them to the specifications determined by Staples or </a:t>
            </a:r>
            <a:r>
              <a:rPr lang="en-CA" dirty="0" err="1"/>
              <a:t>Levis</a:t>
            </a:r>
            <a:r>
              <a:rPr lang="en-CA" dirty="0"/>
              <a:t> sells to the Bay or other big box stores certain types of their jeans specific to that big box store (you can only get those product lines in those stores). Other examples of B2B selling include parts or ingredients, such as when Intel sells computer chips to Toshiba to manufacture laptop computers or when a fabric company sells cotton fabric to Gap to make their T-shirts. Many B2B companies, such as Intel, have branded their products so that consumers quickly identify these products even though the products are only sold to businesses.</a:t>
            </a:r>
          </a:p>
          <a:p>
            <a:endParaRPr lang="en-CA" dirty="0"/>
          </a:p>
          <a:p>
            <a:r>
              <a:rPr lang="en-CA" b="1" dirty="0"/>
              <a:t>Example: B2C</a:t>
            </a:r>
          </a:p>
          <a:p>
            <a:r>
              <a:rPr lang="en-CA" dirty="0"/>
              <a:t>In the example above, when Staples sell the Epson printers to consumers, it is B2C personal selling. Other examples of B2C selling include a waiter taking your order at a restaurant, a salesperson helping you find jeans in your size at American Eagle Outfitters, or a real estate agent showing you a house. Some companies engage in both B2B and B2C selling, such as Staples, FedEx, Microsoft, Costco and Geek Squad, since they serve business customers as well as the ultimate consumer. Many manufacturers such as Dove, Coke, and Oscar Meyer do not actually participate in B2C personal selling, but these brands use B2C marketing to make consumers aware of their brands. Meanwhile, their B2B personal selling organizations focus on selling these products to retailers such as Safeway, CVS, and Sam’s Club (i.e., their customers), which in turn, sell their products in B2C channels to consumers like you.</a:t>
            </a:r>
          </a:p>
          <a:p>
            <a:endParaRPr lang="en-CA" dirty="0"/>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81893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Example: Strategic Alliance</a:t>
            </a:r>
          </a:p>
          <a:p>
            <a:r>
              <a:rPr lang="en-CA" dirty="0"/>
              <a:t>Before introducing the iPhone, Apple contracted AT&amp;T to be the exclusive service provider. Each company had something to contribute to the relationship, and each one had something to gain. In this case, AT&amp;T pays Apple for each new customer it receives. Apple increases its revenues, and AT&amp;T gains new customers. Both companies had to invest in research and development to make the relationship happen. Both companies “had skin in the game,” so both worked hard to ensure success through public relations, advertising, personal selling, and follow-up customer service. As a result, the relationship has been extremely successful for both parties, as a strategic alliance should be (</a:t>
            </a:r>
            <a:r>
              <a:rPr lang="en-CA" dirty="0" err="1"/>
              <a:t>Cauley</a:t>
            </a:r>
            <a:r>
              <a:rPr lang="en-CA" dirty="0"/>
              <a:t>, 2008).</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228988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29838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creativecommons.org/licenses/by/2.0/" TargetMode="External"/><Relationship Id="rId5" Type="http://schemas.openxmlformats.org/officeDocument/2006/relationships/hyperlink" Target="https://www.flickr.com/photos/toasty/" TargetMode="External"/><Relationship Id="rId4" Type="http://schemas.openxmlformats.org/officeDocument/2006/relationships/hyperlink" Target="https://www.flickr.com/photos/toasty/598142523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campusontario.pressbooks.pub/salesleadershipmgmt/chapter/4-5-test-your-knowledge/" TargetMode="External"/><Relationship Id="rId1" Type="http://schemas.openxmlformats.org/officeDocument/2006/relationships/slideLayout" Target="../slideLayouts/slideLayout14.xml"/><Relationship Id="rId6" Type="http://schemas.openxmlformats.org/officeDocument/2006/relationships/hyperlink" Target="https://pixabay.com/nl/?utm_source=link-attribution&amp;utm_medium=referral&amp;utm_campaign=image&amp;utm_content=2925962" TargetMode="External"/><Relationship Id="rId5" Type="http://schemas.openxmlformats.org/officeDocument/2006/relationships/hyperlink" Target="https://pixabay.com/nl/users/geralt-9301/?utm_source=link-attribution&amp;utm_medium=referral&amp;utm_campaign=image&amp;utm_content=2925962" TargetMode="External"/><Relationship Id="rId4" Type="http://schemas.openxmlformats.org/officeDocument/2006/relationships/hyperlink" Target="https://pixabay.com/nl/photos/aanzetten-uitzetten-vraagteken-292596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ecampusontario.pressbooks.pub/salesleadershipmgmt/chapter/4-1-ready-set-communicat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nl/users/gdj-1086657/?utm_source=link-attribution&amp;utm_medium=referral&amp;utm_campaign=image&amp;utm_content=3846597" TargetMode="External"/><Relationship Id="rId2" Type="http://schemas.openxmlformats.org/officeDocument/2006/relationships/hyperlink" Target="https://pixabay.com/nl/vectors/sociale-media-verbindingen-netwerken-3846597/" TargetMode="Externa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hyperlink" Target="https://pixabay.com/nl/?utm_source=link-attribution&amp;utm_medium=referral&amp;utm_campaign=image&amp;utm_content=384659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ecampusontario.pressbooks.pub/salesleadershipmgmt/chapter/4-2-types-of-communication/"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pixabay.com/nl/?utm_source=link-attribution&amp;utm_medium=referral&amp;utm_campaign=image&amp;utm_content=4187953" TargetMode="External"/><Relationship Id="rId5" Type="http://schemas.openxmlformats.org/officeDocument/2006/relationships/hyperlink" Target="https://pixabay.com/nl/users/correlatestudio-12423774/?utm_source=link-attribution&amp;utm_medium=referral&amp;utm_campaign=image&amp;utm_content=4187953" TargetMode="External"/><Relationship Id="rId4" Type="http://schemas.openxmlformats.org/officeDocument/2006/relationships/hyperlink" Target="https://pixabay.com/nl/vectors/vrienden-mensen-vriendschap-familie-418795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creativecommons.org/share-your-work/public-domain/cc0/" TargetMode="External"/><Relationship Id="rId5" Type="http://schemas.openxmlformats.org/officeDocument/2006/relationships/hyperlink" Target="https://www.pexels.com/@edmond-dantes/" TargetMode="External"/><Relationship Id="rId4" Type="http://schemas.openxmlformats.org/officeDocument/2006/relationships/hyperlink" Target="https://www.pexels.com/photo/people-having-a-meeting-85538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57875" y="3621217"/>
            <a:ext cx="11760251"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US" sz="3600" dirty="0"/>
              <a:t>Chapter 4:  The Power of Effective Communication</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normAutofit/>
          </a:bodyPr>
          <a:lstStyle/>
          <a:p>
            <a:r>
              <a:rPr lang="en-US" dirty="0"/>
              <a:t>4.3 Your Best </a:t>
            </a:r>
            <a:r>
              <a:rPr lang="en-US" dirty="0" err="1"/>
              <a:t>Behaviour</a:t>
            </a:r>
            <a:r>
              <a:rPr lang="en-US" dirty="0"/>
              <a:t>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599" y="1260087"/>
            <a:ext cx="11622071" cy="5187011"/>
          </a:xfrm>
        </p:spPr>
        <p:txBody>
          <a:bodyPr>
            <a:noAutofit/>
          </a:bodyPr>
          <a:lstStyle/>
          <a:p>
            <a:pPr marL="152396" indent="0">
              <a:lnSpc>
                <a:spcPct val="100000"/>
              </a:lnSpc>
              <a:spcBef>
                <a:spcPts val="1200"/>
              </a:spcBef>
              <a:buNone/>
            </a:pPr>
            <a:r>
              <a:rPr lang="en-US" sz="2000" b="1" dirty="0">
                <a:solidFill>
                  <a:schemeClr val="tx1">
                    <a:lumMod val="50000"/>
                  </a:schemeClr>
                </a:solidFill>
              </a:rPr>
              <a:t>Etiquette for Requesting and Giving Business Cards</a:t>
            </a:r>
          </a:p>
          <a:p>
            <a:pPr>
              <a:lnSpc>
                <a:spcPct val="100000"/>
              </a:lnSpc>
              <a:spcBef>
                <a:spcPts val="1200"/>
              </a:spcBef>
            </a:pPr>
            <a:r>
              <a:rPr lang="en-US" sz="2000" dirty="0">
                <a:solidFill>
                  <a:schemeClr val="tx1">
                    <a:lumMod val="50000"/>
                  </a:schemeClr>
                </a:solidFill>
                <a:latin typeface="+mn-lt"/>
              </a:rPr>
              <a:t>Carry your business cards in a case so they don’t wear out or tear as a crumpled business card makes a poor first impression (Ramsey, 2019).</a:t>
            </a:r>
          </a:p>
          <a:p>
            <a:pPr>
              <a:lnSpc>
                <a:spcPct val="100000"/>
              </a:lnSpc>
              <a:spcBef>
                <a:spcPts val="1200"/>
              </a:spcBef>
            </a:pPr>
            <a:r>
              <a:rPr lang="en-US" sz="2000" dirty="0">
                <a:solidFill>
                  <a:schemeClr val="tx1">
                    <a:lumMod val="50000"/>
                  </a:schemeClr>
                </a:solidFill>
                <a:latin typeface="+mn-lt"/>
              </a:rPr>
              <a:t>Never leave home without them. It is unprofessional to have to say “I didn’t bring any with me” (Ramsey, 2019).</a:t>
            </a:r>
          </a:p>
          <a:p>
            <a:pPr>
              <a:lnSpc>
                <a:spcPct val="100000"/>
              </a:lnSpc>
              <a:spcBef>
                <a:spcPts val="1200"/>
              </a:spcBef>
            </a:pPr>
            <a:r>
              <a:rPr lang="en-US" sz="2000" dirty="0">
                <a:solidFill>
                  <a:schemeClr val="tx1">
                    <a:lumMod val="50000"/>
                  </a:schemeClr>
                </a:solidFill>
                <a:latin typeface="+mn-lt"/>
              </a:rPr>
              <a:t>Present your card with the print facing the person receiving it (</a:t>
            </a:r>
            <a:r>
              <a:rPr lang="en-US" sz="2000" dirty="0" err="1">
                <a:solidFill>
                  <a:schemeClr val="tx1">
                    <a:lumMod val="50000"/>
                  </a:schemeClr>
                </a:solidFill>
                <a:latin typeface="+mn-lt"/>
              </a:rPr>
              <a:t>Tanzon-Corre</a:t>
            </a:r>
            <a:r>
              <a:rPr lang="en-US" sz="2000" dirty="0">
                <a:solidFill>
                  <a:schemeClr val="tx1">
                    <a:lumMod val="50000"/>
                  </a:schemeClr>
                </a:solidFill>
                <a:latin typeface="+mn-lt"/>
              </a:rPr>
              <a:t>, 2017).</a:t>
            </a:r>
          </a:p>
          <a:p>
            <a:pPr>
              <a:lnSpc>
                <a:spcPct val="100000"/>
              </a:lnSpc>
              <a:spcBef>
                <a:spcPts val="1200"/>
              </a:spcBef>
            </a:pPr>
            <a:r>
              <a:rPr lang="en-US" sz="2000" dirty="0">
                <a:solidFill>
                  <a:schemeClr val="tx1">
                    <a:lumMod val="50000"/>
                  </a:schemeClr>
                </a:solidFill>
                <a:latin typeface="+mn-lt"/>
              </a:rPr>
              <a:t>Never force anyone to take your card (Bergstrom, 2009).</a:t>
            </a:r>
          </a:p>
          <a:p>
            <a:pPr>
              <a:lnSpc>
                <a:spcPct val="100000"/>
              </a:lnSpc>
              <a:spcBef>
                <a:spcPts val="1200"/>
              </a:spcBef>
            </a:pPr>
            <a:r>
              <a:rPr lang="en-US" sz="2000" dirty="0">
                <a:solidFill>
                  <a:schemeClr val="tx1">
                    <a:lumMod val="50000"/>
                  </a:schemeClr>
                </a:solidFill>
                <a:latin typeface="+mn-lt"/>
              </a:rPr>
              <a:t>When receiving a business card, take a minute to review the information to make sure you remember who gave you the card. Make any notes or comments on it later (Bergstrom, 2009).</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214988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4.3 Your Best </a:t>
            </a:r>
            <a:r>
              <a:rPr lang="en-US" dirty="0" err="1"/>
              <a:t>Behaviour</a:t>
            </a:r>
            <a:r>
              <a:rPr lang="en-US" dirty="0"/>
              <a:t>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latin typeface="+mn-lt"/>
              </a:rPr>
              <a:t>Etiquette for Business Meals</a:t>
            </a:r>
          </a:p>
          <a:p>
            <a:pPr>
              <a:lnSpc>
                <a:spcPct val="100000"/>
              </a:lnSpc>
              <a:spcBef>
                <a:spcPts val="1200"/>
              </a:spcBef>
            </a:pPr>
            <a:r>
              <a:rPr lang="en-US" sz="2000" dirty="0">
                <a:solidFill>
                  <a:schemeClr val="tx1">
                    <a:lumMod val="50000"/>
                  </a:schemeClr>
                </a:solidFill>
              </a:rPr>
              <a:t>R</a:t>
            </a:r>
            <a:r>
              <a:rPr lang="en-US" sz="2000" dirty="0">
                <a:solidFill>
                  <a:schemeClr val="tx1">
                    <a:lumMod val="50000"/>
                  </a:schemeClr>
                </a:solidFill>
                <a:latin typeface="+mn-lt"/>
              </a:rPr>
              <a:t>emember which dishes and utensils to use</a:t>
            </a:r>
          </a:p>
          <a:p>
            <a:pPr>
              <a:lnSpc>
                <a:spcPct val="100000"/>
              </a:lnSpc>
              <a:spcBef>
                <a:spcPts val="1200"/>
              </a:spcBef>
            </a:pPr>
            <a:r>
              <a:rPr lang="en-US" sz="2000" dirty="0">
                <a:solidFill>
                  <a:schemeClr val="tx1">
                    <a:lumMod val="50000"/>
                  </a:schemeClr>
                </a:solidFill>
                <a:latin typeface="+mn-lt"/>
              </a:rPr>
              <a:t>As a general rule of thumb, the person who invites pays</a:t>
            </a:r>
          </a:p>
          <a:p>
            <a:pPr>
              <a:lnSpc>
                <a:spcPct val="100000"/>
              </a:lnSpc>
              <a:spcBef>
                <a:spcPts val="1200"/>
              </a:spcBef>
            </a:pPr>
            <a:r>
              <a:rPr lang="en-US" sz="2000" dirty="0">
                <a:solidFill>
                  <a:schemeClr val="tx1">
                    <a:lumMod val="50000"/>
                  </a:schemeClr>
                </a:solidFill>
                <a:latin typeface="+mn-lt"/>
              </a:rPr>
              <a:t>Order simply and take note of what our host orders</a:t>
            </a:r>
          </a:p>
          <a:p>
            <a:pPr>
              <a:lnSpc>
                <a:spcPct val="100000"/>
              </a:lnSpc>
              <a:spcBef>
                <a:spcPts val="1200"/>
              </a:spcBef>
            </a:pPr>
            <a:r>
              <a:rPr lang="en-US" sz="2000" dirty="0">
                <a:solidFill>
                  <a:schemeClr val="tx1">
                    <a:lumMod val="50000"/>
                  </a:schemeClr>
                </a:solidFill>
                <a:latin typeface="+mn-lt"/>
              </a:rPr>
              <a:t>Silence your cell phone </a:t>
            </a:r>
          </a:p>
          <a:p>
            <a:pPr>
              <a:lnSpc>
                <a:spcPct val="100000"/>
              </a:lnSpc>
              <a:spcBef>
                <a:spcPts val="1200"/>
              </a:spcBef>
            </a:pPr>
            <a:r>
              <a:rPr lang="en-US" sz="2000" dirty="0">
                <a:solidFill>
                  <a:schemeClr val="tx1">
                    <a:lumMod val="50000"/>
                  </a:schemeClr>
                </a:solidFill>
                <a:latin typeface="+mn-lt"/>
              </a:rPr>
              <a:t>Be courteous to the wait staff</a:t>
            </a:r>
          </a:p>
          <a:p>
            <a:pPr marL="152396" indent="0">
              <a:lnSpc>
                <a:spcPct val="100000"/>
              </a:lnSpc>
              <a:spcBef>
                <a:spcPts val="1200"/>
              </a:spcBef>
              <a:buNone/>
            </a:pPr>
            <a:r>
              <a:rPr lang="en-CA" sz="2000" b="1" dirty="0">
                <a:solidFill>
                  <a:schemeClr val="tx1">
                    <a:lumMod val="50000"/>
                  </a:schemeClr>
                </a:solidFill>
                <a:latin typeface="+mn-lt"/>
              </a:rPr>
              <a:t>Etiquette for Thank-You Notes</a:t>
            </a:r>
          </a:p>
          <a:p>
            <a:pPr>
              <a:lnSpc>
                <a:spcPct val="100000"/>
              </a:lnSpc>
              <a:spcBef>
                <a:spcPts val="1200"/>
              </a:spcBef>
            </a:pPr>
            <a:r>
              <a:rPr lang="en-US" sz="2000" dirty="0">
                <a:solidFill>
                  <a:schemeClr val="tx1">
                    <a:lumMod val="50000"/>
                  </a:schemeClr>
                </a:solidFill>
                <a:latin typeface="+mn-lt"/>
              </a:rPr>
              <a:t>Start with a clear introduction</a:t>
            </a:r>
          </a:p>
          <a:p>
            <a:pPr>
              <a:lnSpc>
                <a:spcPct val="100000"/>
              </a:lnSpc>
              <a:spcBef>
                <a:spcPts val="1200"/>
              </a:spcBef>
            </a:pPr>
            <a:r>
              <a:rPr lang="en-US" sz="2000" dirty="0">
                <a:solidFill>
                  <a:schemeClr val="tx1">
                    <a:lumMod val="50000"/>
                  </a:schemeClr>
                </a:solidFill>
                <a:latin typeface="+mn-lt"/>
              </a:rPr>
              <a:t>Be specific</a:t>
            </a:r>
          </a:p>
          <a:p>
            <a:pPr>
              <a:lnSpc>
                <a:spcPct val="100000"/>
              </a:lnSpc>
              <a:spcBef>
                <a:spcPts val="1200"/>
              </a:spcBef>
            </a:pPr>
            <a:r>
              <a:rPr lang="en-US" sz="2000" dirty="0">
                <a:solidFill>
                  <a:schemeClr val="tx1">
                    <a:lumMod val="50000"/>
                  </a:schemeClr>
                </a:solidFill>
                <a:latin typeface="+mn-lt"/>
              </a:rPr>
              <a:t>Make it personal and make it special by including your own sentiments</a:t>
            </a:r>
            <a:endParaRPr lang="en-CA" sz="2000" dirty="0">
              <a:solidFill>
                <a:schemeClr val="tx1">
                  <a:lumMod val="50000"/>
                </a:schemeClr>
              </a:solidFill>
              <a:latin typeface="+mn-lt"/>
            </a:endParaRPr>
          </a:p>
        </p:txBody>
      </p:sp>
      <p:pic>
        <p:nvPicPr>
          <p:cNvPr id="4" name="Picture 2" descr="An Emirates Business Class Dinner is shown.">
            <a:extLst>
              <a:ext uri="{FF2B5EF4-FFF2-40B4-BE49-F238E27FC236}">
                <a16:creationId xmlns:a16="http://schemas.microsoft.com/office/drawing/2014/main" id="{525C6D90-C57D-52CB-7A4C-80F5809E2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7322" y="1678330"/>
            <a:ext cx="3787866" cy="2526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B14B56-ADDF-210D-73C7-597B8BABEA46}"/>
              </a:ext>
            </a:extLst>
          </p:cNvPr>
          <p:cNvSpPr txBox="1"/>
          <p:nvPr/>
        </p:nvSpPr>
        <p:spPr>
          <a:xfrm>
            <a:off x="7132900" y="4387570"/>
            <a:ext cx="6094070" cy="276999"/>
          </a:xfrm>
          <a:prstGeom prst="rect">
            <a:avLst/>
          </a:prstGeom>
          <a:noFill/>
        </p:spPr>
        <p:txBody>
          <a:bodyPr wrap="square">
            <a:spAutoFit/>
          </a:bodyPr>
          <a:lstStyle/>
          <a:p>
            <a:r>
              <a:rPr lang="en-US" sz="1200" b="0" i="1" dirty="0">
                <a:solidFill>
                  <a:srgbClr val="003180"/>
                </a:solidFill>
                <a:effectLst/>
              </a:rPr>
              <a:t>“</a:t>
            </a:r>
            <a:r>
              <a:rPr lang="en-US" sz="1200" b="0" i="1" u="sng" dirty="0">
                <a:effectLst/>
                <a:hlinkClick r:id="rId4"/>
              </a:rPr>
              <a:t>Emirates Business Class Dinner (Appetizer)</a:t>
            </a:r>
            <a:r>
              <a:rPr lang="en-US" sz="1200" b="0" i="1" dirty="0">
                <a:solidFill>
                  <a:srgbClr val="003180"/>
                </a:solidFill>
                <a:effectLst/>
              </a:rPr>
              <a:t>” by </a:t>
            </a:r>
            <a:r>
              <a:rPr lang="en-US" sz="1200" b="0" i="1" u="sng" dirty="0">
                <a:effectLst/>
                <a:hlinkClick r:id="rId5"/>
              </a:rPr>
              <a:t>Kenneth Lu</a:t>
            </a:r>
            <a:r>
              <a:rPr lang="en-US" sz="1200" b="0" i="1" dirty="0">
                <a:solidFill>
                  <a:srgbClr val="003180"/>
                </a:solidFill>
                <a:effectLst/>
              </a:rPr>
              <a:t>, </a:t>
            </a:r>
            <a:r>
              <a:rPr lang="en-US" sz="1200" b="0" i="1" u="sng" dirty="0">
                <a:effectLst/>
                <a:hlinkClick r:id="rId6"/>
              </a:rPr>
              <a:t>CC BY 2.0</a:t>
            </a:r>
            <a:endParaRPr lang="en-US" sz="1200" dirty="0"/>
          </a:p>
        </p:txBody>
      </p:sp>
    </p:spTree>
    <p:extLst>
      <p:ext uri="{BB962C8B-B14F-4D97-AF65-F5344CB8AC3E}">
        <p14:creationId xmlns:p14="http://schemas.microsoft.com/office/powerpoint/2010/main" val="414029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4.3 Your Best </a:t>
            </a:r>
            <a:r>
              <a:rPr lang="en-US" dirty="0" err="1"/>
              <a:t>Behaviour</a:t>
            </a:r>
            <a:r>
              <a:rPr lang="en-US" dirty="0"/>
              <a:t>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1" y="1260088"/>
            <a:ext cx="10665484" cy="4842296"/>
          </a:xfrm>
        </p:spPr>
        <p:txBody>
          <a:bodyPr>
            <a:noAutofit/>
          </a:bodyPr>
          <a:lstStyle/>
          <a:p>
            <a:pPr marL="152396" indent="0">
              <a:lnSpc>
                <a:spcPct val="100000"/>
              </a:lnSpc>
              <a:spcBef>
                <a:spcPts val="1200"/>
              </a:spcBef>
              <a:buNone/>
            </a:pPr>
            <a:r>
              <a:rPr lang="en-US" sz="2000" b="1" dirty="0">
                <a:solidFill>
                  <a:schemeClr val="tx1">
                    <a:lumMod val="50000"/>
                  </a:schemeClr>
                </a:solidFill>
                <a:latin typeface="+mn-lt"/>
              </a:rPr>
              <a:t>Do’s and Don’ts of Telephone Etiquette</a:t>
            </a:r>
          </a:p>
          <a:p>
            <a:pPr>
              <a:lnSpc>
                <a:spcPct val="100000"/>
              </a:lnSpc>
              <a:spcBef>
                <a:spcPts val="1200"/>
              </a:spcBef>
            </a:pPr>
            <a:r>
              <a:rPr lang="en-US" sz="2000" dirty="0">
                <a:solidFill>
                  <a:schemeClr val="tx1">
                    <a:lumMod val="50000"/>
                  </a:schemeClr>
                </a:solidFill>
                <a:latin typeface="+mn-lt"/>
              </a:rPr>
              <a:t>Do find the perfect volume for your voice and use it </a:t>
            </a:r>
          </a:p>
          <a:p>
            <a:pPr>
              <a:lnSpc>
                <a:spcPct val="100000"/>
              </a:lnSpc>
              <a:spcBef>
                <a:spcPts val="1200"/>
              </a:spcBef>
            </a:pPr>
            <a:r>
              <a:rPr lang="en-US" sz="2000" dirty="0">
                <a:solidFill>
                  <a:schemeClr val="tx1">
                    <a:lumMod val="50000"/>
                  </a:schemeClr>
                </a:solidFill>
                <a:latin typeface="+mn-lt"/>
              </a:rPr>
              <a:t>Do, conduct the call in an enclosed or isolated area</a:t>
            </a:r>
          </a:p>
          <a:p>
            <a:pPr>
              <a:lnSpc>
                <a:spcPct val="100000"/>
              </a:lnSpc>
              <a:spcBef>
                <a:spcPts val="1200"/>
              </a:spcBef>
            </a:pPr>
            <a:r>
              <a:rPr lang="en-US" sz="2000" dirty="0">
                <a:solidFill>
                  <a:schemeClr val="tx1">
                    <a:lumMod val="50000"/>
                  </a:schemeClr>
                </a:solidFill>
                <a:latin typeface="+mn-lt"/>
              </a:rPr>
              <a:t>Do, speak slowly and spell your name when leaving a voice message</a:t>
            </a:r>
          </a:p>
          <a:p>
            <a:pPr>
              <a:lnSpc>
                <a:spcPct val="100000"/>
              </a:lnSpc>
              <a:spcBef>
                <a:spcPts val="1200"/>
              </a:spcBef>
            </a:pPr>
            <a:r>
              <a:rPr lang="en-US" sz="2000" dirty="0">
                <a:solidFill>
                  <a:schemeClr val="tx1">
                    <a:lumMod val="50000"/>
                  </a:schemeClr>
                </a:solidFill>
                <a:latin typeface="+mn-lt"/>
              </a:rPr>
              <a:t>Don’t make or take another call or text during a meeting </a:t>
            </a:r>
          </a:p>
          <a:p>
            <a:pPr>
              <a:lnSpc>
                <a:spcPct val="100000"/>
              </a:lnSpc>
              <a:spcBef>
                <a:spcPts val="1200"/>
              </a:spcBef>
            </a:pPr>
            <a:r>
              <a:rPr lang="en-US" sz="2000" dirty="0">
                <a:solidFill>
                  <a:schemeClr val="tx1">
                    <a:lumMod val="50000"/>
                  </a:schemeClr>
                </a:solidFill>
                <a:latin typeface="+mn-lt"/>
              </a:rPr>
              <a:t>Don’t discuss confidential issues in public areas—you never know who might be listening </a:t>
            </a:r>
          </a:p>
          <a:p>
            <a:pPr>
              <a:lnSpc>
                <a:spcPct val="100000"/>
              </a:lnSpc>
              <a:spcBef>
                <a:spcPts val="1200"/>
              </a:spcBef>
            </a:pPr>
            <a:r>
              <a:rPr lang="en-US" sz="2000" dirty="0">
                <a:solidFill>
                  <a:schemeClr val="tx1">
                    <a:lumMod val="50000"/>
                  </a:schemeClr>
                </a:solidFill>
                <a:latin typeface="+mn-lt"/>
              </a:rPr>
              <a:t>Don’t eat, drink, or chew gum when leaving a voice mail or talking on the phone</a:t>
            </a:r>
          </a:p>
          <a:p>
            <a:pPr>
              <a:lnSpc>
                <a:spcPct val="100000"/>
              </a:lnSpc>
              <a:spcBef>
                <a:spcPts val="1200"/>
              </a:spcBef>
            </a:pPr>
            <a:r>
              <a:rPr lang="en-US" sz="2000" dirty="0">
                <a:solidFill>
                  <a:schemeClr val="tx1">
                    <a:lumMod val="50000"/>
                  </a:schemeClr>
                </a:solidFill>
                <a:latin typeface="+mn-lt"/>
              </a:rPr>
              <a:t>Don’t leave a long, rambling voice mail message</a:t>
            </a:r>
          </a:p>
          <a:p>
            <a:pPr>
              <a:lnSpc>
                <a:spcPct val="100000"/>
              </a:lnSpc>
              <a:spcBef>
                <a:spcPts val="1200"/>
              </a:spcBef>
            </a:pPr>
            <a:r>
              <a:rPr lang="en-US" sz="2000" dirty="0">
                <a:solidFill>
                  <a:schemeClr val="tx1">
                    <a:lumMod val="50000"/>
                  </a:schemeClr>
                </a:solidFill>
                <a:latin typeface="+mn-lt"/>
              </a:rPr>
              <a:t>Do practice beforehand</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111979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E2BF-5A5A-86CB-BBC3-069EAAC17CBC}"/>
              </a:ext>
            </a:extLst>
          </p:cNvPr>
          <p:cNvSpPr>
            <a:spLocks noGrp="1"/>
          </p:cNvSpPr>
          <p:nvPr>
            <p:ph type="title"/>
          </p:nvPr>
        </p:nvSpPr>
        <p:spPr/>
        <p:txBody>
          <a:bodyPr>
            <a:noAutofit/>
          </a:bodyPr>
          <a:lstStyle/>
          <a:p>
            <a:r>
              <a:rPr lang="en-US" dirty="0"/>
              <a:t>4.4 Key Takeaways &amp; Terms</a:t>
            </a:r>
            <a:br>
              <a:rPr lang="en-US" dirty="0"/>
            </a:br>
            <a:endParaRPr lang="en-US" dirty="0"/>
          </a:p>
        </p:txBody>
      </p:sp>
      <p:sp>
        <p:nvSpPr>
          <p:cNvPr id="3" name="Text Placeholder 2">
            <a:extLst>
              <a:ext uri="{FF2B5EF4-FFF2-40B4-BE49-F238E27FC236}">
                <a16:creationId xmlns:a16="http://schemas.microsoft.com/office/drawing/2014/main" id="{59889DA8-A56D-7E32-3621-1D614F64C511}"/>
              </a:ext>
            </a:extLst>
          </p:cNvPr>
          <p:cNvSpPr>
            <a:spLocks noGrp="1"/>
          </p:cNvSpPr>
          <p:nvPr>
            <p:ph type="body" idx="1"/>
          </p:nvPr>
        </p:nvSpPr>
        <p:spPr>
          <a:xfrm>
            <a:off x="415600" y="1489360"/>
            <a:ext cx="11360800" cy="4452000"/>
          </a:xfrm>
        </p:spPr>
        <p:txBody>
          <a:bodyPr>
            <a:normAutofit/>
          </a:bodyPr>
          <a:lstStyle/>
          <a:p>
            <a:r>
              <a:rPr lang="en-US" sz="2000" dirty="0">
                <a:solidFill>
                  <a:schemeClr val="tx1">
                    <a:lumMod val="50000"/>
                  </a:schemeClr>
                </a:solidFill>
              </a:rPr>
              <a:t>Business cards</a:t>
            </a:r>
          </a:p>
          <a:p>
            <a:r>
              <a:rPr lang="en-US" sz="2000" dirty="0">
                <a:solidFill>
                  <a:schemeClr val="tx1">
                    <a:lumMod val="50000"/>
                  </a:schemeClr>
                </a:solidFill>
              </a:rPr>
              <a:t>Channel</a:t>
            </a:r>
          </a:p>
          <a:p>
            <a:r>
              <a:rPr lang="en-US" sz="2000" dirty="0">
                <a:solidFill>
                  <a:schemeClr val="tx1">
                    <a:lumMod val="50000"/>
                  </a:schemeClr>
                </a:solidFill>
              </a:rPr>
              <a:t>Communication</a:t>
            </a:r>
          </a:p>
          <a:p>
            <a:r>
              <a:rPr lang="en-US" sz="2000" dirty="0">
                <a:solidFill>
                  <a:schemeClr val="tx1">
                    <a:lumMod val="50000"/>
                  </a:schemeClr>
                </a:solidFill>
              </a:rPr>
              <a:t>Communication model </a:t>
            </a:r>
          </a:p>
          <a:p>
            <a:r>
              <a:rPr lang="en-US" sz="2000" dirty="0">
                <a:solidFill>
                  <a:schemeClr val="tx1">
                    <a:lumMod val="50000"/>
                  </a:schemeClr>
                </a:solidFill>
              </a:rPr>
              <a:t>Decoding</a:t>
            </a:r>
          </a:p>
          <a:p>
            <a:r>
              <a:rPr lang="en-US" sz="2000" dirty="0">
                <a:solidFill>
                  <a:schemeClr val="tx1">
                    <a:lumMod val="50000"/>
                  </a:schemeClr>
                </a:solidFill>
              </a:rPr>
              <a:t>Empathy</a:t>
            </a:r>
          </a:p>
          <a:p>
            <a:r>
              <a:rPr lang="en-US" sz="2000" dirty="0">
                <a:solidFill>
                  <a:schemeClr val="tx1">
                    <a:lumMod val="50000"/>
                  </a:schemeClr>
                </a:solidFill>
              </a:rPr>
              <a:t>Encoding</a:t>
            </a:r>
          </a:p>
          <a:p>
            <a:r>
              <a:rPr lang="en-US" sz="2000" dirty="0">
                <a:solidFill>
                  <a:schemeClr val="tx1">
                    <a:lumMod val="50000"/>
                  </a:schemeClr>
                </a:solidFill>
              </a:rPr>
              <a:t>Mehrabian formula</a:t>
            </a:r>
          </a:p>
          <a:p>
            <a:r>
              <a:rPr lang="en-US" sz="2000" dirty="0">
                <a:solidFill>
                  <a:schemeClr val="tx1">
                    <a:lumMod val="50000"/>
                  </a:schemeClr>
                </a:solidFill>
              </a:rPr>
              <a:t>Nonverbal communication</a:t>
            </a:r>
          </a:p>
          <a:p>
            <a:r>
              <a:rPr lang="en-US" sz="2000" dirty="0">
                <a:solidFill>
                  <a:schemeClr val="tx1">
                    <a:lumMod val="50000"/>
                  </a:schemeClr>
                </a:solidFill>
              </a:rPr>
              <a:t>Standard model of communication</a:t>
            </a:r>
          </a:p>
          <a:p>
            <a:r>
              <a:rPr lang="en-US" sz="2000" dirty="0">
                <a:solidFill>
                  <a:schemeClr val="tx1">
                    <a:lumMod val="50000"/>
                  </a:schemeClr>
                </a:solidFill>
              </a:rPr>
              <a:t>Verbal communication</a:t>
            </a:r>
          </a:p>
          <a:p>
            <a:r>
              <a:rPr lang="en-US" sz="2000" dirty="0">
                <a:solidFill>
                  <a:schemeClr val="tx1">
                    <a:lumMod val="50000"/>
                  </a:schemeClr>
                </a:solidFill>
              </a:rPr>
              <a:t>Written communication</a:t>
            </a:r>
          </a:p>
        </p:txBody>
      </p:sp>
    </p:spTree>
    <p:extLst>
      <p:ext uri="{BB962C8B-B14F-4D97-AF65-F5344CB8AC3E}">
        <p14:creationId xmlns:p14="http://schemas.microsoft.com/office/powerpoint/2010/main" val="120224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FB06-7675-B3B0-CC6F-AC1FE6F47BCE}"/>
              </a:ext>
            </a:extLst>
          </p:cNvPr>
          <p:cNvSpPr>
            <a:spLocks noGrp="1"/>
          </p:cNvSpPr>
          <p:nvPr>
            <p:ph type="title"/>
          </p:nvPr>
        </p:nvSpPr>
        <p:spPr/>
        <p:txBody>
          <a:bodyPr/>
          <a:lstStyle/>
          <a:p>
            <a:r>
              <a:rPr lang="en-US" dirty="0"/>
              <a:t>4.5 Test Your Knowledge</a:t>
            </a:r>
          </a:p>
        </p:txBody>
      </p:sp>
      <p:sp>
        <p:nvSpPr>
          <p:cNvPr id="3" name="Text Placeholder 2">
            <a:extLst>
              <a:ext uri="{FF2B5EF4-FFF2-40B4-BE49-F238E27FC236}">
                <a16:creationId xmlns:a16="http://schemas.microsoft.com/office/drawing/2014/main" id="{FF31C106-6140-F651-A0CE-5E00816DD8BD}"/>
              </a:ext>
            </a:extLst>
          </p:cNvPr>
          <p:cNvSpPr>
            <a:spLocks noGrp="1"/>
          </p:cNvSpPr>
          <p:nvPr>
            <p:ph type="body" idx="1"/>
          </p:nvPr>
        </p:nvSpPr>
        <p:spPr>
          <a:xfrm>
            <a:off x="415602" y="2913050"/>
            <a:ext cx="3288299" cy="4452000"/>
          </a:xfrm>
        </p:spPr>
        <p:txBody>
          <a:bodyPr>
            <a:normAutofit/>
          </a:bodyPr>
          <a:lstStyle/>
          <a:p>
            <a:pPr marL="152396" indent="0">
              <a:buNone/>
            </a:pPr>
            <a:r>
              <a:rPr lang="en-US" sz="2800" b="1" dirty="0">
                <a:solidFill>
                  <a:schemeClr val="tx1">
                    <a:lumMod val="50000"/>
                  </a:schemeClr>
                </a:solidFill>
                <a:hlinkClick r:id="rId2"/>
              </a:rPr>
              <a:t>Link: Questions</a:t>
            </a:r>
            <a:endParaRPr lang="en-US" sz="2800" b="1" dirty="0">
              <a:solidFill>
                <a:schemeClr val="tx1">
                  <a:lumMod val="50000"/>
                </a:schemeClr>
              </a:solidFill>
            </a:endParaRPr>
          </a:p>
        </p:txBody>
      </p:sp>
      <p:pic>
        <p:nvPicPr>
          <p:cNvPr id="5122" name="Picture 2" descr="Aanzetten, Uitzetten, Vraagteken">
            <a:extLst>
              <a:ext uri="{FF2B5EF4-FFF2-40B4-BE49-F238E27FC236}">
                <a16:creationId xmlns:a16="http://schemas.microsoft.com/office/drawing/2014/main" id="{BB01515A-2971-EC6C-1D99-B32ABA9A5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336" y="1417787"/>
            <a:ext cx="7424317" cy="4651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C1BFAC-0608-D698-60AE-B590766DB34B}"/>
              </a:ext>
            </a:extLst>
          </p:cNvPr>
          <p:cNvSpPr txBox="1"/>
          <p:nvPr/>
        </p:nvSpPr>
        <p:spPr>
          <a:xfrm>
            <a:off x="6837747" y="6172833"/>
            <a:ext cx="6094070" cy="276999"/>
          </a:xfrm>
          <a:prstGeom prst="rect">
            <a:avLst/>
          </a:prstGeom>
          <a:noFill/>
        </p:spPr>
        <p:txBody>
          <a:bodyPr wrap="square">
            <a:spAutoFit/>
          </a:bodyPr>
          <a:lstStyle/>
          <a:p>
            <a:r>
              <a:rPr lang="en-US" sz="1200" i="1" dirty="0">
                <a:solidFill>
                  <a:srgbClr val="191B26"/>
                </a:solidFill>
                <a:hlinkClick r:id="rId4"/>
              </a:rPr>
              <a:t>Photo</a:t>
            </a:r>
            <a:r>
              <a:rPr lang="en-US" sz="1200" i="1" dirty="0">
                <a:solidFill>
                  <a:srgbClr val="191B26"/>
                </a:solidFill>
              </a:rPr>
              <a:t> by</a:t>
            </a:r>
            <a:r>
              <a:rPr lang="en-US" sz="1200" b="0" i="1" dirty="0">
                <a:solidFill>
                  <a:srgbClr val="191B26"/>
                </a:solidFill>
                <a:effectLst/>
              </a:rPr>
              <a:t> </a:t>
            </a:r>
            <a:r>
              <a:rPr lang="en-US" sz="1200" b="0" i="1" u="sng" dirty="0">
                <a:solidFill>
                  <a:srgbClr val="191B26"/>
                </a:solidFill>
                <a:effectLst/>
                <a:hlinkClick r:id="rId5"/>
              </a:rPr>
              <a:t>Gerd Altmann</a:t>
            </a:r>
            <a:r>
              <a:rPr lang="en-US" sz="1200" b="0" i="1" dirty="0">
                <a:solidFill>
                  <a:srgbClr val="191B26"/>
                </a:solidFill>
                <a:effectLst/>
              </a:rPr>
              <a:t> via </a:t>
            </a:r>
            <a:r>
              <a:rPr lang="en-US" sz="1200" b="0" i="1" u="sng" dirty="0" err="1">
                <a:solidFill>
                  <a:srgbClr val="191B26"/>
                </a:solidFill>
                <a:effectLst/>
                <a:hlinkClick r:id="rId6"/>
              </a:rPr>
              <a:t>Pixabay</a:t>
            </a:r>
            <a:endParaRPr lang="en-US" sz="1200" i="1" dirty="0"/>
          </a:p>
        </p:txBody>
      </p:sp>
    </p:spTree>
    <p:extLst>
      <p:ext uri="{BB962C8B-B14F-4D97-AF65-F5344CB8AC3E}">
        <p14:creationId xmlns:p14="http://schemas.microsoft.com/office/powerpoint/2010/main" val="19624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68331" y="507492"/>
            <a:ext cx="11217600" cy="1082400"/>
          </a:xfrm>
          <a:prstGeom prst="rect">
            <a:avLst/>
          </a:prstGeom>
        </p:spPr>
        <p:txBody>
          <a:bodyPr spcFirstLastPara="1" wrap="square" lIns="121900" tIns="121900" rIns="121900" bIns="121900" anchor="t" anchorCtr="0">
            <a:noAutofit/>
          </a:bodyPr>
          <a:lstStyle/>
          <a:p>
            <a:r>
              <a:rPr lang="en-CA" b="1" dirty="0"/>
              <a:t>4</a:t>
            </a:r>
            <a:r>
              <a:rPr lang="en-CA" b="1" dirty="0">
                <a:latin typeface="+mj-lt"/>
              </a:rPr>
              <a:t>.0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535555" y="1560581"/>
            <a:ext cx="1138824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50000"/>
                  </a:schemeClr>
                </a:solidFill>
                <a:cs typeface="Arial"/>
              </a:rPr>
              <a:t>In this chapter, we will:</a:t>
            </a:r>
            <a:endParaRPr lang="en-US" dirty="0">
              <a:solidFill>
                <a:schemeClr val="tx1">
                  <a:lumMod val="50000"/>
                </a:schemeClr>
              </a:solidFill>
              <a:cs typeface="Arial"/>
            </a:endParaRPr>
          </a:p>
          <a:p>
            <a:endParaRPr lang="en-US" sz="2000" dirty="0">
              <a:solidFill>
                <a:schemeClr val="tx1">
                  <a:lumMod val="50000"/>
                </a:schemeClr>
              </a:solidFill>
              <a:cs typeface="Arial"/>
            </a:endParaRPr>
          </a:p>
          <a:p>
            <a:pPr marL="342900" indent="-342900">
              <a:buFont typeface="Arial"/>
              <a:buChar char="•"/>
            </a:pPr>
            <a:r>
              <a:rPr lang="en-US" sz="2000" dirty="0">
                <a:solidFill>
                  <a:schemeClr val="tx1">
                    <a:lumMod val="50000"/>
                  </a:schemeClr>
                </a:solidFill>
                <a:cs typeface="Arial"/>
              </a:rPr>
              <a:t>Describe the elements of effective business communication.</a:t>
            </a:r>
          </a:p>
          <a:p>
            <a:pPr marL="342900" indent="-342900">
              <a:buFont typeface="Arial"/>
              <a:buChar char="•"/>
            </a:pPr>
            <a:r>
              <a:rPr lang="en-US" sz="2000" dirty="0">
                <a:solidFill>
                  <a:schemeClr val="tx1">
                    <a:lumMod val="50000"/>
                  </a:schemeClr>
                </a:solidFill>
                <a:cs typeface="Arial"/>
              </a:rPr>
              <a:t>Examine the implications of different types of verbal and nonverbal communication.</a:t>
            </a:r>
          </a:p>
          <a:p>
            <a:pPr marL="342900" indent="-342900">
              <a:buFont typeface="Arial"/>
              <a:buChar char="•"/>
            </a:pPr>
            <a:r>
              <a:rPr lang="en-US" sz="2000" dirty="0">
                <a:solidFill>
                  <a:schemeClr val="tx1">
                    <a:lumMod val="50000"/>
                  </a:schemeClr>
                </a:solidFill>
                <a:cs typeface="Arial"/>
              </a:rPr>
              <a:t>Summarize appropriate etiquette for business communication.</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dirty="0"/>
              <a:t>4.1 Ready, Set, Communicate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504708"/>
            <a:ext cx="11360799" cy="2222339"/>
          </a:xfrm>
        </p:spPr>
        <p:txBody>
          <a:bodyPr anchor="ctr">
            <a:normAutofit/>
          </a:bodyPr>
          <a:lstStyle/>
          <a:p>
            <a:pPr marL="151765" indent="0">
              <a:buNone/>
            </a:pPr>
            <a:r>
              <a:rPr lang="en-US" sz="2000" b="1" dirty="0">
                <a:solidFill>
                  <a:schemeClr val="tx1">
                    <a:lumMod val="50000"/>
                  </a:schemeClr>
                </a:solidFill>
              </a:rPr>
              <a:t>Communication</a:t>
            </a:r>
            <a:r>
              <a:rPr lang="en-US" sz="2000" dirty="0">
                <a:solidFill>
                  <a:schemeClr val="tx1">
                    <a:lumMod val="50000"/>
                  </a:schemeClr>
                </a:solidFill>
              </a:rPr>
              <a:t>, the exchange of information or ideas between sender and receiver, is a challenging aspect in your personal life, at school, and especially in selling.</a:t>
            </a:r>
          </a:p>
          <a:p>
            <a:pPr marL="151765" indent="0">
              <a:buNone/>
            </a:pPr>
            <a:endParaRPr lang="en-US" sz="2000" dirty="0">
              <a:solidFill>
                <a:schemeClr val="tx1">
                  <a:lumMod val="50000"/>
                </a:schemeClr>
              </a:solidFill>
              <a:latin typeface="Open Sans" panose="020B0606030504020204" pitchFamily="34" charset="0"/>
            </a:endParaRPr>
          </a:p>
          <a:p>
            <a:pPr marL="151765" indent="0">
              <a:buNone/>
            </a:pPr>
            <a:r>
              <a:rPr lang="en-US" sz="2000" dirty="0">
                <a:solidFill>
                  <a:schemeClr val="tx1">
                    <a:lumMod val="50000"/>
                  </a:schemeClr>
                </a:solidFill>
                <a:latin typeface="Open Sans" panose="020B0606030504020204" pitchFamily="34" charset="0"/>
              </a:rPr>
              <a:t>The </a:t>
            </a:r>
            <a:r>
              <a:rPr lang="en-US" sz="2000" b="1" dirty="0">
                <a:solidFill>
                  <a:schemeClr val="tx1">
                    <a:lumMod val="50000"/>
                  </a:schemeClr>
                </a:solidFill>
                <a:latin typeface="Open Sans" panose="020B0606030504020204" pitchFamily="34" charset="0"/>
              </a:rPr>
              <a:t>standard model of communication </a:t>
            </a:r>
            <a:r>
              <a:rPr lang="en-US" sz="2000" dirty="0">
                <a:solidFill>
                  <a:schemeClr val="tx1">
                    <a:lumMod val="50000"/>
                  </a:schemeClr>
                </a:solidFill>
                <a:latin typeface="Open Sans" panose="020B0606030504020204" pitchFamily="34" charset="0"/>
              </a:rPr>
              <a:t>has evolved based on two parties—the sender and the receiver— exchanging information or ideas. </a:t>
            </a:r>
          </a:p>
          <a:p>
            <a:pPr marL="151765" indent="0">
              <a:buNone/>
            </a:pPr>
            <a:endParaRPr lang="en-US" sz="2000" dirty="0">
              <a:solidFill>
                <a:schemeClr val="tx1">
                  <a:lumMod val="50000"/>
                </a:schemeClr>
              </a:solidFill>
            </a:endParaRPr>
          </a:p>
        </p:txBody>
      </p:sp>
      <p:pic>
        <p:nvPicPr>
          <p:cNvPr id="4" name="Picture 2" descr="Traditional Communication Process showing Sender and Receiver sending feedback to each other. Sender points to Message, Message points to Channel, and Channel points to Receiver.">
            <a:extLst>
              <a:ext uri="{FF2B5EF4-FFF2-40B4-BE49-F238E27FC236}">
                <a16:creationId xmlns:a16="http://schemas.microsoft.com/office/drawing/2014/main" id="{06DE8C76-172C-B4D2-F8E8-B38D137235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31" b="5013"/>
          <a:stretch/>
        </p:blipFill>
        <p:spPr bwMode="auto">
          <a:xfrm>
            <a:off x="2189543" y="3551333"/>
            <a:ext cx="6771190" cy="25948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52ACD5-66DA-CE85-22E2-D0FAD422FCFD}"/>
              </a:ext>
            </a:extLst>
          </p:cNvPr>
          <p:cNvSpPr txBox="1"/>
          <p:nvPr/>
        </p:nvSpPr>
        <p:spPr>
          <a:xfrm>
            <a:off x="4030884" y="6146157"/>
            <a:ext cx="6094070" cy="276999"/>
          </a:xfrm>
          <a:prstGeom prst="rect">
            <a:avLst/>
          </a:prstGeom>
          <a:noFill/>
        </p:spPr>
        <p:txBody>
          <a:bodyPr wrap="square">
            <a:spAutoFit/>
          </a:bodyPr>
          <a:lstStyle/>
          <a:p>
            <a:r>
              <a:rPr lang="fr-FR" sz="1200" b="0" i="1" dirty="0">
                <a:solidFill>
                  <a:srgbClr val="003180"/>
                </a:solidFill>
                <a:effectLst/>
                <a:hlinkClick r:id="rId4"/>
              </a:rPr>
              <a:t>Figure 4.1.1: “</a:t>
            </a:r>
            <a:r>
              <a:rPr lang="fr-FR" sz="1200" b="0" i="1" dirty="0" err="1">
                <a:solidFill>
                  <a:srgbClr val="003180"/>
                </a:solidFill>
                <a:effectLst/>
                <a:hlinkClick r:id="rId4"/>
              </a:rPr>
              <a:t>Traditional</a:t>
            </a:r>
            <a:r>
              <a:rPr lang="fr-FR" sz="1200" b="0" i="1" dirty="0">
                <a:solidFill>
                  <a:srgbClr val="003180"/>
                </a:solidFill>
                <a:effectLst/>
                <a:hlinkClick r:id="rId4"/>
              </a:rPr>
              <a:t> Communication Process”</a:t>
            </a:r>
            <a:endParaRPr lang="en-US" sz="1200" dirty="0"/>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12C6-F679-4E16-8EDC-EBDD81EEB4AF}"/>
              </a:ext>
            </a:extLst>
          </p:cNvPr>
          <p:cNvSpPr>
            <a:spLocks noGrp="1"/>
          </p:cNvSpPr>
          <p:nvPr>
            <p:ph type="title"/>
          </p:nvPr>
        </p:nvSpPr>
        <p:spPr/>
        <p:txBody>
          <a:bodyPr>
            <a:normAutofit/>
          </a:bodyPr>
          <a:lstStyle/>
          <a:p>
            <a:r>
              <a:rPr lang="en-US" dirty="0"/>
              <a:t>4.1 Ready, Set, Communicate </a:t>
            </a:r>
            <a:endParaRPr lang="en-CA" dirty="0"/>
          </a:p>
        </p:txBody>
      </p:sp>
      <p:sp>
        <p:nvSpPr>
          <p:cNvPr id="3" name="Text Placeholder 2">
            <a:extLst>
              <a:ext uri="{FF2B5EF4-FFF2-40B4-BE49-F238E27FC236}">
                <a16:creationId xmlns:a16="http://schemas.microsoft.com/office/drawing/2014/main" id="{1463B233-85BB-F8D8-C103-4C1579EDC503}"/>
              </a:ext>
            </a:extLst>
          </p:cNvPr>
          <p:cNvSpPr>
            <a:spLocks noGrp="1"/>
          </p:cNvSpPr>
          <p:nvPr>
            <p:ph type="body" idx="1"/>
          </p:nvPr>
        </p:nvSpPr>
        <p:spPr>
          <a:xfrm>
            <a:off x="415599" y="1351784"/>
            <a:ext cx="5788431" cy="5361532"/>
          </a:xfrm>
        </p:spPr>
        <p:txBody>
          <a:bodyPr>
            <a:normAutofit/>
          </a:bodyPr>
          <a:lstStyle/>
          <a:p>
            <a:pPr marL="151765" indent="0">
              <a:buNone/>
            </a:pPr>
            <a:r>
              <a:rPr lang="en-US" sz="2000" b="1" dirty="0">
                <a:solidFill>
                  <a:schemeClr val="tx1">
                    <a:lumMod val="50000"/>
                  </a:schemeClr>
                </a:solidFill>
              </a:rPr>
              <a:t>Tips for Effective Communication</a:t>
            </a:r>
          </a:p>
          <a:p>
            <a:pPr marL="494665" indent="-342900"/>
            <a:r>
              <a:rPr lang="en-US" sz="2000" dirty="0">
                <a:solidFill>
                  <a:schemeClr val="tx1">
                    <a:lumMod val="50000"/>
                  </a:schemeClr>
                </a:solidFill>
              </a:rPr>
              <a:t>Tip 1: Empathy Is Essential</a:t>
            </a:r>
          </a:p>
          <a:p>
            <a:pPr marL="151765" indent="0">
              <a:buNone/>
            </a:pPr>
            <a:r>
              <a:rPr lang="en-US" sz="2000" b="1" dirty="0">
                <a:solidFill>
                  <a:schemeClr val="tx1">
                    <a:lumMod val="50000"/>
                  </a:schemeClr>
                </a:solidFill>
              </a:rPr>
              <a:t>Empathy</a:t>
            </a:r>
            <a:r>
              <a:rPr lang="en-US" sz="2000" dirty="0">
                <a:solidFill>
                  <a:schemeClr val="tx1">
                    <a:lumMod val="50000"/>
                  </a:schemeClr>
                </a:solidFill>
              </a:rPr>
              <a:t> is about demonstrating that you care about the other person’s situation. </a:t>
            </a:r>
          </a:p>
          <a:p>
            <a:pPr marL="494665" indent="-342900"/>
            <a:r>
              <a:rPr lang="en-US" sz="2000" dirty="0">
                <a:solidFill>
                  <a:schemeClr val="tx1">
                    <a:lumMod val="50000"/>
                  </a:schemeClr>
                </a:solidFill>
              </a:rPr>
              <a:t>Tip 2: Think Before You Communicate</a:t>
            </a:r>
          </a:p>
          <a:p>
            <a:pPr marL="494665" indent="-342900"/>
            <a:r>
              <a:rPr lang="en-US" sz="2000" dirty="0">
                <a:solidFill>
                  <a:schemeClr val="tx1">
                    <a:lumMod val="50000"/>
                  </a:schemeClr>
                </a:solidFill>
              </a:rPr>
              <a:t>Tip 3: Be Clear</a:t>
            </a:r>
          </a:p>
          <a:p>
            <a:pPr marL="494665" indent="-342900"/>
            <a:r>
              <a:rPr lang="en-US" sz="2000" dirty="0">
                <a:solidFill>
                  <a:schemeClr val="tx1">
                    <a:lumMod val="50000"/>
                  </a:schemeClr>
                </a:solidFill>
              </a:rPr>
              <a:t>Tip 4: Be Brief</a:t>
            </a:r>
          </a:p>
          <a:p>
            <a:pPr marL="494665" indent="-342900"/>
            <a:r>
              <a:rPr lang="en-US" sz="2000" dirty="0">
                <a:solidFill>
                  <a:schemeClr val="tx1">
                    <a:lumMod val="50000"/>
                  </a:schemeClr>
                </a:solidFill>
              </a:rPr>
              <a:t>Tip 5: Be Specific</a:t>
            </a:r>
          </a:p>
          <a:p>
            <a:pPr marL="494665" indent="-342900"/>
            <a:r>
              <a:rPr lang="en-US" sz="2000" dirty="0">
                <a:solidFill>
                  <a:schemeClr val="tx1">
                    <a:lumMod val="50000"/>
                  </a:schemeClr>
                </a:solidFill>
              </a:rPr>
              <a:t>Tip 6: Be Timely</a:t>
            </a:r>
          </a:p>
        </p:txBody>
      </p:sp>
      <p:sp>
        <p:nvSpPr>
          <p:cNvPr id="5" name="TextBox 4">
            <a:extLst>
              <a:ext uri="{FF2B5EF4-FFF2-40B4-BE49-F238E27FC236}">
                <a16:creationId xmlns:a16="http://schemas.microsoft.com/office/drawing/2014/main" id="{4A860212-D377-2C28-A3FB-F023DB5075AF}"/>
              </a:ext>
            </a:extLst>
          </p:cNvPr>
          <p:cNvSpPr txBox="1"/>
          <p:nvPr/>
        </p:nvSpPr>
        <p:spPr>
          <a:xfrm>
            <a:off x="7790776" y="5340321"/>
            <a:ext cx="4805246" cy="276999"/>
          </a:xfrm>
          <a:prstGeom prst="rect">
            <a:avLst/>
          </a:prstGeom>
          <a:noFill/>
        </p:spPr>
        <p:txBody>
          <a:bodyPr wrap="square">
            <a:spAutoFit/>
          </a:bodyPr>
          <a:lstStyle/>
          <a:p>
            <a:r>
              <a:rPr lang="en-US" sz="1200" b="0" i="0" dirty="0">
                <a:solidFill>
                  <a:srgbClr val="191B26"/>
                </a:solidFill>
                <a:effectLst/>
              </a:rPr>
              <a:t> </a:t>
            </a:r>
            <a:r>
              <a:rPr lang="en-US" sz="1200" b="0" i="0" dirty="0">
                <a:solidFill>
                  <a:srgbClr val="191B26"/>
                </a:solidFill>
                <a:effectLst/>
                <a:hlinkClick r:id="rId2"/>
              </a:rPr>
              <a:t>Photo</a:t>
            </a:r>
            <a:r>
              <a:rPr lang="en-US" sz="1200" b="0" i="0" dirty="0">
                <a:solidFill>
                  <a:srgbClr val="191B26"/>
                </a:solidFill>
                <a:effectLst/>
              </a:rPr>
              <a:t> by </a:t>
            </a:r>
            <a:r>
              <a:rPr lang="en-US" sz="1200" b="0" i="0" u="sng" dirty="0">
                <a:solidFill>
                  <a:srgbClr val="191B26"/>
                </a:solidFill>
                <a:effectLst/>
                <a:hlinkClick r:id="rId3"/>
              </a:rPr>
              <a:t>Gordon Johnson</a:t>
            </a:r>
            <a:r>
              <a:rPr lang="en-US" sz="1200" u="sng" dirty="0">
                <a:solidFill>
                  <a:srgbClr val="191B26"/>
                </a:solidFill>
              </a:rPr>
              <a:t>,</a:t>
            </a:r>
            <a:r>
              <a:rPr lang="en-US" sz="1200" b="0" i="0" dirty="0">
                <a:solidFill>
                  <a:srgbClr val="191B26"/>
                </a:solidFill>
                <a:effectLst/>
              </a:rPr>
              <a:t> </a:t>
            </a:r>
            <a:r>
              <a:rPr lang="en-US" sz="1200" b="0" i="0" u="sng" dirty="0" err="1">
                <a:solidFill>
                  <a:srgbClr val="191B26"/>
                </a:solidFill>
                <a:effectLst/>
                <a:hlinkClick r:id="rId4"/>
              </a:rPr>
              <a:t>Pixabay</a:t>
            </a:r>
            <a:endParaRPr lang="en-US" sz="1200" dirty="0"/>
          </a:p>
        </p:txBody>
      </p:sp>
      <p:pic>
        <p:nvPicPr>
          <p:cNvPr id="2050" name="Picture 2" descr="Sociale Media, Verbindingen, Netwerken">
            <a:extLst>
              <a:ext uri="{FF2B5EF4-FFF2-40B4-BE49-F238E27FC236}">
                <a16:creationId xmlns:a16="http://schemas.microsoft.com/office/drawing/2014/main" id="{C2FB2163-9B2B-2FBB-5F6E-6C05DB232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17679"/>
            <a:ext cx="5851839" cy="368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6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4.1 Ready, Set, Communicate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469036"/>
            <a:ext cx="11471600" cy="5036695"/>
          </a:xfrm>
        </p:spPr>
        <p:txBody>
          <a:bodyPr>
            <a:normAutofit/>
          </a:bodyPr>
          <a:lstStyle/>
          <a:p>
            <a:pPr marL="152396" indent="0">
              <a:buNone/>
            </a:pPr>
            <a:r>
              <a:rPr lang="en-US" sz="2000" b="1" dirty="0">
                <a:solidFill>
                  <a:schemeClr val="tx1">
                    <a:lumMod val="50000"/>
                  </a:schemeClr>
                </a:solidFill>
              </a:rPr>
              <a:t>Listen Up</a:t>
            </a:r>
          </a:p>
          <a:p>
            <a:r>
              <a:rPr lang="en-US" sz="2000" dirty="0">
                <a:solidFill>
                  <a:schemeClr val="tx1">
                    <a:lumMod val="50000"/>
                  </a:schemeClr>
                </a:solidFill>
                <a:latin typeface="+mn-lt"/>
              </a:rPr>
              <a:t>Use active listening</a:t>
            </a:r>
          </a:p>
          <a:p>
            <a:r>
              <a:rPr lang="en-US" sz="2000" dirty="0">
                <a:solidFill>
                  <a:schemeClr val="tx1">
                    <a:lumMod val="50000"/>
                  </a:schemeClr>
                </a:solidFill>
                <a:latin typeface="+mn-lt"/>
              </a:rPr>
              <a:t>Ask questions</a:t>
            </a:r>
          </a:p>
          <a:p>
            <a:r>
              <a:rPr lang="en-US" sz="2000" dirty="0">
                <a:solidFill>
                  <a:schemeClr val="tx1">
                    <a:lumMod val="50000"/>
                  </a:schemeClr>
                </a:solidFill>
                <a:latin typeface="+mn-lt"/>
              </a:rPr>
              <a:t>Focus</a:t>
            </a:r>
          </a:p>
          <a:p>
            <a:r>
              <a:rPr lang="en-US" sz="2000" dirty="0">
                <a:solidFill>
                  <a:schemeClr val="tx1">
                    <a:lumMod val="50000"/>
                  </a:schemeClr>
                </a:solidFill>
                <a:latin typeface="+mn-lt"/>
              </a:rPr>
              <a:t>Take notes</a:t>
            </a:r>
          </a:p>
          <a:p>
            <a:pPr marL="152396" indent="0">
              <a:buNone/>
            </a:pPr>
            <a:endParaRPr lang="en-US" sz="2000" dirty="0">
              <a:solidFill>
                <a:schemeClr val="tx1">
                  <a:lumMod val="50000"/>
                </a:schemeClr>
              </a:solidFill>
              <a:latin typeface="+mn-lt"/>
            </a:endParaRPr>
          </a:p>
          <a:p>
            <a:pPr marL="152396" indent="0">
              <a:buNone/>
            </a:pPr>
            <a:r>
              <a:rPr lang="en-US" sz="2000" b="1" dirty="0">
                <a:solidFill>
                  <a:schemeClr val="tx1">
                    <a:lumMod val="50000"/>
                  </a:schemeClr>
                </a:solidFill>
                <a:latin typeface="+mn-lt"/>
              </a:rPr>
              <a:t>There’s more to Communication than Meets the Eye…or Ear</a:t>
            </a:r>
          </a:p>
          <a:p>
            <a:pPr marL="152396" indent="0">
              <a:buNone/>
            </a:pPr>
            <a:r>
              <a:rPr lang="en-US" sz="2000" dirty="0">
                <a:solidFill>
                  <a:schemeClr val="tx1">
                    <a:lumMod val="50000"/>
                  </a:schemeClr>
                </a:solidFill>
              </a:rPr>
              <a:t>P</a:t>
            </a:r>
            <a:r>
              <a:rPr lang="en-US" sz="2000" dirty="0">
                <a:solidFill>
                  <a:schemeClr val="tx1">
                    <a:lumMod val="50000"/>
                  </a:schemeClr>
                </a:solidFill>
                <a:latin typeface="+mn-lt"/>
              </a:rPr>
              <a:t>eople comprehend information in four distinct ways:</a:t>
            </a:r>
          </a:p>
          <a:p>
            <a:pPr marL="609596" indent="-457200">
              <a:buFont typeface="+mj-lt"/>
              <a:buAutoNum type="arabicPeriod"/>
            </a:pPr>
            <a:r>
              <a:rPr lang="en-US" sz="2000" dirty="0">
                <a:solidFill>
                  <a:schemeClr val="tx1">
                    <a:lumMod val="50000"/>
                  </a:schemeClr>
                </a:solidFill>
                <a:latin typeface="+mn-lt"/>
              </a:rPr>
              <a:t>Why: They want to know the reasons for doing something.</a:t>
            </a:r>
          </a:p>
          <a:p>
            <a:pPr marL="609596" indent="-457200">
              <a:buFont typeface="+mj-lt"/>
              <a:buAutoNum type="arabicPeriod"/>
            </a:pPr>
            <a:r>
              <a:rPr lang="en-US" sz="2000" dirty="0">
                <a:solidFill>
                  <a:schemeClr val="tx1">
                    <a:lumMod val="50000"/>
                  </a:schemeClr>
                </a:solidFill>
                <a:latin typeface="+mn-lt"/>
              </a:rPr>
              <a:t>What: They want to know the facts about it.</a:t>
            </a:r>
          </a:p>
          <a:p>
            <a:pPr marL="609596" indent="-457200">
              <a:buFont typeface="+mj-lt"/>
              <a:buAutoNum type="arabicPeriod"/>
            </a:pPr>
            <a:r>
              <a:rPr lang="en-US" sz="2000" dirty="0">
                <a:solidFill>
                  <a:schemeClr val="tx1">
                    <a:lumMod val="50000"/>
                  </a:schemeClr>
                </a:solidFill>
                <a:latin typeface="+mn-lt"/>
              </a:rPr>
              <a:t>How: They want to know only the information they need to get it done.</a:t>
            </a:r>
          </a:p>
          <a:p>
            <a:pPr marL="609596" indent="-457200">
              <a:buFont typeface="+mj-lt"/>
              <a:buAutoNum type="arabicPeriod"/>
            </a:pPr>
            <a:r>
              <a:rPr lang="en-US" sz="2000" dirty="0">
                <a:solidFill>
                  <a:schemeClr val="tx1">
                    <a:lumMod val="50000"/>
                  </a:schemeClr>
                </a:solidFill>
                <a:latin typeface="+mn-lt"/>
              </a:rPr>
              <a:t>What if: They want to know the consequences of doing it.</a:t>
            </a:r>
          </a:p>
        </p:txBody>
      </p:sp>
    </p:spTree>
    <p:extLst>
      <p:ext uri="{BB962C8B-B14F-4D97-AF65-F5344CB8AC3E}">
        <p14:creationId xmlns:p14="http://schemas.microsoft.com/office/powerpoint/2010/main" val="426135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4.2 Types Of Communication</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36204"/>
            <a:ext cx="11360800" cy="4877020"/>
          </a:xfrm>
        </p:spPr>
        <p:txBody>
          <a:bodyPr>
            <a:normAutofit/>
          </a:bodyPr>
          <a:lstStyle/>
          <a:p>
            <a:pPr marL="152396" indent="0">
              <a:buNone/>
            </a:pPr>
            <a:r>
              <a:rPr lang="en-US" sz="2000" dirty="0">
                <a:solidFill>
                  <a:schemeClr val="tx1">
                    <a:lumMod val="50000"/>
                  </a:schemeClr>
                </a:solidFill>
                <a:latin typeface="+mn-lt"/>
              </a:rPr>
              <a:t>There are three types of communication: </a:t>
            </a:r>
            <a:r>
              <a:rPr lang="en-US" sz="2000" b="1" dirty="0">
                <a:solidFill>
                  <a:schemeClr val="tx1">
                    <a:lumMod val="50000"/>
                  </a:schemeClr>
                </a:solidFill>
                <a:latin typeface="+mn-lt"/>
              </a:rPr>
              <a:t>verbal</a:t>
            </a:r>
            <a:r>
              <a:rPr lang="en-US" sz="2000" dirty="0">
                <a:solidFill>
                  <a:schemeClr val="tx1">
                    <a:lumMod val="50000"/>
                  </a:schemeClr>
                </a:solidFill>
                <a:latin typeface="+mn-lt"/>
              </a:rPr>
              <a:t>, which involves speaking to one or many people to convey a message; </a:t>
            </a:r>
            <a:r>
              <a:rPr lang="en-US" sz="2000" b="1" dirty="0">
                <a:solidFill>
                  <a:schemeClr val="tx1">
                    <a:lumMod val="50000"/>
                  </a:schemeClr>
                </a:solidFill>
                <a:latin typeface="+mn-lt"/>
              </a:rPr>
              <a:t>nonverbal</a:t>
            </a:r>
            <a:r>
              <a:rPr lang="en-US" sz="2000" dirty="0">
                <a:solidFill>
                  <a:schemeClr val="tx1">
                    <a:lumMod val="50000"/>
                  </a:schemeClr>
                </a:solidFill>
                <a:latin typeface="+mn-lt"/>
              </a:rPr>
              <a:t>, which includes body language and other observations about people; and </a:t>
            </a:r>
            <a:r>
              <a:rPr lang="en-US" sz="2000" b="1" dirty="0">
                <a:solidFill>
                  <a:schemeClr val="tx1">
                    <a:lumMod val="50000"/>
                  </a:schemeClr>
                </a:solidFill>
                <a:latin typeface="+mn-lt"/>
              </a:rPr>
              <a:t>written</a:t>
            </a:r>
            <a:r>
              <a:rPr lang="en-US" sz="2000" dirty="0">
                <a:solidFill>
                  <a:schemeClr val="tx1">
                    <a:lumMod val="50000"/>
                  </a:schemeClr>
                </a:solidFill>
                <a:latin typeface="+mn-lt"/>
              </a:rPr>
              <a:t>, which includes a message that is read in hard copy, e-mail, text message, instant message, social media, blog, or other Internet-based written communication. </a:t>
            </a:r>
          </a:p>
          <a:p>
            <a:pPr marL="152396" indent="0">
              <a:buNone/>
            </a:pPr>
            <a:endParaRPr lang="en-US" sz="2000" dirty="0">
              <a:solidFill>
                <a:schemeClr val="tx1">
                  <a:lumMod val="50000"/>
                </a:schemeClr>
              </a:solidFill>
              <a:latin typeface="+mn-lt"/>
            </a:endParaRPr>
          </a:p>
          <a:p>
            <a:pPr marL="609596" indent="-457200">
              <a:buFont typeface="+mj-lt"/>
              <a:buAutoNum type="arabicPeriod"/>
            </a:pPr>
            <a:r>
              <a:rPr lang="en-US" sz="2000" dirty="0">
                <a:solidFill>
                  <a:schemeClr val="tx1">
                    <a:lumMod val="50000"/>
                  </a:schemeClr>
                </a:solidFill>
                <a:latin typeface="+mn-lt"/>
              </a:rPr>
              <a:t> </a:t>
            </a:r>
            <a:r>
              <a:rPr lang="en-US" sz="2000" b="1" dirty="0">
                <a:solidFill>
                  <a:schemeClr val="tx1">
                    <a:lumMod val="50000"/>
                  </a:schemeClr>
                </a:solidFill>
                <a:latin typeface="+mn-lt"/>
              </a:rPr>
              <a:t>Verbal communication </a:t>
            </a:r>
            <a:r>
              <a:rPr lang="en-US" sz="2000" dirty="0">
                <a:solidFill>
                  <a:schemeClr val="tx1">
                    <a:lumMod val="50000"/>
                  </a:schemeClr>
                </a:solidFill>
                <a:latin typeface="+mn-lt"/>
              </a:rPr>
              <a:t>is powerful, fast, and natural and includes voice inflections that help senders and receivers understand the message more clearly. </a:t>
            </a:r>
            <a:endParaRPr lang="en-CA" sz="2000" dirty="0">
              <a:solidFill>
                <a:schemeClr val="tx1">
                  <a:lumMod val="50000"/>
                </a:schemeClr>
              </a:solidFill>
              <a:latin typeface="+mn-lt"/>
            </a:endParaRPr>
          </a:p>
        </p:txBody>
      </p:sp>
      <p:graphicFrame>
        <p:nvGraphicFramePr>
          <p:cNvPr id="4" name="Table 5">
            <a:extLst>
              <a:ext uri="{FF2B5EF4-FFF2-40B4-BE49-F238E27FC236}">
                <a16:creationId xmlns:a16="http://schemas.microsoft.com/office/drawing/2014/main" id="{C94F9F3D-F311-140D-1694-EE0E43E2608B}"/>
              </a:ext>
            </a:extLst>
          </p:cNvPr>
          <p:cNvGraphicFramePr>
            <a:graphicFrameLocks noGrp="1"/>
          </p:cNvGraphicFramePr>
          <p:nvPr>
            <p:extLst>
              <p:ext uri="{D42A27DB-BD31-4B8C-83A1-F6EECF244321}">
                <p14:modId xmlns:p14="http://schemas.microsoft.com/office/powerpoint/2010/main" val="1126412446"/>
              </p:ext>
            </p:extLst>
          </p:nvPr>
        </p:nvGraphicFramePr>
        <p:xfrm>
          <a:off x="1125576" y="3916929"/>
          <a:ext cx="9940848" cy="2255904"/>
        </p:xfrm>
        <a:graphic>
          <a:graphicData uri="http://schemas.openxmlformats.org/drawingml/2006/table">
            <a:tbl>
              <a:tblPr firstRow="1" bandRow="1">
                <a:tableStyleId>{5C22544A-7EE6-4342-B048-85BDC9FD1C3A}</a:tableStyleId>
              </a:tblPr>
              <a:tblGrid>
                <a:gridCol w="4970424">
                  <a:extLst>
                    <a:ext uri="{9D8B030D-6E8A-4147-A177-3AD203B41FA5}">
                      <a16:colId xmlns:a16="http://schemas.microsoft.com/office/drawing/2014/main" val="1039731157"/>
                    </a:ext>
                  </a:extLst>
                </a:gridCol>
                <a:gridCol w="4970424">
                  <a:extLst>
                    <a:ext uri="{9D8B030D-6E8A-4147-A177-3AD203B41FA5}">
                      <a16:colId xmlns:a16="http://schemas.microsoft.com/office/drawing/2014/main" val="2145065900"/>
                    </a:ext>
                  </a:extLst>
                </a:gridCol>
              </a:tblGrid>
              <a:tr h="370840">
                <a:tc>
                  <a:txBody>
                    <a:bodyPr/>
                    <a:lstStyle/>
                    <a:p>
                      <a:r>
                        <a:rPr lang="en-CA" dirty="0"/>
                        <a:t>Sentence</a:t>
                      </a:r>
                    </a:p>
                  </a:txBody>
                  <a:tcPr/>
                </a:tc>
                <a:tc>
                  <a:txBody>
                    <a:bodyPr/>
                    <a:lstStyle/>
                    <a:p>
                      <a:r>
                        <a:rPr lang="en-CA" dirty="0"/>
                        <a:t>Meaning</a:t>
                      </a:r>
                    </a:p>
                  </a:txBody>
                  <a:tcPr/>
                </a:tc>
                <a:extLst>
                  <a:ext uri="{0D108BD9-81ED-4DB2-BD59-A6C34878D82A}">
                    <a16:rowId xmlns:a16="http://schemas.microsoft.com/office/drawing/2014/main" val="3609421622"/>
                  </a:ext>
                </a:extLst>
              </a:tr>
              <a:tr h="370840">
                <a:tc>
                  <a:txBody>
                    <a:bodyPr/>
                    <a:lstStyle/>
                    <a:p>
                      <a:r>
                        <a:rPr lang="en-CA" i="1" dirty="0"/>
                        <a:t>I</a:t>
                      </a:r>
                      <a:r>
                        <a:rPr lang="en-CA" dirty="0"/>
                        <a:t> borrowed your book. </a:t>
                      </a:r>
                    </a:p>
                  </a:txBody>
                  <a:tcPr/>
                </a:tc>
                <a:tc>
                  <a:txBody>
                    <a:bodyPr/>
                    <a:lstStyle/>
                    <a:p>
                      <a:r>
                        <a:rPr lang="en-CA" dirty="0"/>
                        <a:t>I was the one who took your book.</a:t>
                      </a:r>
                    </a:p>
                  </a:txBody>
                  <a:tcPr/>
                </a:tc>
                <a:extLst>
                  <a:ext uri="{0D108BD9-81ED-4DB2-BD59-A6C34878D82A}">
                    <a16:rowId xmlns:a16="http://schemas.microsoft.com/office/drawing/2014/main" val="111323752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I </a:t>
                      </a:r>
                      <a:r>
                        <a:rPr lang="en-CA" i="1" dirty="0"/>
                        <a:t>borrowed</a:t>
                      </a:r>
                      <a:r>
                        <a:rPr lang="en-CA" dirty="0"/>
                        <a:t> your book. </a:t>
                      </a:r>
                    </a:p>
                  </a:txBody>
                  <a:tcPr/>
                </a:tc>
                <a:tc>
                  <a:txBody>
                    <a:bodyPr/>
                    <a:lstStyle/>
                    <a:p>
                      <a:r>
                        <a:rPr lang="en-CA" dirty="0"/>
                        <a:t>I didn’t take your book; I only borrowed it.</a:t>
                      </a:r>
                    </a:p>
                  </a:txBody>
                  <a:tcPr/>
                </a:tc>
                <a:extLst>
                  <a:ext uri="{0D108BD9-81ED-4DB2-BD59-A6C34878D82A}">
                    <a16:rowId xmlns:a16="http://schemas.microsoft.com/office/drawing/2014/main" val="346114859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I borrowed </a:t>
                      </a:r>
                      <a:r>
                        <a:rPr lang="en-CA" i="1" dirty="0"/>
                        <a:t>your</a:t>
                      </a:r>
                      <a:r>
                        <a:rPr lang="en-CA" dirty="0"/>
                        <a:t> book. </a:t>
                      </a:r>
                    </a:p>
                  </a:txBody>
                  <a:tcPr/>
                </a:tc>
                <a:tc>
                  <a:txBody>
                    <a:bodyPr/>
                    <a:lstStyle/>
                    <a:p>
                      <a:r>
                        <a:rPr lang="en-CA" dirty="0"/>
                        <a:t>Your book was the one I borrowed.</a:t>
                      </a:r>
                    </a:p>
                  </a:txBody>
                  <a:tcPr/>
                </a:tc>
                <a:extLst>
                  <a:ext uri="{0D108BD9-81ED-4DB2-BD59-A6C34878D82A}">
                    <a16:rowId xmlns:a16="http://schemas.microsoft.com/office/drawing/2014/main" val="179147338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I borrowed your </a:t>
                      </a:r>
                      <a:r>
                        <a:rPr lang="en-CA" i="1" dirty="0"/>
                        <a:t>book</a:t>
                      </a:r>
                      <a:r>
                        <a:rPr lang="en-CA" dirty="0"/>
                        <a:t>. </a:t>
                      </a:r>
                    </a:p>
                  </a:txBody>
                  <a:tcPr/>
                </a:tc>
                <a:tc>
                  <a:txBody>
                    <a:bodyPr/>
                    <a:lstStyle/>
                    <a:p>
                      <a:r>
                        <a:rPr lang="en-CA" dirty="0"/>
                        <a:t>I borrowed your book, not your laptop.</a:t>
                      </a:r>
                    </a:p>
                  </a:txBody>
                  <a:tcPr/>
                </a:tc>
                <a:extLst>
                  <a:ext uri="{0D108BD9-81ED-4DB2-BD59-A6C34878D82A}">
                    <a16:rowId xmlns:a16="http://schemas.microsoft.com/office/drawing/2014/main" val="3348189470"/>
                  </a:ext>
                </a:extLst>
              </a:tr>
              <a:tr h="370840">
                <a:tc>
                  <a:txBody>
                    <a:bodyPr/>
                    <a:lstStyle/>
                    <a:p>
                      <a:r>
                        <a:rPr lang="en-CA" dirty="0"/>
                        <a:t>Source: Kiely, 1993</a:t>
                      </a:r>
                    </a:p>
                  </a:txBody>
                  <a:tcPr/>
                </a:tc>
                <a:tc>
                  <a:txBody>
                    <a:bodyPr/>
                    <a:lstStyle/>
                    <a:p>
                      <a:endParaRPr lang="en-CA" dirty="0"/>
                    </a:p>
                  </a:txBody>
                  <a:tcPr/>
                </a:tc>
                <a:extLst>
                  <a:ext uri="{0D108BD9-81ED-4DB2-BD59-A6C34878D82A}">
                    <a16:rowId xmlns:a16="http://schemas.microsoft.com/office/drawing/2014/main" val="3743186846"/>
                  </a:ext>
                </a:extLst>
              </a:tr>
            </a:tbl>
          </a:graphicData>
        </a:graphic>
      </p:graphicFrame>
      <p:sp>
        <p:nvSpPr>
          <p:cNvPr id="7" name="TextBox 6">
            <a:extLst>
              <a:ext uri="{FF2B5EF4-FFF2-40B4-BE49-F238E27FC236}">
                <a16:creationId xmlns:a16="http://schemas.microsoft.com/office/drawing/2014/main" id="{567BD225-7A10-6765-87D2-3F88420799F3}"/>
              </a:ext>
            </a:extLst>
          </p:cNvPr>
          <p:cNvSpPr txBox="1"/>
          <p:nvPr/>
        </p:nvSpPr>
        <p:spPr>
          <a:xfrm>
            <a:off x="4262377" y="6172833"/>
            <a:ext cx="6094070" cy="276999"/>
          </a:xfrm>
          <a:prstGeom prst="rect">
            <a:avLst/>
          </a:prstGeom>
          <a:noFill/>
        </p:spPr>
        <p:txBody>
          <a:bodyPr wrap="square">
            <a:spAutoFit/>
          </a:bodyPr>
          <a:lstStyle/>
          <a:p>
            <a:pPr algn="l"/>
            <a:r>
              <a:rPr lang="en-US" sz="1200" i="1" dirty="0">
                <a:solidFill>
                  <a:srgbClr val="003180"/>
                </a:solidFill>
                <a:effectLst/>
                <a:hlinkClick r:id="rId3"/>
              </a:rPr>
              <a:t>Table 4.2.1: The Impact of Intonation</a:t>
            </a:r>
            <a:endParaRPr lang="en-US" sz="1200" i="1" dirty="0">
              <a:solidFill>
                <a:srgbClr val="003180"/>
              </a:solidFill>
              <a:effectLst/>
            </a:endParaRPr>
          </a:p>
        </p:txBody>
      </p:sp>
    </p:spTree>
    <p:extLst>
      <p:ext uri="{BB962C8B-B14F-4D97-AF65-F5344CB8AC3E}">
        <p14:creationId xmlns:p14="http://schemas.microsoft.com/office/powerpoint/2010/main" val="114841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a:xfrm>
            <a:off x="415600" y="303597"/>
            <a:ext cx="11360800" cy="810400"/>
          </a:xfrm>
        </p:spPr>
        <p:txBody>
          <a:bodyPr>
            <a:normAutofit/>
          </a:bodyPr>
          <a:lstStyle/>
          <a:p>
            <a:r>
              <a:rPr lang="en-US" dirty="0"/>
              <a:t>4.2 Types Of Communication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797092"/>
            <a:ext cx="11360800" cy="4842296"/>
          </a:xfrm>
        </p:spPr>
        <p:txBody>
          <a:bodyPr>
            <a:noAutofit/>
          </a:bodyPr>
          <a:lstStyle/>
          <a:p>
            <a:pPr marL="609596" indent="-457200">
              <a:lnSpc>
                <a:spcPct val="100000"/>
              </a:lnSpc>
              <a:spcBef>
                <a:spcPts val="1200"/>
              </a:spcBef>
              <a:buFont typeface="+mj-lt"/>
              <a:buAutoNum type="arabicPeriod" startAt="2"/>
            </a:pPr>
            <a:r>
              <a:rPr lang="en-US" sz="2000" b="1" dirty="0">
                <a:solidFill>
                  <a:schemeClr val="tx1">
                    <a:lumMod val="50000"/>
                  </a:schemeClr>
                </a:solidFill>
              </a:rPr>
              <a:t>Types of Nonverbal Communication</a:t>
            </a:r>
          </a:p>
          <a:p>
            <a:pPr marL="152396" indent="0">
              <a:lnSpc>
                <a:spcPct val="100000"/>
              </a:lnSpc>
              <a:spcBef>
                <a:spcPts val="1200"/>
              </a:spcBef>
              <a:buNone/>
            </a:pPr>
            <a:r>
              <a:rPr lang="en-US" sz="2000" dirty="0">
                <a:solidFill>
                  <a:schemeClr val="tx1">
                    <a:lumMod val="50000"/>
                  </a:schemeClr>
                </a:solidFill>
                <a:latin typeface="+mn-lt"/>
              </a:rPr>
              <a:t>Handshake</a:t>
            </a:r>
          </a:p>
          <a:p>
            <a:pPr marL="152396" indent="0">
              <a:lnSpc>
                <a:spcPct val="100000"/>
              </a:lnSpc>
              <a:spcBef>
                <a:spcPts val="1200"/>
              </a:spcBef>
              <a:buNone/>
            </a:pPr>
            <a:r>
              <a:rPr lang="en-US" sz="2000" dirty="0">
                <a:solidFill>
                  <a:schemeClr val="tx1">
                    <a:lumMod val="50000"/>
                  </a:schemeClr>
                </a:solidFill>
                <a:latin typeface="+mn-lt"/>
              </a:rPr>
              <a:t>Body language</a:t>
            </a:r>
          </a:p>
          <a:p>
            <a:pPr marL="152396" indent="0">
              <a:lnSpc>
                <a:spcPct val="100000"/>
              </a:lnSpc>
              <a:spcBef>
                <a:spcPts val="1200"/>
              </a:spcBef>
              <a:buNone/>
            </a:pPr>
            <a:r>
              <a:rPr lang="en-US" sz="2000" dirty="0">
                <a:solidFill>
                  <a:schemeClr val="tx1">
                    <a:lumMod val="50000"/>
                  </a:schemeClr>
                </a:solidFill>
                <a:latin typeface="+mn-lt"/>
              </a:rPr>
              <a:t>Gestures</a:t>
            </a:r>
          </a:p>
          <a:p>
            <a:pPr marL="152396" indent="0">
              <a:lnSpc>
                <a:spcPct val="100000"/>
              </a:lnSpc>
              <a:spcBef>
                <a:spcPts val="1200"/>
              </a:spcBef>
              <a:buNone/>
            </a:pPr>
            <a:r>
              <a:rPr lang="en-US" sz="2000" dirty="0">
                <a:solidFill>
                  <a:schemeClr val="tx1">
                    <a:lumMod val="50000"/>
                  </a:schemeClr>
                </a:solidFill>
                <a:latin typeface="+mn-lt"/>
              </a:rPr>
              <a:t>Nodding or shaking your head</a:t>
            </a:r>
          </a:p>
          <a:p>
            <a:pPr marL="152396" indent="0">
              <a:lnSpc>
                <a:spcPct val="100000"/>
              </a:lnSpc>
              <a:spcBef>
                <a:spcPts val="1200"/>
              </a:spcBef>
              <a:buNone/>
            </a:pPr>
            <a:r>
              <a:rPr lang="en-US" sz="2000" dirty="0">
                <a:solidFill>
                  <a:schemeClr val="tx1">
                    <a:lumMod val="50000"/>
                  </a:schemeClr>
                </a:solidFill>
                <a:latin typeface="+mn-lt"/>
              </a:rPr>
              <a:t>Eye contact (or lack of eye contact)</a:t>
            </a:r>
          </a:p>
          <a:p>
            <a:pPr marL="152396" indent="0">
              <a:lnSpc>
                <a:spcPct val="100000"/>
              </a:lnSpc>
              <a:spcBef>
                <a:spcPts val="1200"/>
              </a:spcBef>
              <a:buNone/>
            </a:pPr>
            <a:r>
              <a:rPr lang="en-US" sz="2000" dirty="0">
                <a:solidFill>
                  <a:schemeClr val="tx1">
                    <a:lumMod val="50000"/>
                  </a:schemeClr>
                </a:solidFill>
                <a:latin typeface="+mn-lt"/>
              </a:rPr>
              <a:t>Eye roll</a:t>
            </a:r>
          </a:p>
          <a:p>
            <a:pPr marL="152396" indent="0">
              <a:lnSpc>
                <a:spcPct val="100000"/>
              </a:lnSpc>
              <a:spcBef>
                <a:spcPts val="1200"/>
              </a:spcBef>
              <a:buNone/>
            </a:pPr>
            <a:r>
              <a:rPr lang="en-US" sz="2000" dirty="0">
                <a:solidFill>
                  <a:schemeClr val="tx1">
                    <a:lumMod val="50000"/>
                  </a:schemeClr>
                </a:solidFill>
                <a:latin typeface="+mn-lt"/>
              </a:rPr>
              <a:t>Facial expressions</a:t>
            </a:r>
          </a:p>
          <a:p>
            <a:pPr marL="152396" indent="0">
              <a:lnSpc>
                <a:spcPct val="100000"/>
              </a:lnSpc>
              <a:spcBef>
                <a:spcPts val="1200"/>
              </a:spcBef>
              <a:buNone/>
            </a:pPr>
            <a:r>
              <a:rPr lang="en-US" sz="2000" dirty="0">
                <a:solidFill>
                  <a:schemeClr val="tx1">
                    <a:lumMod val="50000"/>
                  </a:schemeClr>
                </a:solidFill>
                <a:latin typeface="+mn-lt"/>
              </a:rPr>
              <a:t>Touch</a:t>
            </a:r>
          </a:p>
          <a:p>
            <a:pPr marL="152396" indent="0">
              <a:lnSpc>
                <a:spcPct val="100000"/>
              </a:lnSpc>
              <a:spcBef>
                <a:spcPts val="1200"/>
              </a:spcBef>
              <a:buNone/>
            </a:pPr>
            <a:r>
              <a:rPr lang="en-US" sz="2000" dirty="0">
                <a:solidFill>
                  <a:schemeClr val="tx1">
                    <a:lumMod val="50000"/>
                  </a:schemeClr>
                </a:solidFill>
                <a:latin typeface="+mn-lt"/>
              </a:rPr>
              <a:t>Space or proximity</a:t>
            </a:r>
          </a:p>
          <a:p>
            <a:pPr marL="152396" indent="0">
              <a:lnSpc>
                <a:spcPct val="100000"/>
              </a:lnSpc>
              <a:spcBef>
                <a:spcPts val="1200"/>
              </a:spcBef>
              <a:buNone/>
            </a:pPr>
            <a:r>
              <a:rPr lang="en-US" sz="2000" dirty="0">
                <a:solidFill>
                  <a:schemeClr val="tx1">
                    <a:lumMod val="50000"/>
                  </a:schemeClr>
                </a:solidFill>
                <a:latin typeface="+mn-lt"/>
              </a:rPr>
              <a:t>Dress</a:t>
            </a:r>
          </a:p>
          <a:p>
            <a:pPr marL="152396" indent="0">
              <a:lnSpc>
                <a:spcPct val="100000"/>
              </a:lnSpc>
              <a:spcBef>
                <a:spcPts val="1200"/>
              </a:spcBef>
              <a:buNone/>
            </a:pPr>
            <a:r>
              <a:rPr lang="en-US" sz="2000" dirty="0">
                <a:solidFill>
                  <a:schemeClr val="tx1">
                    <a:lumMod val="50000"/>
                  </a:schemeClr>
                </a:solidFill>
                <a:latin typeface="+mn-lt"/>
              </a:rPr>
              <a:t>Multitasking </a:t>
            </a:r>
            <a:endParaRPr lang="en-CA" sz="2000" dirty="0">
              <a:solidFill>
                <a:schemeClr val="tx1">
                  <a:lumMod val="50000"/>
                </a:schemeClr>
              </a:solidFill>
              <a:latin typeface="+mn-lt"/>
            </a:endParaRPr>
          </a:p>
        </p:txBody>
      </p:sp>
      <p:pic>
        <p:nvPicPr>
          <p:cNvPr id="7" name="Picture 2" descr="Vrienden, Mensen, Vriendschap, Familie">
            <a:extLst>
              <a:ext uri="{FF2B5EF4-FFF2-40B4-BE49-F238E27FC236}">
                <a16:creationId xmlns:a16="http://schemas.microsoft.com/office/drawing/2014/main" id="{185A447B-3ED6-97CE-F0FB-6A66A14348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8046" y="1020704"/>
            <a:ext cx="4711977" cy="4711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C577E5-827E-2091-9AAA-835F87CD75E1}"/>
              </a:ext>
            </a:extLst>
          </p:cNvPr>
          <p:cNvSpPr txBox="1"/>
          <p:nvPr/>
        </p:nvSpPr>
        <p:spPr>
          <a:xfrm>
            <a:off x="7957596" y="5810714"/>
            <a:ext cx="3441307" cy="276999"/>
          </a:xfrm>
          <a:prstGeom prst="rect">
            <a:avLst/>
          </a:prstGeom>
          <a:noFill/>
        </p:spPr>
        <p:txBody>
          <a:bodyPr wrap="square">
            <a:spAutoFit/>
          </a:bodyPr>
          <a:lstStyle/>
          <a:p>
            <a:r>
              <a:rPr lang="en-US" sz="1200" b="0" i="0" dirty="0">
                <a:solidFill>
                  <a:srgbClr val="191B26"/>
                </a:solidFill>
                <a:effectLst/>
                <a:hlinkClick r:id="rId4"/>
              </a:rPr>
              <a:t>Photo</a:t>
            </a:r>
            <a:r>
              <a:rPr lang="en-US" sz="1200" b="0" i="0" dirty="0">
                <a:solidFill>
                  <a:srgbClr val="191B26"/>
                </a:solidFill>
                <a:effectLst/>
              </a:rPr>
              <a:t> by </a:t>
            </a:r>
            <a:r>
              <a:rPr lang="en-US" sz="1200" b="0" i="0" u="sng" dirty="0">
                <a:solidFill>
                  <a:srgbClr val="191B26"/>
                </a:solidFill>
                <a:effectLst/>
                <a:hlinkClick r:id="rId5"/>
              </a:rPr>
              <a:t>Bansi Patel</a:t>
            </a:r>
            <a:r>
              <a:rPr lang="en-US" sz="1200" u="sng" dirty="0">
                <a:solidFill>
                  <a:srgbClr val="191B26"/>
                </a:solidFill>
              </a:rPr>
              <a:t>,</a:t>
            </a:r>
            <a:r>
              <a:rPr lang="en-US" sz="1200" b="0" i="0" dirty="0">
                <a:solidFill>
                  <a:srgbClr val="191B26"/>
                </a:solidFill>
                <a:effectLst/>
              </a:rPr>
              <a:t> </a:t>
            </a:r>
            <a:r>
              <a:rPr lang="en-US" sz="1200" b="0" i="0" u="sng" dirty="0" err="1">
                <a:solidFill>
                  <a:srgbClr val="191B26"/>
                </a:solidFill>
                <a:effectLst/>
                <a:hlinkClick r:id="rId6"/>
              </a:rPr>
              <a:t>Pixabay</a:t>
            </a:r>
            <a:endParaRPr lang="en-US" sz="1200" dirty="0"/>
          </a:p>
        </p:txBody>
      </p:sp>
    </p:spTree>
    <p:extLst>
      <p:ext uri="{BB962C8B-B14F-4D97-AF65-F5344CB8AC3E}">
        <p14:creationId xmlns:p14="http://schemas.microsoft.com/office/powerpoint/2010/main" val="58531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normAutofit/>
          </a:bodyPr>
          <a:lstStyle/>
          <a:p>
            <a:r>
              <a:rPr lang="en-US" dirty="0"/>
              <a:t>4.2 Types Of Communication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609596" indent="-457200">
              <a:lnSpc>
                <a:spcPct val="100000"/>
              </a:lnSpc>
              <a:spcBef>
                <a:spcPts val="1200"/>
              </a:spcBef>
              <a:buFont typeface="+mj-lt"/>
              <a:buAutoNum type="arabicPeriod" startAt="3"/>
            </a:pPr>
            <a:r>
              <a:rPr lang="en-US" sz="2000" b="1" dirty="0">
                <a:solidFill>
                  <a:schemeClr val="tx1">
                    <a:lumMod val="50000"/>
                  </a:schemeClr>
                </a:solidFill>
              </a:rPr>
              <a:t>Written Communication Tips</a:t>
            </a:r>
          </a:p>
          <a:p>
            <a:pPr>
              <a:lnSpc>
                <a:spcPct val="100000"/>
              </a:lnSpc>
              <a:spcBef>
                <a:spcPts val="1200"/>
              </a:spcBef>
            </a:pPr>
            <a:r>
              <a:rPr lang="en-US" sz="2000" dirty="0">
                <a:solidFill>
                  <a:schemeClr val="tx1">
                    <a:lumMod val="50000"/>
                  </a:schemeClr>
                </a:solidFill>
                <a:latin typeface="+mn-lt"/>
              </a:rPr>
              <a:t>Be short and sweet: Shorter is always better when it comes to business correspondence.</a:t>
            </a:r>
          </a:p>
          <a:p>
            <a:pPr>
              <a:lnSpc>
                <a:spcPct val="100000"/>
              </a:lnSpc>
              <a:spcBef>
                <a:spcPts val="1200"/>
              </a:spcBef>
            </a:pPr>
            <a:r>
              <a:rPr lang="en-US" sz="2000" dirty="0">
                <a:solidFill>
                  <a:schemeClr val="tx1">
                    <a:lumMod val="50000"/>
                  </a:schemeClr>
                </a:solidFill>
                <a:latin typeface="+mn-lt"/>
              </a:rPr>
              <a:t>Grammar, please: Sentences should be structured correctly and use proper grammar, including a subject and a verb in each sentence.</a:t>
            </a:r>
          </a:p>
          <a:p>
            <a:pPr>
              <a:lnSpc>
                <a:spcPct val="100000"/>
              </a:lnSpc>
              <a:spcBef>
                <a:spcPts val="1200"/>
              </a:spcBef>
            </a:pPr>
            <a:r>
              <a:rPr lang="en-US" sz="2000" dirty="0">
                <a:solidFill>
                  <a:schemeClr val="tx1">
                    <a:lumMod val="50000"/>
                  </a:schemeClr>
                </a:solidFill>
                <a:latin typeface="+mn-lt"/>
              </a:rPr>
              <a:t>Check spelling: Use the spell-check tool on your computer. </a:t>
            </a:r>
          </a:p>
          <a:p>
            <a:pPr>
              <a:lnSpc>
                <a:spcPct val="100000"/>
              </a:lnSpc>
              <a:spcBef>
                <a:spcPts val="1200"/>
              </a:spcBef>
            </a:pPr>
            <a:r>
              <a:rPr lang="en-US" sz="2000" dirty="0">
                <a:solidFill>
                  <a:schemeClr val="tx1">
                    <a:lumMod val="50000"/>
                  </a:schemeClr>
                </a:solidFill>
                <a:latin typeface="+mn-lt"/>
              </a:rPr>
              <a:t>Read before you send: Reread your document or electronic communication before it goes out.</a:t>
            </a:r>
          </a:p>
          <a:p>
            <a:pPr>
              <a:lnSpc>
                <a:spcPct val="100000"/>
              </a:lnSpc>
              <a:spcBef>
                <a:spcPts val="1200"/>
              </a:spcBef>
            </a:pPr>
            <a:r>
              <a:rPr lang="en-US" sz="2000" dirty="0">
                <a:solidFill>
                  <a:schemeClr val="tx1">
                    <a:lumMod val="50000"/>
                  </a:schemeClr>
                </a:solidFill>
                <a:latin typeface="+mn-lt"/>
              </a:rPr>
              <a:t>Just the facts: Stick to the facts to maximize the impact of your written communications; leave the emotional topics for verbal dialogue.</a:t>
            </a:r>
          </a:p>
        </p:txBody>
      </p:sp>
    </p:spTree>
    <p:extLst>
      <p:ext uri="{BB962C8B-B14F-4D97-AF65-F5344CB8AC3E}">
        <p14:creationId xmlns:p14="http://schemas.microsoft.com/office/powerpoint/2010/main" val="31279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4.3 Your Best </a:t>
            </a:r>
            <a:r>
              <a:rPr lang="en-US" dirty="0" err="1"/>
              <a:t>Behaviour</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503156"/>
            <a:ext cx="7605656" cy="4842296"/>
          </a:xfrm>
        </p:spPr>
        <p:txBody>
          <a:bodyPr>
            <a:noAutofit/>
          </a:bodyPr>
          <a:lstStyle/>
          <a:p>
            <a:pPr marL="152396" indent="0">
              <a:lnSpc>
                <a:spcPct val="100000"/>
              </a:lnSpc>
              <a:spcBef>
                <a:spcPts val="1200"/>
              </a:spcBef>
              <a:buNone/>
            </a:pPr>
            <a:r>
              <a:rPr lang="en-US" sz="2000" b="1" dirty="0">
                <a:solidFill>
                  <a:schemeClr val="tx1">
                    <a:lumMod val="50000"/>
                  </a:schemeClr>
                </a:solidFill>
                <a:latin typeface="+mn-lt"/>
              </a:rPr>
              <a:t>Etiquette Tips for Conversations, Meetings, and Presentations</a:t>
            </a:r>
          </a:p>
          <a:p>
            <a:pPr>
              <a:lnSpc>
                <a:spcPct val="100000"/>
              </a:lnSpc>
              <a:spcBef>
                <a:spcPts val="1200"/>
              </a:spcBef>
            </a:pPr>
            <a:r>
              <a:rPr lang="en-US" sz="2000" dirty="0">
                <a:solidFill>
                  <a:schemeClr val="tx1">
                    <a:lumMod val="50000"/>
                  </a:schemeClr>
                </a:solidFill>
                <a:latin typeface="+mn-lt"/>
              </a:rPr>
              <a:t>Be prepared; don’t waste anyone’s time or focus.</a:t>
            </a:r>
          </a:p>
          <a:p>
            <a:pPr>
              <a:lnSpc>
                <a:spcPct val="100000"/>
              </a:lnSpc>
              <a:spcBef>
                <a:spcPts val="1200"/>
              </a:spcBef>
            </a:pPr>
            <a:r>
              <a:rPr lang="en-US" sz="2000" dirty="0">
                <a:solidFill>
                  <a:schemeClr val="tx1">
                    <a:lumMod val="50000"/>
                  </a:schemeClr>
                </a:solidFill>
                <a:latin typeface="+mn-lt"/>
              </a:rPr>
              <a:t>Prepare a written agenda and hand it out at the start of the meeting to keep the group focused on the desired topics.</a:t>
            </a:r>
          </a:p>
          <a:p>
            <a:pPr>
              <a:lnSpc>
                <a:spcPct val="100000"/>
              </a:lnSpc>
              <a:spcBef>
                <a:spcPts val="1200"/>
              </a:spcBef>
            </a:pPr>
            <a:r>
              <a:rPr lang="en-US" sz="2000" dirty="0">
                <a:solidFill>
                  <a:schemeClr val="tx1">
                    <a:lumMod val="50000"/>
                  </a:schemeClr>
                </a:solidFill>
                <a:latin typeface="+mn-lt"/>
              </a:rPr>
              <a:t>Speak clearly and at a volume that is easy to hear, but not too loud so as to be distracting.</a:t>
            </a:r>
          </a:p>
          <a:p>
            <a:pPr>
              <a:lnSpc>
                <a:spcPct val="100000"/>
              </a:lnSpc>
              <a:spcBef>
                <a:spcPts val="1200"/>
              </a:spcBef>
            </a:pPr>
            <a:r>
              <a:rPr lang="en-US" sz="2000" dirty="0">
                <a:solidFill>
                  <a:schemeClr val="tx1">
                    <a:lumMod val="50000"/>
                  </a:schemeClr>
                </a:solidFill>
                <a:latin typeface="+mn-lt"/>
              </a:rPr>
              <a:t>Be professional and respectful; don’t interrupt when others are speaking.</a:t>
            </a:r>
          </a:p>
          <a:p>
            <a:pPr>
              <a:lnSpc>
                <a:spcPct val="100000"/>
              </a:lnSpc>
              <a:spcBef>
                <a:spcPts val="1200"/>
              </a:spcBef>
            </a:pPr>
            <a:r>
              <a:rPr lang="en-US" sz="2000" dirty="0">
                <a:solidFill>
                  <a:schemeClr val="tx1">
                    <a:lumMod val="50000"/>
                  </a:schemeClr>
                </a:solidFill>
                <a:latin typeface="+mn-lt"/>
              </a:rPr>
              <a:t>Use eye contact.</a:t>
            </a:r>
          </a:p>
          <a:p>
            <a:pPr>
              <a:lnSpc>
                <a:spcPct val="100000"/>
              </a:lnSpc>
              <a:spcBef>
                <a:spcPts val="1200"/>
              </a:spcBef>
            </a:pPr>
            <a:r>
              <a:rPr lang="en-US" sz="2000" dirty="0">
                <a:solidFill>
                  <a:schemeClr val="tx1">
                    <a:lumMod val="50000"/>
                  </a:schemeClr>
                </a:solidFill>
                <a:latin typeface="+mn-lt"/>
              </a:rPr>
              <a:t>At the end, recap your key points and identify next steps.</a:t>
            </a:r>
            <a:endParaRPr lang="en-CA" sz="2000" dirty="0">
              <a:solidFill>
                <a:schemeClr val="tx1">
                  <a:lumMod val="50000"/>
                </a:schemeClr>
              </a:solidFill>
              <a:latin typeface="+mn-lt"/>
            </a:endParaRPr>
          </a:p>
        </p:txBody>
      </p:sp>
      <p:pic>
        <p:nvPicPr>
          <p:cNvPr id="4" name="Picture 2" descr="People having a conversation during a business meeting.">
            <a:extLst>
              <a:ext uri="{FF2B5EF4-FFF2-40B4-BE49-F238E27FC236}">
                <a16:creationId xmlns:a16="http://schemas.microsoft.com/office/drawing/2014/main" id="{570D8891-CBFB-DB19-EDF4-178BBC566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8025" y="2379893"/>
            <a:ext cx="3773348" cy="2516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A02056-CDD5-F795-8C21-0600F71DB84C}"/>
              </a:ext>
            </a:extLst>
          </p:cNvPr>
          <p:cNvSpPr txBox="1"/>
          <p:nvPr/>
        </p:nvSpPr>
        <p:spPr>
          <a:xfrm>
            <a:off x="8313517" y="5088626"/>
            <a:ext cx="6094070" cy="276999"/>
          </a:xfrm>
          <a:prstGeom prst="rect">
            <a:avLst/>
          </a:prstGeom>
          <a:noFill/>
        </p:spPr>
        <p:txBody>
          <a:bodyPr wrap="square">
            <a:spAutoFit/>
          </a:bodyPr>
          <a:lstStyle/>
          <a:p>
            <a:r>
              <a:rPr lang="en-US" sz="1200" b="0" i="1" dirty="0">
                <a:solidFill>
                  <a:srgbClr val="003180"/>
                </a:solidFill>
                <a:effectLst/>
              </a:rPr>
              <a:t>“</a:t>
            </a:r>
            <a:r>
              <a:rPr lang="en-US" sz="1200" b="0" i="1" u="sng" dirty="0">
                <a:effectLst/>
                <a:hlinkClick r:id="rId4"/>
              </a:rPr>
              <a:t>People Having a Meeting</a:t>
            </a:r>
            <a:r>
              <a:rPr lang="en-US" sz="1200" b="0" i="1" dirty="0">
                <a:solidFill>
                  <a:srgbClr val="003180"/>
                </a:solidFill>
                <a:effectLst/>
              </a:rPr>
              <a:t>” by </a:t>
            </a:r>
            <a:r>
              <a:rPr lang="en-US" sz="1200" b="0" i="1" u="sng" dirty="0">
                <a:effectLst/>
                <a:hlinkClick r:id="rId5"/>
              </a:rPr>
              <a:t>Edmond </a:t>
            </a:r>
            <a:r>
              <a:rPr lang="en-US" sz="1200" b="0" i="1" u="sng" dirty="0" err="1">
                <a:effectLst/>
                <a:hlinkClick r:id="rId5"/>
              </a:rPr>
              <a:t>Dantès</a:t>
            </a:r>
            <a:r>
              <a:rPr lang="en-US" sz="1200" b="0" i="1" dirty="0">
                <a:solidFill>
                  <a:srgbClr val="003180"/>
                </a:solidFill>
                <a:effectLst/>
              </a:rPr>
              <a:t>, </a:t>
            </a:r>
            <a:r>
              <a:rPr lang="en-US" sz="1200" b="0" i="1" u="sng" dirty="0">
                <a:effectLst/>
                <a:hlinkClick r:id="rId6"/>
              </a:rPr>
              <a:t>CC0</a:t>
            </a:r>
            <a:endParaRPr lang="en-US" sz="1200" dirty="0"/>
          </a:p>
        </p:txBody>
      </p:sp>
    </p:spTree>
    <p:extLst>
      <p:ext uri="{BB962C8B-B14F-4D97-AF65-F5344CB8AC3E}">
        <p14:creationId xmlns:p14="http://schemas.microsoft.com/office/powerpoint/2010/main" val="372561855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F1669-CF34-4530-8D7E-ACDDD9540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1693</TotalTime>
  <Words>1826</Words>
  <Application>Microsoft Office PowerPoint</Application>
  <PresentationFormat>Widescreen</PresentationFormat>
  <Paragraphs>147</Paragraphs>
  <Slides>14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Frutiger LT Std 55 Roman</vt:lpstr>
      <vt:lpstr>Open Sans</vt:lpstr>
      <vt:lpstr>Roboto</vt:lpstr>
      <vt:lpstr>Geometric</vt:lpstr>
      <vt:lpstr>Geometric</vt:lpstr>
      <vt:lpstr>Sales Leadership Management</vt:lpstr>
      <vt:lpstr>4.0 Learning Outcomes</vt:lpstr>
      <vt:lpstr>4.1 Ready, Set, Communicate</vt:lpstr>
      <vt:lpstr>4.1 Ready, Set, Communicate </vt:lpstr>
      <vt:lpstr>4.1 Ready, Set, Communicate  </vt:lpstr>
      <vt:lpstr>4.2 Types Of Communication</vt:lpstr>
      <vt:lpstr>4.2 Types Of Communication </vt:lpstr>
      <vt:lpstr>4.2 Types Of Communication  </vt:lpstr>
      <vt:lpstr>4.3 Your Best Behaviour</vt:lpstr>
      <vt:lpstr>4.3 Your Best Behaviour </vt:lpstr>
      <vt:lpstr>4.3 Your Best Behaviour  </vt:lpstr>
      <vt:lpstr>4.3 Your Best Behaviour   </vt:lpstr>
      <vt:lpstr>4.4 Key Takeaways &amp; Terms </vt:lpstr>
      <vt:lpstr>4.5 Test Your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307</cp:revision>
  <dcterms:created xsi:type="dcterms:W3CDTF">2023-05-25T13:46:06Z</dcterms:created>
  <dcterms:modified xsi:type="dcterms:W3CDTF">2023-08-29T12:27:46Z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