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19"/>
  </p:notesMasterIdLst>
  <p:sldIdLst>
    <p:sldId id="259" r:id="rId6"/>
    <p:sldId id="258" r:id="rId7"/>
    <p:sldId id="282" r:id="rId8"/>
    <p:sldId id="283" r:id="rId9"/>
    <p:sldId id="284" r:id="rId10"/>
    <p:sldId id="290" r:id="rId11"/>
    <p:sldId id="291" r:id="rId12"/>
    <p:sldId id="292" r:id="rId13"/>
    <p:sldId id="293" r:id="rId14"/>
    <p:sldId id="294" r:id="rId15"/>
    <p:sldId id="295" r:id="rId16"/>
    <p:sldId id="296" r:id="rId17"/>
    <p:sldId id="31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F7D113-0925-E847-A3E7-E203DAEC9FA8}" v="62" dt="2023-06-19T18:39:05.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4" autoAdjust="0"/>
    <p:restoredTop sz="93831" autoAdjust="0"/>
  </p:normalViewPr>
  <p:slideViewPr>
    <p:cSldViewPr snapToGrid="0">
      <p:cViewPr varScale="1">
        <p:scale>
          <a:sx n="74" d="100"/>
          <a:sy n="74" d="100"/>
        </p:scale>
        <p:origin x="54" y="552"/>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672842CA-A972-471A-A068-CEF765AF2333}" type="slidenum">
              <a:rPr lang="en-CA" smtClean="0"/>
              <a:t>12</a:t>
            </a:fld>
            <a:endParaRPr lang="en-CA"/>
          </a:p>
        </p:txBody>
      </p:sp>
    </p:spTree>
    <p:extLst>
      <p:ext uri="{BB962C8B-B14F-4D97-AF65-F5344CB8AC3E}">
        <p14:creationId xmlns:p14="http://schemas.microsoft.com/office/powerpoint/2010/main" val="213429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7525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Consider the following situations:</a:t>
            </a:r>
          </a:p>
          <a:p>
            <a:pPr>
              <a:buFont typeface="Arial" panose="020B0604020202020204" pitchFamily="34" charset="0"/>
              <a:buChar char="•"/>
            </a:pPr>
            <a:r>
              <a:rPr lang="en-CA" dirty="0"/>
              <a:t>A cardiac surgeon with a high-risk patient is wondering what to do. The physician calls Ted Schulte at Guidant to get his input on how to handle the situation. Schulte recommends the appropriate pacemaker and offers to drive one hundred miles early in the morning in order to be able to answer any questions that might arise during the surgery.</a:t>
            </a:r>
          </a:p>
          <a:p>
            <a:pPr>
              <a:buFont typeface="Arial" panose="020B0604020202020204" pitchFamily="34" charset="0"/>
              <a:buChar char="•"/>
            </a:pPr>
            <a:r>
              <a:rPr lang="en-CA" dirty="0"/>
              <a:t>A food wholesaler is working overtime to prepare invoices. Unfortunately, one out of five has a mistake. The result is that customers don’t get their invoices in a timely fashion, so they don’t pay quickly and don’t pay the correct amounts. Consequently, the company has to borrow money fulfill its payroll obligations. Jay King, a salesperson from DG Vault, recommends the wholesaler purchase an electronic invoicing system. The wholesaler does. Subsequently, it takes the wholesaler just days to get invoices ready, instead of weeks. And instead of the invoices being only 80 percent accurate, they are close to being 100 percent accurate. The wholesaler no longer has trouble meeting its payroll because customers are paying more quickly.</a:t>
            </a:r>
          </a:p>
          <a:p>
            <a:pPr>
              <a:buFont typeface="Arial" panose="020B0604020202020204" pitchFamily="34" charset="0"/>
              <a:buChar char="•"/>
            </a:pPr>
            <a:r>
              <a:rPr lang="en-CA" dirty="0"/>
              <a:t>Sanderson Farms, a chicken processor, wants to build a new plant near Waco, Texas. The chambers of commerce for several towns in the area vie for the project. The chamber representative from Waco, though, locates an enterprise zone that reduces the company’s taxes for a period of time, and then works with a local banker to get the company better financing. In addition, the rep gets a local technical college involved so Sanderson will have enough trained employees. These factors create a unique package that sells the company on setting up shop in Waco.</a:t>
            </a:r>
          </a:p>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331388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988933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174596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Example: B2B</a:t>
            </a:r>
          </a:p>
          <a:p>
            <a:r>
              <a:rPr lang="en-CA" dirty="0"/>
              <a:t>Epson sells printers to Staples and makes them to the specifications determined by Staples or </a:t>
            </a:r>
            <a:r>
              <a:rPr lang="en-CA" dirty="0" err="1"/>
              <a:t>Levis</a:t>
            </a:r>
            <a:r>
              <a:rPr lang="en-CA" dirty="0"/>
              <a:t> sells to the Bay or other big box stores certain types of their jeans specific to that big box store (you can only get those product lines in those stores). Other examples of B2B selling include parts or ingredients, such as when Intel sells computer chips to Toshiba to manufacture laptop computers or when a fabric company sells cotton fabric to Gap to make their T-shirts. Many B2B companies, such as Intel, have branded their products so that consumers quickly identify these products even though the products are only sold to businesses.</a:t>
            </a:r>
          </a:p>
          <a:p>
            <a:endParaRPr lang="en-CA" dirty="0"/>
          </a:p>
          <a:p>
            <a:r>
              <a:rPr lang="en-CA" b="1" dirty="0"/>
              <a:t>Example: B2C</a:t>
            </a:r>
          </a:p>
          <a:p>
            <a:r>
              <a:rPr lang="en-CA" dirty="0"/>
              <a:t>In the example above, when Staples sell the Epson printers to consumers, it is B2C personal selling. Other examples of B2C selling include a waiter taking your order at a restaurant, a salesperson helping you find jeans in your size at American Eagle Outfitters, or a real estate agent showing you a house. Some companies engage in both B2B and B2C selling, such as Staples, FedEx, Microsoft, Costco and Geek Squad, since they serve business customers as well as the ultimate consumer. Many manufacturers such as Dove, Coke, and Oscar Meyer do not actually participate in B2C personal selling, but these brands use B2C marketing to make consumers aware of their brands. Meanwhile, their B2B personal selling organizations focus on selling these products to retailers such as Safeway, CVS, and Sam’s Club (i.e., their customers), which in turn, sell their products in B2C channels to consumers like you.</a:t>
            </a:r>
          </a:p>
          <a:p>
            <a:endParaRPr lang="en-CA" dirty="0"/>
          </a:p>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2818934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Example: Strategic Alliance</a:t>
            </a:r>
          </a:p>
          <a:p>
            <a:r>
              <a:rPr lang="en-CA" dirty="0"/>
              <a:t>Before introducing the iPhone, Apple contracted AT&amp;T to be the exclusive service provider. Each company had something to contribute to the relationship, and each one had something to gain. In this case, AT&amp;T pays Apple for each new customer it receives. Apple increases its revenues, and AT&amp;T gains new customers. Both companies had to invest in research and development to make the relationship happen. Both companies “had skin in the game,” so both worked hard to ensure success through public relations, advertising, personal selling, and follow-up customer service. As a result, the relationship has been extremely successful for both parties, as a strategic alliance should be (</a:t>
            </a:r>
            <a:r>
              <a:rPr lang="en-CA" dirty="0" err="1"/>
              <a:t>Cauley</a:t>
            </a:r>
            <a:r>
              <a:rPr lang="en-CA" dirty="0"/>
              <a:t>, 2008).</a:t>
            </a:r>
          </a:p>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10</a:t>
            </a:fld>
            <a:endParaRPr lang="en-CA"/>
          </a:p>
        </p:txBody>
      </p:sp>
    </p:spTree>
    <p:extLst>
      <p:ext uri="{BB962C8B-B14F-4D97-AF65-F5344CB8AC3E}">
        <p14:creationId xmlns:p14="http://schemas.microsoft.com/office/powerpoint/2010/main" val="2289880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672842CA-A972-471A-A068-CEF765AF2333}" type="slidenum">
              <a:rPr lang="en-CA" smtClean="0"/>
              <a:t>11</a:t>
            </a:fld>
            <a:endParaRPr lang="en-CA"/>
          </a:p>
        </p:txBody>
      </p:sp>
    </p:spTree>
    <p:extLst>
      <p:ext uri="{BB962C8B-B14F-4D97-AF65-F5344CB8AC3E}">
        <p14:creationId xmlns:p14="http://schemas.microsoft.com/office/powerpoint/2010/main" val="298388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creativecommons.org/licenses/by-nc-sa/4.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campusontario.pressbooks.pub/salesleadershipmgmt/chapter/3-9-test-your-knowledge/" TargetMode="External"/><Relationship Id="rId1" Type="http://schemas.openxmlformats.org/officeDocument/2006/relationships/slideLayout" Target="../slideLayouts/slideLayout14.xml"/><Relationship Id="rId6" Type="http://schemas.openxmlformats.org/officeDocument/2006/relationships/hyperlink" Target="https://pixabay.com/nl/?utm_source=link-attribution&amp;utm_medium=referral&amp;utm_campaign=image&amp;utm_content=2925962" TargetMode="External"/><Relationship Id="rId5" Type="http://schemas.openxmlformats.org/officeDocument/2006/relationships/hyperlink" Target="https://pixabay.com/nl/users/geralt-9301/?utm_source=link-attribution&amp;utm_medium=referral&amp;utm_campaign=image&amp;utm_content=2925962" TargetMode="External"/><Relationship Id="rId4" Type="http://schemas.openxmlformats.org/officeDocument/2006/relationships/hyperlink" Target="https://pixabay.com/nl/photos/aanzetten-uitzetten-vraagteken-292596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ecampusontario.pressbooks.pub/salesleadershipmgmt/chapter/3-1-its-a-process-seven-steps-to-successful-selling/"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s://creativecommons.org/licenses/by-nc-sa/4.0/"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nl/users/skitterphoto-324082/?utm_source=link-attribution&amp;utm_medium=referral&amp;utm_campaign=image&amp;utm_content=3118720" TargetMode="External"/><Relationship Id="rId2" Type="http://schemas.openxmlformats.org/officeDocument/2006/relationships/hyperlink" Target="https://pixabay.com/nl/photos/betalend-contant-geld-industrie-3118720/" TargetMode="Externa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hyperlink" Target="https://pixabay.com/nl/?utm_source=link-attribution&amp;utm_medium=referral&amp;utm_campaign=image&amp;utm_content=311872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Wh4ab6EVI9k"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hyperlink" Target="https://creativecommons.org/licenses/by-nc-sa/4.0/"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youtu.be/kb7pjzqfmdc"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nl/photos/buiten-dineren-restaurant-bar-1846137/"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6.jpeg"/><Relationship Id="rId5" Type="http://schemas.openxmlformats.org/officeDocument/2006/relationships/hyperlink" Target="https://pixabay.com/nl/?utm_source=link-attribution&amp;utm_medium=referral&amp;utm_campaign=image&amp;utm_content=1846137" TargetMode="External"/><Relationship Id="rId4" Type="http://schemas.openxmlformats.org/officeDocument/2006/relationships/hyperlink" Target="https://pixabay.com/nl/users/pexels-2286921/?utm_source=link-attribution&amp;utm_medium=referral&amp;utm_campaign=image&amp;utm_content=184613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a:bodyPr>
          <a:lstStyle/>
          <a:p>
            <a:pPr algn="r"/>
            <a:r>
              <a:rPr lang="en" dirty="0"/>
              <a:t>Sales Leadership Management</a:t>
            </a:r>
            <a:endParaRPr lang="en-US" dirty="0"/>
          </a:p>
        </p:txBody>
      </p:sp>
      <p:sp>
        <p:nvSpPr>
          <p:cNvPr id="81" name="Google Shape;81;p13"/>
          <p:cNvSpPr txBox="1">
            <a:spLocks noGrp="1"/>
          </p:cNvSpPr>
          <p:nvPr>
            <p:ph type="subTitle" idx="1"/>
          </p:nvPr>
        </p:nvSpPr>
        <p:spPr>
          <a:xfrm>
            <a:off x="57875" y="3621217"/>
            <a:ext cx="11760251" cy="577200"/>
          </a:xfrm>
          <a:prstGeom prst="rect">
            <a:avLst/>
          </a:prstGeom>
        </p:spPr>
        <p:txBody>
          <a:bodyPr spcFirstLastPara="1" wrap="square" lIns="121900" tIns="121900" rIns="121900" bIns="121900" anchor="t" anchorCtr="0">
            <a:noAutofit/>
          </a:bodyPr>
          <a:lstStyle/>
          <a:p>
            <a:pPr marL="0" indent="0" algn="r">
              <a:lnSpc>
                <a:spcPct val="80000"/>
              </a:lnSpc>
              <a:buSzPts val="1018"/>
            </a:pPr>
            <a:r>
              <a:rPr lang="en-US" sz="3600" dirty="0"/>
              <a:t>Chapter 3: Introduction to the Selling Process: Prospecting and Qualifying</a:t>
            </a:r>
            <a:endParaRPr lang="en-CA" sz="3600" dirty="0"/>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normAutofit/>
          </a:bodyPr>
          <a:lstStyle/>
          <a:p>
            <a:r>
              <a:rPr lang="en-US" dirty="0"/>
              <a:t>3.6 Researching Your Prospect: Going Deeper</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599" y="1260087"/>
            <a:ext cx="11622071" cy="5187011"/>
          </a:xfrm>
        </p:spPr>
        <p:txBody>
          <a:bodyPr>
            <a:noAutofit/>
          </a:bodyPr>
          <a:lstStyle/>
          <a:p>
            <a:pPr marL="152396" indent="0">
              <a:lnSpc>
                <a:spcPct val="100000"/>
              </a:lnSpc>
              <a:spcBef>
                <a:spcPts val="1200"/>
              </a:spcBef>
              <a:buNone/>
            </a:pPr>
            <a:r>
              <a:rPr lang="en-US" sz="2000" b="1" dirty="0">
                <a:solidFill>
                  <a:schemeClr val="tx1">
                    <a:lumMod val="50000"/>
                  </a:schemeClr>
                </a:solidFill>
              </a:rPr>
              <a:t>About the Company</a:t>
            </a:r>
          </a:p>
          <a:p>
            <a:pPr>
              <a:lnSpc>
                <a:spcPct val="100000"/>
              </a:lnSpc>
              <a:spcBef>
                <a:spcPts val="1200"/>
              </a:spcBef>
            </a:pPr>
            <a:r>
              <a:rPr lang="en-CA" sz="2000" dirty="0">
                <a:solidFill>
                  <a:schemeClr val="tx1">
                    <a:lumMod val="50000"/>
                  </a:schemeClr>
                </a:solidFill>
                <a:latin typeface="+mn-lt"/>
              </a:rPr>
              <a:t>Demographics</a:t>
            </a:r>
            <a:r>
              <a:rPr lang="en-US" sz="2000" dirty="0">
                <a:solidFill>
                  <a:schemeClr val="tx1">
                    <a:lumMod val="50000"/>
                  </a:schemeClr>
                </a:solidFill>
                <a:latin typeface="+mn-lt"/>
              </a:rPr>
              <a:t>/</a:t>
            </a:r>
            <a:r>
              <a:rPr lang="zh-CN" altLang="en-US" sz="2000" dirty="0">
                <a:solidFill>
                  <a:schemeClr val="tx1">
                    <a:lumMod val="50000"/>
                  </a:schemeClr>
                </a:solidFill>
              </a:rPr>
              <a:t> </a:t>
            </a:r>
            <a:r>
              <a:rPr lang="en-US" altLang="zh-CN" sz="2000" dirty="0">
                <a:solidFill>
                  <a:schemeClr val="tx1">
                    <a:lumMod val="50000"/>
                  </a:schemeClr>
                </a:solidFill>
              </a:rPr>
              <a:t>Company news/ Financial performance</a:t>
            </a:r>
          </a:p>
          <a:p>
            <a:pPr marL="152396" indent="0">
              <a:lnSpc>
                <a:spcPct val="100000"/>
              </a:lnSpc>
              <a:spcBef>
                <a:spcPts val="1200"/>
              </a:spcBef>
              <a:buNone/>
            </a:pPr>
            <a:r>
              <a:rPr lang="en-CA" sz="2000" b="1" dirty="0">
                <a:solidFill>
                  <a:schemeClr val="tx1">
                    <a:lumMod val="50000"/>
                  </a:schemeClr>
                </a:solidFill>
                <a:latin typeface="+mn-lt"/>
              </a:rPr>
              <a:t>About the Company’s Customers</a:t>
            </a:r>
          </a:p>
          <a:p>
            <a:pPr>
              <a:lnSpc>
                <a:spcPct val="100000"/>
              </a:lnSpc>
              <a:spcBef>
                <a:spcPts val="1200"/>
              </a:spcBef>
            </a:pPr>
            <a:r>
              <a:rPr lang="en-CA" sz="2000" dirty="0">
                <a:solidFill>
                  <a:schemeClr val="tx1">
                    <a:lumMod val="50000"/>
                  </a:schemeClr>
                </a:solidFill>
                <a:latin typeface="+mn-lt"/>
              </a:rPr>
              <a:t>Customer demographics/ Size of customer base/ </a:t>
            </a:r>
            <a:r>
              <a:rPr lang="en-US" sz="2000" dirty="0">
                <a:solidFill>
                  <a:schemeClr val="tx1">
                    <a:lumMod val="50000"/>
                  </a:schemeClr>
                </a:solidFill>
                <a:latin typeface="+mn-lt"/>
              </a:rPr>
              <a:t>What customers are saying about your prospect</a:t>
            </a:r>
          </a:p>
          <a:p>
            <a:pPr marL="152396" indent="0">
              <a:lnSpc>
                <a:spcPct val="100000"/>
              </a:lnSpc>
              <a:spcBef>
                <a:spcPts val="1200"/>
              </a:spcBef>
              <a:buNone/>
            </a:pPr>
            <a:r>
              <a:rPr lang="en-US" sz="2000" b="1" dirty="0">
                <a:solidFill>
                  <a:schemeClr val="tx1">
                    <a:lumMod val="50000"/>
                  </a:schemeClr>
                </a:solidFill>
                <a:latin typeface="+mn-lt"/>
              </a:rPr>
              <a:t>About the Current Buying Situation</a:t>
            </a:r>
          </a:p>
          <a:p>
            <a:pPr>
              <a:lnSpc>
                <a:spcPct val="100000"/>
              </a:lnSpc>
              <a:spcBef>
                <a:spcPts val="1200"/>
              </a:spcBef>
            </a:pPr>
            <a:r>
              <a:rPr lang="en-CA" sz="2000" dirty="0">
                <a:solidFill>
                  <a:schemeClr val="tx1">
                    <a:lumMod val="50000"/>
                  </a:schemeClr>
                </a:solidFill>
                <a:latin typeface="+mn-lt"/>
              </a:rPr>
              <a:t>Type of Purchase/ Competitor/Current Provider/ Current Pricing</a:t>
            </a:r>
          </a:p>
          <a:p>
            <a:pPr marL="152396" indent="0">
              <a:lnSpc>
                <a:spcPct val="100000"/>
              </a:lnSpc>
              <a:spcBef>
                <a:spcPts val="1200"/>
              </a:spcBef>
              <a:buNone/>
            </a:pPr>
            <a:r>
              <a:rPr lang="en-CA" sz="2000" b="1" dirty="0">
                <a:solidFill>
                  <a:schemeClr val="tx1">
                    <a:lumMod val="50000"/>
                  </a:schemeClr>
                </a:solidFill>
                <a:latin typeface="+mn-lt"/>
              </a:rPr>
              <a:t>About the Contact Person</a:t>
            </a:r>
          </a:p>
          <a:p>
            <a:pPr>
              <a:lnSpc>
                <a:spcPct val="100000"/>
              </a:lnSpc>
              <a:spcBef>
                <a:spcPts val="1200"/>
              </a:spcBef>
            </a:pPr>
            <a:r>
              <a:rPr lang="en-US" sz="2000" dirty="0">
                <a:solidFill>
                  <a:schemeClr val="tx1">
                    <a:lumMod val="50000"/>
                  </a:schemeClr>
                </a:solidFill>
                <a:latin typeface="+mn-lt"/>
              </a:rPr>
              <a:t>Title and Role in the Company/ Professional Background/ Personal Information/ Essential Problem(s) Your Contact Needs to Solve/ Motivation for Buying</a:t>
            </a:r>
          </a:p>
          <a:p>
            <a:pPr marL="152396" indent="0">
              <a:lnSpc>
                <a:spcPct val="100000"/>
              </a:lnSpc>
              <a:spcBef>
                <a:spcPts val="1200"/>
              </a:spcBef>
              <a:buNone/>
            </a:pPr>
            <a:r>
              <a:rPr lang="en-CA" sz="2000" b="1" dirty="0">
                <a:solidFill>
                  <a:schemeClr val="tx1">
                    <a:lumMod val="50000"/>
                  </a:schemeClr>
                </a:solidFill>
                <a:latin typeface="+mn-lt"/>
              </a:rPr>
              <a:t>About Your Existing Customers</a:t>
            </a:r>
          </a:p>
          <a:p>
            <a:pPr>
              <a:lnSpc>
                <a:spcPct val="100000"/>
              </a:lnSpc>
              <a:spcBef>
                <a:spcPts val="1200"/>
              </a:spcBef>
            </a:pPr>
            <a:r>
              <a:rPr lang="en-US" sz="2000" dirty="0">
                <a:solidFill>
                  <a:schemeClr val="tx1">
                    <a:lumMod val="50000"/>
                  </a:schemeClr>
                </a:solidFill>
                <a:latin typeface="+mn-lt"/>
              </a:rPr>
              <a:t>Opportunities to Expand the Relationship/ Opportunities for Synergy/ Sources of Information</a:t>
            </a:r>
            <a:endParaRPr lang="en-CA" sz="2000" dirty="0">
              <a:solidFill>
                <a:schemeClr val="tx1">
                  <a:lumMod val="50000"/>
                </a:schemeClr>
              </a:solidFill>
              <a:latin typeface="+mn-lt"/>
            </a:endParaRPr>
          </a:p>
        </p:txBody>
      </p:sp>
    </p:spTree>
    <p:extLst>
      <p:ext uri="{BB962C8B-B14F-4D97-AF65-F5344CB8AC3E}">
        <p14:creationId xmlns:p14="http://schemas.microsoft.com/office/powerpoint/2010/main" val="2149889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US" dirty="0"/>
              <a:t>3.7 Qualifying Your Prospects</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260088"/>
            <a:ext cx="11360800" cy="4842296"/>
          </a:xfrm>
        </p:spPr>
        <p:txBody>
          <a:bodyPr>
            <a:noAutofit/>
          </a:bodyPr>
          <a:lstStyle/>
          <a:p>
            <a:pPr marL="152396" indent="0">
              <a:lnSpc>
                <a:spcPct val="100000"/>
              </a:lnSpc>
              <a:spcBef>
                <a:spcPts val="1200"/>
              </a:spcBef>
              <a:buNone/>
            </a:pPr>
            <a:r>
              <a:rPr lang="en-US" sz="2000" dirty="0">
                <a:solidFill>
                  <a:schemeClr val="tx1">
                    <a:lumMod val="50000"/>
                  </a:schemeClr>
                </a:solidFill>
                <a:latin typeface="+mn-lt"/>
              </a:rPr>
              <a:t>This qualifying technique is called </a:t>
            </a:r>
            <a:r>
              <a:rPr lang="en-US" sz="2000" b="1" dirty="0">
                <a:solidFill>
                  <a:schemeClr val="tx1">
                    <a:lumMod val="50000"/>
                  </a:schemeClr>
                </a:solidFill>
                <a:latin typeface="+mn-lt"/>
              </a:rPr>
              <a:t>MANA</a:t>
            </a:r>
            <a:r>
              <a:rPr lang="en-US" sz="2000" dirty="0">
                <a:solidFill>
                  <a:schemeClr val="tx1">
                    <a:lumMod val="50000"/>
                  </a:schemeClr>
                </a:solidFill>
                <a:latin typeface="+mn-lt"/>
              </a:rPr>
              <a:t> (money, authority, need, and access).</a:t>
            </a:r>
          </a:p>
          <a:p>
            <a:pPr>
              <a:lnSpc>
                <a:spcPct val="100000"/>
              </a:lnSpc>
              <a:spcBef>
                <a:spcPts val="1200"/>
              </a:spcBef>
            </a:pPr>
            <a:r>
              <a:rPr lang="en-US" sz="2000" dirty="0">
                <a:solidFill>
                  <a:schemeClr val="tx1">
                    <a:lumMod val="50000"/>
                  </a:schemeClr>
                </a:solidFill>
                <a:latin typeface="+mn-lt"/>
              </a:rPr>
              <a:t>Does he or she have </a:t>
            </a:r>
            <a:r>
              <a:rPr lang="en-US" sz="2000" b="1" dirty="0">
                <a:solidFill>
                  <a:schemeClr val="tx1">
                    <a:lumMod val="50000"/>
                  </a:schemeClr>
                </a:solidFill>
                <a:latin typeface="+mn-lt"/>
              </a:rPr>
              <a:t>money</a:t>
            </a:r>
            <a:r>
              <a:rPr lang="en-US" sz="2000" dirty="0">
                <a:solidFill>
                  <a:schemeClr val="tx1">
                    <a:lumMod val="50000"/>
                  </a:schemeClr>
                </a:solidFill>
                <a:latin typeface="+mn-lt"/>
              </a:rPr>
              <a:t> to purchase the product or service?</a:t>
            </a:r>
          </a:p>
          <a:p>
            <a:pPr>
              <a:lnSpc>
                <a:spcPct val="100000"/>
              </a:lnSpc>
              <a:spcBef>
                <a:spcPts val="1200"/>
              </a:spcBef>
            </a:pPr>
            <a:r>
              <a:rPr lang="en-US" sz="2000" dirty="0">
                <a:solidFill>
                  <a:schemeClr val="tx1">
                    <a:lumMod val="50000"/>
                  </a:schemeClr>
                </a:solidFill>
                <a:latin typeface="+mn-lt"/>
              </a:rPr>
              <a:t>Does he or she have the </a:t>
            </a:r>
            <a:r>
              <a:rPr lang="en-US" sz="2000" b="1" dirty="0">
                <a:solidFill>
                  <a:schemeClr val="tx1">
                    <a:lumMod val="50000"/>
                  </a:schemeClr>
                </a:solidFill>
                <a:latin typeface="+mn-lt"/>
              </a:rPr>
              <a:t>authority</a:t>
            </a:r>
            <a:r>
              <a:rPr lang="en-US" sz="2000" dirty="0">
                <a:solidFill>
                  <a:schemeClr val="tx1">
                    <a:lumMod val="50000"/>
                  </a:schemeClr>
                </a:solidFill>
                <a:latin typeface="+mn-lt"/>
              </a:rPr>
              <a:t> to make the buying decision?</a:t>
            </a:r>
          </a:p>
          <a:p>
            <a:pPr>
              <a:lnSpc>
                <a:spcPct val="100000"/>
              </a:lnSpc>
              <a:spcBef>
                <a:spcPts val="1200"/>
              </a:spcBef>
            </a:pPr>
            <a:r>
              <a:rPr lang="en-US" sz="2000" dirty="0">
                <a:solidFill>
                  <a:schemeClr val="tx1">
                    <a:lumMod val="50000"/>
                  </a:schemeClr>
                </a:solidFill>
                <a:latin typeface="+mn-lt"/>
              </a:rPr>
              <a:t>Does your prospect have a </a:t>
            </a:r>
            <a:r>
              <a:rPr lang="en-US" sz="2000" b="1" dirty="0">
                <a:solidFill>
                  <a:schemeClr val="tx1">
                    <a:lumMod val="50000"/>
                  </a:schemeClr>
                </a:solidFill>
                <a:latin typeface="+mn-lt"/>
              </a:rPr>
              <a:t>need</a:t>
            </a:r>
            <a:r>
              <a:rPr lang="en-US" sz="2000" dirty="0">
                <a:solidFill>
                  <a:schemeClr val="tx1">
                    <a:lumMod val="50000"/>
                  </a:schemeClr>
                </a:solidFill>
                <a:latin typeface="+mn-lt"/>
              </a:rPr>
              <a:t>?</a:t>
            </a:r>
          </a:p>
          <a:p>
            <a:pPr>
              <a:lnSpc>
                <a:spcPct val="100000"/>
              </a:lnSpc>
              <a:spcBef>
                <a:spcPts val="1200"/>
              </a:spcBef>
            </a:pPr>
            <a:r>
              <a:rPr lang="en-US" sz="2000" dirty="0">
                <a:solidFill>
                  <a:schemeClr val="tx1">
                    <a:lumMod val="50000"/>
                  </a:schemeClr>
                </a:solidFill>
                <a:latin typeface="+mn-lt"/>
              </a:rPr>
              <a:t>Do you have </a:t>
            </a:r>
            <a:r>
              <a:rPr lang="en-US" sz="2000" b="1" dirty="0">
                <a:solidFill>
                  <a:schemeClr val="tx1">
                    <a:lumMod val="50000"/>
                  </a:schemeClr>
                </a:solidFill>
                <a:latin typeface="+mn-lt"/>
              </a:rPr>
              <a:t>access</a:t>
            </a:r>
            <a:r>
              <a:rPr lang="en-US" sz="2000" dirty="0">
                <a:solidFill>
                  <a:schemeClr val="tx1">
                    <a:lumMod val="50000"/>
                  </a:schemeClr>
                </a:solidFill>
                <a:latin typeface="+mn-lt"/>
              </a:rPr>
              <a:t> to the influencer or decision makers? </a:t>
            </a:r>
            <a:endParaRPr lang="en-CA" sz="2000" dirty="0">
              <a:solidFill>
                <a:schemeClr val="tx1">
                  <a:lumMod val="50000"/>
                </a:schemeClr>
              </a:solidFill>
              <a:latin typeface="+mn-lt"/>
            </a:endParaRPr>
          </a:p>
        </p:txBody>
      </p:sp>
      <p:pic>
        <p:nvPicPr>
          <p:cNvPr id="5122" name="Picture 2" descr="Graphic demonstrating MANA (money, authority, need, and access)">
            <a:extLst>
              <a:ext uri="{FF2B5EF4-FFF2-40B4-BE49-F238E27FC236}">
                <a16:creationId xmlns:a16="http://schemas.microsoft.com/office/drawing/2014/main" id="{DE99EA5D-15BF-223B-FD8A-2B22699FC3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969" b="20537"/>
          <a:stretch/>
        </p:blipFill>
        <p:spPr bwMode="auto">
          <a:xfrm>
            <a:off x="2149064" y="4109014"/>
            <a:ext cx="7585246" cy="16783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086E62-8B0A-252D-96DB-EB35DE227C8B}"/>
              </a:ext>
            </a:extLst>
          </p:cNvPr>
          <p:cNvSpPr txBox="1"/>
          <p:nvPr/>
        </p:nvSpPr>
        <p:spPr>
          <a:xfrm>
            <a:off x="4323146" y="5844406"/>
            <a:ext cx="6094070" cy="276999"/>
          </a:xfrm>
          <a:prstGeom prst="rect">
            <a:avLst/>
          </a:prstGeom>
          <a:noFill/>
        </p:spPr>
        <p:txBody>
          <a:bodyPr wrap="square">
            <a:spAutoFit/>
          </a:bodyPr>
          <a:lstStyle/>
          <a:p>
            <a:r>
              <a:rPr lang="pl-PL" sz="1200" b="0" i="1" dirty="0">
                <a:solidFill>
                  <a:srgbClr val="003180"/>
                </a:solidFill>
                <a:effectLst/>
              </a:rPr>
              <a:t>“MANA” by Freddy Vale </a:t>
            </a:r>
            <a:r>
              <a:rPr lang="pl-PL" sz="1200" b="0" i="1" u="sng" dirty="0">
                <a:effectLst/>
                <a:hlinkClick r:id="rId4"/>
              </a:rPr>
              <a:t>CC BY-NC-SA 4.0</a:t>
            </a:r>
            <a:endParaRPr lang="en-US" sz="1200" dirty="0"/>
          </a:p>
        </p:txBody>
      </p:sp>
    </p:spTree>
    <p:extLst>
      <p:ext uri="{BB962C8B-B14F-4D97-AF65-F5344CB8AC3E}">
        <p14:creationId xmlns:p14="http://schemas.microsoft.com/office/powerpoint/2010/main" val="4140296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US" dirty="0"/>
              <a:t>3.8 Key Takeaways &amp; Terms</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1" y="1260088"/>
            <a:ext cx="10665484" cy="4842296"/>
          </a:xfrm>
        </p:spPr>
        <p:txBody>
          <a:bodyPr>
            <a:noAutofit/>
          </a:bodyPr>
          <a:lstStyle/>
          <a:p>
            <a:pPr>
              <a:lnSpc>
                <a:spcPct val="100000"/>
              </a:lnSpc>
              <a:spcBef>
                <a:spcPts val="1200"/>
              </a:spcBef>
            </a:pPr>
            <a:r>
              <a:rPr lang="en-CA" sz="2000" dirty="0">
                <a:solidFill>
                  <a:schemeClr val="tx1">
                    <a:lumMod val="50000"/>
                  </a:schemeClr>
                </a:solidFill>
                <a:latin typeface="+mn-lt"/>
              </a:rPr>
              <a:t>Approach</a:t>
            </a:r>
          </a:p>
          <a:p>
            <a:pPr>
              <a:lnSpc>
                <a:spcPct val="100000"/>
              </a:lnSpc>
              <a:spcBef>
                <a:spcPts val="1200"/>
              </a:spcBef>
            </a:pPr>
            <a:r>
              <a:rPr lang="en-CA" sz="2000" dirty="0">
                <a:solidFill>
                  <a:schemeClr val="tx1">
                    <a:lumMod val="50000"/>
                  </a:schemeClr>
                </a:solidFill>
                <a:latin typeface="+mn-lt"/>
              </a:rPr>
              <a:t>Closing</a:t>
            </a:r>
          </a:p>
          <a:p>
            <a:pPr>
              <a:lnSpc>
                <a:spcPct val="100000"/>
              </a:lnSpc>
              <a:spcBef>
                <a:spcPts val="1200"/>
              </a:spcBef>
            </a:pPr>
            <a:r>
              <a:rPr lang="en-CA" sz="2000" dirty="0">
                <a:solidFill>
                  <a:schemeClr val="tx1">
                    <a:lumMod val="50000"/>
                  </a:schemeClr>
                </a:solidFill>
                <a:latin typeface="+mn-lt"/>
              </a:rPr>
              <a:t>Follow-up</a:t>
            </a:r>
          </a:p>
          <a:p>
            <a:pPr>
              <a:lnSpc>
                <a:spcPct val="100000"/>
              </a:lnSpc>
              <a:spcBef>
                <a:spcPts val="1200"/>
              </a:spcBef>
            </a:pPr>
            <a:r>
              <a:rPr lang="en-CA" sz="2000" dirty="0">
                <a:solidFill>
                  <a:schemeClr val="tx1">
                    <a:lumMod val="50000"/>
                  </a:schemeClr>
                </a:solidFill>
                <a:latin typeface="+mn-lt"/>
              </a:rPr>
              <a:t>General benefit statement</a:t>
            </a:r>
          </a:p>
          <a:p>
            <a:pPr>
              <a:lnSpc>
                <a:spcPct val="100000"/>
              </a:lnSpc>
              <a:spcBef>
                <a:spcPts val="1200"/>
              </a:spcBef>
            </a:pPr>
            <a:r>
              <a:rPr lang="en-CA" sz="2000" dirty="0">
                <a:solidFill>
                  <a:schemeClr val="tx1">
                    <a:lumMod val="50000"/>
                  </a:schemeClr>
                </a:solidFill>
                <a:latin typeface="+mn-lt"/>
              </a:rPr>
              <a:t>Lead</a:t>
            </a:r>
          </a:p>
          <a:p>
            <a:pPr>
              <a:lnSpc>
                <a:spcPct val="100000"/>
              </a:lnSpc>
              <a:spcBef>
                <a:spcPts val="1200"/>
              </a:spcBef>
            </a:pPr>
            <a:r>
              <a:rPr lang="en-CA" sz="2000" dirty="0">
                <a:solidFill>
                  <a:schemeClr val="tx1">
                    <a:lumMod val="50000"/>
                  </a:schemeClr>
                </a:solidFill>
                <a:latin typeface="+mn-lt"/>
              </a:rPr>
              <a:t>MANA</a:t>
            </a:r>
          </a:p>
          <a:p>
            <a:pPr>
              <a:lnSpc>
                <a:spcPct val="100000"/>
              </a:lnSpc>
              <a:spcBef>
                <a:spcPts val="1200"/>
              </a:spcBef>
            </a:pPr>
            <a:r>
              <a:rPr lang="en-CA" sz="2000" dirty="0">
                <a:solidFill>
                  <a:schemeClr val="tx1">
                    <a:lumMod val="50000"/>
                  </a:schemeClr>
                </a:solidFill>
                <a:latin typeface="+mn-lt"/>
              </a:rPr>
              <a:t>Networking</a:t>
            </a:r>
          </a:p>
          <a:p>
            <a:pPr>
              <a:lnSpc>
                <a:spcPct val="100000"/>
              </a:lnSpc>
              <a:spcBef>
                <a:spcPts val="1200"/>
              </a:spcBef>
            </a:pPr>
            <a:r>
              <a:rPr lang="en-CA" sz="2000" dirty="0">
                <a:solidFill>
                  <a:schemeClr val="tx1">
                    <a:lumMod val="50000"/>
                  </a:schemeClr>
                </a:solidFill>
                <a:latin typeface="+mn-lt"/>
              </a:rPr>
              <a:t>Objections</a:t>
            </a:r>
          </a:p>
          <a:p>
            <a:pPr>
              <a:lnSpc>
                <a:spcPct val="100000"/>
              </a:lnSpc>
              <a:spcBef>
                <a:spcPts val="1200"/>
              </a:spcBef>
            </a:pPr>
            <a:r>
              <a:rPr lang="en-CA" sz="2000" dirty="0">
                <a:solidFill>
                  <a:schemeClr val="tx1">
                    <a:lumMod val="50000"/>
                  </a:schemeClr>
                </a:solidFill>
                <a:latin typeface="+mn-lt"/>
              </a:rPr>
              <a:t>Prospecting</a:t>
            </a:r>
          </a:p>
          <a:p>
            <a:pPr>
              <a:lnSpc>
                <a:spcPct val="100000"/>
              </a:lnSpc>
              <a:spcBef>
                <a:spcPts val="1200"/>
              </a:spcBef>
            </a:pPr>
            <a:r>
              <a:rPr lang="en-CA" sz="2000" dirty="0">
                <a:solidFill>
                  <a:schemeClr val="tx1">
                    <a:lumMod val="50000"/>
                  </a:schemeClr>
                </a:solidFill>
                <a:latin typeface="+mn-lt"/>
              </a:rPr>
              <a:t>Prospect</a:t>
            </a:r>
          </a:p>
          <a:p>
            <a:pPr>
              <a:lnSpc>
                <a:spcPct val="100000"/>
              </a:lnSpc>
              <a:spcBef>
                <a:spcPts val="1200"/>
              </a:spcBef>
            </a:pPr>
            <a:endParaRPr lang="en-CA" sz="2000" dirty="0">
              <a:solidFill>
                <a:schemeClr val="tx1">
                  <a:lumMod val="50000"/>
                </a:schemeClr>
              </a:solidFill>
              <a:latin typeface="+mn-lt"/>
            </a:endParaRPr>
          </a:p>
        </p:txBody>
      </p:sp>
      <p:sp>
        <p:nvSpPr>
          <p:cNvPr id="6" name="TextBox 5">
            <a:extLst>
              <a:ext uri="{FF2B5EF4-FFF2-40B4-BE49-F238E27FC236}">
                <a16:creationId xmlns:a16="http://schemas.microsoft.com/office/drawing/2014/main" id="{DDB69E90-6A25-CF10-13CD-10AC3C94CDF8}"/>
              </a:ext>
            </a:extLst>
          </p:cNvPr>
          <p:cNvSpPr txBox="1"/>
          <p:nvPr/>
        </p:nvSpPr>
        <p:spPr>
          <a:xfrm>
            <a:off x="5251592" y="1474619"/>
            <a:ext cx="4506019" cy="3908762"/>
          </a:xfrm>
          <a:prstGeom prst="rect">
            <a:avLst/>
          </a:prstGeom>
          <a:noFill/>
        </p:spPr>
        <p:txBody>
          <a:bodyPr wrap="square" rtlCol="0">
            <a:spAutoFit/>
          </a:bodyPr>
          <a:lstStyle/>
          <a:p>
            <a:pPr marL="438146" indent="-285750">
              <a:spcBef>
                <a:spcPts val="1200"/>
              </a:spcBef>
              <a:buSzPts val="1800"/>
              <a:buFont typeface="Arial" panose="020B0604020202020204" pitchFamily="34" charset="0"/>
              <a:buChar char="•"/>
            </a:pPr>
            <a:r>
              <a:rPr lang="en-US" sz="2000" dirty="0">
                <a:solidFill>
                  <a:schemeClr val="tx1">
                    <a:lumMod val="50000"/>
                  </a:schemeClr>
                </a:solidFill>
                <a:ea typeface="Roboto"/>
                <a:cs typeface="Roboto"/>
                <a:sym typeface="Roboto"/>
              </a:rPr>
              <a:t>Qualifying</a:t>
            </a:r>
          </a:p>
          <a:p>
            <a:pPr marL="438146" indent="-285750">
              <a:spcBef>
                <a:spcPts val="1200"/>
              </a:spcBef>
              <a:buSzPts val="1800"/>
              <a:buFont typeface="Arial" panose="020B0604020202020204" pitchFamily="34" charset="0"/>
              <a:buChar char="•"/>
            </a:pPr>
            <a:r>
              <a:rPr lang="en-US" sz="2000" dirty="0" err="1">
                <a:solidFill>
                  <a:schemeClr val="tx1">
                    <a:lumMod val="50000"/>
                  </a:schemeClr>
                </a:solidFill>
                <a:ea typeface="Roboto"/>
                <a:cs typeface="Roboto"/>
                <a:sym typeface="Roboto"/>
              </a:rPr>
              <a:t>Precall</a:t>
            </a:r>
            <a:r>
              <a:rPr lang="en-US" sz="2000" dirty="0">
                <a:solidFill>
                  <a:schemeClr val="tx1">
                    <a:lumMod val="50000"/>
                  </a:schemeClr>
                </a:solidFill>
                <a:ea typeface="Roboto"/>
                <a:cs typeface="Roboto"/>
                <a:sym typeface="Roboto"/>
              </a:rPr>
              <a:t> planning worksheet</a:t>
            </a:r>
          </a:p>
          <a:p>
            <a:pPr marL="438146" indent="-285750">
              <a:spcBef>
                <a:spcPts val="1200"/>
              </a:spcBef>
              <a:buSzPts val="1800"/>
              <a:buFont typeface="Arial" panose="020B0604020202020204" pitchFamily="34" charset="0"/>
              <a:buChar char="•"/>
            </a:pPr>
            <a:r>
              <a:rPr lang="en-US" sz="2000" dirty="0" err="1">
                <a:solidFill>
                  <a:schemeClr val="tx1">
                    <a:lumMod val="50000"/>
                  </a:schemeClr>
                </a:solidFill>
                <a:ea typeface="Roboto"/>
                <a:cs typeface="Roboto"/>
                <a:sym typeface="Roboto"/>
              </a:rPr>
              <a:t>Preapproach</a:t>
            </a:r>
            <a:endParaRPr lang="en-US" sz="2000" dirty="0">
              <a:solidFill>
                <a:schemeClr val="tx1">
                  <a:lumMod val="50000"/>
                </a:schemeClr>
              </a:solidFill>
              <a:ea typeface="Roboto"/>
              <a:cs typeface="Roboto"/>
              <a:sym typeface="Roboto"/>
            </a:endParaRPr>
          </a:p>
          <a:p>
            <a:pPr marL="438146" indent="-285750">
              <a:spcBef>
                <a:spcPts val="1200"/>
              </a:spcBef>
              <a:buSzPts val="1800"/>
              <a:buFont typeface="Arial" panose="020B0604020202020204" pitchFamily="34" charset="0"/>
              <a:buChar char="•"/>
            </a:pPr>
            <a:r>
              <a:rPr lang="en-US" sz="2000" dirty="0">
                <a:solidFill>
                  <a:schemeClr val="tx1">
                    <a:lumMod val="50000"/>
                  </a:schemeClr>
                </a:solidFill>
                <a:ea typeface="Roboto"/>
                <a:cs typeface="Roboto"/>
                <a:sym typeface="Roboto"/>
              </a:rPr>
              <a:t>Right questions</a:t>
            </a:r>
          </a:p>
          <a:p>
            <a:pPr marL="438146" indent="-285750">
              <a:spcBef>
                <a:spcPts val="1200"/>
              </a:spcBef>
              <a:buSzPts val="1800"/>
              <a:buFont typeface="Arial" panose="020B0604020202020204" pitchFamily="34" charset="0"/>
              <a:buChar char="•"/>
            </a:pPr>
            <a:r>
              <a:rPr lang="en-US" sz="2000" dirty="0">
                <a:solidFill>
                  <a:schemeClr val="tx1">
                    <a:lumMod val="50000"/>
                  </a:schemeClr>
                </a:solidFill>
                <a:ea typeface="Roboto"/>
                <a:cs typeface="Roboto"/>
                <a:sym typeface="Roboto"/>
              </a:rPr>
              <a:t>Sales funnel</a:t>
            </a:r>
          </a:p>
          <a:p>
            <a:pPr marL="438146" indent="-285750">
              <a:spcBef>
                <a:spcPts val="1200"/>
              </a:spcBef>
              <a:buSzPts val="1800"/>
              <a:buFont typeface="Arial" panose="020B0604020202020204" pitchFamily="34" charset="0"/>
              <a:buChar char="•"/>
            </a:pPr>
            <a:r>
              <a:rPr lang="en-US" sz="2000" dirty="0">
                <a:solidFill>
                  <a:schemeClr val="tx1">
                    <a:lumMod val="50000"/>
                  </a:schemeClr>
                </a:solidFill>
                <a:ea typeface="Roboto"/>
                <a:cs typeface="Roboto"/>
                <a:sym typeface="Roboto"/>
              </a:rPr>
              <a:t>Service-level agreement (SLA)</a:t>
            </a:r>
          </a:p>
          <a:p>
            <a:pPr marL="438146" indent="-285750">
              <a:spcBef>
                <a:spcPts val="1200"/>
              </a:spcBef>
              <a:buSzPts val="1800"/>
              <a:buFont typeface="Arial" panose="020B0604020202020204" pitchFamily="34" charset="0"/>
              <a:buChar char="•"/>
            </a:pPr>
            <a:r>
              <a:rPr lang="en-US" sz="2000" dirty="0">
                <a:solidFill>
                  <a:schemeClr val="tx1">
                    <a:lumMod val="50000"/>
                  </a:schemeClr>
                </a:solidFill>
                <a:ea typeface="Roboto"/>
                <a:cs typeface="Roboto"/>
                <a:sym typeface="Roboto"/>
              </a:rPr>
              <a:t>Specific benefit statement</a:t>
            </a:r>
          </a:p>
          <a:p>
            <a:pPr marL="438146" indent="-285750">
              <a:spcBef>
                <a:spcPts val="1200"/>
              </a:spcBef>
              <a:buSzPts val="1800"/>
              <a:buFont typeface="Arial" panose="020B0604020202020204" pitchFamily="34" charset="0"/>
              <a:buChar char="•"/>
            </a:pPr>
            <a:r>
              <a:rPr lang="en-US" sz="2000" dirty="0">
                <a:solidFill>
                  <a:schemeClr val="tx1">
                    <a:lumMod val="50000"/>
                  </a:schemeClr>
                </a:solidFill>
                <a:ea typeface="Roboto"/>
                <a:cs typeface="Roboto"/>
                <a:sym typeface="Roboto"/>
              </a:rPr>
              <a:t>Synergy</a:t>
            </a:r>
          </a:p>
          <a:p>
            <a:endParaRPr lang="en-US" dirty="0">
              <a:solidFill>
                <a:schemeClr val="tx1">
                  <a:lumMod val="50000"/>
                </a:schemeClr>
              </a:solidFill>
            </a:endParaRPr>
          </a:p>
        </p:txBody>
      </p:sp>
    </p:spTree>
    <p:extLst>
      <p:ext uri="{BB962C8B-B14F-4D97-AF65-F5344CB8AC3E}">
        <p14:creationId xmlns:p14="http://schemas.microsoft.com/office/powerpoint/2010/main" val="1119796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FB06-7675-B3B0-CC6F-AC1FE6F47BCE}"/>
              </a:ext>
            </a:extLst>
          </p:cNvPr>
          <p:cNvSpPr>
            <a:spLocks noGrp="1"/>
          </p:cNvSpPr>
          <p:nvPr>
            <p:ph type="title"/>
          </p:nvPr>
        </p:nvSpPr>
        <p:spPr/>
        <p:txBody>
          <a:bodyPr/>
          <a:lstStyle/>
          <a:p>
            <a:r>
              <a:rPr lang="en-US" dirty="0"/>
              <a:t>3.9 Test Your Knowledge</a:t>
            </a:r>
          </a:p>
        </p:txBody>
      </p:sp>
      <p:sp>
        <p:nvSpPr>
          <p:cNvPr id="3" name="Text Placeholder 2">
            <a:extLst>
              <a:ext uri="{FF2B5EF4-FFF2-40B4-BE49-F238E27FC236}">
                <a16:creationId xmlns:a16="http://schemas.microsoft.com/office/drawing/2014/main" id="{FF31C106-6140-F651-A0CE-5E00816DD8BD}"/>
              </a:ext>
            </a:extLst>
          </p:cNvPr>
          <p:cNvSpPr>
            <a:spLocks noGrp="1"/>
          </p:cNvSpPr>
          <p:nvPr>
            <p:ph type="body" idx="1"/>
          </p:nvPr>
        </p:nvSpPr>
        <p:spPr>
          <a:xfrm>
            <a:off x="415602" y="2913050"/>
            <a:ext cx="3288299" cy="4452000"/>
          </a:xfrm>
        </p:spPr>
        <p:txBody>
          <a:bodyPr>
            <a:normAutofit/>
          </a:bodyPr>
          <a:lstStyle/>
          <a:p>
            <a:pPr marL="152396" indent="0">
              <a:buNone/>
            </a:pPr>
            <a:r>
              <a:rPr lang="en-US" sz="2800" b="1" dirty="0">
                <a:solidFill>
                  <a:schemeClr val="tx1">
                    <a:lumMod val="50000"/>
                  </a:schemeClr>
                </a:solidFill>
                <a:hlinkClick r:id="rId2"/>
              </a:rPr>
              <a:t>Link: Questions</a:t>
            </a:r>
            <a:endParaRPr lang="en-US" sz="2800" b="1" dirty="0">
              <a:solidFill>
                <a:schemeClr val="tx1">
                  <a:lumMod val="50000"/>
                </a:schemeClr>
              </a:solidFill>
            </a:endParaRPr>
          </a:p>
        </p:txBody>
      </p:sp>
      <p:pic>
        <p:nvPicPr>
          <p:cNvPr id="5122" name="Picture 2" descr="Aanzetten, Uitzetten, Vraagteken">
            <a:extLst>
              <a:ext uri="{FF2B5EF4-FFF2-40B4-BE49-F238E27FC236}">
                <a16:creationId xmlns:a16="http://schemas.microsoft.com/office/drawing/2014/main" id="{BB01515A-2971-EC6C-1D99-B32ABA9A5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336" y="1417787"/>
            <a:ext cx="7424317" cy="46516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0C1BFAC-0608-D698-60AE-B590766DB34B}"/>
              </a:ext>
            </a:extLst>
          </p:cNvPr>
          <p:cNvSpPr txBox="1"/>
          <p:nvPr/>
        </p:nvSpPr>
        <p:spPr>
          <a:xfrm>
            <a:off x="6837747" y="6172833"/>
            <a:ext cx="6094070" cy="276999"/>
          </a:xfrm>
          <a:prstGeom prst="rect">
            <a:avLst/>
          </a:prstGeom>
          <a:noFill/>
        </p:spPr>
        <p:txBody>
          <a:bodyPr wrap="square">
            <a:spAutoFit/>
          </a:bodyPr>
          <a:lstStyle/>
          <a:p>
            <a:r>
              <a:rPr lang="en-US" sz="1200" i="1" dirty="0">
                <a:solidFill>
                  <a:srgbClr val="191B26"/>
                </a:solidFill>
                <a:hlinkClick r:id="rId4"/>
              </a:rPr>
              <a:t>Photo</a:t>
            </a:r>
            <a:r>
              <a:rPr lang="en-US" sz="1200" i="1" dirty="0">
                <a:solidFill>
                  <a:srgbClr val="191B26"/>
                </a:solidFill>
              </a:rPr>
              <a:t> by</a:t>
            </a:r>
            <a:r>
              <a:rPr lang="en-US" sz="1200" b="0" i="1" dirty="0">
                <a:solidFill>
                  <a:srgbClr val="191B26"/>
                </a:solidFill>
                <a:effectLst/>
              </a:rPr>
              <a:t> </a:t>
            </a:r>
            <a:r>
              <a:rPr lang="en-US" sz="1200" b="0" i="1" u="sng" dirty="0">
                <a:solidFill>
                  <a:srgbClr val="191B26"/>
                </a:solidFill>
                <a:effectLst/>
                <a:hlinkClick r:id="rId5"/>
              </a:rPr>
              <a:t>Gerd Altmann</a:t>
            </a:r>
            <a:r>
              <a:rPr lang="en-US" sz="1200" b="0" i="1" dirty="0">
                <a:solidFill>
                  <a:srgbClr val="191B26"/>
                </a:solidFill>
                <a:effectLst/>
              </a:rPr>
              <a:t> via </a:t>
            </a:r>
            <a:r>
              <a:rPr lang="en-US" sz="1200" b="0" i="1" u="sng" dirty="0" err="1">
                <a:solidFill>
                  <a:srgbClr val="191B26"/>
                </a:solidFill>
                <a:effectLst/>
                <a:hlinkClick r:id="rId6"/>
              </a:rPr>
              <a:t>Pixabay</a:t>
            </a:r>
            <a:endParaRPr lang="en-US" sz="1200" i="1" dirty="0"/>
          </a:p>
        </p:txBody>
      </p:sp>
    </p:spTree>
    <p:extLst>
      <p:ext uri="{BB962C8B-B14F-4D97-AF65-F5344CB8AC3E}">
        <p14:creationId xmlns:p14="http://schemas.microsoft.com/office/powerpoint/2010/main" val="196240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468331" y="507492"/>
            <a:ext cx="11217600" cy="1082400"/>
          </a:xfrm>
          <a:prstGeom prst="rect">
            <a:avLst/>
          </a:prstGeom>
        </p:spPr>
        <p:txBody>
          <a:bodyPr spcFirstLastPara="1" wrap="square" lIns="121900" tIns="121900" rIns="121900" bIns="121900" anchor="t" anchorCtr="0">
            <a:noAutofit/>
          </a:bodyPr>
          <a:lstStyle/>
          <a:p>
            <a:r>
              <a:rPr lang="en-CA" b="1" dirty="0">
                <a:latin typeface="+mj-lt"/>
              </a:rPr>
              <a:t>3.0 Learning Outcomes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535555" y="1560581"/>
            <a:ext cx="1138824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2"/>
                </a:solidFill>
                <a:cs typeface="Arial"/>
              </a:rPr>
              <a:t>In this chapter, we will:</a:t>
            </a:r>
            <a:endParaRPr lang="en-US" dirty="0">
              <a:solidFill>
                <a:schemeClr val="bg2"/>
              </a:solidFill>
              <a:cs typeface="Arial"/>
            </a:endParaRPr>
          </a:p>
          <a:p>
            <a:endParaRPr lang="en-US" sz="2000" dirty="0">
              <a:solidFill>
                <a:schemeClr val="bg2"/>
              </a:solidFill>
              <a:cs typeface="Arial"/>
            </a:endParaRPr>
          </a:p>
          <a:p>
            <a:pPr marL="342900" indent="-342900">
              <a:buFont typeface="Arial"/>
              <a:buChar char="•"/>
            </a:pPr>
            <a:r>
              <a:rPr lang="en-US" sz="2000" dirty="0">
                <a:solidFill>
                  <a:schemeClr val="bg2"/>
                </a:solidFill>
                <a:cs typeface="Arial"/>
              </a:rPr>
              <a:t>Explain the role of the seven steps of the selling process.</a:t>
            </a:r>
          </a:p>
          <a:p>
            <a:pPr marL="342900" indent="-342900">
              <a:buFont typeface="Arial"/>
              <a:buChar char="•"/>
            </a:pPr>
            <a:r>
              <a:rPr lang="en-US" sz="2000" dirty="0">
                <a:solidFill>
                  <a:schemeClr val="bg2"/>
                </a:solidFill>
                <a:cs typeface="Arial"/>
              </a:rPr>
              <a:t>Identify needs and opportunities.</a:t>
            </a:r>
          </a:p>
          <a:p>
            <a:pPr marL="342900" indent="-342900">
              <a:buFont typeface="Arial"/>
              <a:buChar char="•"/>
            </a:pPr>
            <a:r>
              <a:rPr lang="en-US" sz="2000" dirty="0">
                <a:solidFill>
                  <a:schemeClr val="bg2"/>
                </a:solidFill>
                <a:cs typeface="Arial"/>
              </a:rPr>
              <a:t>Discuss the role prospecting plays in the selling process.</a:t>
            </a:r>
          </a:p>
          <a:p>
            <a:pPr marL="342900" indent="-342900">
              <a:buFont typeface="Arial"/>
              <a:buChar char="•"/>
            </a:pPr>
            <a:r>
              <a:rPr lang="en-US" sz="2000" dirty="0">
                <a:solidFill>
                  <a:schemeClr val="bg2"/>
                </a:solidFill>
                <a:cs typeface="Arial"/>
              </a:rPr>
              <a:t>Identify resources to use when prospecting.</a:t>
            </a:r>
          </a:p>
          <a:p>
            <a:pPr marL="342900" indent="-342900">
              <a:buFont typeface="Arial"/>
              <a:buChar char="•"/>
            </a:pPr>
            <a:r>
              <a:rPr lang="en-US" sz="2000" dirty="0">
                <a:solidFill>
                  <a:schemeClr val="bg2"/>
                </a:solidFill>
                <a:cs typeface="Arial"/>
              </a:rPr>
              <a:t>Explain how to research a qualified prospect and list resources to conduct prospect research.</a:t>
            </a:r>
          </a:p>
          <a:p>
            <a:pPr marL="342900" indent="-342900">
              <a:buFont typeface="Arial"/>
              <a:buChar char="•"/>
            </a:pPr>
            <a:r>
              <a:rPr lang="en-US" sz="2000" dirty="0">
                <a:solidFill>
                  <a:schemeClr val="bg2"/>
                </a:solidFill>
                <a:cs typeface="Arial"/>
              </a:rPr>
              <a:t>List the questions to ask to meet qualifying objectives.</a:t>
            </a:r>
            <a:endParaRPr lang="en-US" sz="2000" dirty="0">
              <a:cs typeface="Arial"/>
            </a:endParaRP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dirty="0"/>
              <a:t>3.1 It’s A Process: Seven Steps To Successful Selling</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390452"/>
            <a:ext cx="7003772" cy="4703097"/>
          </a:xfrm>
        </p:spPr>
        <p:txBody>
          <a:bodyPr anchor="ctr">
            <a:normAutofit lnSpcReduction="10000"/>
          </a:bodyPr>
          <a:lstStyle/>
          <a:p>
            <a:pPr marL="151765" indent="0">
              <a:buNone/>
            </a:pPr>
            <a:r>
              <a:rPr lang="en-US" sz="2000" b="1" dirty="0">
                <a:solidFill>
                  <a:schemeClr val="tx1">
                    <a:lumMod val="50000"/>
                  </a:schemeClr>
                </a:solidFill>
              </a:rPr>
              <a:t>Seven-Step Selling Process (Solomon et al., 2008)</a:t>
            </a:r>
          </a:p>
          <a:p>
            <a:pPr marL="608965" indent="-457200">
              <a:buFont typeface="+mj-lt"/>
              <a:buAutoNum type="arabicPeriod"/>
            </a:pPr>
            <a:r>
              <a:rPr lang="en-US" sz="2000" dirty="0">
                <a:solidFill>
                  <a:schemeClr val="tx1">
                    <a:lumMod val="50000"/>
                  </a:schemeClr>
                </a:solidFill>
              </a:rPr>
              <a:t>Prospect and qualify</a:t>
            </a:r>
          </a:p>
          <a:p>
            <a:pPr marL="608965" indent="-457200">
              <a:buFont typeface="+mj-lt"/>
              <a:buAutoNum type="arabicPeriod"/>
            </a:pPr>
            <a:r>
              <a:rPr lang="en-US" sz="2000" dirty="0" err="1">
                <a:solidFill>
                  <a:schemeClr val="tx1">
                    <a:lumMod val="50000"/>
                  </a:schemeClr>
                </a:solidFill>
              </a:rPr>
              <a:t>Preapproach</a:t>
            </a:r>
            <a:endParaRPr lang="en-US" sz="2000" dirty="0">
              <a:solidFill>
                <a:schemeClr val="tx1">
                  <a:lumMod val="50000"/>
                </a:schemeClr>
              </a:solidFill>
            </a:endParaRPr>
          </a:p>
          <a:p>
            <a:pPr marL="608965" indent="-457200">
              <a:buFont typeface="+mj-lt"/>
              <a:buAutoNum type="arabicPeriod"/>
            </a:pPr>
            <a:r>
              <a:rPr lang="en-US" sz="2000" dirty="0">
                <a:solidFill>
                  <a:schemeClr val="tx1">
                    <a:lumMod val="50000"/>
                  </a:schemeClr>
                </a:solidFill>
              </a:rPr>
              <a:t>Approach</a:t>
            </a:r>
          </a:p>
          <a:p>
            <a:pPr marL="608965" indent="-457200">
              <a:buFont typeface="+mj-lt"/>
              <a:buAutoNum type="arabicPeriod"/>
            </a:pPr>
            <a:r>
              <a:rPr lang="en-US" sz="2000" dirty="0">
                <a:solidFill>
                  <a:schemeClr val="tx1">
                    <a:lumMod val="50000"/>
                  </a:schemeClr>
                </a:solidFill>
              </a:rPr>
              <a:t>Presentation</a:t>
            </a:r>
          </a:p>
          <a:p>
            <a:pPr marL="608965" indent="-457200">
              <a:buFont typeface="+mj-lt"/>
              <a:buAutoNum type="arabicPeriod"/>
            </a:pPr>
            <a:r>
              <a:rPr lang="en-US" sz="2000" dirty="0">
                <a:solidFill>
                  <a:schemeClr val="tx1">
                    <a:lumMod val="50000"/>
                  </a:schemeClr>
                </a:solidFill>
              </a:rPr>
              <a:t>Overcome objections</a:t>
            </a:r>
          </a:p>
          <a:p>
            <a:pPr marL="608965" indent="-457200">
              <a:buFont typeface="+mj-lt"/>
              <a:buAutoNum type="arabicPeriod"/>
            </a:pPr>
            <a:r>
              <a:rPr lang="en-US" sz="2000" dirty="0">
                <a:solidFill>
                  <a:schemeClr val="tx1">
                    <a:lumMod val="50000"/>
                  </a:schemeClr>
                </a:solidFill>
              </a:rPr>
              <a:t>Close the sale</a:t>
            </a:r>
          </a:p>
          <a:p>
            <a:pPr marL="608965" indent="-457200">
              <a:buFont typeface="+mj-lt"/>
              <a:buAutoNum type="arabicPeriod"/>
            </a:pPr>
            <a:r>
              <a:rPr lang="en-US" sz="2000" dirty="0">
                <a:solidFill>
                  <a:schemeClr val="tx1">
                    <a:lumMod val="50000"/>
                  </a:schemeClr>
                </a:solidFill>
              </a:rPr>
              <a:t>Follow-up</a:t>
            </a:r>
            <a:r>
              <a:rPr lang="en-US" sz="2000" i="0" dirty="0">
                <a:solidFill>
                  <a:srgbClr val="191B26"/>
                </a:solidFill>
                <a:effectLst/>
                <a:latin typeface="Open Sans" panose="020B0606030504020204" pitchFamily="34" charset="0"/>
              </a:rPr>
              <a:t> </a:t>
            </a:r>
          </a:p>
          <a:p>
            <a:pPr marL="151765" indent="0">
              <a:buNone/>
            </a:pPr>
            <a:endParaRPr lang="en-US" sz="2000" dirty="0">
              <a:solidFill>
                <a:srgbClr val="191B26"/>
              </a:solidFill>
              <a:latin typeface="Open Sans" panose="020B0606030504020204" pitchFamily="34" charset="0"/>
            </a:endParaRPr>
          </a:p>
          <a:p>
            <a:pPr marL="151765" indent="0">
              <a:buNone/>
            </a:pPr>
            <a:endParaRPr lang="en-US" sz="2000" dirty="0">
              <a:solidFill>
                <a:srgbClr val="191B26"/>
              </a:solidFill>
              <a:latin typeface="Open Sans" panose="020B0606030504020204" pitchFamily="34" charset="0"/>
            </a:endParaRPr>
          </a:p>
          <a:p>
            <a:pPr marL="151765" indent="0">
              <a:buNone/>
            </a:pPr>
            <a:r>
              <a:rPr lang="en-US" sz="2000" dirty="0">
                <a:solidFill>
                  <a:schemeClr val="tx1">
                    <a:lumMod val="50000"/>
                  </a:schemeClr>
                </a:solidFill>
                <a:latin typeface="+mn-lt"/>
                <a:hlinkClick r:id="rId3"/>
              </a:rPr>
              <a:t>Examples: The Seven-Step Selling Process in the B2C &amp; B2B Market</a:t>
            </a:r>
            <a:endParaRPr lang="en-US" sz="2000" dirty="0">
              <a:solidFill>
                <a:schemeClr val="tx1">
                  <a:lumMod val="50000"/>
                </a:schemeClr>
              </a:solidFill>
              <a:latin typeface="+mn-lt"/>
            </a:endParaRPr>
          </a:p>
          <a:p>
            <a:pPr marL="932789" lvl="1" indent="0" algn="just">
              <a:buNone/>
            </a:pPr>
            <a:r>
              <a:rPr lang="en-US" sz="2067" dirty="0">
                <a:solidFill>
                  <a:schemeClr val="tx1">
                    <a:lumMod val="50000"/>
                  </a:schemeClr>
                </a:solidFill>
              </a:rPr>
              <a:t>       </a:t>
            </a:r>
          </a:p>
          <a:p>
            <a:pPr marL="151765" indent="0">
              <a:buNone/>
            </a:pPr>
            <a:endParaRPr lang="en-US" sz="2000" dirty="0">
              <a:solidFill>
                <a:schemeClr val="tx1">
                  <a:lumMod val="50000"/>
                </a:schemeClr>
              </a:solidFill>
            </a:endParaRPr>
          </a:p>
        </p:txBody>
      </p:sp>
      <p:pic>
        <p:nvPicPr>
          <p:cNvPr id="1026" name="Picture 2" descr="Selling steps: Prospect and qualify Preapproach Approach Presentation Overcome objections Close the sale Follow-up">
            <a:extLst>
              <a:ext uri="{FF2B5EF4-FFF2-40B4-BE49-F238E27FC236}">
                <a16:creationId xmlns:a16="http://schemas.microsoft.com/office/drawing/2014/main" id="{58DC6FD8-C126-9E36-EF62-40E5437488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60" t="3753" r="7669" b="4362"/>
          <a:stretch/>
        </p:blipFill>
        <p:spPr bwMode="auto">
          <a:xfrm>
            <a:off x="8935657" y="1287921"/>
            <a:ext cx="2199702" cy="50581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B35EEE-A243-22BB-7881-21662D5E080D}"/>
              </a:ext>
            </a:extLst>
          </p:cNvPr>
          <p:cNvSpPr txBox="1"/>
          <p:nvPr/>
        </p:nvSpPr>
        <p:spPr>
          <a:xfrm>
            <a:off x="5246226" y="6126934"/>
            <a:ext cx="6094070" cy="276999"/>
          </a:xfrm>
          <a:prstGeom prst="rect">
            <a:avLst/>
          </a:prstGeom>
          <a:noFill/>
        </p:spPr>
        <p:txBody>
          <a:bodyPr wrap="square">
            <a:spAutoFit/>
          </a:bodyPr>
          <a:lstStyle/>
          <a:p>
            <a:r>
              <a:rPr lang="en-US" sz="1200" b="0" i="1" dirty="0">
                <a:solidFill>
                  <a:srgbClr val="003180"/>
                </a:solidFill>
                <a:effectLst/>
              </a:rPr>
              <a:t>“Selling Steps” by Freddy Vale, </a:t>
            </a:r>
            <a:r>
              <a:rPr lang="en-US" sz="1200" b="0" i="1" u="sng" dirty="0">
                <a:effectLst/>
                <a:hlinkClick r:id="rId5"/>
              </a:rPr>
              <a:t>CC BY-NC-SA 4.0</a:t>
            </a:r>
            <a:endParaRPr lang="en-US" sz="1200" dirty="0"/>
          </a:p>
        </p:txBody>
      </p:sp>
    </p:spTree>
    <p:extLst>
      <p:ext uri="{BB962C8B-B14F-4D97-AF65-F5344CB8AC3E}">
        <p14:creationId xmlns:p14="http://schemas.microsoft.com/office/powerpoint/2010/main" val="193736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612C6-F679-4E16-8EDC-EBDD81EEB4AF}"/>
              </a:ext>
            </a:extLst>
          </p:cNvPr>
          <p:cNvSpPr>
            <a:spLocks noGrp="1"/>
          </p:cNvSpPr>
          <p:nvPr>
            <p:ph type="title"/>
          </p:nvPr>
        </p:nvSpPr>
        <p:spPr/>
        <p:txBody>
          <a:bodyPr>
            <a:normAutofit/>
          </a:bodyPr>
          <a:lstStyle/>
          <a:p>
            <a:r>
              <a:rPr lang="en-US" dirty="0"/>
              <a:t>3.2 Solving, Not Selling</a:t>
            </a:r>
            <a:endParaRPr lang="en-CA" dirty="0"/>
          </a:p>
        </p:txBody>
      </p:sp>
      <p:sp>
        <p:nvSpPr>
          <p:cNvPr id="3" name="Text Placeholder 2">
            <a:extLst>
              <a:ext uri="{FF2B5EF4-FFF2-40B4-BE49-F238E27FC236}">
                <a16:creationId xmlns:a16="http://schemas.microsoft.com/office/drawing/2014/main" id="{1463B233-85BB-F8D8-C103-4C1579EDC503}"/>
              </a:ext>
            </a:extLst>
          </p:cNvPr>
          <p:cNvSpPr>
            <a:spLocks noGrp="1"/>
          </p:cNvSpPr>
          <p:nvPr>
            <p:ph type="body" idx="1"/>
          </p:nvPr>
        </p:nvSpPr>
        <p:spPr>
          <a:xfrm>
            <a:off x="415599" y="1351784"/>
            <a:ext cx="11251681" cy="5361532"/>
          </a:xfrm>
        </p:spPr>
        <p:txBody>
          <a:bodyPr>
            <a:normAutofit/>
          </a:bodyPr>
          <a:lstStyle/>
          <a:p>
            <a:pPr marL="151765" indent="0">
              <a:buNone/>
            </a:pPr>
            <a:r>
              <a:rPr lang="en-US" sz="2000" b="1" dirty="0">
                <a:solidFill>
                  <a:schemeClr val="tx1">
                    <a:lumMod val="50000"/>
                  </a:schemeClr>
                </a:solidFill>
              </a:rPr>
              <a:t>Step 1: Complete a Needs and Opportunity Analysis</a:t>
            </a:r>
          </a:p>
          <a:p>
            <a:pPr marL="151765" indent="0">
              <a:buNone/>
            </a:pPr>
            <a:r>
              <a:rPr lang="en-US" sz="2000" b="1" dirty="0">
                <a:solidFill>
                  <a:schemeClr val="tx1">
                    <a:lumMod val="50000"/>
                  </a:schemeClr>
                </a:solidFill>
              </a:rPr>
              <a:t>Step 2: Brainstorm Solutions and Generate Ideas</a:t>
            </a:r>
          </a:p>
          <a:p>
            <a:pPr marL="494665" indent="-342900"/>
            <a:r>
              <a:rPr lang="en-US" sz="2000" dirty="0">
                <a:solidFill>
                  <a:schemeClr val="tx1">
                    <a:lumMod val="50000"/>
                  </a:schemeClr>
                </a:solidFill>
              </a:rPr>
              <a:t>Know your problem or opportunity.</a:t>
            </a:r>
          </a:p>
          <a:p>
            <a:pPr marL="494665" indent="-342900"/>
            <a:r>
              <a:rPr lang="en-US" sz="2000" dirty="0">
                <a:solidFill>
                  <a:schemeClr val="tx1">
                    <a:lumMod val="50000"/>
                  </a:schemeClr>
                </a:solidFill>
              </a:rPr>
              <a:t>Generate; don’t evaluate. </a:t>
            </a:r>
          </a:p>
          <a:p>
            <a:pPr marL="494665" indent="-342900"/>
            <a:r>
              <a:rPr lang="en-US" sz="2000" dirty="0">
                <a:solidFill>
                  <a:schemeClr val="tx1">
                    <a:lumMod val="50000"/>
                  </a:schemeClr>
                </a:solidFill>
              </a:rPr>
              <a:t>Push beyond the wall. </a:t>
            </a:r>
          </a:p>
          <a:p>
            <a:pPr marL="494665" indent="-342900"/>
            <a:r>
              <a:rPr lang="en-US" sz="2000" dirty="0">
                <a:solidFill>
                  <a:schemeClr val="tx1">
                    <a:lumMod val="50000"/>
                  </a:schemeClr>
                </a:solidFill>
              </a:rPr>
              <a:t>Seek strategic stimuli.</a:t>
            </a:r>
          </a:p>
          <a:p>
            <a:pPr marL="151765" indent="0">
              <a:buNone/>
            </a:pPr>
            <a:r>
              <a:rPr lang="en-US" sz="2000" b="1" dirty="0">
                <a:solidFill>
                  <a:schemeClr val="tx1">
                    <a:lumMod val="50000"/>
                  </a:schemeClr>
                </a:solidFill>
              </a:rPr>
              <a:t>Step 3: Identify General and Specific Benefit Statements</a:t>
            </a:r>
          </a:p>
          <a:p>
            <a:pPr marL="494665" indent="-342900"/>
            <a:r>
              <a:rPr lang="en-US" sz="2000" b="1" dirty="0">
                <a:solidFill>
                  <a:schemeClr val="tx1">
                    <a:lumMod val="50000"/>
                  </a:schemeClr>
                </a:solidFill>
              </a:rPr>
              <a:t>General benefit statements</a:t>
            </a:r>
            <a:r>
              <a:rPr lang="en-US" sz="2000" dirty="0">
                <a:solidFill>
                  <a:schemeClr val="tx1">
                    <a:lumMod val="50000"/>
                  </a:schemeClr>
                </a:solidFill>
              </a:rPr>
              <a:t>, as opposed to specific benefit statements, are broad enough that they would be important to most people. </a:t>
            </a:r>
          </a:p>
          <a:p>
            <a:pPr marL="494665" indent="-342900"/>
            <a:r>
              <a:rPr lang="en-US" sz="2000" dirty="0">
                <a:solidFill>
                  <a:schemeClr val="tx1">
                    <a:lumMod val="50000"/>
                  </a:schemeClr>
                </a:solidFill>
              </a:rPr>
              <a:t>The </a:t>
            </a:r>
            <a:r>
              <a:rPr lang="en-US" sz="2000" b="1" dirty="0">
                <a:solidFill>
                  <a:schemeClr val="tx1">
                    <a:lumMod val="50000"/>
                  </a:schemeClr>
                </a:solidFill>
              </a:rPr>
              <a:t>specific benefit statement </a:t>
            </a:r>
            <a:r>
              <a:rPr lang="en-US" sz="2000" dirty="0">
                <a:solidFill>
                  <a:schemeClr val="tx1">
                    <a:lumMod val="50000"/>
                  </a:schemeClr>
                </a:solidFill>
              </a:rPr>
              <a:t>identifies the way a solution addresses a prospect’s particular situation and needs, on the other hand, comes once you’ve grabbed your prospect’s attention. </a:t>
            </a:r>
          </a:p>
          <a:p>
            <a:pPr marL="151765" indent="0">
              <a:buNone/>
            </a:pPr>
            <a:endParaRPr lang="en-US" sz="2000" dirty="0">
              <a:solidFill>
                <a:schemeClr val="tx1">
                  <a:lumMod val="50000"/>
                </a:schemeClr>
              </a:solidFill>
            </a:endParaRPr>
          </a:p>
        </p:txBody>
      </p:sp>
    </p:spTree>
    <p:extLst>
      <p:ext uri="{BB962C8B-B14F-4D97-AF65-F5344CB8AC3E}">
        <p14:creationId xmlns:p14="http://schemas.microsoft.com/office/powerpoint/2010/main" val="220467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US" dirty="0"/>
              <a:t>3.3 The Seven Steps Of Selling</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469036"/>
            <a:ext cx="8473757" cy="5036695"/>
          </a:xfrm>
        </p:spPr>
        <p:txBody>
          <a:bodyPr>
            <a:normAutofit/>
          </a:bodyPr>
          <a:lstStyle/>
          <a:p>
            <a:pPr marL="152396" indent="0">
              <a:buNone/>
            </a:pPr>
            <a:r>
              <a:rPr lang="en-US" sz="2000" b="1" dirty="0">
                <a:solidFill>
                  <a:schemeClr val="tx1">
                    <a:lumMod val="50000"/>
                  </a:schemeClr>
                </a:solidFill>
              </a:rPr>
              <a:t>Step 1: Prospecting and Qualifying</a:t>
            </a:r>
          </a:p>
          <a:p>
            <a:r>
              <a:rPr lang="en-US" sz="2000" dirty="0">
                <a:solidFill>
                  <a:schemeClr val="tx1">
                    <a:lumMod val="50000"/>
                  </a:schemeClr>
                </a:solidFill>
              </a:rPr>
              <a:t>A </a:t>
            </a:r>
            <a:r>
              <a:rPr lang="en-US" sz="2000" b="1" dirty="0">
                <a:solidFill>
                  <a:schemeClr val="tx1">
                    <a:lumMod val="50000"/>
                  </a:schemeClr>
                </a:solidFill>
              </a:rPr>
              <a:t>prospect</a:t>
            </a:r>
            <a:r>
              <a:rPr lang="en-US" sz="2000" dirty="0">
                <a:solidFill>
                  <a:schemeClr val="tx1">
                    <a:lumMod val="50000"/>
                  </a:schemeClr>
                </a:solidFill>
              </a:rPr>
              <a:t> is a lead that is qualified or determined to be ready, willing, and able to buy. </a:t>
            </a:r>
          </a:p>
          <a:p>
            <a:r>
              <a:rPr lang="en-US" sz="2000" dirty="0">
                <a:solidFill>
                  <a:schemeClr val="tx1">
                    <a:lumMod val="50000"/>
                  </a:schemeClr>
                </a:solidFill>
              </a:rPr>
              <a:t>It’s much more fruitful to invest your time with a </a:t>
            </a:r>
            <a:r>
              <a:rPr lang="en-US" sz="2000" b="1" dirty="0">
                <a:solidFill>
                  <a:schemeClr val="tx1">
                    <a:lumMod val="50000"/>
                  </a:schemeClr>
                </a:solidFill>
              </a:rPr>
              <a:t>qualified</a:t>
            </a:r>
            <a:r>
              <a:rPr lang="en-US" sz="2000" dirty="0">
                <a:solidFill>
                  <a:schemeClr val="tx1">
                    <a:lumMod val="50000"/>
                  </a:schemeClr>
                </a:solidFill>
              </a:rPr>
              <a:t> prospect, one who has the desire or ability to buy the product or service.</a:t>
            </a:r>
          </a:p>
          <a:p>
            <a:pPr marL="152396" indent="0">
              <a:buNone/>
            </a:pPr>
            <a:r>
              <a:rPr lang="en-US" sz="2000" b="1" dirty="0">
                <a:solidFill>
                  <a:schemeClr val="tx1">
                    <a:lumMod val="50000"/>
                  </a:schemeClr>
                </a:solidFill>
                <a:latin typeface="+mn-lt"/>
              </a:rPr>
              <a:t>Step 2: Pre-approach – Chapter 5</a:t>
            </a:r>
          </a:p>
          <a:p>
            <a:pPr marL="152396" indent="0">
              <a:buNone/>
            </a:pPr>
            <a:r>
              <a:rPr lang="en-US" sz="2000" dirty="0">
                <a:solidFill>
                  <a:schemeClr val="tx1">
                    <a:lumMod val="50000"/>
                  </a:schemeClr>
                </a:solidFill>
                <a:latin typeface="+mn-lt"/>
              </a:rPr>
              <a:t>A good salesperson researches their prospect, the market, familiarizing themselves with the customer’s needs, and learning all the relevant information regarding the product and service.</a:t>
            </a:r>
          </a:p>
          <a:p>
            <a:pPr marL="152396" indent="0">
              <a:buNone/>
            </a:pPr>
            <a:r>
              <a:rPr lang="en-US" sz="2000" b="1" dirty="0">
                <a:solidFill>
                  <a:schemeClr val="tx1">
                    <a:lumMod val="50000"/>
                  </a:schemeClr>
                </a:solidFill>
                <a:latin typeface="+mn-lt"/>
              </a:rPr>
              <a:t>Step 3: Approach – Chapter 5</a:t>
            </a:r>
          </a:p>
          <a:p>
            <a:pPr marL="152396" indent="0">
              <a:buNone/>
            </a:pPr>
            <a:r>
              <a:rPr lang="en-US" sz="2000" dirty="0">
                <a:solidFill>
                  <a:schemeClr val="tx1">
                    <a:lumMod val="50000"/>
                  </a:schemeClr>
                </a:solidFill>
                <a:latin typeface="+mn-lt"/>
              </a:rPr>
              <a:t>This usually involves introductions, making some small talk, asking a few warm-up questions, and generally explaining who you are and whom you represent.</a:t>
            </a:r>
          </a:p>
        </p:txBody>
      </p:sp>
      <p:sp>
        <p:nvSpPr>
          <p:cNvPr id="5" name="TextBox 4">
            <a:extLst>
              <a:ext uri="{FF2B5EF4-FFF2-40B4-BE49-F238E27FC236}">
                <a16:creationId xmlns:a16="http://schemas.microsoft.com/office/drawing/2014/main" id="{1D74CCA5-69E3-85C6-6EBE-DECC477D7B56}"/>
              </a:ext>
            </a:extLst>
          </p:cNvPr>
          <p:cNvSpPr txBox="1"/>
          <p:nvPr/>
        </p:nvSpPr>
        <p:spPr>
          <a:xfrm>
            <a:off x="8654797" y="4724532"/>
            <a:ext cx="4528767" cy="276999"/>
          </a:xfrm>
          <a:prstGeom prst="rect">
            <a:avLst/>
          </a:prstGeom>
          <a:noFill/>
        </p:spPr>
        <p:txBody>
          <a:bodyPr wrap="square">
            <a:spAutoFit/>
          </a:bodyPr>
          <a:lstStyle/>
          <a:p>
            <a:r>
              <a:rPr lang="en-US" sz="1200" b="0" i="1" dirty="0">
                <a:solidFill>
                  <a:srgbClr val="191B26"/>
                </a:solidFill>
                <a:effectLst/>
              </a:rPr>
              <a:t> </a:t>
            </a:r>
            <a:r>
              <a:rPr lang="en-US" sz="1200" b="0" i="1" dirty="0">
                <a:solidFill>
                  <a:srgbClr val="191B26"/>
                </a:solidFill>
                <a:effectLst/>
                <a:hlinkClick r:id="rId2"/>
              </a:rPr>
              <a:t>Photo</a:t>
            </a:r>
            <a:r>
              <a:rPr lang="en-US" sz="1200" b="0" i="1" dirty="0">
                <a:solidFill>
                  <a:srgbClr val="191B26"/>
                </a:solidFill>
                <a:effectLst/>
              </a:rPr>
              <a:t> by </a:t>
            </a:r>
            <a:r>
              <a:rPr lang="en-US" sz="1200" b="0" i="1" u="sng" dirty="0">
                <a:solidFill>
                  <a:srgbClr val="191B26"/>
                </a:solidFill>
                <a:effectLst/>
                <a:hlinkClick r:id="rId3"/>
              </a:rPr>
              <a:t>Rudy and Peter </a:t>
            </a:r>
            <a:r>
              <a:rPr lang="en-US" sz="1200" b="0" i="1" u="sng" dirty="0" err="1">
                <a:solidFill>
                  <a:srgbClr val="191B26"/>
                </a:solidFill>
                <a:effectLst/>
                <a:hlinkClick r:id="rId3"/>
              </a:rPr>
              <a:t>Skitterians</a:t>
            </a:r>
            <a:r>
              <a:rPr lang="en-US" sz="1200" i="1" u="sng" dirty="0">
                <a:solidFill>
                  <a:srgbClr val="191B26"/>
                </a:solidFill>
              </a:rPr>
              <a:t>,</a:t>
            </a:r>
            <a:r>
              <a:rPr lang="en-US" sz="1200" b="0" i="1" dirty="0">
                <a:solidFill>
                  <a:srgbClr val="191B26"/>
                </a:solidFill>
                <a:effectLst/>
              </a:rPr>
              <a:t> </a:t>
            </a:r>
            <a:r>
              <a:rPr lang="en-US" sz="1200" b="0" i="1" u="sng" dirty="0" err="1">
                <a:solidFill>
                  <a:srgbClr val="191B26"/>
                </a:solidFill>
                <a:effectLst/>
                <a:hlinkClick r:id="rId4"/>
              </a:rPr>
              <a:t>Pixabay</a:t>
            </a:r>
            <a:endParaRPr lang="en-US" sz="1200" i="1" dirty="0"/>
          </a:p>
        </p:txBody>
      </p:sp>
      <p:pic>
        <p:nvPicPr>
          <p:cNvPr id="2050" name="Picture 2" descr="Betalend, Contant Geld, Industrie">
            <a:extLst>
              <a:ext uri="{FF2B5EF4-FFF2-40B4-BE49-F238E27FC236}">
                <a16:creationId xmlns:a16="http://schemas.microsoft.com/office/drawing/2014/main" id="{E9FC5B88-DE56-A21D-4C30-E16D76D082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015" y="2573306"/>
            <a:ext cx="2926334" cy="1952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358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US" dirty="0"/>
              <a:t>3.3 The Seven Steps Of Selling </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434313"/>
            <a:ext cx="11360800" cy="4877020"/>
          </a:xfrm>
        </p:spPr>
        <p:txBody>
          <a:bodyPr>
            <a:normAutofit/>
          </a:bodyPr>
          <a:lstStyle/>
          <a:p>
            <a:pPr marL="152396" indent="0">
              <a:buNone/>
            </a:pPr>
            <a:r>
              <a:rPr lang="en-US" sz="2000" b="1" dirty="0">
                <a:solidFill>
                  <a:schemeClr val="tx1">
                    <a:lumMod val="50000"/>
                  </a:schemeClr>
                </a:solidFill>
                <a:latin typeface="+mn-lt"/>
              </a:rPr>
              <a:t>Step 4: Presentation – Chapter 6</a:t>
            </a:r>
          </a:p>
          <a:p>
            <a:pPr marL="152396" indent="0">
              <a:buNone/>
            </a:pPr>
            <a:r>
              <a:rPr lang="en-US" sz="2000" dirty="0">
                <a:solidFill>
                  <a:schemeClr val="tx1">
                    <a:lumMod val="50000"/>
                  </a:schemeClr>
                </a:solidFill>
                <a:latin typeface="+mn-lt"/>
              </a:rPr>
              <a:t>The presentation should be tailored to the customer, explaining how the product meets that person or company’s needs.</a:t>
            </a:r>
          </a:p>
          <a:p>
            <a:pPr marL="152396" indent="0">
              <a:buNone/>
            </a:pPr>
            <a:r>
              <a:rPr lang="en-US" sz="2000" b="1" dirty="0">
                <a:solidFill>
                  <a:schemeClr val="tx1">
                    <a:lumMod val="50000"/>
                  </a:schemeClr>
                </a:solidFill>
                <a:latin typeface="+mn-lt"/>
              </a:rPr>
              <a:t>Step 5: Handling Objections – Chapter 6</a:t>
            </a:r>
          </a:p>
          <a:p>
            <a:pPr marL="152396" indent="0">
              <a:buNone/>
            </a:pPr>
            <a:r>
              <a:rPr lang="en-US" sz="2000" dirty="0">
                <a:solidFill>
                  <a:schemeClr val="tx1">
                    <a:lumMod val="50000"/>
                  </a:schemeClr>
                </a:solidFill>
                <a:latin typeface="+mn-lt"/>
              </a:rPr>
              <a:t>After you’ve made your sales presentation, it’s natural for your customer to have some hesitations or concerns called </a:t>
            </a:r>
            <a:r>
              <a:rPr lang="en-US" sz="2000" b="1" dirty="0">
                <a:solidFill>
                  <a:schemeClr val="tx1">
                    <a:lumMod val="50000"/>
                  </a:schemeClr>
                </a:solidFill>
                <a:latin typeface="+mn-lt"/>
              </a:rPr>
              <a:t>objections</a:t>
            </a:r>
            <a:r>
              <a:rPr lang="en-US" sz="2000" dirty="0">
                <a:solidFill>
                  <a:schemeClr val="tx1">
                    <a:lumMod val="50000"/>
                  </a:schemeClr>
                </a:solidFill>
                <a:latin typeface="+mn-lt"/>
              </a:rPr>
              <a:t>. </a:t>
            </a:r>
          </a:p>
          <a:p>
            <a:pPr marL="152396" indent="0">
              <a:buNone/>
            </a:pPr>
            <a:r>
              <a:rPr lang="en-US" sz="2000" b="1" dirty="0">
                <a:solidFill>
                  <a:schemeClr val="tx1">
                    <a:lumMod val="50000"/>
                  </a:schemeClr>
                </a:solidFill>
                <a:latin typeface="+mn-lt"/>
              </a:rPr>
              <a:t>Step 6: Closing the Sale – Chapter 7</a:t>
            </a:r>
          </a:p>
          <a:p>
            <a:pPr marL="152396" indent="0">
              <a:buNone/>
            </a:pPr>
            <a:r>
              <a:rPr lang="en-US" sz="2000" dirty="0">
                <a:solidFill>
                  <a:schemeClr val="tx1">
                    <a:lumMod val="50000"/>
                  </a:schemeClr>
                </a:solidFill>
                <a:latin typeface="+mn-lt"/>
              </a:rPr>
              <a:t>Eventually, if your customer is convinced your product will meet their needs, you close by agreeing on the terms of the sale and finishing up the transaction.</a:t>
            </a:r>
          </a:p>
          <a:p>
            <a:pPr marL="152396" indent="0">
              <a:buNone/>
            </a:pPr>
            <a:r>
              <a:rPr lang="en-US" sz="2000" b="1" dirty="0">
                <a:solidFill>
                  <a:schemeClr val="tx1">
                    <a:lumMod val="50000"/>
                  </a:schemeClr>
                </a:solidFill>
                <a:latin typeface="+mn-lt"/>
              </a:rPr>
              <a:t>Step 7: Following Up – Chapter 7</a:t>
            </a:r>
          </a:p>
          <a:p>
            <a:pPr marL="152396" indent="0">
              <a:buNone/>
            </a:pPr>
            <a:r>
              <a:rPr lang="en-US" sz="2000" dirty="0">
                <a:solidFill>
                  <a:schemeClr val="tx1">
                    <a:lumMod val="50000"/>
                  </a:schemeClr>
                </a:solidFill>
                <a:latin typeface="+mn-lt"/>
              </a:rPr>
              <a:t>The follow-up is an important part of assuring customer satisfaction, retaining customers, and prospecting for new customers. </a:t>
            </a:r>
            <a:endParaRPr lang="en-CA" sz="2000" dirty="0">
              <a:solidFill>
                <a:schemeClr val="tx1">
                  <a:lumMod val="50000"/>
                </a:schemeClr>
              </a:solidFill>
              <a:latin typeface="+mn-lt"/>
            </a:endParaRPr>
          </a:p>
        </p:txBody>
      </p:sp>
    </p:spTree>
    <p:extLst>
      <p:ext uri="{BB962C8B-B14F-4D97-AF65-F5344CB8AC3E}">
        <p14:creationId xmlns:p14="http://schemas.microsoft.com/office/powerpoint/2010/main" val="1148416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normAutofit/>
          </a:bodyPr>
          <a:lstStyle/>
          <a:p>
            <a:r>
              <a:rPr lang="en-US" dirty="0"/>
              <a:t>3.4 Prospecting: A Vital Role In The Selling Process</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260088"/>
            <a:ext cx="11360800" cy="4842296"/>
          </a:xfrm>
        </p:spPr>
        <p:txBody>
          <a:bodyPr>
            <a:noAutofit/>
          </a:bodyPr>
          <a:lstStyle/>
          <a:p>
            <a:pPr marL="152396" indent="0">
              <a:lnSpc>
                <a:spcPct val="100000"/>
              </a:lnSpc>
              <a:spcBef>
                <a:spcPts val="1200"/>
              </a:spcBef>
              <a:buNone/>
            </a:pPr>
            <a:r>
              <a:rPr lang="en-US" sz="2000" dirty="0">
                <a:solidFill>
                  <a:schemeClr val="tx1">
                    <a:lumMod val="50000"/>
                  </a:schemeClr>
                </a:solidFill>
              </a:rPr>
              <a:t>Finding </a:t>
            </a:r>
            <a:r>
              <a:rPr lang="en-US" sz="2000" b="1" dirty="0">
                <a:solidFill>
                  <a:schemeClr val="tx1">
                    <a:lumMod val="50000"/>
                  </a:schemeClr>
                </a:solidFill>
              </a:rPr>
              <a:t>leads</a:t>
            </a:r>
            <a:r>
              <a:rPr lang="en-US" sz="2000" dirty="0">
                <a:solidFill>
                  <a:schemeClr val="tx1">
                    <a:lumMod val="50000"/>
                  </a:schemeClr>
                </a:solidFill>
              </a:rPr>
              <a:t> (or people who might be prospects) is the most vital part of the selling process—you can’t make a sale without identifying the people to whom you’ll be selling.</a:t>
            </a:r>
          </a:p>
          <a:p>
            <a:pPr>
              <a:lnSpc>
                <a:spcPct val="100000"/>
              </a:lnSpc>
              <a:spcBef>
                <a:spcPts val="1200"/>
              </a:spcBef>
            </a:pPr>
            <a:r>
              <a:rPr lang="en-US" sz="2000" b="1" dirty="0">
                <a:solidFill>
                  <a:schemeClr val="tx1">
                    <a:lumMod val="50000"/>
                  </a:schemeClr>
                </a:solidFill>
                <a:latin typeface="+mn-lt"/>
              </a:rPr>
              <a:t>The Value of a Lead</a:t>
            </a:r>
          </a:p>
          <a:p>
            <a:pPr>
              <a:lnSpc>
                <a:spcPct val="100000"/>
              </a:lnSpc>
              <a:spcBef>
                <a:spcPts val="1200"/>
              </a:spcBef>
            </a:pPr>
            <a:r>
              <a:rPr lang="en-CA" sz="2000" b="1" dirty="0">
                <a:solidFill>
                  <a:schemeClr val="tx1">
                    <a:lumMod val="50000"/>
                  </a:schemeClr>
                </a:solidFill>
                <a:latin typeface="+mn-lt"/>
              </a:rPr>
              <a:t>The Sales Funnel</a:t>
            </a:r>
          </a:p>
          <a:p>
            <a:pPr marL="152396" indent="0">
              <a:lnSpc>
                <a:spcPct val="100000"/>
              </a:lnSpc>
              <a:spcBef>
                <a:spcPts val="1200"/>
              </a:spcBef>
              <a:buNone/>
            </a:pPr>
            <a:r>
              <a:rPr lang="en-US" sz="2000" dirty="0">
                <a:solidFill>
                  <a:schemeClr val="tx1">
                    <a:lumMod val="50000"/>
                  </a:schemeClr>
                </a:solidFill>
                <a:latin typeface="+mn-lt"/>
              </a:rPr>
              <a:t>An illustration of </a:t>
            </a:r>
            <a:r>
              <a:rPr lang="en-US" sz="2000" b="1" dirty="0">
                <a:solidFill>
                  <a:schemeClr val="tx1">
                    <a:lumMod val="50000"/>
                  </a:schemeClr>
                </a:solidFill>
                <a:latin typeface="+mn-lt"/>
              </a:rPr>
              <a:t>the sales funnel </a:t>
            </a:r>
            <a:r>
              <a:rPr lang="en-US" sz="2000" dirty="0">
                <a:solidFill>
                  <a:schemeClr val="tx1">
                    <a:lumMod val="50000"/>
                  </a:schemeClr>
                </a:solidFill>
                <a:latin typeface="+mn-lt"/>
              </a:rPr>
              <a:t>the sales process begins with a large pool of prospects and ends with a more focused number of buyers. It is a helpful way to visualize the process of finding and qualifying your customers and effectively illustrates the value of identifying a large pool of potential prospects. </a:t>
            </a:r>
            <a:endParaRPr lang="en-CA" sz="2000" dirty="0">
              <a:solidFill>
                <a:schemeClr val="tx1">
                  <a:lumMod val="50000"/>
                </a:schemeClr>
              </a:solidFill>
              <a:latin typeface="+mn-lt"/>
            </a:endParaRPr>
          </a:p>
          <a:p>
            <a:pPr>
              <a:lnSpc>
                <a:spcPct val="100000"/>
              </a:lnSpc>
              <a:spcBef>
                <a:spcPts val="1200"/>
              </a:spcBef>
            </a:pPr>
            <a:r>
              <a:rPr lang="en-CA" sz="2000" b="1" dirty="0">
                <a:solidFill>
                  <a:schemeClr val="tx1">
                    <a:lumMod val="50000"/>
                  </a:schemeClr>
                </a:solidFill>
                <a:latin typeface="+mn-lt"/>
              </a:rPr>
              <a:t>Prioritizing Leads</a:t>
            </a:r>
          </a:p>
          <a:p>
            <a:pPr marL="152396" indent="0">
              <a:lnSpc>
                <a:spcPct val="100000"/>
              </a:lnSpc>
              <a:spcBef>
                <a:spcPts val="1200"/>
              </a:spcBef>
              <a:buNone/>
            </a:pPr>
            <a:r>
              <a:rPr lang="en-US" sz="2000" dirty="0">
                <a:solidFill>
                  <a:schemeClr val="tx1">
                    <a:lumMod val="50000"/>
                  </a:schemeClr>
                </a:solidFill>
                <a:hlinkClick r:id="rId3"/>
              </a:rPr>
              <a:t>Understand how to use the sales funnel to maximize leads</a:t>
            </a:r>
            <a:endParaRPr lang="en-CA" sz="2000" dirty="0">
              <a:solidFill>
                <a:schemeClr val="tx1">
                  <a:lumMod val="50000"/>
                </a:schemeClr>
              </a:solidFill>
              <a:latin typeface="+mn-lt"/>
            </a:endParaRPr>
          </a:p>
        </p:txBody>
      </p:sp>
      <p:pic>
        <p:nvPicPr>
          <p:cNvPr id="3074" name="Picture 2" descr="The sales funnel starts with leads at the top of the funnel, then prospects and lastly customers.">
            <a:extLst>
              <a:ext uri="{FF2B5EF4-FFF2-40B4-BE49-F238E27FC236}">
                <a16:creationId xmlns:a16="http://schemas.microsoft.com/office/drawing/2014/main" id="{1A9FA678-6724-0A46-ECC4-EE009E0654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695" b="9954"/>
          <a:stretch/>
        </p:blipFill>
        <p:spPr bwMode="auto">
          <a:xfrm>
            <a:off x="8918900" y="4120587"/>
            <a:ext cx="2857500" cy="18982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5DE48D3-75E7-61B9-29C7-A5FC74E4462A}"/>
              </a:ext>
            </a:extLst>
          </p:cNvPr>
          <p:cNvSpPr txBox="1"/>
          <p:nvPr/>
        </p:nvSpPr>
        <p:spPr>
          <a:xfrm>
            <a:off x="7040302" y="6102384"/>
            <a:ext cx="6094070" cy="276999"/>
          </a:xfrm>
          <a:prstGeom prst="rect">
            <a:avLst/>
          </a:prstGeom>
          <a:noFill/>
        </p:spPr>
        <p:txBody>
          <a:bodyPr wrap="square">
            <a:spAutoFit/>
          </a:bodyPr>
          <a:lstStyle/>
          <a:p>
            <a:r>
              <a:rPr lang="en-US" sz="1200" b="0" i="1" dirty="0">
                <a:solidFill>
                  <a:srgbClr val="003180"/>
                </a:solidFill>
                <a:effectLst/>
              </a:rPr>
              <a:t>Figure 3.4.2 “Traditional Sales Funnel” by Freddy Vale </a:t>
            </a:r>
            <a:r>
              <a:rPr lang="en-US" sz="1200" b="0" i="1" u="sng" dirty="0">
                <a:effectLst/>
                <a:hlinkClick r:id="rId5"/>
              </a:rPr>
              <a:t>CC BY-NC-SA 4.0</a:t>
            </a:r>
            <a:endParaRPr lang="en-US" sz="1200" dirty="0"/>
          </a:p>
        </p:txBody>
      </p:sp>
    </p:spTree>
    <p:extLst>
      <p:ext uri="{BB962C8B-B14F-4D97-AF65-F5344CB8AC3E}">
        <p14:creationId xmlns:p14="http://schemas.microsoft.com/office/powerpoint/2010/main" val="585314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normAutofit/>
          </a:bodyPr>
          <a:lstStyle/>
          <a:p>
            <a:r>
              <a:rPr lang="en-US" dirty="0"/>
              <a:t>3.5 Go Fish: Resources To Help You Find Your Prospects</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260088"/>
            <a:ext cx="11360800" cy="4842296"/>
          </a:xfrm>
        </p:spPr>
        <p:txBody>
          <a:bodyPr>
            <a:noAutofit/>
          </a:bodyPr>
          <a:lstStyle/>
          <a:p>
            <a:pPr marL="152396" indent="0">
              <a:lnSpc>
                <a:spcPct val="100000"/>
              </a:lnSpc>
              <a:spcBef>
                <a:spcPts val="1200"/>
              </a:spcBef>
              <a:buNone/>
            </a:pPr>
            <a:r>
              <a:rPr lang="en-US" sz="2000" b="1" dirty="0">
                <a:solidFill>
                  <a:schemeClr val="tx1">
                    <a:lumMod val="50000"/>
                  </a:schemeClr>
                </a:solidFill>
                <a:hlinkClick r:id="rId3"/>
              </a:rPr>
              <a:t>Tips for Identifying New Customers</a:t>
            </a:r>
            <a:endParaRPr lang="en-US" sz="2000" b="1" dirty="0">
              <a:solidFill>
                <a:schemeClr val="tx1">
                  <a:lumMod val="50000"/>
                </a:schemeClr>
              </a:solidFill>
            </a:endParaRPr>
          </a:p>
          <a:p>
            <a:pPr marL="152396" indent="0">
              <a:lnSpc>
                <a:spcPct val="100000"/>
              </a:lnSpc>
              <a:spcBef>
                <a:spcPts val="1200"/>
              </a:spcBef>
              <a:buNone/>
            </a:pPr>
            <a:r>
              <a:rPr lang="en-CA" sz="2000" b="1" dirty="0">
                <a:solidFill>
                  <a:schemeClr val="tx1">
                    <a:lumMod val="50000"/>
                  </a:schemeClr>
                </a:solidFill>
                <a:latin typeface="+mn-lt"/>
              </a:rPr>
              <a:t>Where to Find Prospects</a:t>
            </a:r>
          </a:p>
          <a:p>
            <a:pPr marL="609596" indent="-457200">
              <a:lnSpc>
                <a:spcPct val="100000"/>
              </a:lnSpc>
              <a:spcBef>
                <a:spcPts val="1200"/>
              </a:spcBef>
              <a:buFont typeface="+mj-lt"/>
              <a:buAutoNum type="arabicPeriod"/>
            </a:pPr>
            <a:r>
              <a:rPr lang="en-US" sz="2000" dirty="0">
                <a:solidFill>
                  <a:schemeClr val="tx1">
                    <a:lumMod val="50000"/>
                  </a:schemeClr>
                </a:solidFill>
                <a:latin typeface="+mn-lt"/>
              </a:rPr>
              <a:t>Existing customers</a:t>
            </a:r>
          </a:p>
          <a:p>
            <a:pPr lvl="1">
              <a:lnSpc>
                <a:spcPct val="100000"/>
              </a:lnSpc>
              <a:spcBef>
                <a:spcPts val="1200"/>
              </a:spcBef>
            </a:pPr>
            <a:r>
              <a:rPr lang="en-US" sz="2067" dirty="0">
                <a:solidFill>
                  <a:schemeClr val="tx1">
                    <a:lumMod val="50000"/>
                  </a:schemeClr>
                </a:solidFill>
                <a:latin typeface="+mn-lt"/>
              </a:rPr>
              <a:t>It costs anywhere from five to 25 times more to attract a new customer than to keep an existing customer. </a:t>
            </a:r>
          </a:p>
          <a:p>
            <a:pPr marL="609596" indent="-457200">
              <a:lnSpc>
                <a:spcPct val="100000"/>
              </a:lnSpc>
              <a:spcBef>
                <a:spcPts val="1200"/>
              </a:spcBef>
              <a:buFont typeface="+mj-lt"/>
              <a:buAutoNum type="arabicPeriod" startAt="2"/>
            </a:pPr>
            <a:r>
              <a:rPr lang="en-US" sz="2000" dirty="0">
                <a:solidFill>
                  <a:schemeClr val="tx1">
                    <a:lumMod val="50000"/>
                  </a:schemeClr>
                </a:solidFill>
                <a:latin typeface="+mn-lt"/>
              </a:rPr>
              <a:t>Referrals</a:t>
            </a:r>
            <a:endParaRPr lang="en-US" sz="2067" dirty="0">
              <a:solidFill>
                <a:schemeClr val="tx1">
                  <a:lumMod val="50000"/>
                </a:schemeClr>
              </a:solidFill>
            </a:endParaRPr>
          </a:p>
          <a:p>
            <a:pPr lvl="1">
              <a:lnSpc>
                <a:spcPct val="100000"/>
              </a:lnSpc>
              <a:spcBef>
                <a:spcPts val="1200"/>
              </a:spcBef>
            </a:pPr>
            <a:r>
              <a:rPr lang="en-US" sz="2067" dirty="0">
                <a:solidFill>
                  <a:schemeClr val="tx1">
                    <a:lumMod val="50000"/>
                  </a:schemeClr>
                </a:solidFill>
                <a:latin typeface="+mn-lt"/>
              </a:rPr>
              <a:t>There’s nothing more powerful than getting information about a product or service from a friend or people you trust before you buy.</a:t>
            </a:r>
          </a:p>
          <a:p>
            <a:pPr marL="609596" indent="-457200">
              <a:lnSpc>
                <a:spcPct val="100000"/>
              </a:lnSpc>
              <a:spcBef>
                <a:spcPts val="1200"/>
              </a:spcBef>
              <a:buFont typeface="+mj-lt"/>
              <a:buAutoNum type="arabicPeriod" startAt="3"/>
            </a:pPr>
            <a:r>
              <a:rPr lang="en-US" sz="2000" dirty="0">
                <a:solidFill>
                  <a:schemeClr val="tx1">
                    <a:lumMod val="50000"/>
                  </a:schemeClr>
                </a:solidFill>
                <a:latin typeface="+mn-lt"/>
              </a:rPr>
              <a:t>Networking and social networking</a:t>
            </a:r>
          </a:p>
          <a:p>
            <a:pPr lvl="1">
              <a:lnSpc>
                <a:spcPct val="100000"/>
              </a:lnSpc>
              <a:spcBef>
                <a:spcPts val="1200"/>
              </a:spcBef>
            </a:pPr>
            <a:r>
              <a:rPr lang="en-US" sz="2067" dirty="0">
                <a:solidFill>
                  <a:schemeClr val="tx1">
                    <a:lumMod val="50000"/>
                  </a:schemeClr>
                </a:solidFill>
                <a:latin typeface="+mn-lt"/>
              </a:rPr>
              <a:t>Networking is the art of building alliances or mutually beneficial relationships.</a:t>
            </a:r>
          </a:p>
        </p:txBody>
      </p:sp>
    </p:spTree>
    <p:extLst>
      <p:ext uri="{BB962C8B-B14F-4D97-AF65-F5344CB8AC3E}">
        <p14:creationId xmlns:p14="http://schemas.microsoft.com/office/powerpoint/2010/main" val="31279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US" dirty="0"/>
              <a:t>3.5 Go Fish: Resources To Help You Find </a:t>
            </a:r>
            <a:r>
              <a:rPr lang="en-US"/>
              <a:t>Your Prospects </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503156"/>
            <a:ext cx="11360800" cy="4842296"/>
          </a:xfrm>
        </p:spPr>
        <p:txBody>
          <a:bodyPr>
            <a:noAutofit/>
          </a:bodyPr>
          <a:lstStyle/>
          <a:p>
            <a:pPr marL="609596" indent="-457200">
              <a:lnSpc>
                <a:spcPct val="100000"/>
              </a:lnSpc>
              <a:spcBef>
                <a:spcPts val="1200"/>
              </a:spcBef>
              <a:buFont typeface="+mj-lt"/>
              <a:buAutoNum type="arabicPeriod" startAt="4"/>
            </a:pPr>
            <a:r>
              <a:rPr lang="en-US" sz="2000" dirty="0">
                <a:solidFill>
                  <a:schemeClr val="tx1">
                    <a:lumMod val="50000"/>
                  </a:schemeClr>
                </a:solidFill>
                <a:latin typeface="+mn-lt"/>
              </a:rPr>
              <a:t>Business directories in print</a:t>
            </a:r>
          </a:p>
          <a:p>
            <a:pPr marL="609596" indent="-457200">
              <a:lnSpc>
                <a:spcPct val="100000"/>
              </a:lnSpc>
              <a:spcBef>
                <a:spcPts val="1200"/>
              </a:spcBef>
              <a:buFont typeface="+mj-lt"/>
              <a:buAutoNum type="arabicPeriod" startAt="4"/>
            </a:pPr>
            <a:r>
              <a:rPr lang="en-US" sz="2000" dirty="0">
                <a:solidFill>
                  <a:schemeClr val="tx1">
                    <a:lumMod val="50000"/>
                  </a:schemeClr>
                </a:solidFill>
                <a:latin typeface="+mn-lt"/>
              </a:rPr>
              <a:t>Online databases and directories</a:t>
            </a:r>
          </a:p>
          <a:p>
            <a:pPr marL="609596" indent="-457200">
              <a:lnSpc>
                <a:spcPct val="100000"/>
              </a:lnSpc>
              <a:spcBef>
                <a:spcPts val="1200"/>
              </a:spcBef>
              <a:buFont typeface="+mj-lt"/>
              <a:buAutoNum type="arabicPeriod" startAt="4"/>
            </a:pPr>
            <a:r>
              <a:rPr lang="en-US" sz="2000" dirty="0">
                <a:solidFill>
                  <a:schemeClr val="tx1">
                    <a:lumMod val="50000"/>
                  </a:schemeClr>
                </a:solidFill>
                <a:latin typeface="+mn-lt"/>
              </a:rPr>
              <a:t>Newspapers, trade publications, and business journals</a:t>
            </a:r>
          </a:p>
          <a:p>
            <a:pPr marL="609596" indent="-457200">
              <a:lnSpc>
                <a:spcPct val="100000"/>
              </a:lnSpc>
              <a:spcBef>
                <a:spcPts val="1200"/>
              </a:spcBef>
              <a:buFont typeface="+mj-lt"/>
              <a:buAutoNum type="arabicPeriod" startAt="4"/>
            </a:pPr>
            <a:r>
              <a:rPr lang="en-US" sz="2000" dirty="0">
                <a:solidFill>
                  <a:schemeClr val="tx1">
                    <a:lumMod val="50000"/>
                  </a:schemeClr>
                </a:solidFill>
                <a:latin typeface="+mn-lt"/>
              </a:rPr>
              <a:t>Trade shows and events</a:t>
            </a:r>
          </a:p>
          <a:p>
            <a:pPr marL="609596" indent="-457200">
              <a:lnSpc>
                <a:spcPct val="100000"/>
              </a:lnSpc>
              <a:spcBef>
                <a:spcPts val="1200"/>
              </a:spcBef>
              <a:buFont typeface="+mj-lt"/>
              <a:buAutoNum type="arabicPeriod" startAt="4"/>
            </a:pPr>
            <a:r>
              <a:rPr lang="en-US" sz="2000" dirty="0">
                <a:solidFill>
                  <a:schemeClr val="tx1">
                    <a:lumMod val="50000"/>
                  </a:schemeClr>
                </a:solidFill>
                <a:latin typeface="+mn-lt"/>
              </a:rPr>
              <a:t>Advertising and direct mail</a:t>
            </a:r>
          </a:p>
          <a:p>
            <a:pPr marL="609596" indent="-457200">
              <a:lnSpc>
                <a:spcPct val="100000"/>
              </a:lnSpc>
              <a:spcBef>
                <a:spcPts val="1200"/>
              </a:spcBef>
              <a:buFont typeface="+mj-lt"/>
              <a:buAutoNum type="arabicPeriod" startAt="4"/>
            </a:pPr>
            <a:r>
              <a:rPr lang="en-US" sz="2000" dirty="0">
                <a:solidFill>
                  <a:schemeClr val="tx1">
                    <a:lumMod val="50000"/>
                  </a:schemeClr>
                </a:solidFill>
                <a:latin typeface="+mn-lt"/>
              </a:rPr>
              <a:t>Cold calling</a:t>
            </a:r>
          </a:p>
          <a:p>
            <a:pPr marL="609596" indent="-457200">
              <a:lnSpc>
                <a:spcPct val="100000"/>
              </a:lnSpc>
              <a:spcBef>
                <a:spcPts val="1200"/>
              </a:spcBef>
              <a:buFont typeface="+mj-lt"/>
              <a:buAutoNum type="arabicPeriod" startAt="4"/>
            </a:pPr>
            <a:r>
              <a:rPr lang="en-US" sz="2000" dirty="0">
                <a:solidFill>
                  <a:schemeClr val="tx1">
                    <a:lumMod val="50000"/>
                  </a:schemeClr>
                </a:solidFill>
                <a:latin typeface="+mn-lt"/>
              </a:rPr>
              <a:t>Being a subject matter expert</a:t>
            </a:r>
            <a:endParaRPr lang="en-CA" sz="2000" dirty="0">
              <a:solidFill>
                <a:schemeClr val="tx1">
                  <a:lumMod val="50000"/>
                </a:schemeClr>
              </a:solidFill>
              <a:latin typeface="+mn-lt"/>
            </a:endParaRPr>
          </a:p>
        </p:txBody>
      </p:sp>
      <p:sp>
        <p:nvSpPr>
          <p:cNvPr id="5" name="TextBox 4">
            <a:extLst>
              <a:ext uri="{FF2B5EF4-FFF2-40B4-BE49-F238E27FC236}">
                <a16:creationId xmlns:a16="http://schemas.microsoft.com/office/drawing/2014/main" id="{F901DB84-70D2-4BDC-43F8-4FD97BB1580D}"/>
              </a:ext>
            </a:extLst>
          </p:cNvPr>
          <p:cNvSpPr txBox="1"/>
          <p:nvPr/>
        </p:nvSpPr>
        <p:spPr>
          <a:xfrm>
            <a:off x="8822803" y="5024077"/>
            <a:ext cx="6094070" cy="276999"/>
          </a:xfrm>
          <a:prstGeom prst="rect">
            <a:avLst/>
          </a:prstGeom>
          <a:noFill/>
        </p:spPr>
        <p:txBody>
          <a:bodyPr wrap="square">
            <a:spAutoFit/>
          </a:bodyPr>
          <a:lstStyle/>
          <a:p>
            <a:r>
              <a:rPr lang="en-US" sz="1200" b="0" i="1" dirty="0">
                <a:solidFill>
                  <a:srgbClr val="191B26"/>
                </a:solidFill>
                <a:effectLst/>
                <a:hlinkClick r:id="rId3"/>
              </a:rPr>
              <a:t>Photo</a:t>
            </a:r>
            <a:r>
              <a:rPr lang="en-US" sz="1200" b="0" i="1" dirty="0">
                <a:solidFill>
                  <a:srgbClr val="191B26"/>
                </a:solidFill>
                <a:effectLst/>
              </a:rPr>
              <a:t> by </a:t>
            </a:r>
            <a:r>
              <a:rPr lang="en-US" sz="1200" b="0" i="1" u="sng" dirty="0" err="1">
                <a:solidFill>
                  <a:srgbClr val="191B26"/>
                </a:solidFill>
                <a:effectLst/>
                <a:hlinkClick r:id="rId4"/>
              </a:rPr>
              <a:t>Pexels</a:t>
            </a:r>
            <a:r>
              <a:rPr lang="en-US" sz="1200" b="0" i="1" dirty="0">
                <a:solidFill>
                  <a:srgbClr val="191B26"/>
                </a:solidFill>
                <a:effectLst/>
              </a:rPr>
              <a:t> via </a:t>
            </a:r>
            <a:r>
              <a:rPr lang="en-US" sz="1200" b="0" i="1" u="sng" dirty="0" err="1">
                <a:solidFill>
                  <a:srgbClr val="191B26"/>
                </a:solidFill>
                <a:effectLst/>
                <a:hlinkClick r:id="rId5"/>
              </a:rPr>
              <a:t>Pixabay</a:t>
            </a:r>
            <a:endParaRPr lang="en-US" sz="1200" i="1" dirty="0"/>
          </a:p>
        </p:txBody>
      </p:sp>
      <p:pic>
        <p:nvPicPr>
          <p:cNvPr id="4098" name="Picture 2" descr="Buiten Dineren, Restaurant, Bar">
            <a:extLst>
              <a:ext uri="{FF2B5EF4-FFF2-40B4-BE49-F238E27FC236}">
                <a16:creationId xmlns:a16="http://schemas.microsoft.com/office/drawing/2014/main" id="{5821D9C5-C305-59F5-458F-A5F426213C6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7797" y="1851932"/>
            <a:ext cx="4643755" cy="3094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618557"/>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Props1.xml><?xml version="1.0" encoding="utf-8"?>
<ds:datastoreItem xmlns:ds="http://schemas.openxmlformats.org/officeDocument/2006/customXml" ds:itemID="{4949CEBE-CB2A-4A35-B470-B9099A576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5F1669-CF34-4530-8D7E-ACDDD9540728}">
  <ds:schemaRefs>
    <ds:schemaRef ds:uri="http://schemas.microsoft.com/sharepoint/v3/contenttype/forms"/>
  </ds:schemaRefs>
</ds:datastoreItem>
</file>

<file path=customXml/itemProps3.xml><?xml version="1.0" encoding="utf-8"?>
<ds:datastoreItem xmlns:ds="http://schemas.openxmlformats.org/officeDocument/2006/customXml" ds:itemID="{70B09974-F33F-45C2-B79F-6C998C6E05D3}">
  <ds:schemaRefs>
    <ds:schemaRef ds:uri="http://schemas.microsoft.com/office/2006/metadata/properties"/>
    <ds:schemaRef ds:uri="http://purl.org/dc/dcmitype/"/>
    <ds:schemaRef ds:uri="3bcca7c6-e078-4369-806b-4ead88abfa08"/>
    <ds:schemaRef ds:uri="http://purl.org/dc/terms/"/>
    <ds:schemaRef ds:uri="http://purl.org/dc/elements/1.1/"/>
    <ds:schemaRef ds:uri="http://schemas.microsoft.com/office/2006/documentManagement/types"/>
    <ds:schemaRef ds:uri="8d9f5a15-a802-46f3-973e-7937d604f1b8"/>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1393</TotalTime>
  <Words>1783</Words>
  <Application>Microsoft Office PowerPoint</Application>
  <PresentationFormat>Widescreen</PresentationFormat>
  <Paragraphs>139</Paragraphs>
  <Slides>13</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Frutiger LT Std 55 Roman</vt:lpstr>
      <vt:lpstr>Open Sans</vt:lpstr>
      <vt:lpstr>Roboto</vt:lpstr>
      <vt:lpstr>Geometric</vt:lpstr>
      <vt:lpstr>Geometric</vt:lpstr>
      <vt:lpstr>Sales Leadership Management</vt:lpstr>
      <vt:lpstr>3.0 Learning Outcomes</vt:lpstr>
      <vt:lpstr>3.1 It’s A Process: Seven Steps To Successful Selling</vt:lpstr>
      <vt:lpstr>3.2 Solving, Not Selling</vt:lpstr>
      <vt:lpstr>3.3 The Seven Steps Of Selling</vt:lpstr>
      <vt:lpstr>3.3 The Seven Steps Of Selling </vt:lpstr>
      <vt:lpstr>3.4 Prospecting: A Vital Role In The Selling Process</vt:lpstr>
      <vt:lpstr>3.5 Go Fish: Resources To Help You Find Your Prospects</vt:lpstr>
      <vt:lpstr>3.5 Go Fish: Resources To Help You Find Your Prospects </vt:lpstr>
      <vt:lpstr>3.6 Researching Your Prospect: Going Deeper</vt:lpstr>
      <vt:lpstr>3.7 Qualifying Your Prospects</vt:lpstr>
      <vt:lpstr>3.8 Key Takeaways &amp; Terms</vt:lpstr>
      <vt:lpstr>3.9 Test Your Knowledge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 Shauna</dc:creator>
  <cp:lastModifiedBy>Steeves, Catherine</cp:lastModifiedBy>
  <cp:revision>270</cp:revision>
  <dcterms:created xsi:type="dcterms:W3CDTF">2023-05-25T13:46:06Z</dcterms:created>
  <dcterms:modified xsi:type="dcterms:W3CDTF">2023-08-29T12:23:23Z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