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0"/>
  </p:notesMasterIdLst>
  <p:sldIdLst>
    <p:sldId id="259" r:id="rId6"/>
    <p:sldId id="258" r:id="rId7"/>
    <p:sldId id="282" r:id="rId8"/>
    <p:sldId id="283" r:id="rId9"/>
    <p:sldId id="284" r:id="rId10"/>
    <p:sldId id="290" r:id="rId11"/>
    <p:sldId id="291" r:id="rId12"/>
    <p:sldId id="292" r:id="rId13"/>
    <p:sldId id="293" r:id="rId14"/>
    <p:sldId id="294" r:id="rId15"/>
    <p:sldId id="295" r:id="rId16"/>
    <p:sldId id="296" r:id="rId17"/>
    <p:sldId id="309"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7D113-0925-E847-A3E7-E203DAEC9FA8}" v="62" dt="2023-06-19T18:39:05.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autoAdjust="0"/>
    <p:restoredTop sz="93831" autoAdjust="0"/>
  </p:normalViewPr>
  <p:slideViewPr>
    <p:cSldViewPr snapToGrid="0">
      <p:cViewPr varScale="1">
        <p:scale>
          <a:sx n="71" d="100"/>
          <a:sy n="71" d="100"/>
        </p:scale>
        <p:origin x="78" y="67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213429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253129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Consider the following situations:</a:t>
            </a:r>
          </a:p>
          <a:p>
            <a:pPr>
              <a:buFont typeface="Arial" panose="020B0604020202020204" pitchFamily="34" charset="0"/>
              <a:buChar char="•"/>
            </a:pPr>
            <a:r>
              <a:rPr lang="en-CA" dirty="0"/>
              <a:t>A cardiac surgeon with a high-risk patient is wondering what to do. The physician calls Ted Schulte at Guidant to get his input on how to handle the situation. Schulte recommends the appropriate pacemaker and offers to drive one hundred miles early in the morning in order to be able to answer any questions that might arise during the surgery.</a:t>
            </a:r>
          </a:p>
          <a:p>
            <a:pPr>
              <a:buFont typeface="Arial" panose="020B0604020202020204" pitchFamily="34" charset="0"/>
              <a:buChar char="•"/>
            </a:pPr>
            <a:r>
              <a:rPr lang="en-CA" dirty="0"/>
              <a:t>A food wholesaler is working overtime to prepare invoices. Unfortunately, one out of five has a mistake. The result is that customers don’t get their invoices in a timely fashion, so they don’t pay quickly and don’t pay the correct amounts. Consequently, the company has to borrow money fulfill its payroll obligations. Jay King, a salesperson from DG Vault, recommends the wholesaler purchase an electronic invoicing system. The wholesaler does. Subsequently, it takes the wholesaler just days to get invoices ready, instead of weeks. And instead of the invoices being only 80 percent accurate, they are close to being 100 percent accurate. The wholesaler no longer has trouble meeting its payroll because customers are paying more quickly.</a:t>
            </a:r>
          </a:p>
          <a:p>
            <a:pPr>
              <a:buFont typeface="Arial" panose="020B0604020202020204" pitchFamily="34" charset="0"/>
              <a:buChar char="•"/>
            </a:pPr>
            <a:r>
              <a:rPr lang="en-CA" dirty="0"/>
              <a:t>Sanderson Farms, a chicken processor, wants to build a new plant near Waco, Texas. The chambers of commerce for several towns in the area vie for the project. The chamber representative from Waco, though, locates an enterprise zone that reduces the company’s taxes for a period of time, and then works with a local banker to get the company better financing. In addition, the rep gets a local technical college involved so Sanderson will have enough trained employees. These factors create a unique package that sells the company on setting up shop in Waco.</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31388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98893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7459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B2B</a:t>
            </a:r>
          </a:p>
          <a:p>
            <a:r>
              <a:rPr lang="en-CA" dirty="0"/>
              <a:t>Epson sells printers to Staples and makes them to the specifications determined by Staples or </a:t>
            </a:r>
            <a:r>
              <a:rPr lang="en-CA" dirty="0" err="1"/>
              <a:t>Levis</a:t>
            </a:r>
            <a:r>
              <a:rPr lang="en-CA" dirty="0"/>
              <a:t> sells to the Bay or other big box stores certain types of their jeans specific to that big box store (you can only get those product lines in those stores). Other examples of B2B selling include parts or ingredients, such as when Intel sells computer chips to Toshiba to manufacture laptop computers or when a fabric company sells cotton fabric to Gap to make their T-shirts. Many B2B companies, such as Intel, have branded their products so that consumers quickly identify these products even though the products are only sold to businesses.</a:t>
            </a:r>
          </a:p>
          <a:p>
            <a:endParaRPr lang="en-CA" dirty="0"/>
          </a:p>
          <a:p>
            <a:r>
              <a:rPr lang="en-CA" b="1" dirty="0"/>
              <a:t>Example: B2C</a:t>
            </a:r>
          </a:p>
          <a:p>
            <a:r>
              <a:rPr lang="en-CA" dirty="0"/>
              <a:t>In the example above, when Staples sell the Epson printers to consumers, it is B2C personal selling. Other examples of B2C selling include a waiter taking your order at a restaurant, a salesperson helping you find jeans in your size at American Eagle Outfitters, or a real estate agent showing you a house. Some companies engage in both B2B and B2C selling, such as Staples, FedEx, Microsoft, Costco and Geek Squad, since they serve business customers as well as the ultimate consumer. Many manufacturers such as Dove, Coke, and Oscar Meyer do not actually participate in B2C personal selling, but these brands use B2C marketing to make consumers aware of their brands. Meanwhile, their B2B personal selling organizations focus on selling these products to retailers such as Safeway, CVS, and Sam’s Club (i.e., their customers), which in turn, sell their products in B2C channels to consumers like you.</a:t>
            </a:r>
          </a:p>
          <a:p>
            <a:endParaRPr lang="en-CA" dirty="0"/>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81893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Strategic Alliance</a:t>
            </a:r>
          </a:p>
          <a:p>
            <a:r>
              <a:rPr lang="en-CA" dirty="0"/>
              <a:t>Before introducing the iPhone, Apple contracted AT&amp;T to be the exclusive service provider. Each company had something to contribute to the relationship, and each one had something to gain. In this case, AT&amp;T pays Apple for each new customer it receives. Apple increases its revenues, and AT&amp;T gains new customers. Both companies had to invest in research and development to make the relationship happen. Both companies “had skin in the game,” so both worked hard to ensure success through public relations, advertising, personal selling, and follow-up customer service. As a result, the relationship has been extremely successful for both parties, as a strategic alliance should be (</a:t>
            </a:r>
            <a:r>
              <a:rPr lang="en-CA" dirty="0" err="1"/>
              <a:t>Cauley</a:t>
            </a:r>
            <a:r>
              <a:rPr lang="en-CA" dirty="0"/>
              <a:t>, 2008).</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2898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2983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creativecommons.org/licenses/by-nc-sa/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nl/photos/vrouw-winkelen-levensstijl-3040029/"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hyperlink" Target="https://pixabay.com/nl/?utm_source=link-attribution&amp;utm_medium=referral&amp;utm_campaign=image&amp;utm_content=3040029" TargetMode="External"/><Relationship Id="rId4" Type="http://schemas.openxmlformats.org/officeDocument/2006/relationships/hyperlink" Target="https://pixabay.com/nl/users/gonghuimin468-3804290/?utm_source=link-attribution&amp;utm_medium=referral&amp;utm_campaign=image&amp;utm_content=304002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campusontario.pressbooks.pub/salesleadershipmgmt/chapter/2-7-test-your-knowledge/" TargetMode="External"/><Relationship Id="rId1" Type="http://schemas.openxmlformats.org/officeDocument/2006/relationships/slideLayout" Target="../slideLayouts/slideLayout14.xml"/><Relationship Id="rId6" Type="http://schemas.openxmlformats.org/officeDocument/2006/relationships/hyperlink" Target="https://pixabay.com/nl/?utm_source=link-attribution&amp;utm_medium=referral&amp;utm_campaign=image&amp;utm_content=2925962" TargetMode="External"/><Relationship Id="rId5" Type="http://schemas.openxmlformats.org/officeDocument/2006/relationships/hyperlink" Target="https://pixabay.com/nl/users/geralt-9301/?utm_source=link-attribution&amp;utm_medium=referral&amp;utm_campaign=image&amp;utm_content=2925962" TargetMode="External"/><Relationship Id="rId4" Type="http://schemas.openxmlformats.org/officeDocument/2006/relationships/hyperlink" Target="https://pixabay.com/nl/photos/aanzetten-uitzetten-vraagteken-292596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nl/photos/winkelpand-etalage-facade-1542896/"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s://pixabay.com/nl/?utm_source=link-attribution&amp;utm_medium=referral&amp;utm_campaign=image&amp;utm_content=1542896" TargetMode="External"/><Relationship Id="rId4" Type="http://schemas.openxmlformats.org/officeDocument/2006/relationships/hyperlink" Target="https://pixabay.com/nl/users/joenomias-2512814/?utm_source=link-attribution&amp;utm_medium=referral&amp;utm_campaign=image&amp;utm_content=154289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ndex.php?title=User:Factoryjoe&amp;action=edit&amp;redlink=1" TargetMode="External"/><Relationship Id="rId4" Type="http://schemas.openxmlformats.org/officeDocument/2006/relationships/hyperlink" Target="https://commons.wikimedia.org/wiki/File:Maslow%27s_Hierarchy_of_Needs.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ecampusontario.pressbooks.pub/salesleadershipmgmt/chapter/2-3-business-to-business-b2b-buy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57875" y="3621217"/>
            <a:ext cx="11760251"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 sz="3600" dirty="0"/>
              <a:t>Chapter 2: </a:t>
            </a:r>
            <a:r>
              <a:rPr lang="en-US" sz="3600" dirty="0"/>
              <a:t>Why And How People And Organizations Buy</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2.4 How The Buying Process Works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rPr>
              <a:t>The Traditional View of the Seven Steps of the B2B Buying Process</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Recognizing the need</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Defining the need</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Developing the specifications</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Searching for appropriate suppliers</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Requesting proposals</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Evaluating proposals</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Making the buying decision</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Post-purchase evaluation</a:t>
            </a:r>
          </a:p>
        </p:txBody>
      </p:sp>
      <p:pic>
        <p:nvPicPr>
          <p:cNvPr id="3074" name="Picture 2" descr="B2B Buying Steps: recognize a need, define the need, develop specs, search for suppliers, RFP, evaluate, buy and evaluate.">
            <a:extLst>
              <a:ext uri="{FF2B5EF4-FFF2-40B4-BE49-F238E27FC236}">
                <a16:creationId xmlns:a16="http://schemas.microsoft.com/office/drawing/2014/main" id="{645959F6-A4D7-B99C-D5D4-04870E0E6E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5" b="4037"/>
          <a:stretch/>
        </p:blipFill>
        <p:spPr bwMode="auto">
          <a:xfrm>
            <a:off x="5748759" y="1908044"/>
            <a:ext cx="5680400" cy="41943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2B7AA1-A4D2-79D7-8DB9-55ADF917C368}"/>
              </a:ext>
            </a:extLst>
          </p:cNvPr>
          <p:cNvSpPr txBox="1"/>
          <p:nvPr/>
        </p:nvSpPr>
        <p:spPr>
          <a:xfrm>
            <a:off x="6608303" y="6137109"/>
            <a:ext cx="6094070" cy="276999"/>
          </a:xfrm>
          <a:prstGeom prst="rect">
            <a:avLst/>
          </a:prstGeom>
          <a:noFill/>
        </p:spPr>
        <p:txBody>
          <a:bodyPr wrap="square">
            <a:spAutoFit/>
          </a:bodyPr>
          <a:lstStyle/>
          <a:p>
            <a:r>
              <a:rPr lang="en-US" sz="1200" b="0" i="1" dirty="0">
                <a:solidFill>
                  <a:srgbClr val="003180"/>
                </a:solidFill>
                <a:effectLst/>
              </a:rPr>
              <a:t>Figure 2.4.1 “B2B Buying Steps” by Freddy Vale </a:t>
            </a:r>
            <a:r>
              <a:rPr lang="en-US" sz="1200" b="0" i="1" u="sng" dirty="0">
                <a:effectLst/>
                <a:hlinkClick r:id="rId4"/>
              </a:rPr>
              <a:t>CC BY-NC-SA 4.0</a:t>
            </a:r>
            <a:endParaRPr lang="en-US" sz="1200" dirty="0"/>
          </a:p>
        </p:txBody>
      </p:sp>
    </p:spTree>
    <p:extLst>
      <p:ext uri="{BB962C8B-B14F-4D97-AF65-F5344CB8AC3E}">
        <p14:creationId xmlns:p14="http://schemas.microsoft.com/office/powerpoint/2010/main" val="214988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2.4 How The Buying Process Works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CA" sz="2000" b="1" dirty="0">
                <a:solidFill>
                  <a:schemeClr val="tx1">
                    <a:lumMod val="50000"/>
                  </a:schemeClr>
                </a:solidFill>
                <a:latin typeface="+mn-lt"/>
              </a:rPr>
              <a:t>Emotions Dominate B2B Buying</a:t>
            </a:r>
          </a:p>
          <a:p>
            <a:pPr marL="152396" indent="0">
              <a:lnSpc>
                <a:spcPct val="100000"/>
              </a:lnSpc>
              <a:spcBef>
                <a:spcPts val="1200"/>
              </a:spcBef>
              <a:buNone/>
            </a:pPr>
            <a:r>
              <a:rPr lang="en-US" sz="2000" dirty="0">
                <a:solidFill>
                  <a:schemeClr val="tx1">
                    <a:lumMod val="50000"/>
                  </a:schemeClr>
                </a:solidFill>
              </a:rPr>
              <a:t>B</a:t>
            </a:r>
            <a:r>
              <a:rPr lang="en-US" sz="2000" dirty="0">
                <a:solidFill>
                  <a:schemeClr val="tx1">
                    <a:lumMod val="50000"/>
                  </a:schemeClr>
                </a:solidFill>
                <a:latin typeface="+mn-lt"/>
              </a:rPr>
              <a:t>usiness-to-business means person-to- person. That means that although a B2B buyer is making a decision on behalf of their company, they still behaves like a consumer and is subject to emotions and feelings.</a:t>
            </a:r>
            <a:endParaRPr lang="en-CA" sz="2000" dirty="0">
              <a:solidFill>
                <a:schemeClr val="tx1">
                  <a:lumMod val="50000"/>
                </a:schemeClr>
              </a:solidFill>
              <a:latin typeface="+mn-lt"/>
            </a:endParaRPr>
          </a:p>
          <a:p>
            <a:pPr marL="152396" indent="0">
              <a:lnSpc>
                <a:spcPct val="100000"/>
              </a:lnSpc>
              <a:spcBef>
                <a:spcPts val="1200"/>
              </a:spcBef>
              <a:buNone/>
            </a:pPr>
            <a:r>
              <a:rPr lang="en-CA" sz="2000" b="1" dirty="0">
                <a:solidFill>
                  <a:schemeClr val="tx1">
                    <a:lumMod val="50000"/>
                  </a:schemeClr>
                </a:solidFill>
                <a:latin typeface="+mn-lt"/>
              </a:rPr>
              <a:t>Fear and Trust</a:t>
            </a:r>
          </a:p>
          <a:p>
            <a:pPr marL="152396" indent="0">
              <a:lnSpc>
                <a:spcPct val="100000"/>
              </a:lnSpc>
              <a:spcBef>
                <a:spcPts val="1200"/>
              </a:spcBef>
              <a:buNone/>
            </a:pPr>
            <a:r>
              <a:rPr lang="en-US" sz="2000" dirty="0">
                <a:solidFill>
                  <a:schemeClr val="tx1">
                    <a:lumMod val="50000"/>
                  </a:schemeClr>
                </a:solidFill>
                <a:latin typeface="+mn-lt"/>
              </a:rPr>
              <a:t>People will not buy from someone they don’t trust, which is why some salespeople are more successful than others; they work to establish and develop trust with the customer. </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414029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2.5 Buying Process Meets Fab</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latin typeface="+mn-lt"/>
              </a:rPr>
              <a:t>Features, Advantages, and Benefits (FAB)</a:t>
            </a:r>
          </a:p>
          <a:p>
            <a:pPr marL="152396" indent="0">
              <a:lnSpc>
                <a:spcPct val="100000"/>
              </a:lnSpc>
              <a:spcBef>
                <a:spcPts val="1200"/>
              </a:spcBef>
              <a:buNone/>
            </a:pPr>
            <a:r>
              <a:rPr lang="en-US" sz="2000" dirty="0">
                <a:solidFill>
                  <a:schemeClr val="tx1">
                    <a:lumMod val="50000"/>
                  </a:schemeClr>
                </a:solidFill>
                <a:latin typeface="+mn-lt"/>
              </a:rPr>
              <a:t>FAB is more than a way of selling; it’s a way of thinking like your customers. </a:t>
            </a:r>
          </a:p>
          <a:p>
            <a:pPr marL="1276320" lvl="1" indent="-342900">
              <a:lnSpc>
                <a:spcPct val="100000"/>
              </a:lnSpc>
              <a:spcBef>
                <a:spcPts val="1200"/>
              </a:spcBef>
              <a:buFont typeface="Courier New" panose="02070309020205020404" pitchFamily="49" charset="0"/>
              <a:buChar char="o"/>
            </a:pPr>
            <a:r>
              <a:rPr lang="en-US" sz="2067" dirty="0">
                <a:solidFill>
                  <a:schemeClr val="tx1">
                    <a:lumMod val="50000"/>
                  </a:schemeClr>
                </a:solidFill>
                <a:latin typeface="+mn-lt"/>
              </a:rPr>
              <a:t>Feature: what the product has</a:t>
            </a:r>
          </a:p>
          <a:p>
            <a:pPr marL="1276320" lvl="1" indent="-342900">
              <a:lnSpc>
                <a:spcPct val="100000"/>
              </a:lnSpc>
              <a:spcBef>
                <a:spcPts val="1200"/>
              </a:spcBef>
              <a:buFont typeface="Courier New" panose="02070309020205020404" pitchFamily="49" charset="0"/>
              <a:buChar char="o"/>
            </a:pPr>
            <a:r>
              <a:rPr lang="en-US" sz="2067" dirty="0">
                <a:solidFill>
                  <a:schemeClr val="tx1">
                    <a:lumMod val="50000"/>
                  </a:schemeClr>
                </a:solidFill>
                <a:latin typeface="+mn-lt"/>
              </a:rPr>
              <a:t>Advantage: what the features do</a:t>
            </a:r>
          </a:p>
          <a:p>
            <a:pPr marL="1276320" lvl="1" indent="-342900">
              <a:lnSpc>
                <a:spcPct val="100000"/>
              </a:lnSpc>
              <a:spcBef>
                <a:spcPts val="1200"/>
              </a:spcBef>
              <a:buFont typeface="Courier New" panose="02070309020205020404" pitchFamily="49" charset="0"/>
              <a:buChar char="o"/>
            </a:pPr>
            <a:r>
              <a:rPr lang="en-US" sz="2067" dirty="0">
                <a:solidFill>
                  <a:schemeClr val="tx1">
                    <a:lumMod val="50000"/>
                  </a:schemeClr>
                </a:solidFill>
                <a:latin typeface="+mn-lt"/>
              </a:rPr>
              <a:t>Benefit: what the features mean</a:t>
            </a:r>
            <a:endParaRPr lang="en-CA" sz="2067" dirty="0">
              <a:solidFill>
                <a:schemeClr val="tx1">
                  <a:lumMod val="50000"/>
                </a:schemeClr>
              </a:solidFill>
              <a:latin typeface="+mn-lt"/>
            </a:endParaRPr>
          </a:p>
        </p:txBody>
      </p:sp>
      <p:sp>
        <p:nvSpPr>
          <p:cNvPr id="5" name="TextBox 4">
            <a:extLst>
              <a:ext uri="{FF2B5EF4-FFF2-40B4-BE49-F238E27FC236}">
                <a16:creationId xmlns:a16="http://schemas.microsoft.com/office/drawing/2014/main" id="{6CA64A30-6C1D-A47B-FFD4-2EA1F6C582CF}"/>
              </a:ext>
            </a:extLst>
          </p:cNvPr>
          <p:cNvSpPr txBox="1"/>
          <p:nvPr/>
        </p:nvSpPr>
        <p:spPr>
          <a:xfrm>
            <a:off x="7781081" y="5855874"/>
            <a:ext cx="6094070" cy="276999"/>
          </a:xfrm>
          <a:prstGeom prst="rect">
            <a:avLst/>
          </a:prstGeom>
          <a:noFill/>
        </p:spPr>
        <p:txBody>
          <a:bodyPr wrap="square">
            <a:spAutoFit/>
          </a:bodyPr>
          <a:lstStyle/>
          <a:p>
            <a:r>
              <a:rPr lang="en-US" sz="1200" b="0" i="1" dirty="0">
                <a:solidFill>
                  <a:srgbClr val="191B26"/>
                </a:solidFill>
                <a:effectLst/>
              </a:rPr>
              <a:t> </a:t>
            </a:r>
            <a:r>
              <a:rPr lang="en-US" sz="1200" b="0" i="1" dirty="0">
                <a:solidFill>
                  <a:srgbClr val="191B26"/>
                </a:solidFill>
                <a:effectLst/>
                <a:hlinkClick r:id="rId3"/>
              </a:rPr>
              <a:t>Photo</a:t>
            </a:r>
            <a:r>
              <a:rPr lang="en-US" sz="1200" b="0" i="1" dirty="0">
                <a:solidFill>
                  <a:srgbClr val="191B26"/>
                </a:solidFill>
                <a:effectLst/>
              </a:rPr>
              <a:t> by </a:t>
            </a:r>
            <a:r>
              <a:rPr lang="en-US" sz="1200" b="0" i="1" u="sng" dirty="0">
                <a:solidFill>
                  <a:srgbClr val="191B26"/>
                </a:solidFill>
                <a:effectLst/>
                <a:hlinkClick r:id="rId4"/>
              </a:rPr>
              <a:t>gonghuimin468</a:t>
            </a:r>
            <a:r>
              <a:rPr lang="en-US" sz="1200" b="0" i="1" dirty="0">
                <a:solidFill>
                  <a:srgbClr val="191B26"/>
                </a:solidFill>
                <a:effectLst/>
              </a:rPr>
              <a:t> via </a:t>
            </a:r>
            <a:r>
              <a:rPr lang="en-US" sz="1200" b="0" i="1" u="sng" dirty="0" err="1">
                <a:solidFill>
                  <a:srgbClr val="191B26"/>
                </a:solidFill>
                <a:effectLst/>
                <a:hlinkClick r:id="rId5"/>
              </a:rPr>
              <a:t>Pixabay</a:t>
            </a:r>
            <a:endParaRPr lang="en-US" sz="1200" i="1" dirty="0"/>
          </a:p>
        </p:txBody>
      </p:sp>
      <p:pic>
        <p:nvPicPr>
          <p:cNvPr id="4098" name="Picture 2" descr="Vrouw, Winkelen, Levensstijl, Volwassen">
            <a:extLst>
              <a:ext uri="{FF2B5EF4-FFF2-40B4-BE49-F238E27FC236}">
                <a16:creationId xmlns:a16="http://schemas.microsoft.com/office/drawing/2014/main" id="{CB1D9693-D3EC-F8DF-77EC-0A66E5DCF7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3436" y="2906798"/>
            <a:ext cx="4038540" cy="269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9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a:xfrm>
            <a:off x="415600" y="136764"/>
            <a:ext cx="11360800" cy="810400"/>
          </a:xfrm>
        </p:spPr>
        <p:txBody>
          <a:bodyPr>
            <a:normAutofit/>
          </a:bodyPr>
          <a:lstStyle/>
          <a:p>
            <a:r>
              <a:rPr lang="en-CA" dirty="0"/>
              <a:t>2.6 Key Takeaways &amp; Terms</a:t>
            </a:r>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360200" y="1007852"/>
            <a:ext cx="11471600" cy="4842296"/>
          </a:xfrm>
        </p:spPr>
        <p:txBody>
          <a:bodyPr>
            <a:noAutofit/>
          </a:bodyPr>
          <a:lstStyle/>
          <a:p>
            <a:pPr>
              <a:lnSpc>
                <a:spcPct val="100000"/>
              </a:lnSpc>
              <a:spcBef>
                <a:spcPts val="1200"/>
              </a:spcBef>
            </a:pPr>
            <a:r>
              <a:rPr lang="en-US" sz="2000" dirty="0">
                <a:solidFill>
                  <a:schemeClr val="tx1">
                    <a:lumMod val="50000"/>
                  </a:schemeClr>
                </a:solidFill>
              </a:rPr>
              <a:t>Advantage</a:t>
            </a:r>
          </a:p>
          <a:p>
            <a:pPr>
              <a:lnSpc>
                <a:spcPct val="100000"/>
              </a:lnSpc>
              <a:spcBef>
                <a:spcPts val="1200"/>
              </a:spcBef>
            </a:pPr>
            <a:r>
              <a:rPr lang="en-CA" sz="2000" dirty="0">
                <a:solidFill>
                  <a:schemeClr val="tx1">
                    <a:lumMod val="50000"/>
                  </a:schemeClr>
                </a:solidFill>
                <a:latin typeface="+mn-lt"/>
              </a:rPr>
              <a:t>B2B purchaser</a:t>
            </a:r>
          </a:p>
          <a:p>
            <a:pPr>
              <a:lnSpc>
                <a:spcPct val="100000"/>
              </a:lnSpc>
              <a:spcBef>
                <a:spcPts val="1200"/>
              </a:spcBef>
            </a:pPr>
            <a:r>
              <a:rPr lang="en-CA" sz="2000" dirty="0">
                <a:solidFill>
                  <a:schemeClr val="tx1">
                    <a:lumMod val="50000"/>
                  </a:schemeClr>
                </a:solidFill>
                <a:latin typeface="+mn-lt"/>
              </a:rPr>
              <a:t>Buying centre</a:t>
            </a:r>
          </a:p>
          <a:p>
            <a:pPr>
              <a:lnSpc>
                <a:spcPct val="100000"/>
              </a:lnSpc>
              <a:spcBef>
                <a:spcPts val="1200"/>
              </a:spcBef>
            </a:pPr>
            <a:r>
              <a:rPr lang="en-CA" sz="2000" dirty="0">
                <a:solidFill>
                  <a:schemeClr val="tx1">
                    <a:lumMod val="50000"/>
                  </a:schemeClr>
                </a:solidFill>
                <a:latin typeface="+mn-lt"/>
              </a:rPr>
              <a:t>Decision makers</a:t>
            </a:r>
          </a:p>
          <a:p>
            <a:pPr>
              <a:lnSpc>
                <a:spcPct val="100000"/>
              </a:lnSpc>
              <a:spcBef>
                <a:spcPts val="1200"/>
              </a:spcBef>
            </a:pPr>
            <a:r>
              <a:rPr lang="en-CA" sz="2000" dirty="0">
                <a:solidFill>
                  <a:schemeClr val="tx1">
                    <a:lumMod val="50000"/>
                  </a:schemeClr>
                </a:solidFill>
                <a:latin typeface="+mn-lt"/>
              </a:rPr>
              <a:t>Initiators</a:t>
            </a:r>
          </a:p>
          <a:p>
            <a:pPr>
              <a:lnSpc>
                <a:spcPct val="100000"/>
              </a:lnSpc>
              <a:spcBef>
                <a:spcPts val="1200"/>
              </a:spcBef>
            </a:pPr>
            <a:r>
              <a:rPr lang="en-CA" sz="2000" dirty="0">
                <a:solidFill>
                  <a:schemeClr val="tx1">
                    <a:lumMod val="50000"/>
                  </a:schemeClr>
                </a:solidFill>
                <a:latin typeface="+mn-lt"/>
              </a:rPr>
              <a:t>Power Level</a:t>
            </a:r>
          </a:p>
          <a:p>
            <a:pPr>
              <a:lnSpc>
                <a:spcPct val="100000"/>
              </a:lnSpc>
              <a:spcBef>
                <a:spcPts val="1200"/>
              </a:spcBef>
            </a:pPr>
            <a:r>
              <a:rPr lang="en-CA" sz="2000" dirty="0">
                <a:solidFill>
                  <a:schemeClr val="tx1">
                    <a:lumMod val="50000"/>
                  </a:schemeClr>
                </a:solidFill>
                <a:latin typeface="+mn-lt"/>
              </a:rPr>
              <a:t>Science of consumer behaviour</a:t>
            </a:r>
          </a:p>
          <a:p>
            <a:pPr>
              <a:lnSpc>
                <a:spcPct val="100000"/>
              </a:lnSpc>
              <a:spcBef>
                <a:spcPts val="1200"/>
              </a:spcBef>
            </a:pPr>
            <a:r>
              <a:rPr lang="en-CA" sz="2000" dirty="0">
                <a:solidFill>
                  <a:schemeClr val="tx1">
                    <a:lumMod val="50000"/>
                  </a:schemeClr>
                </a:solidFill>
                <a:latin typeface="+mn-lt"/>
              </a:rPr>
              <a:t>Strategic alliance</a:t>
            </a:r>
          </a:p>
          <a:p>
            <a:pPr>
              <a:lnSpc>
                <a:spcPct val="100000"/>
              </a:lnSpc>
              <a:spcBef>
                <a:spcPts val="1200"/>
              </a:spcBef>
            </a:pPr>
            <a:r>
              <a:rPr lang="en-CA" sz="2000" dirty="0">
                <a:solidFill>
                  <a:schemeClr val="tx1">
                    <a:lumMod val="50000"/>
                  </a:schemeClr>
                </a:solidFill>
                <a:latin typeface="+mn-lt"/>
              </a:rPr>
              <a:t>Users</a:t>
            </a:r>
          </a:p>
          <a:p>
            <a:pPr>
              <a:lnSpc>
                <a:spcPct val="100000"/>
              </a:lnSpc>
              <a:spcBef>
                <a:spcPts val="1200"/>
              </a:spcBef>
            </a:pPr>
            <a:r>
              <a:rPr lang="en-CA" sz="2000" dirty="0">
                <a:solidFill>
                  <a:schemeClr val="tx1">
                    <a:lumMod val="50000"/>
                  </a:schemeClr>
                </a:solidFill>
                <a:latin typeface="+mn-lt"/>
              </a:rPr>
              <a:t>Wants</a:t>
            </a:r>
          </a:p>
          <a:p>
            <a:pPr>
              <a:lnSpc>
                <a:spcPct val="100000"/>
              </a:lnSpc>
              <a:spcBef>
                <a:spcPts val="1200"/>
              </a:spcBef>
            </a:pP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132323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FB06-7675-B3B0-CC6F-AC1FE6F47BCE}"/>
              </a:ext>
            </a:extLst>
          </p:cNvPr>
          <p:cNvSpPr>
            <a:spLocks noGrp="1"/>
          </p:cNvSpPr>
          <p:nvPr>
            <p:ph type="title"/>
          </p:nvPr>
        </p:nvSpPr>
        <p:spPr/>
        <p:txBody>
          <a:bodyPr/>
          <a:lstStyle/>
          <a:p>
            <a:r>
              <a:rPr lang="en-US" dirty="0"/>
              <a:t>2.7 Test Your Knowledge</a:t>
            </a:r>
          </a:p>
        </p:txBody>
      </p:sp>
      <p:sp>
        <p:nvSpPr>
          <p:cNvPr id="3" name="Text Placeholder 2">
            <a:extLst>
              <a:ext uri="{FF2B5EF4-FFF2-40B4-BE49-F238E27FC236}">
                <a16:creationId xmlns:a16="http://schemas.microsoft.com/office/drawing/2014/main" id="{FF31C106-6140-F651-A0CE-5E00816DD8BD}"/>
              </a:ext>
            </a:extLst>
          </p:cNvPr>
          <p:cNvSpPr>
            <a:spLocks noGrp="1"/>
          </p:cNvSpPr>
          <p:nvPr>
            <p:ph type="body" idx="1"/>
          </p:nvPr>
        </p:nvSpPr>
        <p:spPr>
          <a:xfrm>
            <a:off x="415602" y="2913050"/>
            <a:ext cx="3288299" cy="4452000"/>
          </a:xfrm>
        </p:spPr>
        <p:txBody>
          <a:bodyPr>
            <a:normAutofit/>
          </a:bodyPr>
          <a:lstStyle/>
          <a:p>
            <a:pPr marL="152396" indent="0">
              <a:buNone/>
            </a:pPr>
            <a:r>
              <a:rPr lang="en-US" sz="2800" b="1" dirty="0">
                <a:solidFill>
                  <a:schemeClr val="tx1">
                    <a:lumMod val="50000"/>
                  </a:schemeClr>
                </a:solidFill>
                <a:hlinkClick r:id="rId2"/>
              </a:rPr>
              <a:t>Link: Questions</a:t>
            </a:r>
            <a:endParaRPr lang="en-US" sz="2800" b="1" dirty="0">
              <a:solidFill>
                <a:schemeClr val="tx1">
                  <a:lumMod val="50000"/>
                </a:schemeClr>
              </a:solidFill>
            </a:endParaRPr>
          </a:p>
        </p:txBody>
      </p:sp>
      <p:pic>
        <p:nvPicPr>
          <p:cNvPr id="5122" name="Picture 2" descr="Aanzetten, Uitzetten, Vraagteken">
            <a:extLst>
              <a:ext uri="{FF2B5EF4-FFF2-40B4-BE49-F238E27FC236}">
                <a16:creationId xmlns:a16="http://schemas.microsoft.com/office/drawing/2014/main" id="{BB01515A-2971-EC6C-1D99-B32ABA9A5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336" y="1417787"/>
            <a:ext cx="7424317" cy="4651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C1BFAC-0608-D698-60AE-B590766DB34B}"/>
              </a:ext>
            </a:extLst>
          </p:cNvPr>
          <p:cNvSpPr txBox="1"/>
          <p:nvPr/>
        </p:nvSpPr>
        <p:spPr>
          <a:xfrm>
            <a:off x="6837747" y="6172833"/>
            <a:ext cx="6094070" cy="276999"/>
          </a:xfrm>
          <a:prstGeom prst="rect">
            <a:avLst/>
          </a:prstGeom>
          <a:noFill/>
        </p:spPr>
        <p:txBody>
          <a:bodyPr wrap="square">
            <a:spAutoFit/>
          </a:bodyPr>
          <a:lstStyle/>
          <a:p>
            <a:r>
              <a:rPr lang="en-US" sz="1200" i="1" dirty="0">
                <a:solidFill>
                  <a:srgbClr val="191B26"/>
                </a:solidFill>
                <a:hlinkClick r:id="rId4"/>
              </a:rPr>
              <a:t>Photo</a:t>
            </a:r>
            <a:r>
              <a:rPr lang="en-US" sz="1200" i="1" dirty="0">
                <a:solidFill>
                  <a:srgbClr val="191B26"/>
                </a:solidFill>
              </a:rPr>
              <a:t> by</a:t>
            </a:r>
            <a:r>
              <a:rPr lang="en-US" sz="1200" b="0" i="1" dirty="0">
                <a:solidFill>
                  <a:srgbClr val="191B26"/>
                </a:solidFill>
                <a:effectLst/>
              </a:rPr>
              <a:t> </a:t>
            </a:r>
            <a:r>
              <a:rPr lang="en-US" sz="1200" b="0" i="1" u="sng" dirty="0">
                <a:solidFill>
                  <a:srgbClr val="191B26"/>
                </a:solidFill>
                <a:effectLst/>
                <a:hlinkClick r:id="rId5"/>
              </a:rPr>
              <a:t>Gerd Altmann</a:t>
            </a:r>
            <a:r>
              <a:rPr lang="en-US" sz="1200" b="0" i="1" dirty="0">
                <a:solidFill>
                  <a:srgbClr val="191B26"/>
                </a:solidFill>
                <a:effectLst/>
              </a:rPr>
              <a:t> via </a:t>
            </a:r>
            <a:r>
              <a:rPr lang="en-US" sz="1200" b="0" i="1" u="sng" dirty="0" err="1">
                <a:solidFill>
                  <a:srgbClr val="191B26"/>
                </a:solidFill>
                <a:effectLst/>
                <a:hlinkClick r:id="rId6"/>
              </a:rPr>
              <a:t>Pixabay</a:t>
            </a:r>
            <a:endParaRPr lang="en-US" sz="1200" i="1" dirty="0"/>
          </a:p>
        </p:txBody>
      </p:sp>
    </p:spTree>
    <p:extLst>
      <p:ext uri="{BB962C8B-B14F-4D97-AF65-F5344CB8AC3E}">
        <p14:creationId xmlns:p14="http://schemas.microsoft.com/office/powerpoint/2010/main" val="19624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t>2</a:t>
            </a:r>
            <a:r>
              <a:rPr lang="en-CA" b="1" dirty="0">
                <a:latin typeface="+mj-lt"/>
              </a:rPr>
              <a:t>.0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Describe the different types of customers and their needs.</a:t>
            </a:r>
          </a:p>
          <a:p>
            <a:pPr marL="342900" indent="-342900">
              <a:buFont typeface="Arial"/>
              <a:buChar char="•"/>
            </a:pPr>
            <a:r>
              <a:rPr lang="en-US" sz="2000" dirty="0">
                <a:solidFill>
                  <a:schemeClr val="bg2"/>
                </a:solidFill>
                <a:cs typeface="Arial"/>
              </a:rPr>
              <a:t>Discuss the implications of Maslow’s hierarchy of needs for selling.</a:t>
            </a:r>
          </a:p>
          <a:p>
            <a:pPr marL="342900" indent="-342900">
              <a:buFont typeface="Arial"/>
              <a:buChar char="•"/>
            </a:pPr>
            <a:r>
              <a:rPr lang="en-US" sz="2000" dirty="0">
                <a:solidFill>
                  <a:schemeClr val="bg2"/>
                </a:solidFill>
                <a:cs typeface="Arial"/>
              </a:rPr>
              <a:t>Differentiate the types of buyers and buying situations in the business-to-business (B2B) environment.</a:t>
            </a:r>
          </a:p>
          <a:p>
            <a:pPr marL="342900" indent="-342900">
              <a:buFont typeface="Arial"/>
              <a:buChar char="•"/>
            </a:pPr>
            <a:r>
              <a:rPr lang="en-US" sz="2000" dirty="0">
                <a:solidFill>
                  <a:schemeClr val="bg2"/>
                </a:solidFill>
                <a:cs typeface="Arial"/>
              </a:rPr>
              <a:t>List the steps in the buying process.</a:t>
            </a:r>
          </a:p>
          <a:p>
            <a:pPr marL="342900" indent="-342900">
              <a:buFont typeface="Arial"/>
              <a:buChar char="•"/>
            </a:pPr>
            <a:r>
              <a:rPr lang="en-US" sz="2000" dirty="0">
                <a:solidFill>
                  <a:schemeClr val="bg2"/>
                </a:solidFill>
                <a:cs typeface="Arial"/>
              </a:rPr>
              <a:t>Identify how to use FAB for effective selling.</a:t>
            </a:r>
            <a:endParaRPr lang="en-US" sz="2000" dirty="0">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2.1 Buying 101</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702485"/>
            <a:ext cx="7003772" cy="4703097"/>
          </a:xfrm>
        </p:spPr>
        <p:txBody>
          <a:bodyPr anchor="ctr">
            <a:normAutofit/>
          </a:bodyPr>
          <a:lstStyle/>
          <a:p>
            <a:pPr marL="151765" indent="0">
              <a:buNone/>
            </a:pPr>
            <a:r>
              <a:rPr lang="en-CA" sz="2000" b="1" dirty="0">
                <a:solidFill>
                  <a:schemeClr val="tx1">
                    <a:lumMod val="50000"/>
                  </a:schemeClr>
                </a:solidFill>
              </a:rPr>
              <a:t>Inside Consumer Behaviour</a:t>
            </a:r>
          </a:p>
          <a:p>
            <a:pPr marL="151765" indent="0">
              <a:buNone/>
            </a:pPr>
            <a:endParaRPr lang="en-CA" sz="2000" dirty="0">
              <a:solidFill>
                <a:schemeClr val="tx1">
                  <a:lumMod val="50000"/>
                </a:schemeClr>
              </a:solidFill>
            </a:endParaRPr>
          </a:p>
          <a:p>
            <a:pPr marL="151765" indent="0">
              <a:buNone/>
            </a:pPr>
            <a:r>
              <a:rPr lang="en-US" sz="2000" dirty="0">
                <a:solidFill>
                  <a:schemeClr val="tx1">
                    <a:lumMod val="50000"/>
                  </a:schemeClr>
                </a:solidFill>
              </a:rPr>
              <a:t>The </a:t>
            </a:r>
            <a:r>
              <a:rPr lang="en-US" sz="2000" b="1" dirty="0">
                <a:solidFill>
                  <a:schemeClr val="tx1">
                    <a:lumMod val="50000"/>
                  </a:schemeClr>
                </a:solidFill>
              </a:rPr>
              <a:t>science of consumer </a:t>
            </a:r>
            <a:r>
              <a:rPr lang="en-US" sz="2000" b="1" dirty="0" err="1">
                <a:solidFill>
                  <a:schemeClr val="tx1">
                    <a:lumMod val="50000"/>
                  </a:schemeClr>
                </a:solidFill>
              </a:rPr>
              <a:t>behaviour</a:t>
            </a:r>
            <a:r>
              <a:rPr lang="en-US" sz="2000" b="1" dirty="0">
                <a:solidFill>
                  <a:schemeClr val="tx1">
                    <a:lumMod val="50000"/>
                  </a:schemeClr>
                </a:solidFill>
              </a:rPr>
              <a:t> </a:t>
            </a:r>
            <a:r>
              <a:rPr lang="en-US" sz="2000" dirty="0">
                <a:solidFill>
                  <a:schemeClr val="tx1">
                    <a:lumMod val="50000"/>
                  </a:schemeClr>
                </a:solidFill>
              </a:rPr>
              <a:t>describes and even defines how you shop and, more importantly, why you buy.</a:t>
            </a:r>
          </a:p>
          <a:p>
            <a:pPr marL="151765" indent="0">
              <a:buNone/>
            </a:pPr>
            <a:r>
              <a:rPr lang="en-US" sz="2000" dirty="0">
                <a:solidFill>
                  <a:schemeClr val="tx1">
                    <a:lumMod val="50000"/>
                  </a:schemeClr>
                </a:solidFill>
              </a:rPr>
              <a:t> </a:t>
            </a:r>
          </a:p>
          <a:p>
            <a:pPr marL="494665" indent="-342900" algn="just"/>
            <a:r>
              <a:rPr lang="en-US" sz="1933" dirty="0">
                <a:solidFill>
                  <a:schemeClr val="tx1">
                    <a:lumMod val="50000"/>
                  </a:schemeClr>
                </a:solidFill>
                <a:latin typeface="+mn-lt"/>
              </a:rPr>
              <a:t>Understanding how and why customers buy can make a significant difference in how you sell.</a:t>
            </a:r>
          </a:p>
          <a:p>
            <a:pPr marL="494665" indent="-342900" algn="just"/>
            <a:r>
              <a:rPr lang="en-US" sz="1933" dirty="0">
                <a:solidFill>
                  <a:schemeClr val="tx1">
                    <a:lumMod val="50000"/>
                  </a:schemeClr>
                </a:solidFill>
                <a:latin typeface="+mn-lt"/>
              </a:rPr>
              <a:t>Understanding the customer and the buying process can make your selling efforts successful.</a:t>
            </a:r>
          </a:p>
          <a:p>
            <a:pPr marL="932789" lvl="1" indent="0" algn="just">
              <a:buNone/>
            </a:pPr>
            <a:r>
              <a:rPr lang="en-US" sz="2000" b="0" i="0" dirty="0">
                <a:solidFill>
                  <a:srgbClr val="191B26"/>
                </a:solidFill>
                <a:effectLst/>
                <a:latin typeface="Open Sans" panose="020B0606030504020204" pitchFamily="34" charset="0"/>
              </a:rPr>
              <a:t> </a:t>
            </a:r>
            <a:endParaRPr lang="en-US" sz="2000" dirty="0">
              <a:solidFill>
                <a:schemeClr val="tx1">
                  <a:lumMod val="50000"/>
                </a:schemeClr>
              </a:solidFill>
              <a:latin typeface="+mn-lt"/>
            </a:endParaRPr>
          </a:p>
          <a:p>
            <a:pPr marL="932789" lvl="1" indent="0" algn="just">
              <a:buNone/>
            </a:pPr>
            <a:r>
              <a:rPr lang="en-US" sz="2067" dirty="0">
                <a:solidFill>
                  <a:schemeClr val="tx1">
                    <a:lumMod val="50000"/>
                  </a:schemeClr>
                </a:solidFill>
              </a:rPr>
              <a:t>       </a:t>
            </a:r>
          </a:p>
          <a:p>
            <a:pPr marL="151765" indent="0">
              <a:buNone/>
            </a:pPr>
            <a:endParaRPr lang="en-US" sz="2000" dirty="0">
              <a:solidFill>
                <a:schemeClr val="tx1">
                  <a:lumMod val="50000"/>
                </a:schemeClr>
              </a:solidFill>
            </a:endParaRPr>
          </a:p>
        </p:txBody>
      </p:sp>
      <p:sp>
        <p:nvSpPr>
          <p:cNvPr id="6" name="TextBox 5">
            <a:extLst>
              <a:ext uri="{FF2B5EF4-FFF2-40B4-BE49-F238E27FC236}">
                <a16:creationId xmlns:a16="http://schemas.microsoft.com/office/drawing/2014/main" id="{F19ECC9B-DD7B-65C9-4BCC-74F65D3D66E8}"/>
              </a:ext>
            </a:extLst>
          </p:cNvPr>
          <p:cNvSpPr txBox="1"/>
          <p:nvPr/>
        </p:nvSpPr>
        <p:spPr>
          <a:xfrm>
            <a:off x="8001005" y="5072844"/>
            <a:ext cx="6094070" cy="276999"/>
          </a:xfrm>
          <a:prstGeom prst="rect">
            <a:avLst/>
          </a:prstGeom>
          <a:noFill/>
        </p:spPr>
        <p:txBody>
          <a:bodyPr wrap="square">
            <a:spAutoFit/>
          </a:bodyPr>
          <a:lstStyle/>
          <a:p>
            <a:r>
              <a:rPr lang="en-US" sz="1200" b="0" i="1" dirty="0">
                <a:solidFill>
                  <a:srgbClr val="191B26"/>
                </a:solidFill>
                <a:effectLst/>
                <a:latin typeface="+mj-lt"/>
                <a:hlinkClick r:id="rId3"/>
              </a:rPr>
              <a:t>Photo</a:t>
            </a:r>
            <a:r>
              <a:rPr lang="en-US" sz="1200" b="0" i="1" dirty="0">
                <a:solidFill>
                  <a:srgbClr val="191B26"/>
                </a:solidFill>
                <a:effectLst/>
                <a:latin typeface="+mj-lt"/>
              </a:rPr>
              <a:t> by </a:t>
            </a:r>
            <a:r>
              <a:rPr lang="en-US" sz="1200" b="0" i="1" u="sng" dirty="0">
                <a:solidFill>
                  <a:srgbClr val="191B26"/>
                </a:solidFill>
                <a:effectLst/>
                <a:latin typeface="+mj-lt"/>
                <a:hlinkClick r:id="rId4"/>
              </a:rPr>
              <a:t>(</a:t>
            </a:r>
            <a:r>
              <a:rPr lang="en-US" sz="1200" b="0" i="1" u="sng" dirty="0" err="1">
                <a:solidFill>
                  <a:srgbClr val="191B26"/>
                </a:solidFill>
                <a:effectLst/>
                <a:latin typeface="+mj-lt"/>
                <a:hlinkClick r:id="rId4"/>
              </a:rPr>
              <a:t>Joenomias</a:t>
            </a:r>
            <a:r>
              <a:rPr lang="en-US" sz="1200" b="0" i="1" u="sng" dirty="0">
                <a:solidFill>
                  <a:srgbClr val="191B26"/>
                </a:solidFill>
                <a:effectLst/>
                <a:latin typeface="+mj-lt"/>
                <a:hlinkClick r:id="rId4"/>
              </a:rPr>
              <a:t>) Menno de Jong</a:t>
            </a:r>
            <a:r>
              <a:rPr lang="en-US" sz="1200" b="0" i="1" dirty="0">
                <a:solidFill>
                  <a:srgbClr val="191B26"/>
                </a:solidFill>
                <a:effectLst/>
                <a:latin typeface="+mj-lt"/>
              </a:rPr>
              <a:t> via </a:t>
            </a:r>
            <a:r>
              <a:rPr lang="en-US" sz="1200" b="0" i="1" u="sng" dirty="0" err="1">
                <a:solidFill>
                  <a:srgbClr val="191B26"/>
                </a:solidFill>
                <a:effectLst/>
                <a:latin typeface="+mj-lt"/>
                <a:hlinkClick r:id="rId5"/>
              </a:rPr>
              <a:t>Pixabay</a:t>
            </a:r>
            <a:endParaRPr lang="en-US" sz="1200" i="1" dirty="0">
              <a:latin typeface="+mj-lt"/>
            </a:endParaRPr>
          </a:p>
        </p:txBody>
      </p:sp>
      <p:pic>
        <p:nvPicPr>
          <p:cNvPr id="8" name="Picture 7">
            <a:extLst>
              <a:ext uri="{FF2B5EF4-FFF2-40B4-BE49-F238E27FC236}">
                <a16:creationId xmlns:a16="http://schemas.microsoft.com/office/drawing/2014/main" id="{63279FE8-F7E6-C33C-3E86-9FD900DF820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6992" y="1932972"/>
            <a:ext cx="3989408" cy="2992056"/>
          </a:xfrm>
          <a:prstGeom prst="rect">
            <a:avLst/>
          </a:prstGeom>
        </p:spPr>
      </p:pic>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12C6-F679-4E16-8EDC-EBDD81EEB4AF}"/>
              </a:ext>
            </a:extLst>
          </p:cNvPr>
          <p:cNvSpPr>
            <a:spLocks noGrp="1"/>
          </p:cNvSpPr>
          <p:nvPr>
            <p:ph type="title"/>
          </p:nvPr>
        </p:nvSpPr>
        <p:spPr/>
        <p:txBody>
          <a:bodyPr>
            <a:normAutofit/>
          </a:bodyPr>
          <a:lstStyle/>
          <a:p>
            <a:r>
              <a:rPr lang="en-US" dirty="0"/>
              <a:t>2.1 Buying 101 </a:t>
            </a:r>
            <a:endParaRPr lang="en-CA" dirty="0"/>
          </a:p>
        </p:txBody>
      </p:sp>
      <p:sp>
        <p:nvSpPr>
          <p:cNvPr id="3" name="Text Placeholder 2">
            <a:extLst>
              <a:ext uri="{FF2B5EF4-FFF2-40B4-BE49-F238E27FC236}">
                <a16:creationId xmlns:a16="http://schemas.microsoft.com/office/drawing/2014/main" id="{1463B233-85BB-F8D8-C103-4C1579EDC503}"/>
              </a:ext>
            </a:extLst>
          </p:cNvPr>
          <p:cNvSpPr>
            <a:spLocks noGrp="1"/>
          </p:cNvSpPr>
          <p:nvPr>
            <p:ph type="body" idx="1"/>
          </p:nvPr>
        </p:nvSpPr>
        <p:spPr>
          <a:xfrm>
            <a:off x="415600" y="1351784"/>
            <a:ext cx="7589148" cy="5361532"/>
          </a:xfrm>
        </p:spPr>
        <p:txBody>
          <a:bodyPr>
            <a:normAutofit/>
          </a:bodyPr>
          <a:lstStyle/>
          <a:p>
            <a:pPr marL="151765" indent="0">
              <a:buNone/>
            </a:pPr>
            <a:r>
              <a:rPr lang="en-US" sz="2000" b="1" dirty="0">
                <a:solidFill>
                  <a:schemeClr val="tx1">
                    <a:lumMod val="50000"/>
                  </a:schemeClr>
                </a:solidFill>
              </a:rPr>
              <a:t>Do You Need It or Want It?</a:t>
            </a:r>
          </a:p>
          <a:p>
            <a:pPr marL="151765" indent="0">
              <a:buNone/>
            </a:pPr>
            <a:r>
              <a:rPr lang="en-US" sz="2000" dirty="0">
                <a:solidFill>
                  <a:schemeClr val="tx1">
                    <a:lumMod val="50000"/>
                  </a:schemeClr>
                </a:solidFill>
              </a:rPr>
              <a:t>There is a significant difference in what motivates you to buy products and services you need, compared to those you want.</a:t>
            </a:r>
          </a:p>
          <a:p>
            <a:pPr marL="151765" indent="0">
              <a:buNone/>
            </a:pPr>
            <a:r>
              <a:rPr lang="en-US" sz="2000" b="1" dirty="0">
                <a:solidFill>
                  <a:schemeClr val="tx1">
                    <a:lumMod val="50000"/>
                  </a:schemeClr>
                </a:solidFill>
              </a:rPr>
              <a:t>Why This Matters</a:t>
            </a:r>
          </a:p>
          <a:p>
            <a:pPr marL="151765" indent="0">
              <a:buNone/>
            </a:pPr>
            <a:r>
              <a:rPr lang="en-US" sz="2000" dirty="0">
                <a:solidFill>
                  <a:schemeClr val="tx1">
                    <a:lumMod val="50000"/>
                  </a:schemeClr>
                </a:solidFill>
              </a:rPr>
              <a:t>It will be more likely that your customer will end up purchasing your product if it meets a core need, but more importantly, satisfies their wants .</a:t>
            </a:r>
          </a:p>
          <a:p>
            <a:pPr marL="151765" indent="0">
              <a:buNone/>
            </a:pPr>
            <a:r>
              <a:rPr lang="en-US" sz="2000" b="1" dirty="0">
                <a:solidFill>
                  <a:schemeClr val="tx1">
                    <a:lumMod val="50000"/>
                  </a:schemeClr>
                </a:solidFill>
              </a:rPr>
              <a:t>Needs versus Wants</a:t>
            </a:r>
          </a:p>
          <a:p>
            <a:pPr marL="494665" indent="-342900"/>
            <a:r>
              <a:rPr lang="en-US" sz="2000" b="1" dirty="0">
                <a:solidFill>
                  <a:schemeClr val="tx1">
                    <a:lumMod val="50000"/>
                  </a:schemeClr>
                </a:solidFill>
              </a:rPr>
              <a:t>Needs</a:t>
            </a:r>
            <a:r>
              <a:rPr lang="en-US" sz="2000" dirty="0">
                <a:solidFill>
                  <a:schemeClr val="tx1">
                    <a:lumMod val="50000"/>
                  </a:schemeClr>
                </a:solidFill>
              </a:rPr>
              <a:t> are essentials, those products and services you literally cannot live without. </a:t>
            </a:r>
          </a:p>
          <a:p>
            <a:pPr marL="494665" indent="-342900"/>
            <a:r>
              <a:rPr lang="en-US" sz="2000" b="1" dirty="0">
                <a:solidFill>
                  <a:schemeClr val="tx1">
                    <a:lumMod val="50000"/>
                  </a:schemeClr>
                </a:solidFill>
              </a:rPr>
              <a:t>Wants </a:t>
            </a:r>
            <a:r>
              <a:rPr lang="en-US" sz="2000" dirty="0">
                <a:solidFill>
                  <a:schemeClr val="tx1">
                    <a:lumMod val="50000"/>
                  </a:schemeClr>
                </a:solidFill>
              </a:rPr>
              <a:t>are products, services, and activities that can improve your quality of life; you desire to have them because you think they will make you happy. </a:t>
            </a:r>
          </a:p>
        </p:txBody>
      </p:sp>
      <p:pic>
        <p:nvPicPr>
          <p:cNvPr id="1026" name="Picture 2" descr="Needs vs Wants">
            <a:extLst>
              <a:ext uri="{FF2B5EF4-FFF2-40B4-BE49-F238E27FC236}">
                <a16:creationId xmlns:a16="http://schemas.microsoft.com/office/drawing/2014/main" id="{8B3A7ECF-4737-6DD4-0295-D83C71200A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7" b="12017"/>
          <a:stretch/>
        </p:blipFill>
        <p:spPr bwMode="auto">
          <a:xfrm>
            <a:off x="7778186" y="1689911"/>
            <a:ext cx="4413813" cy="32640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4F5757-6B61-CD6A-AE36-6FFA69954A31}"/>
              </a:ext>
            </a:extLst>
          </p:cNvPr>
          <p:cNvSpPr txBox="1"/>
          <p:nvPr/>
        </p:nvSpPr>
        <p:spPr>
          <a:xfrm>
            <a:off x="8047292" y="5122779"/>
            <a:ext cx="6094070" cy="276999"/>
          </a:xfrm>
          <a:prstGeom prst="rect">
            <a:avLst/>
          </a:prstGeom>
          <a:noFill/>
        </p:spPr>
        <p:txBody>
          <a:bodyPr wrap="square">
            <a:spAutoFit/>
          </a:bodyPr>
          <a:lstStyle/>
          <a:p>
            <a:r>
              <a:rPr lang="en-US" sz="1200" b="0" i="1" dirty="0">
                <a:solidFill>
                  <a:srgbClr val="003180"/>
                </a:solidFill>
                <a:effectLst/>
              </a:rPr>
              <a:t>“Needs and Wants” by Freddy Vale, </a:t>
            </a:r>
            <a:r>
              <a:rPr lang="en-US" sz="1200" b="0" i="1" u="sng" dirty="0">
                <a:effectLst/>
                <a:hlinkClick r:id="rId3"/>
              </a:rPr>
              <a:t>CC BY-NC-SA 4.0</a:t>
            </a:r>
            <a:endParaRPr lang="en-US" sz="1200" i="1" dirty="0"/>
          </a:p>
        </p:txBody>
      </p:sp>
    </p:spTree>
    <p:extLst>
      <p:ext uri="{BB962C8B-B14F-4D97-AF65-F5344CB8AC3E}">
        <p14:creationId xmlns:p14="http://schemas.microsoft.com/office/powerpoint/2010/main" val="22046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2.2 Maslow’s Hierarchy Of Needs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469036"/>
            <a:ext cx="11360800" cy="5036695"/>
          </a:xfrm>
        </p:spPr>
        <p:txBody>
          <a:bodyPr>
            <a:normAutofit/>
          </a:bodyPr>
          <a:lstStyle/>
          <a:p>
            <a:pPr marL="152396" indent="0">
              <a:buNone/>
            </a:pPr>
            <a:r>
              <a:rPr lang="en-US" sz="2000" dirty="0">
                <a:solidFill>
                  <a:schemeClr val="tx1">
                    <a:lumMod val="50000"/>
                  </a:schemeClr>
                </a:solidFill>
              </a:rPr>
              <a:t>Maslow (1954) in his popular “Hierarchy of Needs” theory suggested that needs could be categorized into two sets. The first set comprising of the four levels can be called the deficiency needs and the top level can be referred to ask growth or being needs.</a:t>
            </a:r>
          </a:p>
          <a:p>
            <a:pPr marL="152396" indent="0">
              <a:buNone/>
            </a:pPr>
            <a:endParaRPr lang="en-US" sz="2000" dirty="0">
              <a:solidFill>
                <a:schemeClr val="tx1">
                  <a:lumMod val="50000"/>
                </a:schemeClr>
              </a:solidFill>
            </a:endParaRPr>
          </a:p>
          <a:p>
            <a:pPr marL="1276320" lvl="1" indent="-342900">
              <a:buFont typeface="Courier New" panose="02070309020205020404" pitchFamily="49" charset="0"/>
              <a:buChar char="o"/>
            </a:pPr>
            <a:r>
              <a:rPr lang="en-US" sz="2000" b="1" dirty="0">
                <a:solidFill>
                  <a:schemeClr val="tx1">
                    <a:lumMod val="50000"/>
                  </a:schemeClr>
                </a:solidFill>
                <a:latin typeface="+mn-lt"/>
              </a:rPr>
              <a:t>Deficiency needs</a:t>
            </a:r>
            <a:r>
              <a:rPr lang="en-US" sz="2000" dirty="0">
                <a:solidFill>
                  <a:schemeClr val="tx1">
                    <a:lumMod val="50000"/>
                  </a:schemeClr>
                </a:solidFill>
                <a:latin typeface="+mn-lt"/>
              </a:rPr>
              <a:t>, as the name suggest generally come into force in case of some deficiency of any kind.</a:t>
            </a:r>
            <a:endParaRPr lang="en-CA" sz="2000" dirty="0">
              <a:solidFill>
                <a:schemeClr val="tx1">
                  <a:lumMod val="50000"/>
                </a:schemeClr>
              </a:solidFill>
              <a:latin typeface="+mn-lt"/>
            </a:endParaRPr>
          </a:p>
          <a:p>
            <a:pPr marL="1276320" lvl="1" indent="-342900">
              <a:buFont typeface="Courier New" panose="02070309020205020404" pitchFamily="49" charset="0"/>
              <a:buChar char="o"/>
            </a:pPr>
            <a:r>
              <a:rPr lang="en-US" sz="2000" b="1" dirty="0">
                <a:solidFill>
                  <a:schemeClr val="tx1">
                    <a:lumMod val="50000"/>
                  </a:schemeClr>
                </a:solidFill>
                <a:latin typeface="+mn-lt"/>
              </a:rPr>
              <a:t>Growth needs </a:t>
            </a:r>
            <a:r>
              <a:rPr lang="en-US" sz="2000" dirty="0">
                <a:solidFill>
                  <a:schemeClr val="tx1">
                    <a:lumMod val="50000"/>
                  </a:schemeClr>
                </a:solidFill>
                <a:latin typeface="+mn-lt"/>
              </a:rPr>
              <a:t>are more concerned with the concepts of realization of one’s potential and “self actualization.”</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426135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2.2 Maslow’s Hierarchy Of Needs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2059347"/>
            <a:ext cx="4399468" cy="3657600"/>
          </a:xfrm>
        </p:spPr>
        <p:txBody>
          <a:bodyPr>
            <a:normAutofit/>
          </a:bodyPr>
          <a:lstStyle/>
          <a:p>
            <a:pPr marL="152396" indent="0">
              <a:lnSpc>
                <a:spcPct val="100000"/>
              </a:lnSpc>
              <a:spcBef>
                <a:spcPts val="1200"/>
              </a:spcBef>
              <a:buNone/>
            </a:pPr>
            <a:r>
              <a:rPr lang="en-US" sz="2000" dirty="0">
                <a:solidFill>
                  <a:schemeClr val="tx1">
                    <a:lumMod val="50000"/>
                  </a:schemeClr>
                </a:solidFill>
              </a:rPr>
              <a:t>Whether you are selling in business-to-consumer (B2C) or business-to-business (B2B) environments. When you understand the motivation of your customer, you can customize your solution and your message to meet their needs, emotions, and motivations. </a:t>
            </a:r>
            <a:endParaRPr lang="en-CA" sz="2000" dirty="0">
              <a:solidFill>
                <a:schemeClr val="tx1">
                  <a:lumMod val="50000"/>
                </a:schemeClr>
              </a:solidFill>
            </a:endParaRPr>
          </a:p>
        </p:txBody>
      </p:sp>
      <p:pic>
        <p:nvPicPr>
          <p:cNvPr id="7" name="Picture 6" descr="Maslow's hierarchy of needs: Physiological, safety, love/belonging/esteem, self-actualization">
            <a:extLst>
              <a:ext uri="{FF2B5EF4-FFF2-40B4-BE49-F238E27FC236}">
                <a16:creationId xmlns:a16="http://schemas.microsoft.com/office/drawing/2014/main" id="{E532E78C-3ED7-6EEA-8AAF-73266E3CC87E}"/>
              </a:ext>
            </a:extLst>
          </p:cNvPr>
          <p:cNvPicPr>
            <a:picLocks noChangeAspect="1"/>
          </p:cNvPicPr>
          <p:nvPr/>
        </p:nvPicPr>
        <p:blipFill>
          <a:blip r:embed="rId3"/>
          <a:stretch>
            <a:fillRect/>
          </a:stretch>
        </p:blipFill>
        <p:spPr>
          <a:xfrm>
            <a:off x="5036598" y="1218170"/>
            <a:ext cx="6982309" cy="4754366"/>
          </a:xfrm>
          <a:prstGeom prst="rect">
            <a:avLst/>
          </a:prstGeom>
        </p:spPr>
      </p:pic>
      <p:sp>
        <p:nvSpPr>
          <p:cNvPr id="9" name="TextBox 8">
            <a:extLst>
              <a:ext uri="{FF2B5EF4-FFF2-40B4-BE49-F238E27FC236}">
                <a16:creationId xmlns:a16="http://schemas.microsoft.com/office/drawing/2014/main" id="{A744EFB8-566D-EE81-C8EE-F44447E62117}"/>
              </a:ext>
            </a:extLst>
          </p:cNvPr>
          <p:cNvSpPr txBox="1"/>
          <p:nvPr/>
        </p:nvSpPr>
        <p:spPr>
          <a:xfrm>
            <a:off x="6096000" y="6007261"/>
            <a:ext cx="6094070" cy="461665"/>
          </a:xfrm>
          <a:prstGeom prst="rect">
            <a:avLst/>
          </a:prstGeom>
          <a:noFill/>
        </p:spPr>
        <p:txBody>
          <a:bodyPr wrap="square">
            <a:spAutoFit/>
          </a:bodyPr>
          <a:lstStyle/>
          <a:p>
            <a:r>
              <a:rPr lang="en-US" sz="1200" b="0" i="1" dirty="0">
                <a:solidFill>
                  <a:srgbClr val="003180"/>
                </a:solidFill>
                <a:effectLst/>
              </a:rPr>
              <a:t>Figure 2.2.1: “</a:t>
            </a:r>
            <a:r>
              <a:rPr lang="en-US" sz="1200" b="0" i="1" u="sng" dirty="0">
                <a:effectLst/>
                <a:hlinkClick r:id="rId4"/>
              </a:rPr>
              <a:t>Maslow’s hierarchy of needs</a:t>
            </a:r>
            <a:r>
              <a:rPr lang="en-US" sz="1200" b="0" i="1" dirty="0">
                <a:solidFill>
                  <a:srgbClr val="003180"/>
                </a:solidFill>
                <a:effectLst/>
              </a:rPr>
              <a:t>” by </a:t>
            </a:r>
            <a:r>
              <a:rPr lang="en-US" sz="1200" b="0" i="1" u="sng" dirty="0" err="1">
                <a:effectLst/>
                <a:hlinkClick r:id="rId5" tooltip="User:Factoryjoe (page does not exist)"/>
              </a:rPr>
              <a:t>User:Factoryjoe</a:t>
            </a:r>
            <a:r>
              <a:rPr lang="en-US" sz="1200" b="0" i="1" dirty="0">
                <a:solidFill>
                  <a:srgbClr val="003180"/>
                </a:solidFill>
                <a:effectLst/>
              </a:rPr>
              <a:t> </a:t>
            </a:r>
            <a:r>
              <a:rPr lang="en-US" sz="1200" b="0" i="1" u="sng" dirty="0">
                <a:effectLst/>
                <a:hlinkClick r:id="rId6"/>
              </a:rPr>
              <a:t>CC BY-SA 3.0</a:t>
            </a:r>
            <a:r>
              <a:rPr lang="en-US" sz="1200" b="0" i="1" dirty="0">
                <a:solidFill>
                  <a:srgbClr val="003180"/>
                </a:solidFill>
                <a:effectLst/>
              </a:rPr>
              <a:t> demonstrates that humans fill higher needs only after lower needs are met.</a:t>
            </a:r>
            <a:endParaRPr lang="en-US" sz="1200" dirty="0"/>
          </a:p>
        </p:txBody>
      </p:sp>
    </p:spTree>
    <p:extLst>
      <p:ext uri="{BB962C8B-B14F-4D97-AF65-F5344CB8AC3E}">
        <p14:creationId xmlns:p14="http://schemas.microsoft.com/office/powerpoint/2010/main" val="11484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CA" dirty="0"/>
              <a:t>2.3 Business-To-Business (B2B) Buying</a:t>
            </a:r>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a:lnSpc>
                <a:spcPct val="100000"/>
              </a:lnSpc>
              <a:spcBef>
                <a:spcPts val="1200"/>
              </a:spcBef>
            </a:pPr>
            <a:r>
              <a:rPr lang="en-US" sz="2000" dirty="0">
                <a:solidFill>
                  <a:schemeClr val="tx1">
                    <a:lumMod val="50000"/>
                  </a:schemeClr>
                </a:solidFill>
              </a:rPr>
              <a:t>With B2B customers, sometimes referred to as organizational (or institutional) markets, there are several different types of situations that define needs and purchasing </a:t>
            </a:r>
            <a:r>
              <a:rPr lang="en-US" sz="2000" dirty="0" err="1">
                <a:solidFill>
                  <a:schemeClr val="tx1">
                    <a:lumMod val="50000"/>
                  </a:schemeClr>
                </a:solidFill>
              </a:rPr>
              <a:t>behaviour</a:t>
            </a:r>
            <a:r>
              <a:rPr lang="en-US" sz="2000" dirty="0">
                <a:solidFill>
                  <a:schemeClr val="tx1">
                    <a:lumMod val="50000"/>
                  </a:schemeClr>
                </a:solidFill>
              </a:rPr>
              <a:t>.</a:t>
            </a:r>
          </a:p>
          <a:p>
            <a:pPr>
              <a:lnSpc>
                <a:spcPct val="100000"/>
              </a:lnSpc>
              <a:spcBef>
                <a:spcPts val="1200"/>
              </a:spcBef>
            </a:pPr>
            <a:r>
              <a:rPr lang="en-US" sz="2000" dirty="0">
                <a:solidFill>
                  <a:schemeClr val="tx1">
                    <a:lumMod val="50000"/>
                  </a:schemeClr>
                </a:solidFill>
                <a:latin typeface="+mn-lt"/>
              </a:rPr>
              <a:t>Business buyers can be divided into Producers, Resellers, and Organizations.</a:t>
            </a:r>
            <a:endParaRPr lang="en-CA" sz="2000" dirty="0">
              <a:solidFill>
                <a:schemeClr val="tx1">
                  <a:lumMod val="50000"/>
                </a:schemeClr>
              </a:solidFill>
              <a:latin typeface="+mn-lt"/>
            </a:endParaRPr>
          </a:p>
        </p:txBody>
      </p:sp>
      <p:pic>
        <p:nvPicPr>
          <p:cNvPr id="5" name="Picture 4" descr="Producer: a b2b company that purchases parts, products, or ingredients for the production of other goods or services to sell to other companies or consumers.&#10;Reseller: a b2b company that buys finished goods to sell, lease, or rent to other companies or consumers.&#10;Organization: A government (federal, local, municipal) agency or non-profit group that purchases products or services to serve or sell to its constituents.">
            <a:extLst>
              <a:ext uri="{FF2B5EF4-FFF2-40B4-BE49-F238E27FC236}">
                <a16:creationId xmlns:a16="http://schemas.microsoft.com/office/drawing/2014/main" id="{6B2FC95E-617F-B1DD-8C3E-7EA4AE60133F}"/>
              </a:ext>
            </a:extLst>
          </p:cNvPr>
          <p:cNvPicPr>
            <a:picLocks noChangeAspect="1"/>
          </p:cNvPicPr>
          <p:nvPr/>
        </p:nvPicPr>
        <p:blipFill>
          <a:blip r:embed="rId3"/>
          <a:stretch>
            <a:fillRect/>
          </a:stretch>
        </p:blipFill>
        <p:spPr>
          <a:xfrm>
            <a:off x="1092322" y="3051054"/>
            <a:ext cx="9324892" cy="2009322"/>
          </a:xfrm>
          <a:prstGeom prst="rect">
            <a:avLst/>
          </a:prstGeom>
        </p:spPr>
      </p:pic>
      <p:sp>
        <p:nvSpPr>
          <p:cNvPr id="7" name="TextBox 6">
            <a:extLst>
              <a:ext uri="{FF2B5EF4-FFF2-40B4-BE49-F238E27FC236}">
                <a16:creationId xmlns:a16="http://schemas.microsoft.com/office/drawing/2014/main" id="{CB28C3CF-28C9-48BB-934E-10A4A0B94B5F}"/>
              </a:ext>
            </a:extLst>
          </p:cNvPr>
          <p:cNvSpPr txBox="1"/>
          <p:nvPr/>
        </p:nvSpPr>
        <p:spPr>
          <a:xfrm>
            <a:off x="7838961" y="5157051"/>
            <a:ext cx="6094070" cy="276999"/>
          </a:xfrm>
          <a:prstGeom prst="rect">
            <a:avLst/>
          </a:prstGeom>
          <a:noFill/>
        </p:spPr>
        <p:txBody>
          <a:bodyPr wrap="square">
            <a:spAutoFit/>
          </a:bodyPr>
          <a:lstStyle/>
          <a:p>
            <a:r>
              <a:rPr lang="en-US" sz="1200" i="1" dirty="0">
                <a:solidFill>
                  <a:srgbClr val="666666"/>
                </a:solidFill>
                <a:effectLst/>
                <a:hlinkClick r:id="rId4"/>
              </a:rPr>
              <a:t>Figure 2.3.1: Types of B2B Buyers</a:t>
            </a:r>
            <a:endParaRPr lang="en-US" sz="1200" i="1" dirty="0"/>
          </a:p>
        </p:txBody>
      </p:sp>
    </p:spTree>
    <p:extLst>
      <p:ext uri="{BB962C8B-B14F-4D97-AF65-F5344CB8AC3E}">
        <p14:creationId xmlns:p14="http://schemas.microsoft.com/office/powerpoint/2010/main" val="58531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CA" dirty="0"/>
              <a:t>2.3 Business-To-Business (B2B) Buying </a:t>
            </a:r>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dirty="0">
                <a:solidFill>
                  <a:schemeClr val="tx1">
                    <a:lumMod val="50000"/>
                  </a:schemeClr>
                </a:solidFill>
              </a:rPr>
              <a:t>B2C and B2B purchasers are </a:t>
            </a:r>
            <a:r>
              <a:rPr lang="en-US" sz="2000" b="1" dirty="0">
                <a:solidFill>
                  <a:schemeClr val="tx1">
                    <a:lumMod val="50000"/>
                  </a:schemeClr>
                </a:solidFill>
              </a:rPr>
              <a:t>different</a:t>
            </a:r>
            <a:r>
              <a:rPr lang="en-US" sz="2000" dirty="0">
                <a:solidFill>
                  <a:schemeClr val="tx1">
                    <a:lumMod val="50000"/>
                  </a:schemeClr>
                </a:solidFill>
              </a:rPr>
              <a:t> for several reasons. The most important differentiator is that consumers purchase for their own consumption (or the consumption of their household or friends), whereas B2B customers purchase to produce or resell the product to a company or the ultimate consumer. </a:t>
            </a:r>
            <a:endParaRPr lang="en-CA" sz="2000" dirty="0">
              <a:solidFill>
                <a:schemeClr val="tx1">
                  <a:lumMod val="50000"/>
                </a:schemeClr>
              </a:solidFill>
              <a:latin typeface="+mn-lt"/>
            </a:endParaRPr>
          </a:p>
        </p:txBody>
      </p:sp>
      <p:graphicFrame>
        <p:nvGraphicFramePr>
          <p:cNvPr id="4" name="Table 5">
            <a:extLst>
              <a:ext uri="{FF2B5EF4-FFF2-40B4-BE49-F238E27FC236}">
                <a16:creationId xmlns:a16="http://schemas.microsoft.com/office/drawing/2014/main" id="{6A9CB948-33A5-7F07-725B-43E3B24F879C}"/>
              </a:ext>
            </a:extLst>
          </p:cNvPr>
          <p:cNvGraphicFramePr>
            <a:graphicFrameLocks noGrp="1"/>
          </p:cNvGraphicFramePr>
          <p:nvPr>
            <p:extLst>
              <p:ext uri="{D42A27DB-BD31-4B8C-83A1-F6EECF244321}">
                <p14:modId xmlns:p14="http://schemas.microsoft.com/office/powerpoint/2010/main" val="4052090336"/>
              </p:ext>
            </p:extLst>
          </p:nvPr>
        </p:nvGraphicFramePr>
        <p:xfrm>
          <a:off x="415600" y="2758335"/>
          <a:ext cx="11360800" cy="3668399"/>
        </p:xfrm>
        <a:graphic>
          <a:graphicData uri="http://schemas.openxmlformats.org/drawingml/2006/table">
            <a:tbl>
              <a:tblPr firstRow="1" bandRow="1">
                <a:tableStyleId>{5C22544A-7EE6-4342-B048-85BDC9FD1C3A}</a:tableStyleId>
              </a:tblPr>
              <a:tblGrid>
                <a:gridCol w="4855647">
                  <a:extLst>
                    <a:ext uri="{9D8B030D-6E8A-4147-A177-3AD203B41FA5}">
                      <a16:colId xmlns:a16="http://schemas.microsoft.com/office/drawing/2014/main" val="1002408060"/>
                    </a:ext>
                  </a:extLst>
                </a:gridCol>
                <a:gridCol w="6505153">
                  <a:extLst>
                    <a:ext uri="{9D8B030D-6E8A-4147-A177-3AD203B41FA5}">
                      <a16:colId xmlns:a16="http://schemas.microsoft.com/office/drawing/2014/main" val="1699893389"/>
                    </a:ext>
                  </a:extLst>
                </a:gridCol>
              </a:tblGrid>
              <a:tr h="370840">
                <a:tc>
                  <a:txBody>
                    <a:bodyPr/>
                    <a:lstStyle/>
                    <a:p>
                      <a:r>
                        <a:rPr lang="en-CA" dirty="0"/>
                        <a:t>B2C Buying Decision</a:t>
                      </a:r>
                    </a:p>
                  </a:txBody>
                  <a:tcPr/>
                </a:tc>
                <a:tc>
                  <a:txBody>
                    <a:bodyPr/>
                    <a:lstStyle/>
                    <a:p>
                      <a:r>
                        <a:rPr lang="en-CA" dirty="0"/>
                        <a:t>B2B Buying Decision</a:t>
                      </a:r>
                    </a:p>
                  </a:txBody>
                  <a:tcPr/>
                </a:tc>
                <a:extLst>
                  <a:ext uri="{0D108BD9-81ED-4DB2-BD59-A6C34878D82A}">
                    <a16:rowId xmlns:a16="http://schemas.microsoft.com/office/drawing/2014/main" val="4111050962"/>
                  </a:ext>
                </a:extLst>
              </a:tr>
              <a:tr h="370840">
                <a:tc>
                  <a:txBody>
                    <a:bodyPr/>
                    <a:lstStyle/>
                    <a:p>
                      <a:r>
                        <a:rPr lang="en-CA" dirty="0"/>
                        <a:t>Emotions and aspirations</a:t>
                      </a:r>
                    </a:p>
                  </a:txBody>
                  <a:tcPr/>
                </a:tc>
                <a:tc>
                  <a:txBody>
                    <a:bodyPr/>
                    <a:lstStyle/>
                    <a:p>
                      <a:r>
                        <a:rPr lang="en-CA" dirty="0"/>
                        <a:t>Rational</a:t>
                      </a:r>
                    </a:p>
                  </a:txBody>
                  <a:tcPr/>
                </a:tc>
                <a:extLst>
                  <a:ext uri="{0D108BD9-81ED-4DB2-BD59-A6C34878D82A}">
                    <a16:rowId xmlns:a16="http://schemas.microsoft.com/office/drawing/2014/main" val="901824402"/>
                  </a:ext>
                </a:extLst>
              </a:tr>
              <a:tr h="370840">
                <a:tc>
                  <a:txBody>
                    <a:bodyPr/>
                    <a:lstStyle/>
                    <a:p>
                      <a:r>
                        <a:rPr lang="en-CA" dirty="0"/>
                        <a:t>Buy same day to weeks</a:t>
                      </a:r>
                    </a:p>
                  </a:txBody>
                  <a:tcPr/>
                </a:tc>
                <a:tc>
                  <a:txBody>
                    <a:bodyPr/>
                    <a:lstStyle/>
                    <a:p>
                      <a:r>
                        <a:rPr lang="en-CA" dirty="0"/>
                        <a:t>Can take months or years</a:t>
                      </a:r>
                    </a:p>
                  </a:txBody>
                  <a:tcPr/>
                </a:tc>
                <a:extLst>
                  <a:ext uri="{0D108BD9-81ED-4DB2-BD59-A6C34878D82A}">
                    <a16:rowId xmlns:a16="http://schemas.microsoft.com/office/drawing/2014/main" val="739320505"/>
                  </a:ext>
                </a:extLst>
              </a:tr>
              <a:tr h="370840">
                <a:tc>
                  <a:txBody>
                    <a:bodyPr/>
                    <a:lstStyle/>
                    <a:p>
                      <a:r>
                        <a:rPr lang="en-CA" dirty="0"/>
                        <a:t>Simple</a:t>
                      </a:r>
                    </a:p>
                  </a:txBody>
                  <a:tcPr/>
                </a:tc>
                <a:tc>
                  <a:txBody>
                    <a:bodyPr/>
                    <a:lstStyle/>
                    <a:p>
                      <a:r>
                        <a:rPr lang="en-CA" dirty="0"/>
                        <a:t>Complex – usually evaluating at least three different suppliers</a:t>
                      </a:r>
                    </a:p>
                  </a:txBody>
                  <a:tcPr/>
                </a:tc>
                <a:extLst>
                  <a:ext uri="{0D108BD9-81ED-4DB2-BD59-A6C34878D82A}">
                    <a16:rowId xmlns:a16="http://schemas.microsoft.com/office/drawing/2014/main" val="1614380667"/>
                  </a:ext>
                </a:extLst>
              </a:tr>
              <a:tr h="370840">
                <a:tc>
                  <a:txBody>
                    <a:bodyPr/>
                    <a:lstStyle/>
                    <a:p>
                      <a:r>
                        <a:rPr lang="en-CA" dirty="0"/>
                        <a:t>May or may not be budgeted</a:t>
                      </a:r>
                    </a:p>
                  </a:txBody>
                  <a:tcPr/>
                </a:tc>
                <a:tc>
                  <a:txBody>
                    <a:bodyPr/>
                    <a:lstStyle/>
                    <a:p>
                      <a:r>
                        <a:rPr lang="en-CA" dirty="0"/>
                        <a:t>Budgeted</a:t>
                      </a:r>
                    </a:p>
                  </a:txBody>
                  <a:tcPr/>
                </a:tc>
                <a:extLst>
                  <a:ext uri="{0D108BD9-81ED-4DB2-BD59-A6C34878D82A}">
                    <a16:rowId xmlns:a16="http://schemas.microsoft.com/office/drawing/2014/main" val="1736808670"/>
                  </a:ext>
                </a:extLst>
              </a:tr>
              <a:tr h="370840">
                <a:tc>
                  <a:txBody>
                    <a:bodyPr/>
                    <a:lstStyle/>
                    <a:p>
                      <a:r>
                        <a:rPr lang="en-CA" dirty="0"/>
                        <a:t>Low risk</a:t>
                      </a:r>
                    </a:p>
                  </a:txBody>
                  <a:tcPr/>
                </a:tc>
                <a:tc>
                  <a:txBody>
                    <a:bodyPr/>
                    <a:lstStyle/>
                    <a:p>
                      <a:r>
                        <a:rPr lang="en-CA" dirty="0"/>
                        <a:t>High risk</a:t>
                      </a:r>
                    </a:p>
                  </a:txBody>
                  <a:tcPr/>
                </a:tc>
                <a:extLst>
                  <a:ext uri="{0D108BD9-81ED-4DB2-BD59-A6C34878D82A}">
                    <a16:rowId xmlns:a16="http://schemas.microsoft.com/office/drawing/2014/main" val="1562093814"/>
                  </a:ext>
                </a:extLst>
              </a:tr>
              <a:tr h="370840">
                <a:tc>
                  <a:txBody>
                    <a:bodyPr/>
                    <a:lstStyle/>
                    <a:p>
                      <a:r>
                        <a:rPr lang="en-CA" dirty="0"/>
                        <a:t>Individual decision</a:t>
                      </a:r>
                    </a:p>
                  </a:txBody>
                  <a:tcPr/>
                </a:tc>
                <a:tc>
                  <a:txBody>
                    <a:bodyPr/>
                    <a:lstStyle/>
                    <a:p>
                      <a:r>
                        <a:rPr lang="en-CA" dirty="0"/>
                        <a:t>Purchasing manager or senior manager usually</a:t>
                      </a:r>
                    </a:p>
                  </a:txBody>
                  <a:tcPr/>
                </a:tc>
                <a:extLst>
                  <a:ext uri="{0D108BD9-81ED-4DB2-BD59-A6C34878D82A}">
                    <a16:rowId xmlns:a16="http://schemas.microsoft.com/office/drawing/2014/main" val="1801562894"/>
                  </a:ext>
                </a:extLst>
              </a:tr>
              <a:tr h="370840">
                <a:tc>
                  <a:txBody>
                    <a:bodyPr/>
                    <a:lstStyle/>
                    <a:p>
                      <a:r>
                        <a:rPr lang="en-CA" dirty="0"/>
                        <a:t>May or may not include some research</a:t>
                      </a:r>
                    </a:p>
                  </a:txBody>
                  <a:tcPr/>
                </a:tc>
                <a:tc>
                  <a:txBody>
                    <a:bodyPr/>
                    <a:lstStyle/>
                    <a:p>
                      <a:r>
                        <a:rPr lang="en-CA" dirty="0"/>
                        <a:t>Analytical including cost-benefit analysis</a:t>
                      </a:r>
                    </a:p>
                  </a:txBody>
                  <a:tcPr/>
                </a:tc>
                <a:extLst>
                  <a:ext uri="{0D108BD9-81ED-4DB2-BD59-A6C34878D82A}">
                    <a16:rowId xmlns:a16="http://schemas.microsoft.com/office/drawing/2014/main" val="3050351796"/>
                  </a:ext>
                </a:extLst>
              </a:tr>
              <a:tr h="370840">
                <a:tc gridSpan="2">
                  <a:txBody>
                    <a:bodyPr/>
                    <a:lstStyle/>
                    <a:p>
                      <a:r>
                        <a:rPr lang="en-CA" dirty="0"/>
                        <a:t>Source: Nussbaum, 2017; Scotter, 2020</a:t>
                      </a:r>
                    </a:p>
                  </a:txBody>
                  <a:tcPr/>
                </a:tc>
                <a:tc hMerge="1">
                  <a:txBody>
                    <a:bodyPr/>
                    <a:lstStyle/>
                    <a:p>
                      <a:endParaRPr lang="en-CA" dirty="0"/>
                    </a:p>
                  </a:txBody>
                  <a:tcPr/>
                </a:tc>
                <a:extLst>
                  <a:ext uri="{0D108BD9-81ED-4DB2-BD59-A6C34878D82A}">
                    <a16:rowId xmlns:a16="http://schemas.microsoft.com/office/drawing/2014/main" val="3782369738"/>
                  </a:ext>
                </a:extLst>
              </a:tr>
            </a:tbl>
          </a:graphicData>
        </a:graphic>
      </p:graphicFrame>
    </p:spTree>
    <p:extLst>
      <p:ext uri="{BB962C8B-B14F-4D97-AF65-F5344CB8AC3E}">
        <p14:creationId xmlns:p14="http://schemas.microsoft.com/office/powerpoint/2010/main" val="31279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CA" dirty="0"/>
              <a:t>2.3 Business-To-Business (B2B) Buying  </a:t>
            </a:r>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132765"/>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rPr>
              <a:t>Types of B2B Buying Situations</a:t>
            </a:r>
          </a:p>
          <a:p>
            <a:pPr>
              <a:lnSpc>
                <a:spcPct val="100000"/>
              </a:lnSpc>
              <a:spcBef>
                <a:spcPts val="1200"/>
              </a:spcBef>
            </a:pPr>
            <a:r>
              <a:rPr lang="en-CA" sz="2000" b="1" dirty="0">
                <a:solidFill>
                  <a:schemeClr val="tx1">
                    <a:lumMod val="50000"/>
                  </a:schemeClr>
                </a:solidFill>
                <a:latin typeface="+mn-lt"/>
              </a:rPr>
              <a:t>New-Task Buy</a:t>
            </a:r>
          </a:p>
          <a:p>
            <a:pPr marL="152396" indent="0">
              <a:lnSpc>
                <a:spcPct val="100000"/>
              </a:lnSpc>
              <a:spcBef>
                <a:spcPts val="1200"/>
              </a:spcBef>
              <a:buNone/>
            </a:pPr>
            <a:r>
              <a:rPr lang="en-US" sz="2000" dirty="0">
                <a:solidFill>
                  <a:schemeClr val="tx1">
                    <a:lumMod val="50000"/>
                  </a:schemeClr>
                </a:solidFill>
                <a:latin typeface="+mn-lt"/>
              </a:rPr>
              <a:t>When a company purchases a good or service for the first time, this could be considered as a new-task buy.</a:t>
            </a:r>
            <a:endParaRPr lang="en-CA" sz="2000" dirty="0">
              <a:solidFill>
                <a:schemeClr val="tx1">
                  <a:lumMod val="50000"/>
                </a:schemeClr>
              </a:solidFill>
              <a:latin typeface="+mn-lt"/>
            </a:endParaRPr>
          </a:p>
          <a:p>
            <a:pPr>
              <a:lnSpc>
                <a:spcPct val="100000"/>
              </a:lnSpc>
              <a:spcBef>
                <a:spcPts val="1200"/>
              </a:spcBef>
            </a:pPr>
            <a:r>
              <a:rPr lang="en-CA" sz="2000" b="1" dirty="0">
                <a:solidFill>
                  <a:schemeClr val="tx1">
                    <a:lumMod val="50000"/>
                  </a:schemeClr>
                </a:solidFill>
                <a:latin typeface="+mn-lt"/>
              </a:rPr>
              <a:t>Straight Rebuy</a:t>
            </a:r>
          </a:p>
          <a:p>
            <a:pPr marL="152396" indent="0">
              <a:lnSpc>
                <a:spcPct val="100000"/>
              </a:lnSpc>
              <a:spcBef>
                <a:spcPts val="1200"/>
              </a:spcBef>
              <a:buNone/>
            </a:pPr>
            <a:r>
              <a:rPr lang="en-US" sz="2000" dirty="0">
                <a:solidFill>
                  <a:schemeClr val="tx1">
                    <a:lumMod val="50000"/>
                  </a:schemeClr>
                </a:solidFill>
                <a:latin typeface="+mn-lt"/>
              </a:rPr>
              <a:t>The buyer routinely repurchases a product or service.</a:t>
            </a:r>
            <a:endParaRPr lang="en-CA" sz="2000" dirty="0">
              <a:solidFill>
                <a:schemeClr val="tx1">
                  <a:lumMod val="50000"/>
                </a:schemeClr>
              </a:solidFill>
              <a:latin typeface="+mn-lt"/>
            </a:endParaRPr>
          </a:p>
          <a:p>
            <a:pPr>
              <a:lnSpc>
                <a:spcPct val="100000"/>
              </a:lnSpc>
              <a:spcBef>
                <a:spcPts val="1200"/>
              </a:spcBef>
            </a:pPr>
            <a:r>
              <a:rPr lang="en-CA" sz="2000" b="1" dirty="0">
                <a:solidFill>
                  <a:schemeClr val="tx1">
                    <a:lumMod val="50000"/>
                  </a:schemeClr>
                </a:solidFill>
                <a:latin typeface="+mn-lt"/>
              </a:rPr>
              <a:t>Modified Rebuy</a:t>
            </a:r>
          </a:p>
          <a:p>
            <a:pPr marL="152396" indent="0">
              <a:lnSpc>
                <a:spcPct val="100000"/>
              </a:lnSpc>
              <a:spcBef>
                <a:spcPts val="1200"/>
              </a:spcBef>
              <a:buNone/>
            </a:pPr>
            <a:r>
              <a:rPr lang="en-US" sz="2000" dirty="0">
                <a:solidFill>
                  <a:schemeClr val="tx1">
                    <a:lumMod val="50000"/>
                  </a:schemeClr>
                </a:solidFill>
                <a:latin typeface="+mn-lt"/>
              </a:rPr>
              <a:t>Sometimes, your customer may already be purchasing the product but wants to change the terms, prices, suppliers, or product specifications.</a:t>
            </a:r>
            <a:endParaRPr lang="en-CA" sz="2000" dirty="0">
              <a:solidFill>
                <a:schemeClr val="tx1">
                  <a:lumMod val="50000"/>
                </a:schemeClr>
              </a:solidFill>
              <a:latin typeface="+mn-lt"/>
            </a:endParaRPr>
          </a:p>
          <a:p>
            <a:pPr>
              <a:lnSpc>
                <a:spcPct val="100000"/>
              </a:lnSpc>
              <a:spcBef>
                <a:spcPts val="1200"/>
              </a:spcBef>
            </a:pPr>
            <a:r>
              <a:rPr lang="en-CA" sz="2000" b="1" dirty="0">
                <a:solidFill>
                  <a:schemeClr val="tx1">
                    <a:lumMod val="50000"/>
                  </a:schemeClr>
                </a:solidFill>
                <a:latin typeface="+mn-lt"/>
              </a:rPr>
              <a:t>Strategic Alliance</a:t>
            </a:r>
          </a:p>
          <a:p>
            <a:pPr marL="152396" indent="0">
              <a:lnSpc>
                <a:spcPct val="100000"/>
              </a:lnSpc>
              <a:spcBef>
                <a:spcPts val="1200"/>
              </a:spcBef>
              <a:buNone/>
            </a:pPr>
            <a:r>
              <a:rPr lang="en-US" sz="2000" dirty="0">
                <a:solidFill>
                  <a:schemeClr val="tx1">
                    <a:lumMod val="50000"/>
                  </a:schemeClr>
                </a:solidFill>
                <a:latin typeface="+mn-lt"/>
              </a:rPr>
              <a:t>Some relationships go to the next level and actually create a partnership that puts both parties at risk and provides opportunities for all parties to gain.</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372561855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1245</TotalTime>
  <Words>1740</Words>
  <Application>Microsoft Office PowerPoint</Application>
  <PresentationFormat>Widescreen</PresentationFormat>
  <Paragraphs>128</Paragraphs>
  <Slides>14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Frutiger LT Std 55 Roman</vt:lpstr>
      <vt:lpstr>Open Sans</vt:lpstr>
      <vt:lpstr>Roboto</vt:lpstr>
      <vt:lpstr>Geometric</vt:lpstr>
      <vt:lpstr>Geometric</vt:lpstr>
      <vt:lpstr>Sales Leadership Management</vt:lpstr>
      <vt:lpstr>2.0 Learning Outcomes</vt:lpstr>
      <vt:lpstr>2.1 Buying 101</vt:lpstr>
      <vt:lpstr>2.1 Buying 101 </vt:lpstr>
      <vt:lpstr>2.2 Maslow’s Hierarchy Of Needs</vt:lpstr>
      <vt:lpstr>2.2 Maslow’s Hierarchy Of Needs </vt:lpstr>
      <vt:lpstr>2.3 Business-To-Business (B2B) Buying</vt:lpstr>
      <vt:lpstr>2.3 Business-To-Business (B2B) Buying </vt:lpstr>
      <vt:lpstr>2.3 Business-To-Business (B2B) Buying  </vt:lpstr>
      <vt:lpstr>2.4 How The Buying Process Works</vt:lpstr>
      <vt:lpstr>2.4 How The Buying Process Works  </vt:lpstr>
      <vt:lpstr>2.5 Buying Process Meets Fab</vt:lpstr>
      <vt:lpstr>2.6 Key Takeaways &amp; Terms</vt:lpstr>
      <vt:lpstr>2.7 Test Your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223</cp:revision>
  <dcterms:created xsi:type="dcterms:W3CDTF">2023-05-25T13:46:06Z</dcterms:created>
  <dcterms:modified xsi:type="dcterms:W3CDTF">2023-08-29T12:17:35Z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