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24"/>
  </p:notesMasterIdLst>
  <p:sldIdLst>
    <p:sldId id="259" r:id="rId6"/>
    <p:sldId id="258" r:id="rId7"/>
    <p:sldId id="282"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86967D-B29C-2B6A-9DAE-D612A24D608E}" v="46" dt="2023-08-03T15:59:28.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87" autoAdjust="0"/>
    <p:restoredTop sz="77970" autoAdjust="0"/>
  </p:normalViewPr>
  <p:slideViewPr>
    <p:cSldViewPr snapToGrid="0">
      <p:cViewPr varScale="1">
        <p:scale>
          <a:sx n="68" d="100"/>
          <a:sy n="68" d="100"/>
        </p:scale>
        <p:origin x="78" y="252"/>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on Salas, Stephany" userId="S::s_ceronsalas@fanshawec.ca::85a2f896-e1a9-46ee-ae81-f85b0fb32b18" providerId="AD" clId="Web-{A186967D-B29C-2B6A-9DAE-D612A24D608E}"/>
    <pc:docChg chg="modSld">
      <pc:chgData name="Ceron Salas, Stephany" userId="S::s_ceronsalas@fanshawec.ca::85a2f896-e1a9-46ee-ae81-f85b0fb32b18" providerId="AD" clId="Web-{A186967D-B29C-2B6A-9DAE-D612A24D608E}" dt="2023-08-03T15:59:23.540" v="43" actId="20577"/>
      <pc:docMkLst>
        <pc:docMk/>
      </pc:docMkLst>
      <pc:sldChg chg="modSp">
        <pc:chgData name="Ceron Salas, Stephany" userId="S::s_ceronsalas@fanshawec.ca::85a2f896-e1a9-46ee-ae81-f85b0fb32b18" providerId="AD" clId="Web-{A186967D-B29C-2B6A-9DAE-D612A24D608E}" dt="2023-08-03T15:57:56.414" v="1" actId="20577"/>
        <pc:sldMkLst>
          <pc:docMk/>
          <pc:sldMk cId="2042794111" sldId="311"/>
        </pc:sldMkLst>
        <pc:spChg chg="mod">
          <ac:chgData name="Ceron Salas, Stephany" userId="S::s_ceronsalas@fanshawec.ca::85a2f896-e1a9-46ee-ae81-f85b0fb32b18" providerId="AD" clId="Web-{A186967D-B29C-2B6A-9DAE-D612A24D608E}" dt="2023-08-03T15:57:56.414" v="1" actId="20577"/>
          <ac:spMkLst>
            <pc:docMk/>
            <pc:sldMk cId="2042794111" sldId="311"/>
            <ac:spMk id="2" creationId="{4153D77C-7B97-08F6-6F57-FAE66A0744C6}"/>
          </ac:spMkLst>
        </pc:spChg>
      </pc:sldChg>
      <pc:sldChg chg="modSp">
        <pc:chgData name="Ceron Salas, Stephany" userId="S::s_ceronsalas@fanshawec.ca::85a2f896-e1a9-46ee-ae81-f85b0fb32b18" providerId="AD" clId="Web-{A186967D-B29C-2B6A-9DAE-D612A24D608E}" dt="2023-08-03T15:58:03.507" v="4" actId="20577"/>
        <pc:sldMkLst>
          <pc:docMk/>
          <pc:sldMk cId="102909605" sldId="312"/>
        </pc:sldMkLst>
        <pc:spChg chg="mod">
          <ac:chgData name="Ceron Salas, Stephany" userId="S::s_ceronsalas@fanshawec.ca::85a2f896-e1a9-46ee-ae81-f85b0fb32b18" providerId="AD" clId="Web-{A186967D-B29C-2B6A-9DAE-D612A24D608E}" dt="2023-08-03T15:58:03.507" v="4" actId="20577"/>
          <ac:spMkLst>
            <pc:docMk/>
            <pc:sldMk cId="102909605" sldId="312"/>
            <ac:spMk id="2" creationId="{4153D77C-7B97-08F6-6F57-FAE66A0744C6}"/>
          </ac:spMkLst>
        </pc:spChg>
      </pc:sldChg>
      <pc:sldChg chg="modSp">
        <pc:chgData name="Ceron Salas, Stephany" userId="S::s_ceronsalas@fanshawec.ca::85a2f896-e1a9-46ee-ae81-f85b0fb32b18" providerId="AD" clId="Web-{A186967D-B29C-2B6A-9DAE-D612A24D608E}" dt="2023-08-03T15:58:08.242" v="7" actId="20577"/>
        <pc:sldMkLst>
          <pc:docMk/>
          <pc:sldMk cId="1864595601" sldId="313"/>
        </pc:sldMkLst>
        <pc:spChg chg="mod">
          <ac:chgData name="Ceron Salas, Stephany" userId="S::s_ceronsalas@fanshawec.ca::85a2f896-e1a9-46ee-ae81-f85b0fb32b18" providerId="AD" clId="Web-{A186967D-B29C-2B6A-9DAE-D612A24D608E}" dt="2023-08-03T15:58:08.242" v="7" actId="20577"/>
          <ac:spMkLst>
            <pc:docMk/>
            <pc:sldMk cId="1864595601" sldId="313"/>
            <ac:spMk id="2" creationId="{4153D77C-7B97-08F6-6F57-FAE66A0744C6}"/>
          </ac:spMkLst>
        </pc:spChg>
      </pc:sldChg>
      <pc:sldChg chg="modSp">
        <pc:chgData name="Ceron Salas, Stephany" userId="S::s_ceronsalas@fanshawec.ca::85a2f896-e1a9-46ee-ae81-f85b0fb32b18" providerId="AD" clId="Web-{A186967D-B29C-2B6A-9DAE-D612A24D608E}" dt="2023-08-03T15:58:14.508" v="9" actId="20577"/>
        <pc:sldMkLst>
          <pc:docMk/>
          <pc:sldMk cId="3413917525" sldId="314"/>
        </pc:sldMkLst>
        <pc:spChg chg="mod">
          <ac:chgData name="Ceron Salas, Stephany" userId="S::s_ceronsalas@fanshawec.ca::85a2f896-e1a9-46ee-ae81-f85b0fb32b18" providerId="AD" clId="Web-{A186967D-B29C-2B6A-9DAE-D612A24D608E}" dt="2023-08-03T15:58:14.508" v="9" actId="20577"/>
          <ac:spMkLst>
            <pc:docMk/>
            <pc:sldMk cId="3413917525" sldId="314"/>
            <ac:spMk id="2" creationId="{4153D77C-7B97-08F6-6F57-FAE66A0744C6}"/>
          </ac:spMkLst>
        </pc:spChg>
      </pc:sldChg>
      <pc:sldChg chg="modSp">
        <pc:chgData name="Ceron Salas, Stephany" userId="S::s_ceronsalas@fanshawec.ca::85a2f896-e1a9-46ee-ae81-f85b0fb32b18" providerId="AD" clId="Web-{A186967D-B29C-2B6A-9DAE-D612A24D608E}" dt="2023-08-03T15:58:21.617" v="13" actId="20577"/>
        <pc:sldMkLst>
          <pc:docMk/>
          <pc:sldMk cId="2544623146" sldId="315"/>
        </pc:sldMkLst>
        <pc:spChg chg="mod">
          <ac:chgData name="Ceron Salas, Stephany" userId="S::s_ceronsalas@fanshawec.ca::85a2f896-e1a9-46ee-ae81-f85b0fb32b18" providerId="AD" clId="Web-{A186967D-B29C-2B6A-9DAE-D612A24D608E}" dt="2023-08-03T15:58:21.617" v="13" actId="20577"/>
          <ac:spMkLst>
            <pc:docMk/>
            <pc:sldMk cId="2544623146" sldId="315"/>
            <ac:spMk id="2" creationId="{4153D77C-7B97-08F6-6F57-FAE66A0744C6}"/>
          </ac:spMkLst>
        </pc:spChg>
      </pc:sldChg>
      <pc:sldChg chg="modSp">
        <pc:chgData name="Ceron Salas, Stephany" userId="S::s_ceronsalas@fanshawec.ca::85a2f896-e1a9-46ee-ae81-f85b0fb32b18" providerId="AD" clId="Web-{A186967D-B29C-2B6A-9DAE-D612A24D608E}" dt="2023-08-03T15:58:29.195" v="16" actId="20577"/>
        <pc:sldMkLst>
          <pc:docMk/>
          <pc:sldMk cId="270905576" sldId="316"/>
        </pc:sldMkLst>
        <pc:spChg chg="mod">
          <ac:chgData name="Ceron Salas, Stephany" userId="S::s_ceronsalas@fanshawec.ca::85a2f896-e1a9-46ee-ae81-f85b0fb32b18" providerId="AD" clId="Web-{A186967D-B29C-2B6A-9DAE-D612A24D608E}" dt="2023-08-03T15:58:29.195" v="16" actId="20577"/>
          <ac:spMkLst>
            <pc:docMk/>
            <pc:sldMk cId="270905576" sldId="316"/>
            <ac:spMk id="2" creationId="{4153D77C-7B97-08F6-6F57-FAE66A0744C6}"/>
          </ac:spMkLst>
        </pc:spChg>
      </pc:sldChg>
      <pc:sldChg chg="modSp">
        <pc:chgData name="Ceron Salas, Stephany" userId="S::s_ceronsalas@fanshawec.ca::85a2f896-e1a9-46ee-ae81-f85b0fb32b18" providerId="AD" clId="Web-{A186967D-B29C-2B6A-9DAE-D612A24D608E}" dt="2023-08-03T15:58:34.680" v="19" actId="20577"/>
        <pc:sldMkLst>
          <pc:docMk/>
          <pc:sldMk cId="1618053081" sldId="317"/>
        </pc:sldMkLst>
        <pc:spChg chg="mod">
          <ac:chgData name="Ceron Salas, Stephany" userId="S::s_ceronsalas@fanshawec.ca::85a2f896-e1a9-46ee-ae81-f85b0fb32b18" providerId="AD" clId="Web-{A186967D-B29C-2B6A-9DAE-D612A24D608E}" dt="2023-08-03T15:58:34.680" v="19" actId="20577"/>
          <ac:spMkLst>
            <pc:docMk/>
            <pc:sldMk cId="1618053081" sldId="317"/>
            <ac:spMk id="2" creationId="{4153D77C-7B97-08F6-6F57-FAE66A0744C6}"/>
          </ac:spMkLst>
        </pc:spChg>
      </pc:sldChg>
      <pc:sldChg chg="modSp">
        <pc:chgData name="Ceron Salas, Stephany" userId="S::s_ceronsalas@fanshawec.ca::85a2f896-e1a9-46ee-ae81-f85b0fb32b18" providerId="AD" clId="Web-{A186967D-B29C-2B6A-9DAE-D612A24D608E}" dt="2023-08-03T15:58:39.180" v="21" actId="20577"/>
        <pc:sldMkLst>
          <pc:docMk/>
          <pc:sldMk cId="3174690048" sldId="318"/>
        </pc:sldMkLst>
        <pc:spChg chg="mod">
          <ac:chgData name="Ceron Salas, Stephany" userId="S::s_ceronsalas@fanshawec.ca::85a2f896-e1a9-46ee-ae81-f85b0fb32b18" providerId="AD" clId="Web-{A186967D-B29C-2B6A-9DAE-D612A24D608E}" dt="2023-08-03T15:58:39.180" v="21" actId="20577"/>
          <ac:spMkLst>
            <pc:docMk/>
            <pc:sldMk cId="3174690048" sldId="318"/>
            <ac:spMk id="2" creationId="{4153D77C-7B97-08F6-6F57-FAE66A0744C6}"/>
          </ac:spMkLst>
        </pc:spChg>
      </pc:sldChg>
      <pc:sldChg chg="modSp">
        <pc:chgData name="Ceron Salas, Stephany" userId="S::s_ceronsalas@fanshawec.ca::85a2f896-e1a9-46ee-ae81-f85b0fb32b18" providerId="AD" clId="Web-{A186967D-B29C-2B6A-9DAE-D612A24D608E}" dt="2023-08-03T15:58:45.008" v="24" actId="20577"/>
        <pc:sldMkLst>
          <pc:docMk/>
          <pc:sldMk cId="392099300" sldId="319"/>
        </pc:sldMkLst>
        <pc:spChg chg="mod">
          <ac:chgData name="Ceron Salas, Stephany" userId="S::s_ceronsalas@fanshawec.ca::85a2f896-e1a9-46ee-ae81-f85b0fb32b18" providerId="AD" clId="Web-{A186967D-B29C-2B6A-9DAE-D612A24D608E}" dt="2023-08-03T15:58:45.008" v="24" actId="20577"/>
          <ac:spMkLst>
            <pc:docMk/>
            <pc:sldMk cId="392099300" sldId="319"/>
            <ac:spMk id="2" creationId="{4153D77C-7B97-08F6-6F57-FAE66A0744C6}"/>
          </ac:spMkLst>
        </pc:spChg>
      </pc:sldChg>
      <pc:sldChg chg="modSp">
        <pc:chgData name="Ceron Salas, Stephany" userId="S::s_ceronsalas@fanshawec.ca::85a2f896-e1a9-46ee-ae81-f85b0fb32b18" providerId="AD" clId="Web-{A186967D-B29C-2B6A-9DAE-D612A24D608E}" dt="2023-08-03T15:58:50.868" v="27" actId="20577"/>
        <pc:sldMkLst>
          <pc:docMk/>
          <pc:sldMk cId="762793118" sldId="320"/>
        </pc:sldMkLst>
        <pc:spChg chg="mod">
          <ac:chgData name="Ceron Salas, Stephany" userId="S::s_ceronsalas@fanshawec.ca::85a2f896-e1a9-46ee-ae81-f85b0fb32b18" providerId="AD" clId="Web-{A186967D-B29C-2B6A-9DAE-D612A24D608E}" dt="2023-08-03T15:58:50.868" v="27" actId="20577"/>
          <ac:spMkLst>
            <pc:docMk/>
            <pc:sldMk cId="762793118" sldId="320"/>
            <ac:spMk id="2" creationId="{4153D77C-7B97-08F6-6F57-FAE66A0744C6}"/>
          </ac:spMkLst>
        </pc:spChg>
      </pc:sldChg>
      <pc:sldChg chg="modSp">
        <pc:chgData name="Ceron Salas, Stephany" userId="S::s_ceronsalas@fanshawec.ca::85a2f896-e1a9-46ee-ae81-f85b0fb32b18" providerId="AD" clId="Web-{A186967D-B29C-2B6A-9DAE-D612A24D608E}" dt="2023-08-03T15:59:02.836" v="31" actId="20577"/>
        <pc:sldMkLst>
          <pc:docMk/>
          <pc:sldMk cId="940243661" sldId="321"/>
        </pc:sldMkLst>
        <pc:spChg chg="mod">
          <ac:chgData name="Ceron Salas, Stephany" userId="S::s_ceronsalas@fanshawec.ca::85a2f896-e1a9-46ee-ae81-f85b0fb32b18" providerId="AD" clId="Web-{A186967D-B29C-2B6A-9DAE-D612A24D608E}" dt="2023-08-03T15:58:58.102" v="30" actId="20577"/>
          <ac:spMkLst>
            <pc:docMk/>
            <pc:sldMk cId="940243661" sldId="321"/>
            <ac:spMk id="2" creationId="{4153D77C-7B97-08F6-6F57-FAE66A0744C6}"/>
          </ac:spMkLst>
        </pc:spChg>
        <pc:spChg chg="mod">
          <ac:chgData name="Ceron Salas, Stephany" userId="S::s_ceronsalas@fanshawec.ca::85a2f896-e1a9-46ee-ae81-f85b0fb32b18" providerId="AD" clId="Web-{A186967D-B29C-2B6A-9DAE-D612A24D608E}" dt="2023-08-03T15:59:02.836" v="31" actId="20577"/>
          <ac:spMkLst>
            <pc:docMk/>
            <pc:sldMk cId="940243661" sldId="321"/>
            <ac:spMk id="3" creationId="{D431E55E-A8A4-B238-8FBF-F969DB59E199}"/>
          </ac:spMkLst>
        </pc:spChg>
      </pc:sldChg>
      <pc:sldChg chg="modSp">
        <pc:chgData name="Ceron Salas, Stephany" userId="S::s_ceronsalas@fanshawec.ca::85a2f896-e1a9-46ee-ae81-f85b0fb32b18" providerId="AD" clId="Web-{A186967D-B29C-2B6A-9DAE-D612A24D608E}" dt="2023-08-03T15:59:08.180" v="35" actId="20577"/>
        <pc:sldMkLst>
          <pc:docMk/>
          <pc:sldMk cId="2552370138" sldId="322"/>
        </pc:sldMkLst>
        <pc:spChg chg="mod">
          <ac:chgData name="Ceron Salas, Stephany" userId="S::s_ceronsalas@fanshawec.ca::85a2f896-e1a9-46ee-ae81-f85b0fb32b18" providerId="AD" clId="Web-{A186967D-B29C-2B6A-9DAE-D612A24D608E}" dt="2023-08-03T15:59:08.180" v="35" actId="20577"/>
          <ac:spMkLst>
            <pc:docMk/>
            <pc:sldMk cId="2552370138" sldId="322"/>
            <ac:spMk id="2" creationId="{4153D77C-7B97-08F6-6F57-FAE66A0744C6}"/>
          </ac:spMkLst>
        </pc:spChg>
      </pc:sldChg>
      <pc:sldChg chg="modSp">
        <pc:chgData name="Ceron Salas, Stephany" userId="S::s_ceronsalas@fanshawec.ca::85a2f896-e1a9-46ee-ae81-f85b0fb32b18" providerId="AD" clId="Web-{A186967D-B29C-2B6A-9DAE-D612A24D608E}" dt="2023-08-03T15:59:15.993" v="40" actId="20577"/>
        <pc:sldMkLst>
          <pc:docMk/>
          <pc:sldMk cId="4024071947" sldId="323"/>
        </pc:sldMkLst>
        <pc:spChg chg="mod">
          <ac:chgData name="Ceron Salas, Stephany" userId="S::s_ceronsalas@fanshawec.ca::85a2f896-e1a9-46ee-ae81-f85b0fb32b18" providerId="AD" clId="Web-{A186967D-B29C-2B6A-9DAE-D612A24D608E}" dt="2023-08-03T15:59:15.993" v="40" actId="20577"/>
          <ac:spMkLst>
            <pc:docMk/>
            <pc:sldMk cId="4024071947" sldId="323"/>
            <ac:spMk id="2" creationId="{4153D77C-7B97-08F6-6F57-FAE66A0744C6}"/>
          </ac:spMkLst>
        </pc:spChg>
      </pc:sldChg>
      <pc:sldChg chg="modSp">
        <pc:chgData name="Ceron Salas, Stephany" userId="S::s_ceronsalas@fanshawec.ca::85a2f896-e1a9-46ee-ae81-f85b0fb32b18" providerId="AD" clId="Web-{A186967D-B29C-2B6A-9DAE-D612A24D608E}" dt="2023-08-03T15:59:23.540" v="43" actId="20577"/>
        <pc:sldMkLst>
          <pc:docMk/>
          <pc:sldMk cId="800787987" sldId="324"/>
        </pc:sldMkLst>
        <pc:spChg chg="mod">
          <ac:chgData name="Ceron Salas, Stephany" userId="S::s_ceronsalas@fanshawec.ca::85a2f896-e1a9-46ee-ae81-f85b0fb32b18" providerId="AD" clId="Web-{A186967D-B29C-2B6A-9DAE-D612A24D608E}" dt="2023-08-03T15:59:23.540" v="43" actId="20577"/>
          <ac:spMkLst>
            <pc:docMk/>
            <pc:sldMk cId="800787987" sldId="324"/>
            <ac:spMk id="2" creationId="{4153D77C-7B97-08F6-6F57-FAE66A0744C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3738FD-A14A-6F4A-A9D6-66107C1C8B23}"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s-MX"/>
        </a:p>
      </dgm:t>
    </dgm:pt>
    <dgm:pt modelId="{DAA07F8A-304E-D44C-BC65-5C446E73CFA7}">
      <dgm:prSet phldrT="[Texto]" custT="1"/>
      <dgm:spPr/>
      <dgm:t>
        <a:bodyPr/>
        <a:lstStyle/>
        <a:p>
          <a:r>
            <a:rPr lang="en-CA" sz="1600" b="0" i="0" noProof="0" dirty="0"/>
            <a:t>how your customers want to buy products.</a:t>
          </a:r>
          <a:endParaRPr lang="en-CA" sz="1600" noProof="0" dirty="0"/>
        </a:p>
      </dgm:t>
      <dgm:extLst>
        <a:ext uri="{E40237B7-FDA0-4F09-8148-C483321AD2D9}">
          <dgm14:cNvPr xmlns:dgm14="http://schemas.microsoft.com/office/drawing/2010/diagram" id="0" name="" descr="Factor to consider to select channels:&#10;- Type of Customer&#10;- Type of Product&#10;- Channel Partner Capabilities&#10;- The Business Environment and Technology&#10;- Competing Products’ Marketing Channels"/>
        </a:ext>
      </dgm:extLst>
    </dgm:pt>
    <dgm:pt modelId="{BF3F712F-FCDE-2E48-BAC7-6C4E900C2513}" type="parTrans" cxnId="{D116C0F4-9DAB-5E4D-8E75-CD8532C686CC}">
      <dgm:prSet/>
      <dgm:spPr/>
      <dgm:t>
        <a:bodyPr/>
        <a:lstStyle/>
        <a:p>
          <a:endParaRPr lang="en-CA" sz="1600" noProof="0" dirty="0"/>
        </a:p>
      </dgm:t>
    </dgm:pt>
    <dgm:pt modelId="{1630E15C-0F99-E84D-8656-7A38202E2FD7}" type="sibTrans" cxnId="{D116C0F4-9DAB-5E4D-8E75-CD8532C686CC}">
      <dgm:prSet/>
      <dgm:spPr/>
      <dgm:t>
        <a:bodyPr/>
        <a:lstStyle/>
        <a:p>
          <a:endParaRPr lang="en-CA" sz="1600" noProof="0" dirty="0"/>
        </a:p>
      </dgm:t>
    </dgm:pt>
    <dgm:pt modelId="{9CB741C0-0743-F04B-8345-35ECAD7723C4}">
      <dgm:prSet custT="1"/>
      <dgm:spPr/>
      <dgm:t>
        <a:bodyPr/>
        <a:lstStyle/>
        <a:p>
          <a:r>
            <a:rPr lang="en-CA" sz="1600" b="0" i="0" noProof="0" dirty="0"/>
            <a:t>Type of Customer</a:t>
          </a:r>
        </a:p>
      </dgm:t>
      <dgm:extLst>
        <a:ext uri="{E40237B7-FDA0-4F09-8148-C483321AD2D9}">
          <dgm14:cNvPr xmlns:dgm14="http://schemas.microsoft.com/office/drawing/2010/diagram" id="0" name="" descr="Factor to consider to select channels:&#10;- Type of Customer&#10;- Type of Product&#10;- Channel Partner Capabilities&#10;- The Business Environment and Technology&#10;- Competing Products’ Marketing Channels"/>
        </a:ext>
      </dgm:extLst>
    </dgm:pt>
    <dgm:pt modelId="{D86046F2-914D-7E4B-A684-BA074CE479A0}" type="parTrans" cxnId="{1D094F37-07DB-D34D-8B2F-70399253F6E5}">
      <dgm:prSet/>
      <dgm:spPr/>
      <dgm:t>
        <a:bodyPr/>
        <a:lstStyle/>
        <a:p>
          <a:endParaRPr lang="en-CA" sz="1600" noProof="0" dirty="0"/>
        </a:p>
      </dgm:t>
    </dgm:pt>
    <dgm:pt modelId="{12C553E4-3E01-804A-A7D0-298C6600B30E}" type="sibTrans" cxnId="{1D094F37-07DB-D34D-8B2F-70399253F6E5}">
      <dgm:prSet/>
      <dgm:spPr/>
      <dgm:t>
        <a:bodyPr/>
        <a:lstStyle/>
        <a:p>
          <a:endParaRPr lang="en-CA" sz="1600" noProof="0" dirty="0"/>
        </a:p>
      </dgm:t>
    </dgm:pt>
    <dgm:pt modelId="{752E09D6-08D8-E54C-A397-9FD475B12448}">
      <dgm:prSet custT="1"/>
      <dgm:spPr/>
      <dgm:t>
        <a:bodyPr/>
        <a:lstStyle/>
        <a:p>
          <a:r>
            <a:rPr lang="en-CA" sz="1600" b="0" i="0" noProof="0" dirty="0"/>
            <a:t>Type of Product</a:t>
          </a:r>
        </a:p>
      </dgm:t>
      <dgm:extLst>
        <a:ext uri="{E40237B7-FDA0-4F09-8148-C483321AD2D9}">
          <dgm14:cNvPr xmlns:dgm14="http://schemas.microsoft.com/office/drawing/2010/diagram" id="0" name="" descr="Factor to consider to select channels:&#10;- Type of Customer&#10;- Type of Product&#10;- Channel Partner Capabilities&#10;- The Business Environment and Technology&#10;- Competing Products’ Marketing Channels"/>
        </a:ext>
      </dgm:extLst>
    </dgm:pt>
    <dgm:pt modelId="{23E3AB2A-FD15-7A4A-AE0A-6F3A243B194C}" type="parTrans" cxnId="{5B8E4EB3-77DD-D94D-BE1E-995FC2523472}">
      <dgm:prSet/>
      <dgm:spPr/>
      <dgm:t>
        <a:bodyPr/>
        <a:lstStyle/>
        <a:p>
          <a:endParaRPr lang="en-CA" sz="1600" noProof="0" dirty="0"/>
        </a:p>
      </dgm:t>
    </dgm:pt>
    <dgm:pt modelId="{C3AF21BE-F85E-A043-85BC-051C7E1686A7}" type="sibTrans" cxnId="{5B8E4EB3-77DD-D94D-BE1E-995FC2523472}">
      <dgm:prSet/>
      <dgm:spPr/>
      <dgm:t>
        <a:bodyPr/>
        <a:lstStyle/>
        <a:p>
          <a:endParaRPr lang="en-CA" sz="1600" noProof="0" dirty="0"/>
        </a:p>
      </dgm:t>
    </dgm:pt>
    <dgm:pt modelId="{E609CFC6-0E49-7E40-B991-27DFF1277BA6}">
      <dgm:prSet custT="1"/>
      <dgm:spPr/>
      <dgm:t>
        <a:bodyPr/>
        <a:lstStyle/>
        <a:p>
          <a:r>
            <a:rPr lang="en-CA" sz="1600" noProof="0" dirty="0"/>
            <a:t>Is perishable or valuable product?</a:t>
          </a:r>
        </a:p>
      </dgm:t>
    </dgm:pt>
    <dgm:pt modelId="{66B00975-81BB-BF42-9FCE-33C28D054B58}" type="parTrans" cxnId="{E7AEFA4B-03F0-6D41-A3EF-467A966A5D92}">
      <dgm:prSet/>
      <dgm:spPr/>
      <dgm:t>
        <a:bodyPr/>
        <a:lstStyle/>
        <a:p>
          <a:endParaRPr lang="en-CA" sz="1600" noProof="0" dirty="0"/>
        </a:p>
      </dgm:t>
    </dgm:pt>
    <dgm:pt modelId="{3595023E-D507-4D4E-AF33-BA33B55B5559}" type="sibTrans" cxnId="{E7AEFA4B-03F0-6D41-A3EF-467A966A5D92}">
      <dgm:prSet/>
      <dgm:spPr/>
      <dgm:t>
        <a:bodyPr/>
        <a:lstStyle/>
        <a:p>
          <a:endParaRPr lang="en-CA" sz="1600" noProof="0" dirty="0"/>
        </a:p>
      </dgm:t>
    </dgm:pt>
    <dgm:pt modelId="{6C34CBC7-67FF-A741-9D49-FAFE129DDA8F}">
      <dgm:prSet custT="1"/>
      <dgm:spPr/>
      <dgm:t>
        <a:bodyPr/>
        <a:lstStyle/>
        <a:p>
          <a:r>
            <a:rPr lang="en-CA" sz="1600" noProof="0" dirty="0"/>
            <a:t>Some have to be sold through shorter marketing channels than others.</a:t>
          </a:r>
        </a:p>
      </dgm:t>
    </dgm:pt>
    <dgm:pt modelId="{60024B8A-3FCC-E242-B8AF-F010F0428517}" type="parTrans" cxnId="{2CE1D458-4B7D-B349-A5B2-1DA6F4D2FABF}">
      <dgm:prSet/>
      <dgm:spPr/>
      <dgm:t>
        <a:bodyPr/>
        <a:lstStyle/>
        <a:p>
          <a:endParaRPr lang="en-CA" sz="1600" noProof="0" dirty="0"/>
        </a:p>
      </dgm:t>
    </dgm:pt>
    <dgm:pt modelId="{43318636-E6E3-7A4A-9557-DF34E20FA1FD}" type="sibTrans" cxnId="{2CE1D458-4B7D-B349-A5B2-1DA6F4D2FABF}">
      <dgm:prSet/>
      <dgm:spPr/>
      <dgm:t>
        <a:bodyPr/>
        <a:lstStyle/>
        <a:p>
          <a:endParaRPr lang="en-CA" sz="1600" noProof="0" dirty="0"/>
        </a:p>
      </dgm:t>
    </dgm:pt>
    <dgm:pt modelId="{9B9B9E5F-254E-1D4C-8769-E5F0F1287677}">
      <dgm:prSet custT="1"/>
      <dgm:spPr/>
      <dgm:t>
        <a:bodyPr/>
        <a:lstStyle/>
        <a:p>
          <a:r>
            <a:rPr lang="en-CA" sz="1600" b="0" noProof="0" dirty="0"/>
            <a:t>Channel Partner Capabilities</a:t>
          </a:r>
        </a:p>
      </dgm:t>
      <dgm:extLst>
        <a:ext uri="{E40237B7-FDA0-4F09-8148-C483321AD2D9}">
          <dgm14:cNvPr xmlns:dgm14="http://schemas.microsoft.com/office/drawing/2010/diagram" id="0" name="" descr="Factor to consider to select channels:&#10;- Type of Customer&#10;- Type of Product&#10;- Channel Partner Capabilities&#10;- The Business Environment and Technology&#10;- Competing Products’ Marketing Channels"/>
        </a:ext>
      </dgm:extLst>
    </dgm:pt>
    <dgm:pt modelId="{C5C6EE7B-3AE6-C24B-BD39-05646BA21821}" type="parTrans" cxnId="{9EF49D26-BC49-2546-812C-036645AD2160}">
      <dgm:prSet/>
      <dgm:spPr/>
      <dgm:t>
        <a:bodyPr/>
        <a:lstStyle/>
        <a:p>
          <a:endParaRPr lang="en-CA" sz="1600" noProof="0" dirty="0"/>
        </a:p>
      </dgm:t>
    </dgm:pt>
    <dgm:pt modelId="{0143A221-9C3C-E54C-8380-B69596E62BDC}" type="sibTrans" cxnId="{9EF49D26-BC49-2546-812C-036645AD2160}">
      <dgm:prSet/>
      <dgm:spPr/>
      <dgm:t>
        <a:bodyPr/>
        <a:lstStyle/>
        <a:p>
          <a:endParaRPr lang="en-CA" sz="1600" noProof="0" dirty="0"/>
        </a:p>
      </dgm:t>
    </dgm:pt>
    <dgm:pt modelId="{4DB47692-16E5-2D4A-92E4-0F2451C71EEB}">
      <dgm:prSet custT="1"/>
      <dgm:spPr/>
      <dgm:t>
        <a:bodyPr/>
        <a:lstStyle/>
        <a:p>
          <a:r>
            <a:rPr lang="en-CA" sz="1600" b="0" i="0" noProof="0" dirty="0"/>
            <a:t>Your ability versus the ability of other types of organizations that operate in marketing channels.</a:t>
          </a:r>
          <a:endParaRPr lang="en-CA" sz="1600" noProof="0" dirty="0"/>
        </a:p>
      </dgm:t>
      <dgm:extLst>
        <a:ext uri="{E40237B7-FDA0-4F09-8148-C483321AD2D9}">
          <dgm14:cNvPr xmlns:dgm14="http://schemas.microsoft.com/office/drawing/2010/diagram" id="0" name="" descr="Factor to consider to select channels:&#10;- Type of Customer&#10;- Type of Product&#10;- Channel Partner Capabilities&#10;- The Business Environment and Technology&#10;- Competing Products’ Marketing Channels"/>
        </a:ext>
      </dgm:extLst>
    </dgm:pt>
    <dgm:pt modelId="{5DA9FA87-C8EE-0F4F-91E5-94B870D4FF73}" type="parTrans" cxnId="{5AB05751-BA80-8245-B57B-F02C73CF02BF}">
      <dgm:prSet/>
      <dgm:spPr/>
      <dgm:t>
        <a:bodyPr/>
        <a:lstStyle/>
        <a:p>
          <a:endParaRPr lang="en-CA" sz="1600" noProof="0" dirty="0"/>
        </a:p>
      </dgm:t>
    </dgm:pt>
    <dgm:pt modelId="{3D4182CC-8413-3C49-BCC5-017DA0C8D8D3}" type="sibTrans" cxnId="{5AB05751-BA80-8245-B57B-F02C73CF02BF}">
      <dgm:prSet/>
      <dgm:spPr/>
      <dgm:t>
        <a:bodyPr/>
        <a:lstStyle/>
        <a:p>
          <a:endParaRPr lang="en-CA" sz="1600" noProof="0" dirty="0"/>
        </a:p>
      </dgm:t>
    </dgm:pt>
    <dgm:pt modelId="{35A7FD06-BB89-7749-83AC-BC91C97C9813}">
      <dgm:prSet custT="1"/>
      <dgm:spPr/>
      <dgm:t>
        <a:bodyPr/>
        <a:lstStyle/>
        <a:p>
          <a:r>
            <a:rPr lang="en-CA" sz="1600" b="0" i="0" noProof="0" dirty="0"/>
            <a:t>The Business Environment and Technology</a:t>
          </a:r>
          <a:endParaRPr lang="en-CA" sz="1600" b="0" noProof="0" dirty="0"/>
        </a:p>
      </dgm:t>
      <dgm:extLst>
        <a:ext uri="{E40237B7-FDA0-4F09-8148-C483321AD2D9}">
          <dgm14:cNvPr xmlns:dgm14="http://schemas.microsoft.com/office/drawing/2010/diagram" id="0" name="" descr="Factor to consider to select channels:&#10;- Type of Customer&#10;- Type of Product&#10;- Channel Partner Capabilities&#10;- The Business Environment and Technology&#10;- Competing Products’ Marketing Channels"/>
        </a:ext>
      </dgm:extLst>
    </dgm:pt>
    <dgm:pt modelId="{81CED2EA-91FA-DF4A-B098-C59624899F72}" type="parTrans" cxnId="{94C7E182-B85A-0446-A4DF-DFB1F29A7F6E}">
      <dgm:prSet/>
      <dgm:spPr/>
      <dgm:t>
        <a:bodyPr/>
        <a:lstStyle/>
        <a:p>
          <a:endParaRPr lang="en-CA" sz="1600" noProof="0" dirty="0"/>
        </a:p>
      </dgm:t>
    </dgm:pt>
    <dgm:pt modelId="{0E2EDE87-A88D-3444-8655-6D545C29F4A5}" type="sibTrans" cxnId="{94C7E182-B85A-0446-A4DF-DFB1F29A7F6E}">
      <dgm:prSet/>
      <dgm:spPr/>
      <dgm:t>
        <a:bodyPr/>
        <a:lstStyle/>
        <a:p>
          <a:endParaRPr lang="en-CA" sz="1600" noProof="0" dirty="0"/>
        </a:p>
      </dgm:t>
    </dgm:pt>
    <dgm:pt modelId="{CAF1D5CA-0F6A-E042-AC28-57FA14F62088}">
      <dgm:prSet custT="1"/>
      <dgm:spPr/>
      <dgm:t>
        <a:bodyPr/>
        <a:lstStyle/>
        <a:p>
          <a:r>
            <a:rPr lang="en-CA" sz="1600" b="0" i="0" noProof="0" dirty="0"/>
            <a:t>Consider the general business environment, such as the economy or technological changes(internet).</a:t>
          </a:r>
          <a:endParaRPr lang="en-CA" sz="1600" noProof="0" dirty="0"/>
        </a:p>
      </dgm:t>
      <dgm:extLst>
        <a:ext uri="{E40237B7-FDA0-4F09-8148-C483321AD2D9}">
          <dgm14:cNvPr xmlns:dgm14="http://schemas.microsoft.com/office/drawing/2010/diagram" id="0" name="" descr="Factor to consider to select channels:&#10;- Type of Customer&#10;- Type of Product&#10;- Channel Partner Capabilities&#10;- The Business Environment and Technology&#10;- Competing Products’ Marketing Channels"/>
        </a:ext>
      </dgm:extLst>
    </dgm:pt>
    <dgm:pt modelId="{467CE4C1-FC67-C64B-AC68-ACF9FB8C8B64}" type="parTrans" cxnId="{AF88BC3F-DAB1-A74C-8B52-5D91C6A02404}">
      <dgm:prSet/>
      <dgm:spPr/>
      <dgm:t>
        <a:bodyPr/>
        <a:lstStyle/>
        <a:p>
          <a:endParaRPr lang="en-CA" sz="1600" noProof="0" dirty="0"/>
        </a:p>
      </dgm:t>
    </dgm:pt>
    <dgm:pt modelId="{6A2DC90A-E45C-F343-9C65-AF40A65654EB}" type="sibTrans" cxnId="{AF88BC3F-DAB1-A74C-8B52-5D91C6A02404}">
      <dgm:prSet/>
      <dgm:spPr/>
      <dgm:t>
        <a:bodyPr/>
        <a:lstStyle/>
        <a:p>
          <a:endParaRPr lang="en-CA" sz="1600" noProof="0" dirty="0"/>
        </a:p>
      </dgm:t>
    </dgm:pt>
    <dgm:pt modelId="{2F878B0E-CEA5-044D-9CA4-54E305970B60}">
      <dgm:prSet custT="1"/>
      <dgm:spPr/>
      <dgm:t>
        <a:bodyPr/>
        <a:lstStyle/>
        <a:p>
          <a:r>
            <a:rPr lang="en-CA" sz="1600" b="0" i="0" noProof="0" dirty="0"/>
            <a:t>Competing Products’ Marketing Channels</a:t>
          </a:r>
          <a:endParaRPr lang="en-CA" sz="1600" b="0" noProof="0" dirty="0"/>
        </a:p>
      </dgm:t>
      <dgm:extLst>
        <a:ext uri="{E40237B7-FDA0-4F09-8148-C483321AD2D9}">
          <dgm14:cNvPr xmlns:dgm14="http://schemas.microsoft.com/office/drawing/2010/diagram" id="0" name="" descr="Factor to consider to select channels:&#10;- Type of Customer&#10;- Type of Product&#10;- Channel Partner Capabilities&#10;- The Business Environment and Technology&#10;- Competing Products’ Marketing Channels"/>
        </a:ext>
      </dgm:extLst>
    </dgm:pt>
    <dgm:pt modelId="{4AD6A3B3-8B60-0F4C-AC56-0023F5916195}" type="parTrans" cxnId="{BC060EB0-AB35-EB4E-AE53-5A31685BCBDD}">
      <dgm:prSet/>
      <dgm:spPr/>
      <dgm:t>
        <a:bodyPr/>
        <a:lstStyle/>
        <a:p>
          <a:endParaRPr lang="en-CA" sz="1600" noProof="0" dirty="0"/>
        </a:p>
      </dgm:t>
    </dgm:pt>
    <dgm:pt modelId="{4873E614-3A1E-A94D-9C15-423971D8B2B1}" type="sibTrans" cxnId="{BC060EB0-AB35-EB4E-AE53-5A31685BCBDD}">
      <dgm:prSet/>
      <dgm:spPr/>
      <dgm:t>
        <a:bodyPr/>
        <a:lstStyle/>
        <a:p>
          <a:endParaRPr lang="en-CA" sz="1600" noProof="0" dirty="0"/>
        </a:p>
      </dgm:t>
    </dgm:pt>
    <dgm:pt modelId="{9AF080DD-C655-4943-8177-B8B15D810519}">
      <dgm:prSet custT="1"/>
      <dgm:spPr/>
      <dgm:t>
        <a:bodyPr/>
        <a:lstStyle/>
        <a:p>
          <a:r>
            <a:rPr lang="en-CA" sz="1600" b="0" i="0" noProof="0" dirty="0"/>
            <a:t>How your competitors sell their products.</a:t>
          </a:r>
          <a:endParaRPr lang="en-CA" sz="1600" noProof="0" dirty="0"/>
        </a:p>
      </dgm:t>
      <dgm:extLst>
        <a:ext uri="{E40237B7-FDA0-4F09-8148-C483321AD2D9}">
          <dgm14:cNvPr xmlns:dgm14="http://schemas.microsoft.com/office/drawing/2010/diagram" id="0" name="" descr="Factor to consider to select channels:&#10;- Type of Customer&#10;- Type of Product&#10;- Channel Partner Capabilities&#10;- The Business Environment and Technology&#10;- Competing Products’ Marketing Channels"/>
        </a:ext>
      </dgm:extLst>
    </dgm:pt>
    <dgm:pt modelId="{E04C5998-133B-1C44-A5A8-55B4C643D963}" type="parTrans" cxnId="{364CC392-FDDB-F248-B99C-AF61D916A603}">
      <dgm:prSet/>
      <dgm:spPr/>
      <dgm:t>
        <a:bodyPr/>
        <a:lstStyle/>
        <a:p>
          <a:endParaRPr lang="en-CA" sz="1600" noProof="0" dirty="0"/>
        </a:p>
      </dgm:t>
    </dgm:pt>
    <dgm:pt modelId="{CE35A1B7-7370-FD47-9132-534F4CA9A4D6}" type="sibTrans" cxnId="{364CC392-FDDB-F248-B99C-AF61D916A603}">
      <dgm:prSet/>
      <dgm:spPr/>
      <dgm:t>
        <a:bodyPr/>
        <a:lstStyle/>
        <a:p>
          <a:endParaRPr lang="en-CA" sz="1600" noProof="0" dirty="0"/>
        </a:p>
      </dgm:t>
    </dgm:pt>
    <dgm:pt modelId="{E4166CE6-8853-4948-AF11-B23F75E43177}">
      <dgm:prSet custT="1"/>
      <dgm:spPr/>
      <dgm:t>
        <a:bodyPr/>
        <a:lstStyle/>
        <a:p>
          <a:r>
            <a:rPr lang="en-CA" sz="1600" b="0" i="0" noProof="0" dirty="0"/>
            <a:t>You don’t always have to choose the channels your competitors rely on.</a:t>
          </a:r>
          <a:endParaRPr lang="en-CA" sz="1600" noProof="0" dirty="0"/>
        </a:p>
      </dgm:t>
    </dgm:pt>
    <dgm:pt modelId="{1BC8CF21-4072-6B46-B243-BD46118552CA}" type="parTrans" cxnId="{6CC55B73-5332-044D-83E3-3B6C3D471589}">
      <dgm:prSet/>
      <dgm:spPr/>
      <dgm:t>
        <a:bodyPr/>
        <a:lstStyle/>
        <a:p>
          <a:endParaRPr lang="en-CA" sz="1600" noProof="0" dirty="0"/>
        </a:p>
      </dgm:t>
    </dgm:pt>
    <dgm:pt modelId="{D789F794-8B11-234B-A3F9-77BBD72D142D}" type="sibTrans" cxnId="{6CC55B73-5332-044D-83E3-3B6C3D471589}">
      <dgm:prSet/>
      <dgm:spPr/>
      <dgm:t>
        <a:bodyPr/>
        <a:lstStyle/>
        <a:p>
          <a:endParaRPr lang="en-CA" sz="1600" noProof="0" dirty="0"/>
        </a:p>
      </dgm:t>
    </dgm:pt>
    <dgm:pt modelId="{50E07EC6-B9A8-DA4E-AD20-F7B9E4C5DDAD}" type="pres">
      <dgm:prSet presAssocID="{7A3738FD-A14A-6F4A-A9D6-66107C1C8B23}" presName="Name0" presStyleCnt="0">
        <dgm:presLayoutVars>
          <dgm:dir/>
          <dgm:animLvl val="lvl"/>
          <dgm:resizeHandles val="exact"/>
        </dgm:presLayoutVars>
      </dgm:prSet>
      <dgm:spPr/>
    </dgm:pt>
    <dgm:pt modelId="{116AE4B9-0F0B-F349-B576-C274C520B98F}" type="pres">
      <dgm:prSet presAssocID="{9CB741C0-0743-F04B-8345-35ECAD7723C4}" presName="composite" presStyleCnt="0"/>
      <dgm:spPr/>
    </dgm:pt>
    <dgm:pt modelId="{61A464BB-78B9-A947-B166-ED8AE14A6ACA}" type="pres">
      <dgm:prSet presAssocID="{9CB741C0-0743-F04B-8345-35ECAD7723C4}" presName="parTx" presStyleLbl="alignNode1" presStyleIdx="0" presStyleCnt="5">
        <dgm:presLayoutVars>
          <dgm:chMax val="0"/>
          <dgm:chPref val="0"/>
          <dgm:bulletEnabled val="1"/>
        </dgm:presLayoutVars>
      </dgm:prSet>
      <dgm:spPr/>
    </dgm:pt>
    <dgm:pt modelId="{22CDC006-BC27-4841-ADD3-F1BB246C8613}" type="pres">
      <dgm:prSet presAssocID="{9CB741C0-0743-F04B-8345-35ECAD7723C4}" presName="desTx" presStyleLbl="alignAccFollowNode1" presStyleIdx="0" presStyleCnt="5">
        <dgm:presLayoutVars>
          <dgm:bulletEnabled val="1"/>
        </dgm:presLayoutVars>
      </dgm:prSet>
      <dgm:spPr/>
    </dgm:pt>
    <dgm:pt modelId="{B7B3B19B-2894-B64F-B6BC-45D546E0A771}" type="pres">
      <dgm:prSet presAssocID="{12C553E4-3E01-804A-A7D0-298C6600B30E}" presName="space" presStyleCnt="0"/>
      <dgm:spPr/>
    </dgm:pt>
    <dgm:pt modelId="{FF6318E0-4C5C-1E4D-9557-F8B713FC2FB3}" type="pres">
      <dgm:prSet presAssocID="{752E09D6-08D8-E54C-A397-9FD475B12448}" presName="composite" presStyleCnt="0"/>
      <dgm:spPr/>
    </dgm:pt>
    <dgm:pt modelId="{C8B8734F-8F9F-E244-AB60-18ACD9142174}" type="pres">
      <dgm:prSet presAssocID="{752E09D6-08D8-E54C-A397-9FD475B12448}" presName="parTx" presStyleLbl="alignNode1" presStyleIdx="1" presStyleCnt="5">
        <dgm:presLayoutVars>
          <dgm:chMax val="0"/>
          <dgm:chPref val="0"/>
          <dgm:bulletEnabled val="1"/>
        </dgm:presLayoutVars>
      </dgm:prSet>
      <dgm:spPr/>
    </dgm:pt>
    <dgm:pt modelId="{B3D2F974-ECFE-4149-9C1E-095DA25AB53D}" type="pres">
      <dgm:prSet presAssocID="{752E09D6-08D8-E54C-A397-9FD475B12448}" presName="desTx" presStyleLbl="alignAccFollowNode1" presStyleIdx="1" presStyleCnt="5">
        <dgm:presLayoutVars>
          <dgm:bulletEnabled val="1"/>
        </dgm:presLayoutVars>
      </dgm:prSet>
      <dgm:spPr/>
    </dgm:pt>
    <dgm:pt modelId="{7B3E6B9E-F7EE-5A43-8F64-AD82A6894C2B}" type="pres">
      <dgm:prSet presAssocID="{C3AF21BE-F85E-A043-85BC-051C7E1686A7}" presName="space" presStyleCnt="0"/>
      <dgm:spPr/>
    </dgm:pt>
    <dgm:pt modelId="{386EB3B9-F56A-C945-A795-CA34AF81918D}" type="pres">
      <dgm:prSet presAssocID="{9B9B9E5F-254E-1D4C-8769-E5F0F1287677}" presName="composite" presStyleCnt="0"/>
      <dgm:spPr/>
    </dgm:pt>
    <dgm:pt modelId="{1408282E-51A6-304A-9E53-D1C3D74A5F57}" type="pres">
      <dgm:prSet presAssocID="{9B9B9E5F-254E-1D4C-8769-E5F0F1287677}" presName="parTx" presStyleLbl="alignNode1" presStyleIdx="2" presStyleCnt="5">
        <dgm:presLayoutVars>
          <dgm:chMax val="0"/>
          <dgm:chPref val="0"/>
          <dgm:bulletEnabled val="1"/>
        </dgm:presLayoutVars>
      </dgm:prSet>
      <dgm:spPr/>
    </dgm:pt>
    <dgm:pt modelId="{4BE200FC-9332-6547-B3D2-876DD2FFB9CA}" type="pres">
      <dgm:prSet presAssocID="{9B9B9E5F-254E-1D4C-8769-E5F0F1287677}" presName="desTx" presStyleLbl="alignAccFollowNode1" presStyleIdx="2" presStyleCnt="5">
        <dgm:presLayoutVars>
          <dgm:bulletEnabled val="1"/>
        </dgm:presLayoutVars>
      </dgm:prSet>
      <dgm:spPr/>
    </dgm:pt>
    <dgm:pt modelId="{6FD273F7-14EF-2146-BAAF-B666EBCEBED6}" type="pres">
      <dgm:prSet presAssocID="{0143A221-9C3C-E54C-8380-B69596E62BDC}" presName="space" presStyleCnt="0"/>
      <dgm:spPr/>
    </dgm:pt>
    <dgm:pt modelId="{F520FDCC-AF69-FA4F-8F4A-8A77A60B3FC1}" type="pres">
      <dgm:prSet presAssocID="{35A7FD06-BB89-7749-83AC-BC91C97C9813}" presName="composite" presStyleCnt="0"/>
      <dgm:spPr/>
    </dgm:pt>
    <dgm:pt modelId="{8A3D88C2-F5F3-6845-B03B-AA59D9B87487}" type="pres">
      <dgm:prSet presAssocID="{35A7FD06-BB89-7749-83AC-BC91C97C9813}" presName="parTx" presStyleLbl="alignNode1" presStyleIdx="3" presStyleCnt="5">
        <dgm:presLayoutVars>
          <dgm:chMax val="0"/>
          <dgm:chPref val="0"/>
          <dgm:bulletEnabled val="1"/>
        </dgm:presLayoutVars>
      </dgm:prSet>
      <dgm:spPr/>
    </dgm:pt>
    <dgm:pt modelId="{C27DC90D-D93A-FB46-BAA5-8B09BC037D89}" type="pres">
      <dgm:prSet presAssocID="{35A7FD06-BB89-7749-83AC-BC91C97C9813}" presName="desTx" presStyleLbl="alignAccFollowNode1" presStyleIdx="3" presStyleCnt="5">
        <dgm:presLayoutVars>
          <dgm:bulletEnabled val="1"/>
        </dgm:presLayoutVars>
      </dgm:prSet>
      <dgm:spPr/>
    </dgm:pt>
    <dgm:pt modelId="{B9A03813-9AFD-AC48-9FBB-CFEDBC7DB066}" type="pres">
      <dgm:prSet presAssocID="{0E2EDE87-A88D-3444-8655-6D545C29F4A5}" presName="space" presStyleCnt="0"/>
      <dgm:spPr/>
    </dgm:pt>
    <dgm:pt modelId="{C493686B-A3F4-0240-A598-799C9834E797}" type="pres">
      <dgm:prSet presAssocID="{2F878B0E-CEA5-044D-9CA4-54E305970B60}" presName="composite" presStyleCnt="0"/>
      <dgm:spPr/>
    </dgm:pt>
    <dgm:pt modelId="{2447F247-F922-8F45-B138-684EB5B92E36}" type="pres">
      <dgm:prSet presAssocID="{2F878B0E-CEA5-044D-9CA4-54E305970B60}" presName="parTx" presStyleLbl="alignNode1" presStyleIdx="4" presStyleCnt="5">
        <dgm:presLayoutVars>
          <dgm:chMax val="0"/>
          <dgm:chPref val="0"/>
          <dgm:bulletEnabled val="1"/>
        </dgm:presLayoutVars>
      </dgm:prSet>
      <dgm:spPr/>
    </dgm:pt>
    <dgm:pt modelId="{050F5F9B-4785-4944-BDD6-76C0B71ED6E3}" type="pres">
      <dgm:prSet presAssocID="{2F878B0E-CEA5-044D-9CA4-54E305970B60}" presName="desTx" presStyleLbl="alignAccFollowNode1" presStyleIdx="4" presStyleCnt="5">
        <dgm:presLayoutVars>
          <dgm:bulletEnabled val="1"/>
        </dgm:presLayoutVars>
      </dgm:prSet>
      <dgm:spPr/>
    </dgm:pt>
  </dgm:ptLst>
  <dgm:cxnLst>
    <dgm:cxn modelId="{B0C7D101-A6F7-A04F-8197-5D84C6B73C07}" type="presOf" srcId="{6C34CBC7-67FF-A741-9D49-FAFE129DDA8F}" destId="{B3D2F974-ECFE-4149-9C1E-095DA25AB53D}" srcOrd="0" destOrd="1" presId="urn:microsoft.com/office/officeart/2005/8/layout/hList1"/>
    <dgm:cxn modelId="{9EF49D26-BC49-2546-812C-036645AD2160}" srcId="{7A3738FD-A14A-6F4A-A9D6-66107C1C8B23}" destId="{9B9B9E5F-254E-1D4C-8769-E5F0F1287677}" srcOrd="2" destOrd="0" parTransId="{C5C6EE7B-3AE6-C24B-BD39-05646BA21821}" sibTransId="{0143A221-9C3C-E54C-8380-B69596E62BDC}"/>
    <dgm:cxn modelId="{DFAA4A27-CE1A-3242-98B7-C5D776C0D237}" type="presOf" srcId="{E4166CE6-8853-4948-AF11-B23F75E43177}" destId="{050F5F9B-4785-4944-BDD6-76C0B71ED6E3}" srcOrd="0" destOrd="1" presId="urn:microsoft.com/office/officeart/2005/8/layout/hList1"/>
    <dgm:cxn modelId="{E26A112E-49AE-5442-8080-2D8B0E1D64B4}" type="presOf" srcId="{35A7FD06-BB89-7749-83AC-BC91C97C9813}" destId="{8A3D88C2-F5F3-6845-B03B-AA59D9B87487}" srcOrd="0" destOrd="0" presId="urn:microsoft.com/office/officeart/2005/8/layout/hList1"/>
    <dgm:cxn modelId="{1D094F37-07DB-D34D-8B2F-70399253F6E5}" srcId="{7A3738FD-A14A-6F4A-A9D6-66107C1C8B23}" destId="{9CB741C0-0743-F04B-8345-35ECAD7723C4}" srcOrd="0" destOrd="0" parTransId="{D86046F2-914D-7E4B-A684-BA074CE479A0}" sibTransId="{12C553E4-3E01-804A-A7D0-298C6600B30E}"/>
    <dgm:cxn modelId="{68F7103B-264D-A848-8C49-C7AB70DD8B79}" type="presOf" srcId="{E609CFC6-0E49-7E40-B991-27DFF1277BA6}" destId="{B3D2F974-ECFE-4149-9C1E-095DA25AB53D}" srcOrd="0" destOrd="0" presId="urn:microsoft.com/office/officeart/2005/8/layout/hList1"/>
    <dgm:cxn modelId="{AF88BC3F-DAB1-A74C-8B52-5D91C6A02404}" srcId="{35A7FD06-BB89-7749-83AC-BC91C97C9813}" destId="{CAF1D5CA-0F6A-E042-AC28-57FA14F62088}" srcOrd="0" destOrd="0" parTransId="{467CE4C1-FC67-C64B-AC68-ACF9FB8C8B64}" sibTransId="{6A2DC90A-E45C-F343-9C65-AF40A65654EB}"/>
    <dgm:cxn modelId="{E7AEFA4B-03F0-6D41-A3EF-467A966A5D92}" srcId="{752E09D6-08D8-E54C-A397-9FD475B12448}" destId="{E609CFC6-0E49-7E40-B991-27DFF1277BA6}" srcOrd="0" destOrd="0" parTransId="{66B00975-81BB-BF42-9FCE-33C28D054B58}" sibTransId="{3595023E-D507-4D4E-AF33-BA33B55B5559}"/>
    <dgm:cxn modelId="{7F7B9D6D-1583-3942-866B-477FE7AB1F64}" type="presOf" srcId="{9AF080DD-C655-4943-8177-B8B15D810519}" destId="{050F5F9B-4785-4944-BDD6-76C0B71ED6E3}" srcOrd="0" destOrd="0" presId="urn:microsoft.com/office/officeart/2005/8/layout/hList1"/>
    <dgm:cxn modelId="{5AB05751-BA80-8245-B57B-F02C73CF02BF}" srcId="{9B9B9E5F-254E-1D4C-8769-E5F0F1287677}" destId="{4DB47692-16E5-2D4A-92E4-0F2451C71EEB}" srcOrd="0" destOrd="0" parTransId="{5DA9FA87-C8EE-0F4F-91E5-94B870D4FF73}" sibTransId="{3D4182CC-8413-3C49-BCC5-017DA0C8D8D3}"/>
    <dgm:cxn modelId="{6CC55B73-5332-044D-83E3-3B6C3D471589}" srcId="{2F878B0E-CEA5-044D-9CA4-54E305970B60}" destId="{E4166CE6-8853-4948-AF11-B23F75E43177}" srcOrd="1" destOrd="0" parTransId="{1BC8CF21-4072-6B46-B243-BD46118552CA}" sibTransId="{D789F794-8B11-234B-A3F9-77BBD72D142D}"/>
    <dgm:cxn modelId="{2CE1D458-4B7D-B349-A5B2-1DA6F4D2FABF}" srcId="{752E09D6-08D8-E54C-A397-9FD475B12448}" destId="{6C34CBC7-67FF-A741-9D49-FAFE129DDA8F}" srcOrd="1" destOrd="0" parTransId="{60024B8A-3FCC-E242-B8AF-F010F0428517}" sibTransId="{43318636-E6E3-7A4A-9557-DF34E20FA1FD}"/>
    <dgm:cxn modelId="{94C7E182-B85A-0446-A4DF-DFB1F29A7F6E}" srcId="{7A3738FD-A14A-6F4A-A9D6-66107C1C8B23}" destId="{35A7FD06-BB89-7749-83AC-BC91C97C9813}" srcOrd="3" destOrd="0" parTransId="{81CED2EA-91FA-DF4A-B098-C59624899F72}" sibTransId="{0E2EDE87-A88D-3444-8655-6D545C29F4A5}"/>
    <dgm:cxn modelId="{364CC392-FDDB-F248-B99C-AF61D916A603}" srcId="{2F878B0E-CEA5-044D-9CA4-54E305970B60}" destId="{9AF080DD-C655-4943-8177-B8B15D810519}" srcOrd="0" destOrd="0" parTransId="{E04C5998-133B-1C44-A5A8-55B4C643D963}" sibTransId="{CE35A1B7-7370-FD47-9132-534F4CA9A4D6}"/>
    <dgm:cxn modelId="{26F10294-194D-6942-B628-A207E8C6A6D5}" type="presOf" srcId="{4DB47692-16E5-2D4A-92E4-0F2451C71EEB}" destId="{4BE200FC-9332-6547-B3D2-876DD2FFB9CA}" srcOrd="0" destOrd="0" presId="urn:microsoft.com/office/officeart/2005/8/layout/hList1"/>
    <dgm:cxn modelId="{5125D49D-9A86-8A4A-9454-A332BD22BEC7}" type="presOf" srcId="{9CB741C0-0743-F04B-8345-35ECAD7723C4}" destId="{61A464BB-78B9-A947-B166-ED8AE14A6ACA}" srcOrd="0" destOrd="0" presId="urn:microsoft.com/office/officeart/2005/8/layout/hList1"/>
    <dgm:cxn modelId="{C6BDF0A8-AC55-0E45-A4F9-4BCF8A0D0361}" type="presOf" srcId="{752E09D6-08D8-E54C-A397-9FD475B12448}" destId="{C8B8734F-8F9F-E244-AB60-18ACD9142174}" srcOrd="0" destOrd="0" presId="urn:microsoft.com/office/officeart/2005/8/layout/hList1"/>
    <dgm:cxn modelId="{BC060EB0-AB35-EB4E-AE53-5A31685BCBDD}" srcId="{7A3738FD-A14A-6F4A-A9D6-66107C1C8B23}" destId="{2F878B0E-CEA5-044D-9CA4-54E305970B60}" srcOrd="4" destOrd="0" parTransId="{4AD6A3B3-8B60-0F4C-AC56-0023F5916195}" sibTransId="{4873E614-3A1E-A94D-9C15-423971D8B2B1}"/>
    <dgm:cxn modelId="{5B8E4EB3-77DD-D94D-BE1E-995FC2523472}" srcId="{7A3738FD-A14A-6F4A-A9D6-66107C1C8B23}" destId="{752E09D6-08D8-E54C-A397-9FD475B12448}" srcOrd="1" destOrd="0" parTransId="{23E3AB2A-FD15-7A4A-AE0A-6F3A243B194C}" sibTransId="{C3AF21BE-F85E-A043-85BC-051C7E1686A7}"/>
    <dgm:cxn modelId="{7F6FBECD-A51E-E84B-984C-FF85E7297415}" type="presOf" srcId="{2F878B0E-CEA5-044D-9CA4-54E305970B60}" destId="{2447F247-F922-8F45-B138-684EB5B92E36}" srcOrd="0" destOrd="0" presId="urn:microsoft.com/office/officeart/2005/8/layout/hList1"/>
    <dgm:cxn modelId="{C96A88D2-422A-4647-8696-BB88D1888E2D}" type="presOf" srcId="{DAA07F8A-304E-D44C-BC65-5C446E73CFA7}" destId="{22CDC006-BC27-4841-ADD3-F1BB246C8613}" srcOrd="0" destOrd="0" presId="urn:microsoft.com/office/officeart/2005/8/layout/hList1"/>
    <dgm:cxn modelId="{A9FDF0D6-0868-B645-B033-A8C9963257CD}" type="presOf" srcId="{9B9B9E5F-254E-1D4C-8769-E5F0F1287677}" destId="{1408282E-51A6-304A-9E53-D1C3D74A5F57}" srcOrd="0" destOrd="0" presId="urn:microsoft.com/office/officeart/2005/8/layout/hList1"/>
    <dgm:cxn modelId="{A8B1F0D7-7392-3D4A-83FA-BBA4176B9E88}" type="presOf" srcId="{CAF1D5CA-0F6A-E042-AC28-57FA14F62088}" destId="{C27DC90D-D93A-FB46-BAA5-8B09BC037D89}" srcOrd="0" destOrd="0" presId="urn:microsoft.com/office/officeart/2005/8/layout/hList1"/>
    <dgm:cxn modelId="{9FA8BCE7-8EA4-1B4F-BFC3-96A88AEE536C}" type="presOf" srcId="{7A3738FD-A14A-6F4A-A9D6-66107C1C8B23}" destId="{50E07EC6-B9A8-DA4E-AD20-F7B9E4C5DDAD}" srcOrd="0" destOrd="0" presId="urn:microsoft.com/office/officeart/2005/8/layout/hList1"/>
    <dgm:cxn modelId="{D116C0F4-9DAB-5E4D-8E75-CD8532C686CC}" srcId="{9CB741C0-0743-F04B-8345-35ECAD7723C4}" destId="{DAA07F8A-304E-D44C-BC65-5C446E73CFA7}" srcOrd="0" destOrd="0" parTransId="{BF3F712F-FCDE-2E48-BAC7-6C4E900C2513}" sibTransId="{1630E15C-0F99-E84D-8656-7A38202E2FD7}"/>
    <dgm:cxn modelId="{4E5B5DCF-1D4E-0B45-B98B-D6ACF59F8CB9}" type="presParOf" srcId="{50E07EC6-B9A8-DA4E-AD20-F7B9E4C5DDAD}" destId="{116AE4B9-0F0B-F349-B576-C274C520B98F}" srcOrd="0" destOrd="0" presId="urn:microsoft.com/office/officeart/2005/8/layout/hList1"/>
    <dgm:cxn modelId="{819B0E76-18C8-C349-8AE2-9EEEE27264F9}" type="presParOf" srcId="{116AE4B9-0F0B-F349-B576-C274C520B98F}" destId="{61A464BB-78B9-A947-B166-ED8AE14A6ACA}" srcOrd="0" destOrd="0" presId="urn:microsoft.com/office/officeart/2005/8/layout/hList1"/>
    <dgm:cxn modelId="{868AA83C-987D-E242-A76C-68F7FEA13976}" type="presParOf" srcId="{116AE4B9-0F0B-F349-B576-C274C520B98F}" destId="{22CDC006-BC27-4841-ADD3-F1BB246C8613}" srcOrd="1" destOrd="0" presId="urn:microsoft.com/office/officeart/2005/8/layout/hList1"/>
    <dgm:cxn modelId="{BA89BC7D-EC2D-C041-9D7E-42932C186B47}" type="presParOf" srcId="{50E07EC6-B9A8-DA4E-AD20-F7B9E4C5DDAD}" destId="{B7B3B19B-2894-B64F-B6BC-45D546E0A771}" srcOrd="1" destOrd="0" presId="urn:microsoft.com/office/officeart/2005/8/layout/hList1"/>
    <dgm:cxn modelId="{7EF5219F-EA6B-B149-8204-2CBC2958DE5F}" type="presParOf" srcId="{50E07EC6-B9A8-DA4E-AD20-F7B9E4C5DDAD}" destId="{FF6318E0-4C5C-1E4D-9557-F8B713FC2FB3}" srcOrd="2" destOrd="0" presId="urn:microsoft.com/office/officeart/2005/8/layout/hList1"/>
    <dgm:cxn modelId="{DE975631-A3DE-DA4E-A484-E6439B7BD1A4}" type="presParOf" srcId="{FF6318E0-4C5C-1E4D-9557-F8B713FC2FB3}" destId="{C8B8734F-8F9F-E244-AB60-18ACD9142174}" srcOrd="0" destOrd="0" presId="urn:microsoft.com/office/officeart/2005/8/layout/hList1"/>
    <dgm:cxn modelId="{34E51724-DE05-4049-B585-D67EE12064EB}" type="presParOf" srcId="{FF6318E0-4C5C-1E4D-9557-F8B713FC2FB3}" destId="{B3D2F974-ECFE-4149-9C1E-095DA25AB53D}" srcOrd="1" destOrd="0" presId="urn:microsoft.com/office/officeart/2005/8/layout/hList1"/>
    <dgm:cxn modelId="{BCD50021-A5A8-1A43-BEEC-3ED5EC754F7C}" type="presParOf" srcId="{50E07EC6-B9A8-DA4E-AD20-F7B9E4C5DDAD}" destId="{7B3E6B9E-F7EE-5A43-8F64-AD82A6894C2B}" srcOrd="3" destOrd="0" presId="urn:microsoft.com/office/officeart/2005/8/layout/hList1"/>
    <dgm:cxn modelId="{259E8BEF-4F61-CB44-8E82-8CB258B2D362}" type="presParOf" srcId="{50E07EC6-B9A8-DA4E-AD20-F7B9E4C5DDAD}" destId="{386EB3B9-F56A-C945-A795-CA34AF81918D}" srcOrd="4" destOrd="0" presId="urn:microsoft.com/office/officeart/2005/8/layout/hList1"/>
    <dgm:cxn modelId="{2C174006-6311-3A41-BDE9-B5DDDA9353D2}" type="presParOf" srcId="{386EB3B9-F56A-C945-A795-CA34AF81918D}" destId="{1408282E-51A6-304A-9E53-D1C3D74A5F57}" srcOrd="0" destOrd="0" presId="urn:microsoft.com/office/officeart/2005/8/layout/hList1"/>
    <dgm:cxn modelId="{A12EAC05-0EC8-1942-B175-47F17A095E40}" type="presParOf" srcId="{386EB3B9-F56A-C945-A795-CA34AF81918D}" destId="{4BE200FC-9332-6547-B3D2-876DD2FFB9CA}" srcOrd="1" destOrd="0" presId="urn:microsoft.com/office/officeart/2005/8/layout/hList1"/>
    <dgm:cxn modelId="{C0BFA7AE-3440-2C48-9D4D-6BEBF76D8936}" type="presParOf" srcId="{50E07EC6-B9A8-DA4E-AD20-F7B9E4C5DDAD}" destId="{6FD273F7-14EF-2146-BAAF-B666EBCEBED6}" srcOrd="5" destOrd="0" presId="urn:microsoft.com/office/officeart/2005/8/layout/hList1"/>
    <dgm:cxn modelId="{3764A997-FA0A-0043-BA0C-55E9964C965F}" type="presParOf" srcId="{50E07EC6-B9A8-DA4E-AD20-F7B9E4C5DDAD}" destId="{F520FDCC-AF69-FA4F-8F4A-8A77A60B3FC1}" srcOrd="6" destOrd="0" presId="urn:microsoft.com/office/officeart/2005/8/layout/hList1"/>
    <dgm:cxn modelId="{5D5E416D-D0E6-CE4A-ACC9-D9E71B5196CF}" type="presParOf" srcId="{F520FDCC-AF69-FA4F-8F4A-8A77A60B3FC1}" destId="{8A3D88C2-F5F3-6845-B03B-AA59D9B87487}" srcOrd="0" destOrd="0" presId="urn:microsoft.com/office/officeart/2005/8/layout/hList1"/>
    <dgm:cxn modelId="{A8981B7F-7AAE-E64B-A173-DCCDABA603AD}" type="presParOf" srcId="{F520FDCC-AF69-FA4F-8F4A-8A77A60B3FC1}" destId="{C27DC90D-D93A-FB46-BAA5-8B09BC037D89}" srcOrd="1" destOrd="0" presId="urn:microsoft.com/office/officeart/2005/8/layout/hList1"/>
    <dgm:cxn modelId="{10DA3BF1-875E-4A4E-989E-9B63D662D247}" type="presParOf" srcId="{50E07EC6-B9A8-DA4E-AD20-F7B9E4C5DDAD}" destId="{B9A03813-9AFD-AC48-9FBB-CFEDBC7DB066}" srcOrd="7" destOrd="0" presId="urn:microsoft.com/office/officeart/2005/8/layout/hList1"/>
    <dgm:cxn modelId="{8CE0FBB1-7CDF-FC4A-8696-483B568925BB}" type="presParOf" srcId="{50E07EC6-B9A8-DA4E-AD20-F7B9E4C5DDAD}" destId="{C493686B-A3F4-0240-A598-799C9834E797}" srcOrd="8" destOrd="0" presId="urn:microsoft.com/office/officeart/2005/8/layout/hList1"/>
    <dgm:cxn modelId="{FB16894B-82D8-794C-821F-FC650BAA783C}" type="presParOf" srcId="{C493686B-A3F4-0240-A598-799C9834E797}" destId="{2447F247-F922-8F45-B138-684EB5B92E36}" srcOrd="0" destOrd="0" presId="urn:microsoft.com/office/officeart/2005/8/layout/hList1"/>
    <dgm:cxn modelId="{25457900-8D31-D14F-A423-464ADA675D5C}" type="presParOf" srcId="{C493686B-A3F4-0240-A598-799C9834E797}" destId="{050F5F9B-4785-4944-BDD6-76C0B71ED6E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464BB-78B9-A947-B166-ED8AE14A6ACA}">
      <dsp:nvSpPr>
        <dsp:cNvPr id="0" name=""/>
        <dsp:cNvSpPr/>
      </dsp:nvSpPr>
      <dsp:spPr>
        <a:xfrm>
          <a:off x="5325" y="116492"/>
          <a:ext cx="2041393" cy="8165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0" i="0" kern="1200" noProof="0" dirty="0"/>
            <a:t>Type of Customer</a:t>
          </a:r>
        </a:p>
      </dsp:txBody>
      <dsp:txXfrm>
        <a:off x="5325" y="116492"/>
        <a:ext cx="2041393" cy="816557"/>
      </dsp:txXfrm>
    </dsp:sp>
    <dsp:sp modelId="{22CDC006-BC27-4841-ADD3-F1BB246C8613}">
      <dsp:nvSpPr>
        <dsp:cNvPr id="0" name=""/>
        <dsp:cNvSpPr/>
      </dsp:nvSpPr>
      <dsp:spPr>
        <a:xfrm>
          <a:off x="5325" y="933049"/>
          <a:ext cx="204139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b="0" i="0" kern="1200" noProof="0" dirty="0"/>
            <a:t>how your customers want to buy products.</a:t>
          </a:r>
          <a:endParaRPr lang="en-CA" sz="1600" kern="1200" noProof="0" dirty="0"/>
        </a:p>
      </dsp:txBody>
      <dsp:txXfrm>
        <a:off x="5325" y="933049"/>
        <a:ext cx="2041393" cy="2854800"/>
      </dsp:txXfrm>
    </dsp:sp>
    <dsp:sp modelId="{C8B8734F-8F9F-E244-AB60-18ACD9142174}">
      <dsp:nvSpPr>
        <dsp:cNvPr id="0" name=""/>
        <dsp:cNvSpPr/>
      </dsp:nvSpPr>
      <dsp:spPr>
        <a:xfrm>
          <a:off x="2332514" y="116492"/>
          <a:ext cx="2041393" cy="8165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0" i="0" kern="1200" noProof="0" dirty="0"/>
            <a:t>Type of Product</a:t>
          </a:r>
        </a:p>
      </dsp:txBody>
      <dsp:txXfrm>
        <a:off x="2332514" y="116492"/>
        <a:ext cx="2041393" cy="816557"/>
      </dsp:txXfrm>
    </dsp:sp>
    <dsp:sp modelId="{B3D2F974-ECFE-4149-9C1E-095DA25AB53D}">
      <dsp:nvSpPr>
        <dsp:cNvPr id="0" name=""/>
        <dsp:cNvSpPr/>
      </dsp:nvSpPr>
      <dsp:spPr>
        <a:xfrm>
          <a:off x="2332514" y="933049"/>
          <a:ext cx="204139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kern="1200" noProof="0" dirty="0"/>
            <a:t>Is perishable or valuable product?</a:t>
          </a:r>
        </a:p>
        <a:p>
          <a:pPr marL="171450" lvl="1" indent="-171450" algn="l" defTabSz="711200">
            <a:lnSpc>
              <a:spcPct val="90000"/>
            </a:lnSpc>
            <a:spcBef>
              <a:spcPct val="0"/>
            </a:spcBef>
            <a:spcAft>
              <a:spcPct val="15000"/>
            </a:spcAft>
            <a:buChar char="•"/>
          </a:pPr>
          <a:r>
            <a:rPr lang="en-CA" sz="1600" kern="1200" noProof="0" dirty="0"/>
            <a:t>Some have to be sold through shorter marketing channels than others.</a:t>
          </a:r>
        </a:p>
      </dsp:txBody>
      <dsp:txXfrm>
        <a:off x="2332514" y="933049"/>
        <a:ext cx="2041393" cy="2854800"/>
      </dsp:txXfrm>
    </dsp:sp>
    <dsp:sp modelId="{1408282E-51A6-304A-9E53-D1C3D74A5F57}">
      <dsp:nvSpPr>
        <dsp:cNvPr id="0" name=""/>
        <dsp:cNvSpPr/>
      </dsp:nvSpPr>
      <dsp:spPr>
        <a:xfrm>
          <a:off x="4659702" y="116492"/>
          <a:ext cx="2041393" cy="8165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0" kern="1200" noProof="0" dirty="0"/>
            <a:t>Channel Partner Capabilities</a:t>
          </a:r>
        </a:p>
      </dsp:txBody>
      <dsp:txXfrm>
        <a:off x="4659702" y="116492"/>
        <a:ext cx="2041393" cy="816557"/>
      </dsp:txXfrm>
    </dsp:sp>
    <dsp:sp modelId="{4BE200FC-9332-6547-B3D2-876DD2FFB9CA}">
      <dsp:nvSpPr>
        <dsp:cNvPr id="0" name=""/>
        <dsp:cNvSpPr/>
      </dsp:nvSpPr>
      <dsp:spPr>
        <a:xfrm>
          <a:off x="4659702" y="933049"/>
          <a:ext cx="204139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b="0" i="0" kern="1200" noProof="0" dirty="0"/>
            <a:t>Your ability versus the ability of other types of organizations that operate in marketing channels.</a:t>
          </a:r>
          <a:endParaRPr lang="en-CA" sz="1600" kern="1200" noProof="0" dirty="0"/>
        </a:p>
      </dsp:txBody>
      <dsp:txXfrm>
        <a:off x="4659702" y="933049"/>
        <a:ext cx="2041393" cy="2854800"/>
      </dsp:txXfrm>
    </dsp:sp>
    <dsp:sp modelId="{8A3D88C2-F5F3-6845-B03B-AA59D9B87487}">
      <dsp:nvSpPr>
        <dsp:cNvPr id="0" name=""/>
        <dsp:cNvSpPr/>
      </dsp:nvSpPr>
      <dsp:spPr>
        <a:xfrm>
          <a:off x="6986891" y="116492"/>
          <a:ext cx="2041393" cy="8165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0" i="0" kern="1200" noProof="0" dirty="0"/>
            <a:t>The Business Environment and Technology</a:t>
          </a:r>
          <a:endParaRPr lang="en-CA" sz="1600" b="0" kern="1200" noProof="0" dirty="0"/>
        </a:p>
      </dsp:txBody>
      <dsp:txXfrm>
        <a:off x="6986891" y="116492"/>
        <a:ext cx="2041393" cy="816557"/>
      </dsp:txXfrm>
    </dsp:sp>
    <dsp:sp modelId="{C27DC90D-D93A-FB46-BAA5-8B09BC037D89}">
      <dsp:nvSpPr>
        <dsp:cNvPr id="0" name=""/>
        <dsp:cNvSpPr/>
      </dsp:nvSpPr>
      <dsp:spPr>
        <a:xfrm>
          <a:off x="6986891" y="933049"/>
          <a:ext cx="204139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b="0" i="0" kern="1200" noProof="0" dirty="0"/>
            <a:t>Consider the general business environment, such as the economy or technological changes(internet).</a:t>
          </a:r>
          <a:endParaRPr lang="en-CA" sz="1600" kern="1200" noProof="0" dirty="0"/>
        </a:p>
      </dsp:txBody>
      <dsp:txXfrm>
        <a:off x="6986891" y="933049"/>
        <a:ext cx="2041393" cy="2854800"/>
      </dsp:txXfrm>
    </dsp:sp>
    <dsp:sp modelId="{2447F247-F922-8F45-B138-684EB5B92E36}">
      <dsp:nvSpPr>
        <dsp:cNvPr id="0" name=""/>
        <dsp:cNvSpPr/>
      </dsp:nvSpPr>
      <dsp:spPr>
        <a:xfrm>
          <a:off x="9314080" y="116492"/>
          <a:ext cx="2041393" cy="81655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CA" sz="1600" b="0" i="0" kern="1200" noProof="0" dirty="0"/>
            <a:t>Competing Products’ Marketing Channels</a:t>
          </a:r>
          <a:endParaRPr lang="en-CA" sz="1600" b="0" kern="1200" noProof="0" dirty="0"/>
        </a:p>
      </dsp:txBody>
      <dsp:txXfrm>
        <a:off x="9314080" y="116492"/>
        <a:ext cx="2041393" cy="816557"/>
      </dsp:txXfrm>
    </dsp:sp>
    <dsp:sp modelId="{050F5F9B-4785-4944-BDD6-76C0B71ED6E3}">
      <dsp:nvSpPr>
        <dsp:cNvPr id="0" name=""/>
        <dsp:cNvSpPr/>
      </dsp:nvSpPr>
      <dsp:spPr>
        <a:xfrm>
          <a:off x="9314080" y="933049"/>
          <a:ext cx="204139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CA" sz="1600" b="0" i="0" kern="1200" noProof="0" dirty="0"/>
            <a:t>How your competitors sell their products.</a:t>
          </a:r>
          <a:endParaRPr lang="en-CA" sz="1600" kern="1200" noProof="0" dirty="0"/>
        </a:p>
        <a:p>
          <a:pPr marL="171450" lvl="1" indent="-171450" algn="l" defTabSz="711200">
            <a:lnSpc>
              <a:spcPct val="90000"/>
            </a:lnSpc>
            <a:spcBef>
              <a:spcPct val="0"/>
            </a:spcBef>
            <a:spcAft>
              <a:spcPct val="15000"/>
            </a:spcAft>
            <a:buChar char="•"/>
          </a:pPr>
          <a:r>
            <a:rPr lang="en-CA" sz="1600" b="0" i="0" kern="1200" noProof="0" dirty="0"/>
            <a:t>You don’t always have to choose the channels your competitors rely on.</a:t>
          </a:r>
          <a:endParaRPr lang="en-CA" sz="1600" kern="1200" noProof="0" dirty="0"/>
        </a:p>
      </dsp:txBody>
      <dsp:txXfrm>
        <a:off x="9314080" y="933049"/>
        <a:ext cx="2041393"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122802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826842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97192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13</a:t>
            </a:fld>
            <a:endParaRPr lang="en-CA"/>
          </a:p>
        </p:txBody>
      </p:sp>
    </p:spTree>
    <p:extLst>
      <p:ext uri="{BB962C8B-B14F-4D97-AF65-F5344CB8AC3E}">
        <p14:creationId xmlns:p14="http://schemas.microsoft.com/office/powerpoint/2010/main" val="1232111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noProof="0" dirty="0">
                <a:solidFill>
                  <a:srgbClr val="FFFFFF"/>
                </a:solidFill>
                <a:effectLst/>
                <a:latin typeface="Raleway" pitchFamily="2" charset="77"/>
              </a:rPr>
              <a:t>Example: Domino’s Website</a:t>
            </a:r>
          </a:p>
          <a:p>
            <a:r>
              <a:rPr lang="en-CA" b="0" i="0" noProof="0" dirty="0">
                <a:solidFill>
                  <a:srgbClr val="000000"/>
                </a:solidFill>
                <a:effectLst/>
                <a:latin typeface="Encode Sans"/>
              </a:rPr>
              <a:t>Some sites let customers tailor products to their liking. On the Domino’s website, you can pick your pizza ingredients and then watch them as they fall onto your virtual pizza. The site then lets you know who is baking your pizza, how long it’s taking to cook, and who’s delivering it. Even though interaction is digital, it somehow feels a lot more personal than a basic phone order. Developing customer relationships is what today’s marketing is about. The Internet is helping companies do this.</a:t>
            </a:r>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14</a:t>
            </a:fld>
            <a:endParaRPr lang="en-CA"/>
          </a:p>
        </p:txBody>
      </p:sp>
    </p:spTree>
    <p:extLst>
      <p:ext uri="{BB962C8B-B14F-4D97-AF65-F5344CB8AC3E}">
        <p14:creationId xmlns:p14="http://schemas.microsoft.com/office/powerpoint/2010/main" val="2672909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15</a:t>
            </a:fld>
            <a:endParaRPr lang="en-CA"/>
          </a:p>
        </p:txBody>
      </p:sp>
    </p:spTree>
    <p:extLst>
      <p:ext uri="{BB962C8B-B14F-4D97-AF65-F5344CB8AC3E}">
        <p14:creationId xmlns:p14="http://schemas.microsoft.com/office/powerpoint/2010/main" val="155020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noProof="0" dirty="0">
                <a:solidFill>
                  <a:srgbClr val="FFFFFF"/>
                </a:solidFill>
                <a:effectLst/>
                <a:latin typeface="Raleway" pitchFamily="2" charset="77"/>
              </a:rPr>
              <a:t>Example: Buying Characteristics</a:t>
            </a:r>
          </a:p>
          <a:p>
            <a:pPr algn="l"/>
            <a:r>
              <a:rPr lang="en-CA" b="0" i="0" noProof="0" dirty="0">
                <a:solidFill>
                  <a:srgbClr val="000000"/>
                </a:solidFill>
                <a:effectLst/>
                <a:latin typeface="Encode Sans"/>
              </a:rPr>
              <a:t>What might the buying characteristics of the purchaser of a high-quality curved TV be? After identifying the traits of the ultimate user you might the following characteristics:</a:t>
            </a:r>
          </a:p>
          <a:p>
            <a:pPr algn="l">
              <a:buFont typeface="Arial" panose="020B0604020202020204" pitchFamily="34" charset="0"/>
              <a:buChar char="•"/>
            </a:pPr>
            <a:r>
              <a:rPr lang="en-CA" b="0" i="0" noProof="0" dirty="0">
                <a:solidFill>
                  <a:srgbClr val="000000"/>
                </a:solidFill>
                <a:effectLst/>
                <a:latin typeface="Encode Sans"/>
              </a:rPr>
              <a:t>purchased only from a well-established, reputable dealer</a:t>
            </a:r>
          </a:p>
          <a:p>
            <a:pPr algn="l">
              <a:buFont typeface="Arial" panose="020B0604020202020204" pitchFamily="34" charset="0"/>
              <a:buChar char="•"/>
            </a:pPr>
            <a:r>
              <a:rPr lang="en-CA" b="0" i="0" noProof="0" dirty="0">
                <a:solidFill>
                  <a:srgbClr val="000000"/>
                </a:solidFill>
                <a:effectLst/>
                <a:latin typeface="Encode Sans"/>
              </a:rPr>
              <a:t>purchased only after considerable research to compare prices and merchandise characteristics</a:t>
            </a:r>
          </a:p>
          <a:p>
            <a:pPr algn="l">
              <a:buFont typeface="Arial" panose="020B0604020202020204" pitchFamily="34" charset="0"/>
              <a:buChar char="•"/>
            </a:pPr>
            <a:r>
              <a:rPr lang="en-CA" b="0" i="0" noProof="0" dirty="0">
                <a:solidFill>
                  <a:srgbClr val="000000"/>
                </a:solidFill>
                <a:effectLst/>
                <a:latin typeface="Encode Sans"/>
              </a:rPr>
              <a:t>purchase may be postponed</a:t>
            </a:r>
          </a:p>
          <a:p>
            <a:pPr algn="l">
              <a:buFont typeface="Arial" panose="020B0604020202020204" pitchFamily="34" charset="0"/>
              <a:buChar char="•"/>
            </a:pPr>
            <a:r>
              <a:rPr lang="en-CA" b="0" i="0" noProof="0" dirty="0">
                <a:solidFill>
                  <a:srgbClr val="000000"/>
                </a:solidFill>
                <a:effectLst/>
                <a:latin typeface="Encode Sans"/>
              </a:rPr>
              <a:t>purchased only from a dealer equipped to provide prompt and reasonable product service</a:t>
            </a:r>
          </a:p>
          <a:p>
            <a:pPr algn="l">
              <a:buFont typeface="Arial" panose="020B0604020202020204" pitchFamily="34" charset="0"/>
              <a:buChar char="•"/>
            </a:pPr>
            <a:endParaRPr lang="en-CA" b="0" i="0" noProof="0" dirty="0">
              <a:solidFill>
                <a:srgbClr val="000000"/>
              </a:solidFill>
              <a:effectLst/>
              <a:latin typeface="Encode Sans"/>
            </a:endParaRPr>
          </a:p>
          <a:p>
            <a:pPr algn="l">
              <a:buFont typeface="Arial" panose="020B0604020202020204" pitchFamily="34" charset="0"/>
              <a:buNone/>
            </a:pPr>
            <a:r>
              <a:rPr lang="en-CA" b="1" i="0" dirty="0">
                <a:solidFill>
                  <a:srgbClr val="FFFFFF"/>
                </a:solidFill>
                <a:effectLst/>
                <a:latin typeface="Raleway" pitchFamily="2" charset="77"/>
              </a:rPr>
              <a:t>Example: Specifying Distribution Tasks</a:t>
            </a:r>
          </a:p>
          <a:p>
            <a:pPr algn="l"/>
            <a:r>
              <a:rPr lang="en-CA" b="0" i="0" dirty="0">
                <a:solidFill>
                  <a:srgbClr val="000000"/>
                </a:solidFill>
                <a:effectLst/>
                <a:latin typeface="Encode Sans"/>
              </a:rPr>
              <a:t>An example of this is how a manufacturer might delineate the following tasks as necessary to profitably reach the target market:</a:t>
            </a:r>
          </a:p>
          <a:p>
            <a:pPr algn="l">
              <a:buFont typeface="Arial" panose="020B0604020202020204" pitchFamily="34" charset="0"/>
              <a:buChar char="•"/>
            </a:pPr>
            <a:r>
              <a:rPr lang="en-CA" b="0" i="0" dirty="0">
                <a:solidFill>
                  <a:srgbClr val="000000"/>
                </a:solidFill>
                <a:effectLst/>
                <a:latin typeface="Encode Sans"/>
              </a:rPr>
              <a:t>Provide delivery within 48 hours after order placement</a:t>
            </a:r>
          </a:p>
          <a:p>
            <a:pPr algn="l">
              <a:buFont typeface="Arial" panose="020B0604020202020204" pitchFamily="34" charset="0"/>
              <a:buChar char="•"/>
            </a:pPr>
            <a:r>
              <a:rPr lang="en-CA" b="0" i="0" dirty="0">
                <a:solidFill>
                  <a:srgbClr val="000000"/>
                </a:solidFill>
                <a:effectLst/>
                <a:latin typeface="Encode Sans"/>
              </a:rPr>
              <a:t>Offer adequate storage space</a:t>
            </a:r>
          </a:p>
          <a:p>
            <a:pPr algn="l">
              <a:buFont typeface="Arial" panose="020B0604020202020204" pitchFamily="34" charset="0"/>
              <a:buChar char="•"/>
            </a:pPr>
            <a:r>
              <a:rPr lang="en-CA" b="0" i="0" dirty="0">
                <a:solidFill>
                  <a:srgbClr val="000000"/>
                </a:solidFill>
                <a:effectLst/>
                <a:latin typeface="Encode Sans"/>
              </a:rPr>
              <a:t>Provide credit to other intermediaries</a:t>
            </a:r>
          </a:p>
          <a:p>
            <a:pPr algn="l">
              <a:buFont typeface="Arial" panose="020B0604020202020204" pitchFamily="34" charset="0"/>
              <a:buChar char="•"/>
            </a:pPr>
            <a:r>
              <a:rPr lang="en-CA" b="0" i="0" dirty="0">
                <a:solidFill>
                  <a:srgbClr val="000000"/>
                </a:solidFill>
                <a:effectLst/>
                <a:latin typeface="Encode Sans"/>
              </a:rPr>
              <a:t>Facilitate a product return network</a:t>
            </a:r>
          </a:p>
          <a:p>
            <a:pPr algn="l">
              <a:buFont typeface="Arial" panose="020B0604020202020204" pitchFamily="34" charset="0"/>
              <a:buChar char="•"/>
            </a:pPr>
            <a:r>
              <a:rPr lang="en-CA" b="0" i="0" dirty="0">
                <a:solidFill>
                  <a:srgbClr val="000000"/>
                </a:solidFill>
                <a:effectLst/>
                <a:latin typeface="Encode Sans"/>
              </a:rPr>
              <a:t>Provide readily available inventory (quantity and type)</a:t>
            </a:r>
          </a:p>
          <a:p>
            <a:pPr algn="l">
              <a:buFont typeface="Arial" panose="020B0604020202020204" pitchFamily="34" charset="0"/>
              <a:buNone/>
            </a:pPr>
            <a:endParaRPr lang="en-CA" b="1" i="0" dirty="0">
              <a:solidFill>
                <a:srgbClr val="FFFFFF"/>
              </a:solidFill>
              <a:effectLst/>
              <a:latin typeface="Raleway" pitchFamily="2" charset="77"/>
            </a:endParaRPr>
          </a:p>
          <a:p>
            <a:pPr algn="l">
              <a:buFont typeface="Arial" panose="020B0604020202020204" pitchFamily="34" charset="0"/>
              <a:buChar char="•"/>
            </a:pPr>
            <a:endParaRPr lang="en-CA" b="0" i="0" noProof="0" dirty="0">
              <a:solidFill>
                <a:srgbClr val="000000"/>
              </a:solidFill>
              <a:effectLst/>
              <a:latin typeface="Encode Sans"/>
            </a:endParaRPr>
          </a:p>
          <a:p>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16</a:t>
            </a:fld>
            <a:endParaRPr lang="en-CA"/>
          </a:p>
        </p:txBody>
      </p:sp>
    </p:spTree>
    <p:extLst>
      <p:ext uri="{BB962C8B-B14F-4D97-AF65-F5344CB8AC3E}">
        <p14:creationId xmlns:p14="http://schemas.microsoft.com/office/powerpoint/2010/main" val="2144730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FFFFFF"/>
                </a:solidFill>
                <a:effectLst/>
                <a:latin typeface="Raleway" pitchFamily="2" charset="77"/>
              </a:rPr>
              <a:t>Example: Chinese Garlic Producers</a:t>
            </a:r>
          </a:p>
          <a:p>
            <a:r>
              <a:rPr lang="en-CA" b="0" i="0" dirty="0">
                <a:solidFill>
                  <a:srgbClr val="000000"/>
                </a:solidFill>
                <a:effectLst/>
                <a:latin typeface="Encode Sans"/>
              </a:rPr>
              <a:t>Chinese garlic producers were accused of this practice in the early 2000s, and when garlic prices soared due to problems in China, other countries’ producers were unable to ramp back up to cover the demand. U.S. catfish farmers have recently accused China of the same strategy in that market. While there are global economic agreements that prohibit dumping and specify penalties when it occurs, the process can take so long to right the situation that producers have already left the business.</a:t>
            </a:r>
          </a:p>
          <a:p>
            <a:endParaRPr lang="en-CA" b="0" i="0" noProof="0" dirty="0">
              <a:solidFill>
                <a:srgbClr val="000000"/>
              </a:solidFill>
              <a:effectLst/>
              <a:latin typeface="Encod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dirty="0">
                <a:solidFill>
                  <a:srgbClr val="FFFFFF"/>
                </a:solidFill>
                <a:effectLst/>
                <a:latin typeface="Raleway" pitchFamily="2" charset="77"/>
              </a:rPr>
              <a:t>Example: Boar’s Head</a:t>
            </a:r>
          </a:p>
          <a:p>
            <a:r>
              <a:rPr lang="en-CA" b="0" i="0" dirty="0">
                <a:solidFill>
                  <a:srgbClr val="000000"/>
                </a:solidFill>
                <a:effectLst/>
                <a:latin typeface="Encode Sans"/>
              </a:rPr>
              <a:t>Producing marketing and promotional materials their channel partners can use for sales purposes can also facilitate cooperation among companies. In-store displays, brochures, banners, photos for web sites, and advertisements the partners can customize with their own logos and company information are examples. Look at the banner in Figure 12.6.1. Although it looks like it was made by the grocery store displaying it, it wasn’t. It was produced by Boar’s Head, a meat supplier, for the grocer and others like it.</a:t>
            </a:r>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17</a:t>
            </a:fld>
            <a:endParaRPr lang="en-CA"/>
          </a:p>
        </p:txBody>
      </p:sp>
    </p:spTree>
    <p:extLst>
      <p:ext uri="{BB962C8B-B14F-4D97-AF65-F5344CB8AC3E}">
        <p14:creationId xmlns:p14="http://schemas.microsoft.com/office/powerpoint/2010/main" val="328512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noProof="0" dirty="0">
                <a:solidFill>
                  <a:srgbClr val="FFFFFF"/>
                </a:solidFill>
                <a:effectLst/>
                <a:latin typeface="Raleway" pitchFamily="2" charset="77"/>
              </a:rPr>
              <a:t>Example: P&amp;G</a:t>
            </a:r>
          </a:p>
          <a:p>
            <a:r>
              <a:rPr lang="en-CA" b="0" i="0" noProof="0" dirty="0">
                <a:solidFill>
                  <a:srgbClr val="000000"/>
                </a:solidFill>
                <a:effectLst/>
                <a:latin typeface="Encode Sans"/>
              </a:rPr>
              <a:t>Procter &amp; Gamble (P&amp;G) has traditionally been a manufacturer of household products, not a retailer of them. But the company’s long-term strategy is to compete in every personal-care channel, including salons, where the men’s business is underdeveloped. In 2009, P&amp;G purchased The Art of Shaving, a seller of pricey men’s shaving products located in upscale shopping malls. P&amp;G also runs retail boutiques around the globe that sell its </a:t>
            </a:r>
            <a:r>
              <a:rPr lang="en-CA" b="0" i="0">
                <a:solidFill>
                  <a:srgbClr val="000000"/>
                </a:solidFill>
                <a:effectLst/>
                <a:latin typeface="Encode Sans"/>
              </a:rPr>
              <a:t>prestigious SK-II skin-care line (Neff, 2009).</a:t>
            </a:r>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18</a:t>
            </a:fld>
            <a:endParaRPr lang="en-CA"/>
          </a:p>
        </p:txBody>
      </p:sp>
    </p:spTree>
    <p:extLst>
      <p:ext uri="{BB962C8B-B14F-4D97-AF65-F5344CB8AC3E}">
        <p14:creationId xmlns:p14="http://schemas.microsoft.com/office/powerpoint/2010/main" val="89524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noProof="0" dirty="0">
                <a:solidFill>
                  <a:srgbClr val="373D3F"/>
                </a:solidFill>
                <a:effectLst/>
                <a:latin typeface="Encode Sans"/>
              </a:rPr>
              <a:t>“Using Intermediaries to Streamline the Number of Transactions” shows, by selling the tractors it makes through local farm machinery dealers, the farm machinery manufacturer John Deere can streamline the number of transactions it makes from eight to just two.</a:t>
            </a:r>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122045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2531143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noProof="0" dirty="0">
                <a:solidFill>
                  <a:srgbClr val="FFFFFF"/>
                </a:solidFill>
                <a:effectLst/>
                <a:latin typeface="Raleway" pitchFamily="2" charset="77"/>
              </a:rPr>
              <a:t>Example: The First Cell Phone Call Was an Epic Troll</a:t>
            </a:r>
          </a:p>
          <a:p>
            <a:r>
              <a:rPr lang="en-CA" b="0" i="0" noProof="0" dirty="0">
                <a:solidFill>
                  <a:srgbClr val="000000"/>
                </a:solidFill>
                <a:effectLst/>
                <a:latin typeface="Encode Sans"/>
              </a:rPr>
              <a:t>Good thing you don’t have to use the cell phone shown in this YouTube video. You could forget about putting it in your purse or pocket. But in 1973, the phone was the latest and greatest of gadgets. Martin Cooper, who championed the development of the device, was a lead engineer at Motorola. To whom do you think Cooper made his first phone call on the device? To his rivals at AT&amp;T, which at the time manufactured only “landline” phones. He wanted to let them know he and Motorola had changed the telephone game.</a:t>
            </a:r>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3027922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374523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949511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217798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pPr algn="r"/>
            <a:r>
              <a:rPr lang="en" dirty="0"/>
              <a:t>Sales Leadership Management</a:t>
            </a:r>
            <a:endParaRPr lang="en-US" dirty="0"/>
          </a:p>
        </p:txBody>
      </p:sp>
      <p:sp>
        <p:nvSpPr>
          <p:cNvPr id="81" name="Google Shape;81;p13"/>
          <p:cNvSpPr txBox="1">
            <a:spLocks noGrp="1"/>
          </p:cNvSpPr>
          <p:nvPr>
            <p:ph type="subTitle" idx="1"/>
          </p:nvPr>
        </p:nvSpPr>
        <p:spPr>
          <a:xfrm>
            <a:off x="797451" y="3621217"/>
            <a:ext cx="109628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 sz="3600" dirty="0"/>
              <a:t>Chapter 12: Channel Sales Partners</a:t>
            </a:r>
            <a:endParaRPr lang="en-CA" sz="36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12.2 </a:t>
            </a:r>
            <a:r>
              <a:rPr lang="en-CA" b="1" i="0" dirty="0" err="1">
                <a:solidFill>
                  <a:srgbClr val="003180"/>
                </a:solidFill>
                <a:effectLst/>
              </a:rPr>
              <a:t>Disinitermediation</a:t>
            </a:r>
            <a:endParaRPr lang="en-CA" cap="all" dirty="0" err="1"/>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37515"/>
            <a:r>
              <a:rPr lang="en-CA" sz="2000" dirty="0">
                <a:solidFill>
                  <a:schemeClr val="tx1">
                    <a:lumMod val="50000"/>
                  </a:schemeClr>
                </a:solidFill>
              </a:rPr>
              <a:t>D</a:t>
            </a:r>
            <a:r>
              <a:rPr lang="en-CA" sz="2000" dirty="0">
                <a:solidFill>
                  <a:schemeClr val="tx1">
                    <a:lumMod val="50000"/>
                  </a:schemeClr>
                </a:solidFill>
                <a:latin typeface="+mn-lt"/>
              </a:rPr>
              <a:t>isintermediation is </a:t>
            </a:r>
            <a:r>
              <a:rPr lang="en-CA" sz="2000" dirty="0">
                <a:solidFill>
                  <a:schemeClr val="tx1">
                    <a:lumMod val="50000"/>
                  </a:schemeClr>
                </a:solidFill>
              </a:rPr>
              <a:t>the</a:t>
            </a:r>
            <a:r>
              <a:rPr lang="en-CA" sz="2000" dirty="0">
                <a:solidFill>
                  <a:schemeClr val="tx1">
                    <a:lumMod val="50000"/>
                  </a:schemeClr>
                </a:solidFill>
                <a:latin typeface="+mn-lt"/>
              </a:rPr>
              <a:t> process of cutting out the middlemen or intermediaries.</a:t>
            </a:r>
          </a:p>
          <a:p>
            <a:pPr marL="437515"/>
            <a:r>
              <a:rPr lang="en-CA" sz="2000" dirty="0">
                <a:solidFill>
                  <a:schemeClr val="tx1">
                    <a:lumMod val="50000"/>
                  </a:schemeClr>
                </a:solidFill>
              </a:rPr>
              <a:t>S</a:t>
            </a:r>
            <a:r>
              <a:rPr lang="en-CA" sz="2000" dirty="0">
                <a:solidFill>
                  <a:schemeClr val="tx1">
                    <a:lumMod val="50000"/>
                  </a:schemeClr>
                </a:solidFill>
                <a:latin typeface="+mn-lt"/>
              </a:rPr>
              <a:t>ometimes cutting out the middleman is desirable but not always. </a:t>
            </a:r>
          </a:p>
          <a:p>
            <a:pPr marL="1218539" lvl="1"/>
            <a:r>
              <a:rPr lang="en-CA" sz="2000" dirty="0">
                <a:solidFill>
                  <a:schemeClr val="tx1">
                    <a:lumMod val="50000"/>
                  </a:schemeClr>
                </a:solidFill>
                <a:latin typeface="+mn-lt"/>
              </a:rPr>
              <a:t>A wholesaler with buying power and excellent warehousing capabilities might be able to purchase, store, and deliver a product to a seller more cheaply than its producer could acting alone.</a:t>
            </a:r>
          </a:p>
          <a:p>
            <a:pPr marL="437515"/>
            <a:r>
              <a:rPr lang="en-CA" sz="2000" dirty="0">
                <a:solidFill>
                  <a:schemeClr val="tx1">
                    <a:lumMod val="50000"/>
                  </a:schemeClr>
                </a:solidFill>
              </a:rPr>
              <a:t>H</a:t>
            </a:r>
            <a:r>
              <a:rPr lang="en-CA" sz="2000" dirty="0">
                <a:solidFill>
                  <a:schemeClr val="tx1">
                    <a:lumMod val="50000"/>
                  </a:schemeClr>
                </a:solidFill>
                <a:latin typeface="+mn-lt"/>
              </a:rPr>
              <a:t>iring a distributor will cost a producer money. </a:t>
            </a:r>
          </a:p>
          <a:p>
            <a:pPr marL="1218539" lvl="1"/>
            <a:r>
              <a:rPr lang="en-CA" sz="2000" dirty="0">
                <a:solidFill>
                  <a:schemeClr val="tx1">
                    <a:lumMod val="50000"/>
                  </a:schemeClr>
                </a:solidFill>
                <a:latin typeface="+mn-lt"/>
              </a:rPr>
              <a:t>The distributor can help the producer sell greater quantities of a product, increasing the producer’s profits. </a:t>
            </a:r>
          </a:p>
          <a:p>
            <a:pPr marL="1218539" lvl="1"/>
            <a:r>
              <a:rPr lang="en-CA" sz="2000" dirty="0">
                <a:solidFill>
                  <a:schemeClr val="tx1">
                    <a:lumMod val="50000"/>
                  </a:schemeClr>
                </a:solidFill>
                <a:latin typeface="+mn-lt"/>
              </a:rPr>
              <a:t>You have to perform the functions the middlemen once did.</a:t>
            </a:r>
          </a:p>
          <a:p>
            <a:pPr marL="437515"/>
            <a:r>
              <a:rPr lang="en-CA" sz="2000" dirty="0">
                <a:solidFill>
                  <a:schemeClr val="tx1">
                    <a:lumMod val="50000"/>
                  </a:schemeClr>
                </a:solidFill>
                <a:latin typeface="+mn-lt"/>
              </a:rPr>
              <a:t>The Internet has facilitated a certain amount of disintermediation by making it easier for consumers and businesses to contact one another without going through any middlemen.</a:t>
            </a:r>
          </a:p>
          <a:p>
            <a:pPr marL="437515"/>
            <a:r>
              <a:rPr lang="en-CA" sz="2000" dirty="0">
                <a:solidFill>
                  <a:schemeClr val="tx1">
                    <a:lumMod val="50000"/>
                  </a:schemeClr>
                </a:solidFill>
                <a:latin typeface="+mn-lt"/>
              </a:rPr>
              <a:t>Sometimes it’s simply impossible to cut out middlemen. (Coca-Cola Company for example)</a:t>
            </a:r>
          </a:p>
        </p:txBody>
      </p:sp>
    </p:spTree>
    <p:extLst>
      <p:ext uri="{BB962C8B-B14F-4D97-AF65-F5344CB8AC3E}">
        <p14:creationId xmlns:p14="http://schemas.microsoft.com/office/powerpoint/2010/main" val="270905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12.2 </a:t>
            </a:r>
            <a:r>
              <a:rPr lang="en-CA" b="1" i="0" dirty="0">
                <a:solidFill>
                  <a:srgbClr val="003180"/>
                </a:solidFill>
                <a:effectLst/>
              </a:rPr>
              <a:t>Multiple Channels and Alternate Channels</a:t>
            </a:r>
            <a:endParaRPr lang="en-CA" cap="all"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1" y="1639833"/>
            <a:ext cx="5680400" cy="4671500"/>
          </a:xfrm>
        </p:spPr>
        <p:txBody>
          <a:bodyPr>
            <a:noAutofit/>
          </a:bodyPr>
          <a:lstStyle/>
          <a:p>
            <a:pPr marL="437515"/>
            <a:r>
              <a:rPr lang="en-CA" dirty="0">
                <a:solidFill>
                  <a:schemeClr val="tx1">
                    <a:lumMod val="50000"/>
                  </a:schemeClr>
                </a:solidFill>
              </a:rPr>
              <a:t>In some situations, a wholesaler will sell to brokers, who then sell to retailers and consumers. In other situations, a wholesaler will sell straight to retailers or straight to consumers. Manufacturers also sell straight to consumers, and, as we explained, sell straight to large retailers.</a:t>
            </a:r>
          </a:p>
          <a:p>
            <a:pPr marL="437515"/>
            <a:r>
              <a:rPr lang="en-CA" dirty="0">
                <a:solidFill>
                  <a:schemeClr val="tx1">
                    <a:lumMod val="50000"/>
                  </a:schemeClr>
                </a:solidFill>
                <a:latin typeface="+mn-lt"/>
              </a:rPr>
              <a:t>The key is understanding the different target markets for your product and designing the best channel to meet the needs of customers in each.</a:t>
            </a:r>
          </a:p>
          <a:p>
            <a:pPr marL="437515"/>
            <a:r>
              <a:rPr lang="en-CA" dirty="0">
                <a:solidFill>
                  <a:schemeClr val="tx1">
                    <a:lumMod val="50000"/>
                  </a:schemeClr>
                </a:solidFill>
                <a:latin typeface="+mn-lt"/>
              </a:rPr>
              <a:t>Using multiple channels can be effective.</a:t>
            </a:r>
          </a:p>
          <a:p>
            <a:pPr marL="437515"/>
            <a:r>
              <a:rPr lang="en-CA" dirty="0">
                <a:solidFill>
                  <a:schemeClr val="tx1">
                    <a:lumMod val="50000"/>
                  </a:schemeClr>
                </a:solidFill>
                <a:latin typeface="+mn-lt"/>
              </a:rPr>
              <a:t>Some companies find ways to increase their sales by forming </a:t>
            </a:r>
            <a:r>
              <a:rPr lang="en-CA" b="1" dirty="0">
                <a:solidFill>
                  <a:schemeClr val="tx1">
                    <a:lumMod val="50000"/>
                  </a:schemeClr>
                </a:solidFill>
                <a:latin typeface="+mn-lt"/>
              </a:rPr>
              <a:t>strategic channel alliances </a:t>
            </a:r>
            <a:r>
              <a:rPr lang="en-CA" dirty="0">
                <a:solidFill>
                  <a:schemeClr val="tx1">
                    <a:lumMod val="50000"/>
                  </a:schemeClr>
                </a:solidFill>
                <a:latin typeface="+mn-lt"/>
              </a:rPr>
              <a:t>with one another.</a:t>
            </a:r>
          </a:p>
          <a:p>
            <a:pPr marL="437515"/>
            <a:endParaRPr lang="en-CA" dirty="0">
              <a:solidFill>
                <a:schemeClr val="tx1">
                  <a:lumMod val="50000"/>
                </a:schemeClr>
              </a:solidFill>
              <a:latin typeface="+mn-lt"/>
            </a:endParaRPr>
          </a:p>
        </p:txBody>
      </p:sp>
      <p:pic>
        <p:nvPicPr>
          <p:cNvPr id="5" name="Imagen 4" descr="A diagram of alternate channel arrangements including manufactures, distributors, agents/brokers, wholesaler, retail outlets, and consumers&#10;">
            <a:extLst>
              <a:ext uri="{FF2B5EF4-FFF2-40B4-BE49-F238E27FC236}">
                <a16:creationId xmlns:a16="http://schemas.microsoft.com/office/drawing/2014/main" id="{C6E8CEC3-5903-71E4-614F-7F5743D2C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46662"/>
            <a:ext cx="5781544" cy="2874110"/>
          </a:xfrm>
          <a:prstGeom prst="rect">
            <a:avLst/>
          </a:prstGeom>
        </p:spPr>
      </p:pic>
      <p:sp>
        <p:nvSpPr>
          <p:cNvPr id="6" name="TextBox 6">
            <a:extLst>
              <a:ext uri="{FF2B5EF4-FFF2-40B4-BE49-F238E27FC236}">
                <a16:creationId xmlns:a16="http://schemas.microsoft.com/office/drawing/2014/main" id="{23B3F1E1-C9D2-7F2B-C497-820A81D16184}"/>
              </a:ext>
            </a:extLst>
          </p:cNvPr>
          <p:cNvSpPr txBox="1"/>
          <p:nvPr/>
        </p:nvSpPr>
        <p:spPr>
          <a:xfrm>
            <a:off x="6096000" y="4927601"/>
            <a:ext cx="4731657" cy="369332"/>
          </a:xfrm>
          <a:prstGeom prst="rect">
            <a:avLst/>
          </a:prstGeom>
          <a:noFill/>
        </p:spPr>
        <p:txBody>
          <a:bodyPr wrap="square">
            <a:spAutoFit/>
          </a:bodyPr>
          <a:lstStyle/>
          <a:p>
            <a:r>
              <a:rPr lang="en-CA" i="1" dirty="0"/>
              <a:t>Alternate Channel Arrangements</a:t>
            </a:r>
          </a:p>
        </p:txBody>
      </p:sp>
    </p:spTree>
    <p:extLst>
      <p:ext uri="{BB962C8B-B14F-4D97-AF65-F5344CB8AC3E}">
        <p14:creationId xmlns:p14="http://schemas.microsoft.com/office/powerpoint/2010/main" val="161805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12.2 International Marketing Channels</a:t>
            </a:r>
            <a:endParaRPr lang="en-CA" cap="all"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37515"/>
            <a:r>
              <a:rPr lang="en-CA" sz="2000" dirty="0">
                <a:solidFill>
                  <a:schemeClr val="tx1">
                    <a:lumMod val="50000"/>
                  </a:schemeClr>
                </a:solidFill>
              </a:rPr>
              <a:t>The question is how to enter these markets? Via what marketing channels?</a:t>
            </a:r>
            <a:endParaRPr lang="en-CA" sz="2000" dirty="0">
              <a:solidFill>
                <a:schemeClr val="tx1">
                  <a:lumMod val="50000"/>
                </a:schemeClr>
              </a:solidFill>
              <a:latin typeface="+mn-lt"/>
            </a:endParaRPr>
          </a:p>
          <a:p>
            <a:pPr marL="437515"/>
            <a:r>
              <a:rPr lang="en-CA" sz="2000" dirty="0">
                <a:solidFill>
                  <a:schemeClr val="tx1">
                    <a:lumMod val="50000"/>
                  </a:schemeClr>
                </a:solidFill>
                <a:latin typeface="+mn-lt"/>
              </a:rPr>
              <a:t>Acquiring part or all of a foreign company is a common strategy for companies. </a:t>
            </a:r>
          </a:p>
          <a:p>
            <a:pPr marL="437515"/>
            <a:r>
              <a:rPr lang="en-CA" sz="2000" dirty="0">
                <a:solidFill>
                  <a:schemeClr val="tx1">
                    <a:lumMod val="50000"/>
                  </a:schemeClr>
                </a:solidFill>
                <a:latin typeface="+mn-lt"/>
              </a:rPr>
              <a:t>Corruption and unstable governments also make it difficult to do business in some countries.</a:t>
            </a:r>
          </a:p>
          <a:p>
            <a:pPr marL="437515"/>
            <a:r>
              <a:rPr lang="en-CA" sz="2000" dirty="0">
                <a:solidFill>
                  <a:schemeClr val="tx1">
                    <a:lumMod val="50000"/>
                  </a:schemeClr>
                </a:solidFill>
                <a:latin typeface="+mn-lt"/>
              </a:rPr>
              <a:t>Use intermediaries, like joint ventures. </a:t>
            </a:r>
            <a:r>
              <a:rPr lang="en-CA" sz="2000" dirty="0">
                <a:solidFill>
                  <a:schemeClr val="tx1">
                    <a:lumMod val="50000"/>
                  </a:schemeClr>
                </a:solidFill>
              </a:rPr>
              <a:t>It </a:t>
            </a:r>
            <a:r>
              <a:rPr lang="en-CA" sz="2000" dirty="0">
                <a:solidFill>
                  <a:schemeClr val="tx1">
                    <a:lumMod val="50000"/>
                  </a:schemeClr>
                </a:solidFill>
                <a:latin typeface="+mn-lt"/>
              </a:rPr>
              <a:t>is an entity created when two parties agree to share their profits, losses, and control with one another in an economic activity they jointly undertake.</a:t>
            </a:r>
          </a:p>
          <a:p>
            <a:pPr marL="437515"/>
            <a:r>
              <a:rPr lang="en-CA" sz="2000" dirty="0">
                <a:solidFill>
                  <a:schemeClr val="tx1">
                    <a:lumMod val="50000"/>
                  </a:schemeClr>
                </a:solidFill>
              </a:rPr>
              <a:t>S</a:t>
            </a:r>
            <a:r>
              <a:rPr lang="en-CA" sz="2000" dirty="0">
                <a:solidFill>
                  <a:schemeClr val="tx1">
                    <a:lumMod val="50000"/>
                  </a:schemeClr>
                </a:solidFill>
                <a:latin typeface="+mn-lt"/>
              </a:rPr>
              <a:t>imply export your products.</a:t>
            </a:r>
          </a:p>
          <a:p>
            <a:pPr marL="1218539" lvl="1"/>
            <a:r>
              <a:rPr lang="en-CA" sz="2067" dirty="0">
                <a:solidFill>
                  <a:schemeClr val="tx1">
                    <a:lumMod val="50000"/>
                  </a:schemeClr>
                </a:solidFill>
                <a:latin typeface="+mn-lt"/>
              </a:rPr>
              <a:t>Companies can sell their products directly to other firms abroad, or they can hire intermediaries such as brokers and agents that specialize in international exporting to help them find potential buyers for their products.</a:t>
            </a:r>
          </a:p>
          <a:p>
            <a:pPr marL="437515"/>
            <a:r>
              <a:rPr lang="en-CA" sz="2000" dirty="0">
                <a:solidFill>
                  <a:schemeClr val="tx1">
                    <a:lumMod val="50000"/>
                  </a:schemeClr>
                </a:solidFill>
                <a:latin typeface="+mn-lt"/>
              </a:rPr>
              <a:t>Franchising: this grants an independent operator the right to use a company’s business model, name, techniques, and trademarks for a fee.</a:t>
            </a:r>
          </a:p>
          <a:p>
            <a:pPr marL="437515"/>
            <a:r>
              <a:rPr lang="en-CA" sz="2000" dirty="0">
                <a:solidFill>
                  <a:schemeClr val="tx1">
                    <a:lumMod val="50000"/>
                  </a:schemeClr>
                </a:solidFill>
                <a:latin typeface="+mn-lt"/>
              </a:rPr>
              <a:t>Licensing is similar to franchising. For a fee, a firm can buy the right to use another firm’s manufacturing processes, trade secrets, patents, and trademarks for a certain period of time.</a:t>
            </a:r>
          </a:p>
        </p:txBody>
      </p:sp>
    </p:spTree>
    <p:extLst>
      <p:ext uri="{BB962C8B-B14F-4D97-AF65-F5344CB8AC3E}">
        <p14:creationId xmlns:p14="http://schemas.microsoft.com/office/powerpoint/2010/main" val="3174690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12.3 Third-Party Sales</a:t>
            </a:r>
            <a:endParaRPr lang="en-CA" cap="all"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37515"/>
            <a:r>
              <a:rPr lang="en-CA" sz="2000" dirty="0">
                <a:solidFill>
                  <a:schemeClr val="tx1">
                    <a:lumMod val="50000"/>
                  </a:schemeClr>
                </a:solidFill>
              </a:rPr>
              <a:t>Third-party sales are sales conducted by anyone other than the producer. Even when there are four or five parties involved, we refer to all of them as third parties.</a:t>
            </a:r>
          </a:p>
          <a:p>
            <a:pPr marL="437515"/>
            <a:r>
              <a:rPr lang="en-CA" sz="2000" dirty="0">
                <a:solidFill>
                  <a:schemeClr val="tx1">
                    <a:lumMod val="50000"/>
                  </a:schemeClr>
                </a:solidFill>
                <a:latin typeface="+mn-lt"/>
              </a:rPr>
              <a:t>Third-party sales are often vexing for marketers.</a:t>
            </a:r>
          </a:p>
          <a:p>
            <a:pPr marL="1218539" lvl="1"/>
            <a:r>
              <a:rPr lang="en-CA" sz="2000" dirty="0">
                <a:solidFill>
                  <a:schemeClr val="tx1">
                    <a:lumMod val="50000"/>
                  </a:schemeClr>
                </a:solidFill>
                <a:latin typeface="+mn-lt"/>
              </a:rPr>
              <a:t>It is much more difficult to understand and influence the sales process.</a:t>
            </a:r>
          </a:p>
          <a:p>
            <a:pPr marL="1218539" lvl="1"/>
            <a:r>
              <a:rPr lang="en-CA" sz="2000" dirty="0">
                <a:solidFill>
                  <a:schemeClr val="tx1">
                    <a:lumMod val="50000"/>
                  </a:schemeClr>
                </a:solidFill>
                <a:latin typeface="+mn-lt"/>
              </a:rPr>
              <a:t>Direct sales involve selling products directly to consumers through company-owned channels, offering more control over marketing, brand image, and pricing. </a:t>
            </a:r>
          </a:p>
          <a:p>
            <a:pPr marL="1218539" lvl="1"/>
            <a:r>
              <a:rPr lang="en-CA" sz="2000" dirty="0">
                <a:solidFill>
                  <a:schemeClr val="tx1">
                    <a:lumMod val="50000"/>
                  </a:schemeClr>
                </a:solidFill>
                <a:latin typeface="+mn-lt"/>
              </a:rPr>
              <a:t>Third-party sales involve selling products through retailers, where the company has less control over marketing and sales strategies, and the focus is on maximizing sales regardless of the brand.</a:t>
            </a:r>
          </a:p>
          <a:p>
            <a:pPr marL="437515"/>
            <a:r>
              <a:rPr lang="en-CA" sz="2000" dirty="0">
                <a:solidFill>
                  <a:schemeClr val="tx1">
                    <a:lumMod val="50000"/>
                  </a:schemeClr>
                </a:solidFill>
                <a:latin typeface="+mn-lt"/>
              </a:rPr>
              <a:t>Approaches to Support Third-Party Sales Success:</a:t>
            </a:r>
          </a:p>
          <a:p>
            <a:pPr marL="1252416" lvl="1" indent="-457200">
              <a:buFont typeface="+mj-lt"/>
              <a:buAutoNum type="arabicPeriod"/>
            </a:pPr>
            <a:r>
              <a:rPr lang="en-CA" sz="2000" dirty="0">
                <a:solidFill>
                  <a:schemeClr val="tx1">
                    <a:lumMod val="50000"/>
                  </a:schemeClr>
                </a:solidFill>
                <a:latin typeface="+mn-lt"/>
              </a:rPr>
              <a:t>Understand and align incentives.</a:t>
            </a:r>
          </a:p>
          <a:p>
            <a:pPr marL="1252416" lvl="1" indent="-457200">
              <a:buFont typeface="+mj-lt"/>
              <a:buAutoNum type="arabicPeriod"/>
            </a:pPr>
            <a:r>
              <a:rPr lang="en-CA" sz="2000" dirty="0">
                <a:solidFill>
                  <a:schemeClr val="tx1">
                    <a:lumMod val="50000"/>
                  </a:schemeClr>
                </a:solidFill>
                <a:latin typeface="+mn-lt"/>
              </a:rPr>
              <a:t>Provide exceptional sales support.</a:t>
            </a:r>
          </a:p>
          <a:p>
            <a:pPr marL="1252416" lvl="1" indent="-457200">
              <a:buFont typeface="+mj-lt"/>
              <a:buAutoNum type="arabicPeriod"/>
            </a:pPr>
            <a:r>
              <a:rPr lang="en-CA" sz="2000" dirty="0">
                <a:solidFill>
                  <a:schemeClr val="tx1">
                    <a:lumMod val="50000"/>
                  </a:schemeClr>
                </a:solidFill>
                <a:latin typeface="+mn-lt"/>
              </a:rPr>
              <a:t>Create demand for your product.</a:t>
            </a:r>
            <a:br>
              <a:rPr lang="en-CA" sz="2000" dirty="0">
                <a:solidFill>
                  <a:schemeClr val="tx1">
                    <a:lumMod val="50000"/>
                  </a:schemeClr>
                </a:solidFill>
                <a:latin typeface="+mn-lt"/>
              </a:rPr>
            </a:b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39209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12.4 Channel Selection Factors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1088853"/>
          </a:xfrm>
        </p:spPr>
        <p:txBody>
          <a:bodyPr>
            <a:noAutofit/>
          </a:bodyPr>
          <a:lstStyle/>
          <a:p>
            <a:pPr marL="437515"/>
            <a:r>
              <a:rPr lang="en-CA" sz="2000" dirty="0">
                <a:solidFill>
                  <a:schemeClr val="tx1">
                    <a:lumMod val="50000"/>
                  </a:schemeClr>
                </a:solidFill>
                <a:latin typeface="+mn-lt"/>
              </a:rPr>
              <a:t>Selecting the best marketing channel is critical because it can mean the success or failure of your product.</a:t>
            </a:r>
          </a:p>
          <a:p>
            <a:pPr marL="151765" indent="0">
              <a:buNone/>
            </a:pPr>
            <a:br>
              <a:rPr lang="en-CA" sz="2000" dirty="0">
                <a:solidFill>
                  <a:schemeClr val="tx1">
                    <a:lumMod val="50000"/>
                  </a:schemeClr>
                </a:solidFill>
                <a:latin typeface="+mn-lt"/>
              </a:rPr>
            </a:br>
            <a:endParaRPr lang="en-CA" sz="2000" dirty="0">
              <a:solidFill>
                <a:schemeClr val="tx1">
                  <a:lumMod val="50000"/>
                </a:schemeClr>
              </a:solidFill>
              <a:latin typeface="+mn-lt"/>
            </a:endParaRPr>
          </a:p>
        </p:txBody>
      </p:sp>
      <p:graphicFrame>
        <p:nvGraphicFramePr>
          <p:cNvPr id="4" name="Diagrama 3" descr="Factor to consider to select channels:&#10;- Type of Customer&#10;- Type of Product&#10;- Channel Partner Capabilities&#10;- The Business Environment and Technology&#10;- Competing Products’ Marketing Channels">
            <a:extLst>
              <a:ext uri="{FF2B5EF4-FFF2-40B4-BE49-F238E27FC236}">
                <a16:creationId xmlns:a16="http://schemas.microsoft.com/office/drawing/2014/main" id="{401D5D38-1E32-8E08-9489-C9E3C2DCF56E}"/>
              </a:ext>
            </a:extLst>
          </p:cNvPr>
          <p:cNvGraphicFramePr/>
          <p:nvPr>
            <p:extLst>
              <p:ext uri="{D42A27DB-BD31-4B8C-83A1-F6EECF244321}">
                <p14:modId xmlns:p14="http://schemas.microsoft.com/office/powerpoint/2010/main" val="1299105090"/>
              </p:ext>
            </p:extLst>
          </p:nvPr>
        </p:nvGraphicFramePr>
        <p:xfrm>
          <a:off x="415599" y="2510972"/>
          <a:ext cx="11360799" cy="3904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279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12.4 Factors That Affect a Product’s Intensity of Distribution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151765" indent="0">
              <a:buNone/>
            </a:pPr>
            <a:r>
              <a:rPr lang="en-CA" sz="2000" b="1" dirty="0">
                <a:solidFill>
                  <a:schemeClr val="tx1">
                    <a:lumMod val="50000"/>
                  </a:schemeClr>
                </a:solidFill>
              </a:rPr>
              <a:t>Intensive Distribution</a:t>
            </a:r>
            <a:endParaRPr lang="en-CA" sz="2000" dirty="0">
              <a:solidFill>
                <a:schemeClr val="tx1">
                  <a:lumMod val="50000"/>
                </a:schemeClr>
              </a:solidFill>
            </a:endParaRPr>
          </a:p>
          <a:p>
            <a:pPr marL="437515"/>
            <a:r>
              <a:rPr lang="en-CA" sz="2000" dirty="0">
                <a:solidFill>
                  <a:schemeClr val="tx1">
                    <a:lumMod val="50000"/>
                  </a:schemeClr>
                </a:solidFill>
              </a:rPr>
              <a:t>Try to sell their products in as many outlets as possible.</a:t>
            </a:r>
          </a:p>
          <a:p>
            <a:pPr marL="437515"/>
            <a:r>
              <a:rPr lang="en-CA" sz="2000" dirty="0">
                <a:solidFill>
                  <a:schemeClr val="tx1">
                    <a:lumMod val="50000"/>
                  </a:schemeClr>
                </a:solidFill>
              </a:rPr>
              <a:t>Are often used for convenience offerings.</a:t>
            </a:r>
          </a:p>
          <a:p>
            <a:pPr marL="151765" indent="0">
              <a:buNone/>
            </a:pPr>
            <a:r>
              <a:rPr lang="en-CA" sz="2000" b="1" dirty="0">
                <a:solidFill>
                  <a:schemeClr val="tx1">
                    <a:lumMod val="50000"/>
                  </a:schemeClr>
                </a:solidFill>
              </a:rPr>
              <a:t>Selective Distribution </a:t>
            </a:r>
          </a:p>
          <a:p>
            <a:pPr marL="437515"/>
            <a:r>
              <a:rPr lang="en-CA" sz="2000" dirty="0">
                <a:solidFill>
                  <a:schemeClr val="tx1">
                    <a:lumMod val="50000"/>
                  </a:schemeClr>
                </a:solidFill>
              </a:rPr>
              <a:t>Involves selling products at select outlets in specific locations.</a:t>
            </a:r>
          </a:p>
          <a:p>
            <a:pPr marL="437515"/>
            <a:r>
              <a:rPr lang="en-CA" sz="2000" dirty="0">
                <a:solidFill>
                  <a:schemeClr val="tx1">
                    <a:lumMod val="50000"/>
                  </a:schemeClr>
                </a:solidFill>
              </a:rPr>
              <a:t>By selling different models with different features and price points at different outlets, a manufacturer can appeal to different target markets.</a:t>
            </a:r>
          </a:p>
          <a:p>
            <a:pPr marL="151765" indent="0">
              <a:buNone/>
            </a:pPr>
            <a:r>
              <a:rPr lang="en-CA" sz="2000" b="1" dirty="0">
                <a:solidFill>
                  <a:schemeClr val="tx1">
                    <a:lumMod val="50000"/>
                  </a:schemeClr>
                </a:solidFill>
              </a:rPr>
              <a:t>Exclusive Distribution</a:t>
            </a:r>
          </a:p>
          <a:p>
            <a:pPr marL="437515"/>
            <a:r>
              <a:rPr lang="en-CA" sz="2000" b="1" dirty="0">
                <a:solidFill>
                  <a:schemeClr val="tx1">
                    <a:lumMod val="50000"/>
                  </a:schemeClr>
                </a:solidFill>
              </a:rPr>
              <a:t> </a:t>
            </a:r>
            <a:r>
              <a:rPr lang="en-CA" sz="2000" dirty="0">
                <a:solidFill>
                  <a:schemeClr val="tx1">
                    <a:lumMod val="50000"/>
                  </a:schemeClr>
                </a:solidFill>
              </a:rPr>
              <a:t>Involves selling products through one or very few outlets.</a:t>
            </a:r>
          </a:p>
          <a:p>
            <a:pPr marL="437515"/>
            <a:r>
              <a:rPr lang="en-CA" sz="2000" dirty="0">
                <a:solidFill>
                  <a:schemeClr val="tx1">
                    <a:lumMod val="50000"/>
                  </a:schemeClr>
                </a:solidFill>
              </a:rPr>
              <a:t>Exclusive simply means limiting distribution to only one outlet in any area and can be a strategic decision based on applying the scarcity principle to creating demand.</a:t>
            </a:r>
          </a:p>
          <a:p>
            <a:pPr marL="151765" indent="0">
              <a:buNone/>
            </a:pPr>
            <a:endParaRPr lang="en-CA" sz="2000" dirty="0">
              <a:solidFill>
                <a:schemeClr val="tx1">
                  <a:lumMod val="50000"/>
                </a:schemeClr>
              </a:solidFill>
            </a:endParaRPr>
          </a:p>
          <a:p>
            <a:pPr marL="151765" indent="0">
              <a:buNone/>
            </a:pPr>
            <a:br>
              <a:rPr lang="en-CA" sz="2000" dirty="0">
                <a:solidFill>
                  <a:schemeClr val="tx1">
                    <a:lumMod val="50000"/>
                  </a:schemeClr>
                </a:solidFill>
              </a:rPr>
            </a:br>
            <a:endParaRPr lang="en-CA" sz="2000" dirty="0">
              <a:solidFill>
                <a:schemeClr val="tx1">
                  <a:lumMod val="50000"/>
                </a:schemeClr>
              </a:solidFill>
            </a:endParaRPr>
          </a:p>
        </p:txBody>
      </p:sp>
    </p:spTree>
    <p:extLst>
      <p:ext uri="{BB962C8B-B14F-4D97-AF65-F5344CB8AC3E}">
        <p14:creationId xmlns:p14="http://schemas.microsoft.com/office/powerpoint/2010/main" val="94024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12.5 </a:t>
            </a:r>
            <a:r>
              <a:rPr lang="en-CA" i="0" dirty="0">
                <a:solidFill>
                  <a:srgbClr val="003180"/>
                </a:solidFill>
                <a:effectLst/>
              </a:rPr>
              <a:t>Channel Management Process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524000"/>
            <a:ext cx="11360800" cy="4787333"/>
          </a:xfrm>
        </p:spPr>
        <p:txBody>
          <a:bodyPr>
            <a:noAutofit/>
          </a:bodyPr>
          <a:lstStyle/>
          <a:p>
            <a:pPr marL="608965" indent="-457200">
              <a:buFont typeface="+mj-lt"/>
              <a:buAutoNum type="arabicPeriod"/>
            </a:pPr>
            <a:r>
              <a:rPr lang="en-CA" dirty="0">
                <a:solidFill>
                  <a:schemeClr val="tx1">
                    <a:lumMod val="50000"/>
                  </a:schemeClr>
                </a:solidFill>
              </a:rPr>
              <a:t>Analyze the Consumer.</a:t>
            </a:r>
          </a:p>
          <a:p>
            <a:pPr marL="1389989" lvl="1" indent="-457200"/>
            <a:r>
              <a:rPr lang="en-CA" sz="1800" b="0" i="0" dirty="0">
                <a:solidFill>
                  <a:schemeClr val="tx1">
                    <a:lumMod val="50000"/>
                  </a:schemeClr>
                </a:solidFill>
                <a:effectLst/>
                <a:latin typeface="+mn-lt"/>
              </a:rPr>
              <a:t>Identify customers and their needs</a:t>
            </a:r>
            <a:r>
              <a:rPr lang="en-CA" sz="1800" dirty="0">
                <a:solidFill>
                  <a:schemeClr val="tx1">
                    <a:lumMod val="50000"/>
                  </a:schemeClr>
                </a:solidFill>
                <a:latin typeface="+mn-lt"/>
              </a:rPr>
              <a:t>.</a:t>
            </a:r>
          </a:p>
          <a:p>
            <a:pPr marL="1389989" lvl="1" indent="-457200"/>
            <a:r>
              <a:rPr lang="en-CA" sz="1800" b="0" i="0" dirty="0">
                <a:solidFill>
                  <a:schemeClr val="tx1">
                    <a:lumMod val="50000"/>
                  </a:schemeClr>
                </a:solidFill>
                <a:effectLst/>
                <a:latin typeface="+mn-lt"/>
              </a:rPr>
              <a:t>Understand buying behavior and preferences.</a:t>
            </a:r>
            <a:endParaRPr lang="en-CA" sz="1800" dirty="0">
              <a:solidFill>
                <a:schemeClr val="tx1">
                  <a:lumMod val="50000"/>
                </a:schemeClr>
              </a:solidFill>
              <a:latin typeface="+mn-lt"/>
            </a:endParaRPr>
          </a:p>
          <a:p>
            <a:pPr marL="608965" indent="-457200">
              <a:buFont typeface="+mj-lt"/>
              <a:buAutoNum type="arabicPeriod"/>
            </a:pPr>
            <a:r>
              <a:rPr lang="en-CA" dirty="0">
                <a:solidFill>
                  <a:schemeClr val="tx1">
                    <a:lumMod val="50000"/>
                  </a:schemeClr>
                </a:solidFill>
              </a:rPr>
              <a:t>Establish the Channel Objectives.</a:t>
            </a:r>
          </a:p>
          <a:p>
            <a:pPr marL="1389989" lvl="1" indent="-457200"/>
            <a:r>
              <a:rPr lang="en-CA" sz="1800" dirty="0">
                <a:solidFill>
                  <a:schemeClr val="tx1">
                    <a:lumMod val="50000"/>
                  </a:schemeClr>
                </a:solidFill>
                <a:latin typeface="+mn-lt"/>
              </a:rPr>
              <a:t>Set goals based on customer requirements and company strategy.</a:t>
            </a:r>
          </a:p>
          <a:p>
            <a:pPr marL="608965" indent="-457200">
              <a:buFont typeface="+mj-lt"/>
              <a:buAutoNum type="arabicPeriod"/>
            </a:pPr>
            <a:r>
              <a:rPr lang="en-CA" dirty="0">
                <a:solidFill>
                  <a:schemeClr val="tx1">
                    <a:lumMod val="50000"/>
                  </a:schemeClr>
                </a:solidFill>
              </a:rPr>
              <a:t>Specify Distribution Tasks.</a:t>
            </a:r>
          </a:p>
          <a:p>
            <a:pPr marL="1389989" lvl="1" indent="-457200"/>
            <a:r>
              <a:rPr lang="en-CA" sz="1800" dirty="0">
                <a:solidFill>
                  <a:schemeClr val="tx1">
                    <a:lumMod val="50000"/>
                  </a:schemeClr>
                </a:solidFill>
                <a:latin typeface="+mn-lt"/>
              </a:rPr>
              <a:t>Define specific functions for the channel system.</a:t>
            </a:r>
          </a:p>
          <a:p>
            <a:pPr marL="608965" indent="-457200">
              <a:buFont typeface="+mj-lt"/>
              <a:buAutoNum type="arabicPeriod"/>
            </a:pPr>
            <a:r>
              <a:rPr lang="en-CA" dirty="0">
                <a:solidFill>
                  <a:schemeClr val="tx1">
                    <a:lumMod val="50000"/>
                  </a:schemeClr>
                </a:solidFill>
              </a:rPr>
              <a:t>Evaluate and Select Among Channel Alternatives.</a:t>
            </a:r>
          </a:p>
          <a:p>
            <a:pPr marL="1389989" lvl="1" indent="-457200"/>
            <a:r>
              <a:rPr lang="en-CA" sz="1800" dirty="0">
                <a:solidFill>
                  <a:schemeClr val="tx1">
                    <a:lumMod val="50000"/>
                  </a:schemeClr>
                </a:solidFill>
                <a:latin typeface="+mn-lt"/>
              </a:rPr>
              <a:t>Determining the specific channel tasks is a prerequisite of the evaluation and selection process. </a:t>
            </a:r>
          </a:p>
          <a:p>
            <a:pPr marL="1389989" lvl="1" indent="-457200"/>
            <a:r>
              <a:rPr lang="en-CA" sz="1800" dirty="0">
                <a:solidFill>
                  <a:schemeClr val="tx1">
                    <a:lumMod val="50000"/>
                  </a:schemeClr>
                </a:solidFill>
                <a:latin typeface="+mn-lt"/>
              </a:rPr>
              <a:t>There are four considerations for channel alternatives: number of levels, intensity at the various levels, types of intermediaries at each level, and application of selection criteria to channel alternatives. </a:t>
            </a:r>
          </a:p>
          <a:p>
            <a:pPr marL="1389989" lvl="1" indent="-457200"/>
            <a:r>
              <a:rPr lang="en-CA" sz="1800" dirty="0">
                <a:solidFill>
                  <a:schemeClr val="tx1">
                    <a:lumMod val="50000"/>
                  </a:schemeClr>
                </a:solidFill>
                <a:latin typeface="+mn-lt"/>
              </a:rPr>
              <a:t>Decide who will be in charge of the selected channels.</a:t>
            </a:r>
          </a:p>
          <a:p>
            <a:pPr marL="608965" indent="-457200">
              <a:buFont typeface="+mj-lt"/>
              <a:buAutoNum type="arabicPeriod"/>
            </a:pPr>
            <a:r>
              <a:rPr lang="en-CA" dirty="0">
                <a:solidFill>
                  <a:schemeClr val="tx1">
                    <a:lumMod val="50000"/>
                  </a:schemeClr>
                </a:solidFill>
              </a:rPr>
              <a:t>Evaluate Channel Member Performance.</a:t>
            </a:r>
          </a:p>
          <a:p>
            <a:pPr marL="1389989" lvl="1" indent="-457200"/>
            <a:r>
              <a:rPr lang="en-CA" sz="1800" dirty="0">
                <a:solidFill>
                  <a:schemeClr val="tx1">
                    <a:lumMod val="50000"/>
                  </a:schemeClr>
                </a:solidFill>
                <a:latin typeface="+mn-lt"/>
              </a:rPr>
              <a:t>Measure performance and make improvements if necessary.</a:t>
            </a:r>
          </a:p>
          <a:p>
            <a:pPr marL="151765" indent="0">
              <a:buNone/>
            </a:pPr>
            <a:endParaRPr lang="en-CA" dirty="0">
              <a:solidFill>
                <a:schemeClr val="tx1">
                  <a:lumMod val="50000"/>
                </a:schemeClr>
              </a:solidFill>
            </a:endParaRPr>
          </a:p>
          <a:p>
            <a:pPr marL="151765" indent="0">
              <a:buNone/>
            </a:pPr>
            <a:br>
              <a:rPr lang="en-CA" dirty="0">
                <a:solidFill>
                  <a:schemeClr val="tx1">
                    <a:lumMod val="50000"/>
                  </a:schemeClr>
                </a:solidFill>
              </a:rPr>
            </a:br>
            <a:endParaRPr lang="en-CA" dirty="0">
              <a:solidFill>
                <a:schemeClr val="tx1">
                  <a:lumMod val="50000"/>
                </a:schemeClr>
              </a:solidFill>
            </a:endParaRPr>
          </a:p>
        </p:txBody>
      </p:sp>
    </p:spTree>
    <p:extLst>
      <p:ext uri="{BB962C8B-B14F-4D97-AF65-F5344CB8AC3E}">
        <p14:creationId xmlns:p14="http://schemas.microsoft.com/office/powerpoint/2010/main" val="2552370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12.6 </a:t>
            </a:r>
            <a:r>
              <a:rPr lang="en-CA" i="0" dirty="0">
                <a:solidFill>
                  <a:srgbClr val="003180"/>
                </a:solidFill>
                <a:effectLst/>
              </a:rPr>
              <a:t>Managing Channel Conflicts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524000"/>
            <a:ext cx="11360800" cy="4787333"/>
          </a:xfrm>
        </p:spPr>
        <p:txBody>
          <a:bodyPr>
            <a:noAutofit/>
          </a:bodyPr>
          <a:lstStyle/>
          <a:p>
            <a:pPr marL="437515"/>
            <a:r>
              <a:rPr lang="en-CA" sz="2000" dirty="0">
                <a:solidFill>
                  <a:schemeClr val="tx1">
                    <a:lumMod val="50000"/>
                  </a:schemeClr>
                </a:solidFill>
              </a:rPr>
              <a:t>In a distribution channel, conflict usually arises in one of two forms: structural or behavioural.</a:t>
            </a:r>
          </a:p>
          <a:p>
            <a:pPr marL="437515"/>
            <a:r>
              <a:rPr lang="en-CA" sz="2000" b="1" dirty="0">
                <a:solidFill>
                  <a:schemeClr val="tx1">
                    <a:lumMod val="50000"/>
                  </a:schemeClr>
                </a:solidFill>
              </a:rPr>
              <a:t>Channel conflict </a:t>
            </a:r>
            <a:r>
              <a:rPr lang="en-CA" sz="2000" dirty="0">
                <a:solidFill>
                  <a:schemeClr val="tx1">
                    <a:lumMod val="50000"/>
                  </a:schemeClr>
                </a:solidFill>
              </a:rPr>
              <a:t>is a dispute among channel members.</a:t>
            </a:r>
          </a:p>
          <a:p>
            <a:pPr marL="437515"/>
            <a:r>
              <a:rPr lang="en-CA" sz="2000" b="1" dirty="0">
                <a:solidFill>
                  <a:schemeClr val="tx1">
                    <a:lumMod val="50000"/>
                  </a:schemeClr>
                </a:solidFill>
              </a:rPr>
              <a:t>Vertical conflict </a:t>
            </a:r>
            <a:r>
              <a:rPr lang="en-CA" sz="2000" dirty="0">
                <a:solidFill>
                  <a:schemeClr val="tx1">
                    <a:lumMod val="50000"/>
                  </a:schemeClr>
                </a:solidFill>
              </a:rPr>
              <a:t>is a conflict that occurs between two different types of members in a channel (a manufacturer, an agent, a wholesaler, or a retailer). </a:t>
            </a:r>
          </a:p>
          <a:p>
            <a:pPr marL="437515"/>
            <a:r>
              <a:rPr lang="en-CA" sz="2000" b="1" dirty="0">
                <a:solidFill>
                  <a:schemeClr val="tx1">
                    <a:lumMod val="50000"/>
                  </a:schemeClr>
                </a:solidFill>
              </a:rPr>
              <a:t>Horizontal conflict </a:t>
            </a:r>
            <a:r>
              <a:rPr lang="en-CA" sz="2000" dirty="0">
                <a:solidFill>
                  <a:schemeClr val="tx1">
                    <a:lumMod val="50000"/>
                  </a:schemeClr>
                </a:solidFill>
              </a:rPr>
              <a:t>is a conflict that occurs between organizations of the same type (two manufacturers that each want a powerful wholesaler to carry only its products).</a:t>
            </a:r>
          </a:p>
          <a:p>
            <a:pPr marL="437515"/>
            <a:r>
              <a:rPr lang="en-CA" sz="2000" dirty="0">
                <a:solidFill>
                  <a:schemeClr val="tx1">
                    <a:lumMod val="50000"/>
                  </a:schemeClr>
                </a:solidFill>
              </a:rPr>
              <a:t>Companies aim to foster cooperation with channel partners to achieve common goals.</a:t>
            </a:r>
          </a:p>
          <a:p>
            <a:pPr marL="437515"/>
            <a:r>
              <a:rPr lang="en-CA" sz="2000" dirty="0">
                <a:solidFill>
                  <a:schemeClr val="tx1">
                    <a:lumMod val="50000"/>
                  </a:schemeClr>
                </a:solidFill>
              </a:rPr>
              <a:t>Strategies include providing sales incentives, creating marketing materials, and educating sales representatives.</a:t>
            </a:r>
          </a:p>
          <a:p>
            <a:pPr marL="437515"/>
            <a:r>
              <a:rPr lang="en-CA" sz="2000" dirty="0">
                <a:solidFill>
                  <a:schemeClr val="tx1">
                    <a:lumMod val="50000"/>
                  </a:schemeClr>
                </a:solidFill>
              </a:rPr>
              <a:t>Building relationships and emphasizing benefits of working together can strengthen cooperation.</a:t>
            </a:r>
          </a:p>
          <a:p>
            <a:pPr marL="151765" indent="0">
              <a:buNone/>
            </a:pPr>
            <a:br>
              <a:rPr lang="en-CA" sz="2000" dirty="0">
                <a:solidFill>
                  <a:schemeClr val="tx1">
                    <a:lumMod val="50000"/>
                  </a:schemeClr>
                </a:solidFill>
              </a:rPr>
            </a:br>
            <a:endParaRPr lang="en-CA" sz="2000" dirty="0">
              <a:solidFill>
                <a:schemeClr val="tx1">
                  <a:lumMod val="50000"/>
                </a:schemeClr>
              </a:solidFill>
            </a:endParaRPr>
          </a:p>
        </p:txBody>
      </p:sp>
    </p:spTree>
    <p:extLst>
      <p:ext uri="{BB962C8B-B14F-4D97-AF65-F5344CB8AC3E}">
        <p14:creationId xmlns:p14="http://schemas.microsoft.com/office/powerpoint/2010/main" val="4024071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fontScale="90000"/>
          </a:bodyPr>
          <a:lstStyle/>
          <a:p>
            <a:r>
              <a:rPr lang="en-CA" dirty="0"/>
              <a:t>12.6 </a:t>
            </a:r>
            <a:r>
              <a:rPr lang="en-CA" i="0" dirty="0">
                <a:solidFill>
                  <a:srgbClr val="003180"/>
                </a:solidFill>
                <a:effectLst/>
              </a:rPr>
              <a:t>Channel Integration: Vertical and Horizontal Marketing Systems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524000"/>
            <a:ext cx="11360800" cy="4787333"/>
          </a:xfrm>
        </p:spPr>
        <p:txBody>
          <a:bodyPr>
            <a:noAutofit/>
          </a:bodyPr>
          <a:lstStyle/>
          <a:p>
            <a:pPr marL="437515"/>
            <a:r>
              <a:rPr lang="en-CA" sz="2000" dirty="0">
                <a:solidFill>
                  <a:schemeClr val="tx1">
                    <a:lumMod val="50000"/>
                  </a:schemeClr>
                </a:solidFill>
              </a:rPr>
              <a:t>Another way to foster cooperation in a channel is to establish a vertical marketing system. </a:t>
            </a:r>
          </a:p>
          <a:p>
            <a:pPr marL="437515"/>
            <a:r>
              <a:rPr lang="en-CA" sz="2000" dirty="0">
                <a:solidFill>
                  <a:schemeClr val="tx1">
                    <a:lumMod val="50000"/>
                  </a:schemeClr>
                </a:solidFill>
              </a:rPr>
              <a:t>In a </a:t>
            </a:r>
            <a:r>
              <a:rPr lang="en-CA" sz="2000" b="1" dirty="0">
                <a:solidFill>
                  <a:schemeClr val="tx1">
                    <a:lumMod val="50000"/>
                  </a:schemeClr>
                </a:solidFill>
              </a:rPr>
              <a:t>vertical marketing system, </a:t>
            </a:r>
            <a:r>
              <a:rPr lang="en-CA" sz="2000" dirty="0">
                <a:solidFill>
                  <a:schemeClr val="tx1">
                    <a:lumMod val="50000"/>
                  </a:schemeClr>
                </a:solidFill>
              </a:rPr>
              <a:t>channel members formally agree to closely cooperate with one another.</a:t>
            </a:r>
          </a:p>
          <a:p>
            <a:pPr marL="437515"/>
            <a:r>
              <a:rPr lang="en-CA" sz="2000" dirty="0">
                <a:solidFill>
                  <a:schemeClr val="tx1">
                    <a:lumMod val="50000"/>
                  </a:schemeClr>
                </a:solidFill>
              </a:rPr>
              <a:t>A </a:t>
            </a:r>
            <a:r>
              <a:rPr lang="en-CA" sz="2000" b="1" dirty="0">
                <a:solidFill>
                  <a:schemeClr val="tx1">
                    <a:lumMod val="50000"/>
                  </a:schemeClr>
                </a:solidFill>
              </a:rPr>
              <a:t>vertical integration </a:t>
            </a:r>
            <a:r>
              <a:rPr lang="en-CA" sz="2000" dirty="0">
                <a:solidFill>
                  <a:schemeClr val="tx1">
                    <a:lumMod val="50000"/>
                  </a:schemeClr>
                </a:solidFill>
              </a:rPr>
              <a:t>is when one channel member takes over the functions of another member.</a:t>
            </a:r>
          </a:p>
          <a:p>
            <a:pPr marL="437515"/>
            <a:r>
              <a:rPr lang="en-CA" sz="2000" dirty="0">
                <a:solidFill>
                  <a:schemeClr val="tx1">
                    <a:lumMod val="50000"/>
                  </a:schemeClr>
                </a:solidFill>
              </a:rPr>
              <a:t>Vertical integration can be </a:t>
            </a:r>
            <a:r>
              <a:rPr lang="en-CA" sz="2000" b="1" dirty="0">
                <a:solidFill>
                  <a:schemeClr val="tx1">
                    <a:lumMod val="50000"/>
                  </a:schemeClr>
                </a:solidFill>
              </a:rPr>
              <a:t>forward</a:t>
            </a:r>
            <a:r>
              <a:rPr lang="en-CA" sz="2000" dirty="0">
                <a:solidFill>
                  <a:schemeClr val="tx1">
                    <a:lumMod val="50000"/>
                  </a:schemeClr>
                </a:solidFill>
              </a:rPr>
              <a:t>, or downstream. </a:t>
            </a:r>
          </a:p>
          <a:p>
            <a:pPr marL="437515"/>
            <a:r>
              <a:rPr lang="en-CA" sz="2000" b="1" dirty="0">
                <a:solidFill>
                  <a:schemeClr val="tx1">
                    <a:lumMod val="50000"/>
                  </a:schemeClr>
                </a:solidFill>
              </a:rPr>
              <a:t>Backward integration </a:t>
            </a:r>
            <a:r>
              <a:rPr lang="en-CA" sz="2000" dirty="0">
                <a:solidFill>
                  <a:schemeClr val="tx1">
                    <a:lumMod val="50000"/>
                  </a:schemeClr>
                </a:solidFill>
              </a:rPr>
              <a:t>occurs when a company moves upstream in the supply chain.</a:t>
            </a:r>
          </a:p>
          <a:p>
            <a:pPr marL="437515"/>
            <a:r>
              <a:rPr lang="en-CA" sz="2000" dirty="0">
                <a:solidFill>
                  <a:schemeClr val="tx1">
                    <a:lumMod val="50000"/>
                  </a:schemeClr>
                </a:solidFill>
              </a:rPr>
              <a:t>Franchises are another type of vertical marketing system.</a:t>
            </a:r>
          </a:p>
          <a:p>
            <a:pPr marL="437515"/>
            <a:r>
              <a:rPr lang="en-CA" sz="2000" dirty="0">
                <a:solidFill>
                  <a:schemeClr val="tx1">
                    <a:lumMod val="50000"/>
                  </a:schemeClr>
                </a:solidFill>
              </a:rPr>
              <a:t>In a </a:t>
            </a:r>
            <a:r>
              <a:rPr lang="en-CA" sz="2000" b="1" dirty="0">
                <a:solidFill>
                  <a:schemeClr val="tx1">
                    <a:lumMod val="50000"/>
                  </a:schemeClr>
                </a:solidFill>
              </a:rPr>
              <a:t>conventional marketing system </a:t>
            </a:r>
            <a:r>
              <a:rPr lang="en-CA" sz="2000" dirty="0">
                <a:solidFill>
                  <a:schemeClr val="tx1">
                    <a:lumMod val="50000"/>
                  </a:schemeClr>
                </a:solidFill>
              </a:rPr>
              <a:t>the channel members have no affiliation with one another. All the members operate independently.</a:t>
            </a:r>
          </a:p>
          <a:p>
            <a:pPr marL="437515"/>
            <a:r>
              <a:rPr lang="en-CA" sz="2000" b="1" dirty="0">
                <a:solidFill>
                  <a:schemeClr val="tx1">
                    <a:lumMod val="50000"/>
                  </a:schemeClr>
                </a:solidFill>
              </a:rPr>
              <a:t>Horizontal marketing system </a:t>
            </a:r>
            <a:r>
              <a:rPr lang="en-CA" sz="2000" dirty="0">
                <a:solidFill>
                  <a:schemeClr val="tx1">
                    <a:lumMod val="50000"/>
                  </a:schemeClr>
                </a:solidFill>
              </a:rPr>
              <a:t>is one in which two companies at the same channel level agree to cooperate with another to sell their products or to make the most of their marketing opportunities, and is sometimes called </a:t>
            </a:r>
            <a:r>
              <a:rPr lang="en-CA" sz="2000" b="1" dirty="0">
                <a:solidFill>
                  <a:schemeClr val="tx1">
                    <a:lumMod val="50000"/>
                  </a:schemeClr>
                </a:solidFill>
              </a:rPr>
              <a:t>horizontal integration</a:t>
            </a:r>
            <a:r>
              <a:rPr lang="en-CA" sz="2000" dirty="0">
                <a:solidFill>
                  <a:schemeClr val="tx1">
                    <a:lumMod val="50000"/>
                  </a:schemeClr>
                </a:solidFill>
              </a:rPr>
              <a:t>.</a:t>
            </a:r>
          </a:p>
          <a:p>
            <a:pPr marL="151765" indent="0">
              <a:buNone/>
            </a:pPr>
            <a:br>
              <a:rPr lang="en-CA" sz="2000" dirty="0">
                <a:solidFill>
                  <a:schemeClr val="tx1">
                    <a:lumMod val="50000"/>
                  </a:schemeClr>
                </a:solidFill>
              </a:rPr>
            </a:br>
            <a:endParaRPr lang="en-CA" sz="2000" dirty="0">
              <a:solidFill>
                <a:schemeClr val="tx1">
                  <a:lumMod val="50000"/>
                </a:schemeClr>
              </a:solidFill>
            </a:endParaRPr>
          </a:p>
          <a:p>
            <a:pPr marL="437515"/>
            <a:endParaRPr lang="en-CA" sz="2000" dirty="0">
              <a:solidFill>
                <a:schemeClr val="tx1">
                  <a:lumMod val="50000"/>
                </a:schemeClr>
              </a:solidFill>
            </a:endParaRPr>
          </a:p>
          <a:p>
            <a:pPr marL="437515"/>
            <a:endParaRPr lang="en-CA" sz="2000" dirty="0">
              <a:solidFill>
                <a:schemeClr val="tx1">
                  <a:lumMod val="50000"/>
                </a:schemeClr>
              </a:solidFill>
            </a:endParaRPr>
          </a:p>
        </p:txBody>
      </p:sp>
    </p:spTree>
    <p:extLst>
      <p:ext uri="{BB962C8B-B14F-4D97-AF65-F5344CB8AC3E}">
        <p14:creationId xmlns:p14="http://schemas.microsoft.com/office/powerpoint/2010/main" val="800787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12.0 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CA" sz="2000" dirty="0">
                <a:solidFill>
                  <a:schemeClr val="bg2"/>
                </a:solidFill>
                <a:cs typeface="Arial"/>
              </a:rPr>
              <a:t>Explain why marketing channel decisions can result in the success or failure of products.</a:t>
            </a:r>
          </a:p>
          <a:p>
            <a:pPr marL="342900" indent="-342900">
              <a:buFont typeface="Arial"/>
              <a:buChar char="•"/>
            </a:pPr>
            <a:r>
              <a:rPr lang="en-CA" sz="2000" dirty="0">
                <a:solidFill>
                  <a:schemeClr val="bg2"/>
                </a:solidFill>
                <a:cs typeface="Arial"/>
              </a:rPr>
              <a:t>Describe the basic types of channels in business-to-consumer (B2C) and business-to-business (B2B) markets.</a:t>
            </a:r>
          </a:p>
          <a:p>
            <a:pPr marL="342900" indent="-342900">
              <a:buFont typeface="Arial"/>
              <a:buChar char="•"/>
            </a:pPr>
            <a:r>
              <a:rPr lang="en-CA" sz="2000" dirty="0">
                <a:solidFill>
                  <a:schemeClr val="bg2"/>
                </a:solidFill>
                <a:cs typeface="Arial"/>
              </a:rPr>
              <a:t>Explain the advantages and challenges companies face when using multiple channels and alternate channels.</a:t>
            </a:r>
          </a:p>
          <a:p>
            <a:pPr marL="342900" indent="-342900">
              <a:buFont typeface="Arial"/>
              <a:buChar char="•"/>
            </a:pPr>
            <a:r>
              <a:rPr lang="en-CA" sz="2000" dirty="0">
                <a:solidFill>
                  <a:schemeClr val="bg2"/>
                </a:solidFill>
                <a:cs typeface="Arial"/>
              </a:rPr>
              <a:t>Discuss how third party sales are different than direct sales.</a:t>
            </a:r>
          </a:p>
          <a:p>
            <a:pPr marL="342900" indent="-342900">
              <a:buFont typeface="Arial"/>
              <a:buChar char="•"/>
            </a:pPr>
            <a:r>
              <a:rPr lang="en-CA" sz="2000" dirty="0">
                <a:solidFill>
                  <a:schemeClr val="bg2"/>
                </a:solidFill>
                <a:cs typeface="Arial"/>
              </a:rPr>
              <a:t>Describe the factors that affect a firm’s channel decisions.</a:t>
            </a:r>
          </a:p>
          <a:p>
            <a:pPr marL="342900" indent="-342900">
              <a:buFont typeface="Arial"/>
              <a:buChar char="•"/>
            </a:pPr>
            <a:r>
              <a:rPr lang="en-CA" sz="2000" dirty="0">
                <a:solidFill>
                  <a:schemeClr val="bg2"/>
                </a:solidFill>
                <a:cs typeface="Arial"/>
              </a:rPr>
              <a:t>Outline the five steps in the channel management process.</a:t>
            </a:r>
          </a:p>
          <a:p>
            <a:pPr marL="342900" indent="-342900">
              <a:buFont typeface="Arial"/>
              <a:buChar char="•"/>
            </a:pPr>
            <a:r>
              <a:rPr lang="en-CA" sz="2000" dirty="0">
                <a:solidFill>
                  <a:schemeClr val="bg2"/>
                </a:solidFill>
                <a:cs typeface="Arial"/>
              </a:rPr>
              <a:t>Describe the types of conflicts that can occur in marketing channels.</a:t>
            </a:r>
          </a:p>
          <a:p>
            <a:pPr marL="342900" indent="-342900">
              <a:buFont typeface="Arial"/>
              <a:buChar char="•"/>
            </a:pPr>
            <a:r>
              <a:rPr lang="en-CA" sz="2000" dirty="0">
                <a:solidFill>
                  <a:schemeClr val="bg2"/>
                </a:solidFill>
                <a:cs typeface="Arial"/>
              </a:rPr>
              <a:t>Describe the ways in which channel members achieve cooperation with one another.</a:t>
            </a:r>
          </a:p>
          <a:p>
            <a:endParaRPr lang="en-US" sz="2000" dirty="0">
              <a:cs typeface="Arial"/>
            </a:endParaRP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dirty="0"/>
              <a:t>12.1 Marketing Channels and Channel Partners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rmAutofit/>
          </a:bodyPr>
          <a:lstStyle/>
          <a:p>
            <a:pPr marL="437515"/>
            <a:r>
              <a:rPr lang="en-CA" sz="2000" dirty="0">
                <a:solidFill>
                  <a:schemeClr val="tx1">
                    <a:lumMod val="50000"/>
                  </a:schemeClr>
                </a:solidFill>
              </a:rPr>
              <a:t>Today, marketing channel decisions are as important as the decisions companies make about the features and prices of products.</a:t>
            </a:r>
          </a:p>
          <a:p>
            <a:pPr marL="437515"/>
            <a:r>
              <a:rPr lang="en-US" sz="2000" dirty="0">
                <a:solidFill>
                  <a:schemeClr val="tx1">
                    <a:lumMod val="50000"/>
                  </a:schemeClr>
                </a:solidFill>
              </a:rPr>
              <a:t>Consumers have become more demanding.</a:t>
            </a:r>
          </a:p>
          <a:p>
            <a:pPr marL="437515"/>
            <a:r>
              <a:rPr lang="en-US" sz="2000" dirty="0">
                <a:solidFill>
                  <a:schemeClr val="tx1">
                    <a:lumMod val="50000"/>
                  </a:schemeClr>
                </a:solidFill>
              </a:rPr>
              <a:t>How companies sell has become as important as what they sell.</a:t>
            </a:r>
          </a:p>
          <a:p>
            <a:pPr marL="437515"/>
            <a:r>
              <a:rPr lang="en-US" sz="2000" dirty="0">
                <a:solidFill>
                  <a:schemeClr val="tx1">
                    <a:lumMod val="50000"/>
                  </a:schemeClr>
                </a:solidFill>
              </a:rPr>
              <a:t>The firms a company partners with to actively promote and sell a product as it travels through its marketing channel to users are referred to by the firm as its channel members (or partners).</a:t>
            </a:r>
          </a:p>
          <a:p>
            <a:pPr marL="437515"/>
            <a:r>
              <a:rPr lang="en-US" sz="2000" dirty="0">
                <a:solidFill>
                  <a:schemeClr val="tx1">
                    <a:lumMod val="50000"/>
                  </a:schemeClr>
                </a:solidFill>
              </a:rPr>
              <a:t>The simplest marketing channel consists of just two parties—a producer and a consumer.</a:t>
            </a:r>
          </a:p>
          <a:p>
            <a:pPr marL="437515"/>
            <a:r>
              <a:rPr lang="en-US" sz="2000" dirty="0">
                <a:solidFill>
                  <a:schemeClr val="tx1">
                    <a:lumMod val="50000"/>
                  </a:schemeClr>
                </a:solidFill>
              </a:rPr>
              <a:t>Products and services may pass through multiple organizations before they get to you. These organizations are called intermediaries (or middlemen or resellers).</a:t>
            </a:r>
          </a:p>
          <a:p>
            <a:pPr marL="437515"/>
            <a:r>
              <a:rPr lang="en-US" sz="2000" dirty="0">
                <a:solidFill>
                  <a:schemeClr val="tx1">
                    <a:lumMod val="50000"/>
                  </a:schemeClr>
                </a:solidFill>
              </a:rPr>
              <a:t>The intermediaries can help companies sell the products better than they could working alone.</a:t>
            </a:r>
          </a:p>
          <a:p>
            <a:pPr marL="437515"/>
            <a:r>
              <a:rPr lang="en-US" sz="2000" dirty="0">
                <a:solidFill>
                  <a:schemeClr val="tx1">
                    <a:lumMod val="50000"/>
                  </a:schemeClr>
                </a:solidFill>
              </a:rPr>
              <a:t>There are four forms of utility, or value, that channels offer. These are time, form, place, and ownership.</a:t>
            </a:r>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dirty="0"/>
              <a:t>12.1 Marketing Channels and Channel Partners </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4722457" cy="4671500"/>
          </a:xfrm>
        </p:spPr>
        <p:txBody>
          <a:bodyPr>
            <a:normAutofit/>
          </a:bodyPr>
          <a:lstStyle/>
          <a:p>
            <a:pPr marL="437515"/>
            <a:r>
              <a:rPr lang="en-CA" sz="2000" dirty="0">
                <a:solidFill>
                  <a:schemeClr val="tx1">
                    <a:lumMod val="50000"/>
                  </a:schemeClr>
                </a:solidFill>
              </a:rPr>
              <a:t>Intermediaries also create efficiencies by streamlining the number of transactions an organization must make, each of which takes time and costs money to conduct.</a:t>
            </a:r>
          </a:p>
          <a:p>
            <a:pPr marL="437515"/>
            <a:r>
              <a:rPr lang="en-US" sz="2000" dirty="0">
                <a:solidFill>
                  <a:schemeClr val="tx1">
                    <a:lumMod val="50000"/>
                  </a:schemeClr>
                </a:solidFill>
              </a:rPr>
              <a:t>The marketing environment is always changing, so what was a great channel or channel partner yesterday might not be a great channel partner today</a:t>
            </a:r>
          </a:p>
        </p:txBody>
      </p:sp>
      <p:pic>
        <p:nvPicPr>
          <p:cNvPr id="6" name="Imagen 5" descr="A diagram that shows how using intermediaries can streamline the number of transactions&#10;">
            <a:extLst>
              <a:ext uri="{FF2B5EF4-FFF2-40B4-BE49-F238E27FC236}">
                <a16:creationId xmlns:a16="http://schemas.microsoft.com/office/drawing/2014/main" id="{F751DC3A-4CF6-32D3-860D-21B8EF614C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0430" y="1639833"/>
            <a:ext cx="6405969" cy="3578334"/>
          </a:xfrm>
          <a:prstGeom prst="rect">
            <a:avLst/>
          </a:prstGeom>
        </p:spPr>
      </p:pic>
      <p:sp>
        <p:nvSpPr>
          <p:cNvPr id="4" name="TextBox 6">
            <a:extLst>
              <a:ext uri="{FF2B5EF4-FFF2-40B4-BE49-F238E27FC236}">
                <a16:creationId xmlns:a16="http://schemas.microsoft.com/office/drawing/2014/main" id="{517CC6A3-00E1-0699-DBEB-79DDA6206E93}"/>
              </a:ext>
            </a:extLst>
          </p:cNvPr>
          <p:cNvSpPr txBox="1"/>
          <p:nvPr/>
        </p:nvSpPr>
        <p:spPr>
          <a:xfrm>
            <a:off x="5846043" y="5500933"/>
            <a:ext cx="6093372" cy="646331"/>
          </a:xfrm>
          <a:prstGeom prst="rect">
            <a:avLst/>
          </a:prstGeom>
          <a:noFill/>
        </p:spPr>
        <p:txBody>
          <a:bodyPr wrap="square">
            <a:spAutoFit/>
          </a:bodyPr>
          <a:lstStyle/>
          <a:p>
            <a:r>
              <a:rPr lang="en-CA" i="1" dirty="0"/>
              <a:t>Using Intermediaries to Streamline the Number of Transactions</a:t>
            </a:r>
          </a:p>
        </p:txBody>
      </p:sp>
    </p:spTree>
    <p:extLst>
      <p:ext uri="{BB962C8B-B14F-4D97-AF65-F5344CB8AC3E}">
        <p14:creationId xmlns:p14="http://schemas.microsoft.com/office/powerpoint/2010/main" val="236448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US" dirty="0"/>
              <a:t>12.1 Marketing Channels versus Supply Chains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rmAutofit/>
          </a:bodyPr>
          <a:lstStyle/>
          <a:p>
            <a:pPr marL="437515"/>
            <a:r>
              <a:rPr lang="en-CA" sz="2400" dirty="0">
                <a:solidFill>
                  <a:schemeClr val="tx1">
                    <a:lumMod val="50000"/>
                  </a:schemeClr>
                </a:solidFill>
              </a:rPr>
              <a:t>All the organizations that figure into any part of the process of producing, promoting, and delivering an offering to its user are considered part of the offering’s </a:t>
            </a:r>
            <a:r>
              <a:rPr lang="en-CA" sz="2400" b="1" dirty="0">
                <a:solidFill>
                  <a:schemeClr val="tx1">
                    <a:lumMod val="50000"/>
                  </a:schemeClr>
                </a:solidFill>
              </a:rPr>
              <a:t>supply chain.</a:t>
            </a:r>
          </a:p>
          <a:p>
            <a:pPr marL="437515"/>
            <a:r>
              <a:rPr lang="en-US" sz="2400" dirty="0">
                <a:solidFill>
                  <a:schemeClr val="tx1">
                    <a:lumMod val="50000"/>
                  </a:schemeClr>
                </a:solidFill>
              </a:rPr>
              <a:t>These types of firms aren’t considered channel partners because it’s not their job to actively sell the products being produced. Nonetheless, they all contribute to a product’s success or failure.</a:t>
            </a:r>
          </a:p>
          <a:p>
            <a:pPr marL="437515"/>
            <a:r>
              <a:rPr lang="en-US" sz="2400" dirty="0">
                <a:solidFill>
                  <a:schemeClr val="tx1">
                    <a:lumMod val="50000"/>
                  </a:schemeClr>
                </a:solidFill>
              </a:rPr>
              <a:t>Firms are constantly monitoring their supply chains and tinkering with them so they’re as efficient as possible. This process is called </a:t>
            </a:r>
            <a:r>
              <a:rPr lang="en-US" sz="2400" b="1" dirty="0">
                <a:solidFill>
                  <a:schemeClr val="tx1">
                    <a:lumMod val="50000"/>
                  </a:schemeClr>
                </a:solidFill>
              </a:rPr>
              <a:t>supply chain management</a:t>
            </a:r>
            <a:r>
              <a:rPr lang="en-US" sz="2400" dirty="0">
                <a:solidFill>
                  <a:schemeClr val="tx1">
                    <a:lumMod val="50000"/>
                  </a:schemeClr>
                </a:solidFill>
              </a:rPr>
              <a:t>.</a:t>
            </a:r>
          </a:p>
        </p:txBody>
      </p:sp>
    </p:spTree>
    <p:extLst>
      <p:ext uri="{BB962C8B-B14F-4D97-AF65-F5344CB8AC3E}">
        <p14:creationId xmlns:p14="http://schemas.microsoft.com/office/powerpoint/2010/main" val="204279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12.1 </a:t>
            </a:r>
            <a:r>
              <a:rPr lang="en-CA" b="1" i="0" dirty="0">
                <a:solidFill>
                  <a:srgbClr val="003180"/>
                </a:solidFill>
                <a:effectLst/>
                <a:latin typeface="Raleway"/>
              </a:rPr>
              <a:t>Types of Channel Partners - Wholesalers</a:t>
            </a:r>
            <a:endParaRPr lang="en-CA" dirty="0">
              <a:latin typeface="Raleway"/>
            </a:endParaRP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rmAutofit/>
          </a:bodyPr>
          <a:lstStyle/>
          <a:p>
            <a:pPr marL="437515"/>
            <a:r>
              <a:rPr lang="en-CA" sz="2000" dirty="0">
                <a:solidFill>
                  <a:schemeClr val="tx1">
                    <a:lumMod val="50000"/>
                  </a:schemeClr>
                </a:solidFill>
              </a:rPr>
              <a:t>Wholesalers </a:t>
            </a:r>
            <a:r>
              <a:rPr lang="en-CA" sz="2000" dirty="0">
                <a:solidFill>
                  <a:schemeClr val="tx1">
                    <a:lumMod val="50000"/>
                  </a:schemeClr>
                </a:solidFill>
                <a:latin typeface="+mn-lt"/>
              </a:rPr>
              <a:t>Obtain large quantities of products from producers, store them, and break them down into cases and other smaller units more convenient for retailers to buy, a process called “breaking bulk.”</a:t>
            </a:r>
          </a:p>
          <a:p>
            <a:pPr marL="437515"/>
            <a:r>
              <a:rPr lang="en-US" sz="2000" dirty="0">
                <a:solidFill>
                  <a:schemeClr val="tx1">
                    <a:lumMod val="50000"/>
                  </a:schemeClr>
                </a:solidFill>
                <a:latin typeface="+mn-lt"/>
              </a:rPr>
              <a:t>There are many types of wholesalers:</a:t>
            </a:r>
          </a:p>
          <a:p>
            <a:pPr marL="1218539" lvl="1"/>
            <a:r>
              <a:rPr lang="en-US" sz="2000" dirty="0">
                <a:solidFill>
                  <a:schemeClr val="tx1">
                    <a:lumMod val="50000"/>
                  </a:schemeClr>
                </a:solidFill>
                <a:latin typeface="+mn-lt"/>
              </a:rPr>
              <a:t>Merchant Wholesalers are wholesalers that take title to the goods. They are also sometimes referred to as distributors, dealers, and jobbers.</a:t>
            </a:r>
          </a:p>
          <a:p>
            <a:pPr marL="1218539" lvl="1"/>
            <a:r>
              <a:rPr lang="en-US" sz="2000" dirty="0">
                <a:solidFill>
                  <a:schemeClr val="tx1">
                    <a:lumMod val="50000"/>
                  </a:schemeClr>
                </a:solidFill>
                <a:latin typeface="+mn-lt"/>
              </a:rPr>
              <a:t>Brokers, or agents, don’t purchase or take title to the products they sell. Their role is limited to negotiating sales contracts for producers.</a:t>
            </a:r>
          </a:p>
          <a:p>
            <a:pPr marL="1218539" lvl="1"/>
            <a:r>
              <a:rPr lang="en-US" sz="2000" dirty="0">
                <a:solidFill>
                  <a:schemeClr val="tx1">
                    <a:lumMod val="50000"/>
                  </a:schemeClr>
                </a:solidFill>
                <a:latin typeface="+mn-lt"/>
              </a:rPr>
              <a:t>Manufacturers’ Sales Offices or Branches are selling units that work directly for manufacturers. These are found in business-to-business settings.</a:t>
            </a:r>
          </a:p>
        </p:txBody>
      </p:sp>
    </p:spTree>
    <p:extLst>
      <p:ext uri="{BB962C8B-B14F-4D97-AF65-F5344CB8AC3E}">
        <p14:creationId xmlns:p14="http://schemas.microsoft.com/office/powerpoint/2010/main" val="102909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12.1 </a:t>
            </a:r>
            <a:r>
              <a:rPr lang="en-CA" b="1" i="0" dirty="0">
                <a:solidFill>
                  <a:srgbClr val="003180"/>
                </a:solidFill>
                <a:effectLst/>
                <a:latin typeface="Raleway"/>
              </a:rPr>
              <a:t>Types of Channel Partners - Retailers</a:t>
            </a:r>
            <a:endParaRPr lang="en-CA" dirty="0">
              <a:latin typeface="Raleway"/>
            </a:endParaRP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37515"/>
            <a:r>
              <a:rPr lang="en-CA" sz="2000" b="1" dirty="0">
                <a:solidFill>
                  <a:schemeClr val="tx1">
                    <a:lumMod val="50000"/>
                  </a:schemeClr>
                </a:solidFill>
              </a:rPr>
              <a:t>Retailers</a:t>
            </a:r>
            <a:r>
              <a:rPr lang="en-CA" sz="2000" dirty="0">
                <a:solidFill>
                  <a:schemeClr val="tx1">
                    <a:lumMod val="50000"/>
                  </a:schemeClr>
                </a:solidFill>
              </a:rPr>
              <a:t> buy products from wholesalers, agents, or distributors and then sell them to consumers.</a:t>
            </a:r>
          </a:p>
          <a:p>
            <a:pPr marL="437515"/>
            <a:r>
              <a:rPr lang="en-CA" sz="2000" b="1" dirty="0">
                <a:solidFill>
                  <a:schemeClr val="tx1">
                    <a:lumMod val="50000"/>
                  </a:schemeClr>
                </a:solidFill>
                <a:latin typeface="+mn-lt"/>
              </a:rPr>
              <a:t>Supermarkets</a:t>
            </a:r>
            <a:r>
              <a:rPr lang="en-CA" sz="2000" dirty="0">
                <a:solidFill>
                  <a:schemeClr val="tx1">
                    <a:lumMod val="50000"/>
                  </a:schemeClr>
                </a:solidFill>
                <a:latin typeface="+mn-lt"/>
              </a:rPr>
              <a:t> or grocery stores, are self-service retailers that provide a full range of food products to consumers, as well as some household products.</a:t>
            </a:r>
          </a:p>
          <a:p>
            <a:pPr marL="437515"/>
            <a:r>
              <a:rPr lang="en-CA" sz="2000" b="1" dirty="0">
                <a:solidFill>
                  <a:schemeClr val="tx1">
                    <a:lumMod val="50000"/>
                  </a:schemeClr>
                </a:solidFill>
                <a:latin typeface="+mn-lt"/>
              </a:rPr>
              <a:t>Drugstores</a:t>
            </a:r>
            <a:r>
              <a:rPr lang="en-CA" sz="2000" dirty="0">
                <a:solidFill>
                  <a:schemeClr val="tx1">
                    <a:lumMod val="50000"/>
                  </a:schemeClr>
                </a:solidFill>
                <a:latin typeface="+mn-lt"/>
              </a:rPr>
              <a:t> specialize in selling over-the-counter medications, prescriptions, and health and beauty products and offer services such as photo developing.</a:t>
            </a:r>
          </a:p>
          <a:p>
            <a:pPr marL="437515"/>
            <a:r>
              <a:rPr lang="en-CA" sz="2000" b="1" dirty="0">
                <a:solidFill>
                  <a:schemeClr val="tx1">
                    <a:lumMod val="50000"/>
                  </a:schemeClr>
                </a:solidFill>
                <a:latin typeface="+mn-lt"/>
              </a:rPr>
              <a:t>Convenience stores </a:t>
            </a:r>
            <a:r>
              <a:rPr lang="en-CA" sz="2000" dirty="0">
                <a:solidFill>
                  <a:schemeClr val="tx1">
                    <a:lumMod val="50000"/>
                  </a:schemeClr>
                </a:solidFill>
                <a:latin typeface="+mn-lt"/>
              </a:rPr>
              <a:t>are miniature supermarkets. Many of them sell gasoline and are open twenty-four hours a day.</a:t>
            </a:r>
          </a:p>
          <a:p>
            <a:pPr marL="437515"/>
            <a:r>
              <a:rPr lang="en-CA" sz="2000" b="1" dirty="0">
                <a:solidFill>
                  <a:schemeClr val="tx1">
                    <a:lumMod val="50000"/>
                  </a:schemeClr>
                </a:solidFill>
                <a:latin typeface="+mn-lt"/>
              </a:rPr>
              <a:t>Specialty stores </a:t>
            </a:r>
            <a:r>
              <a:rPr lang="en-CA" sz="2000" dirty="0">
                <a:solidFill>
                  <a:schemeClr val="tx1">
                    <a:lumMod val="50000"/>
                  </a:schemeClr>
                </a:solidFill>
                <a:latin typeface="+mn-lt"/>
              </a:rPr>
              <a:t>sell a certain type of product, but they usually carry a deep line of it.</a:t>
            </a:r>
          </a:p>
          <a:p>
            <a:pPr marL="437515"/>
            <a:r>
              <a:rPr lang="en-CA" sz="2000" b="1" dirty="0">
                <a:solidFill>
                  <a:schemeClr val="tx1">
                    <a:lumMod val="50000"/>
                  </a:schemeClr>
                </a:solidFill>
                <a:latin typeface="+mn-lt"/>
              </a:rPr>
              <a:t>Superstores</a:t>
            </a:r>
            <a:r>
              <a:rPr lang="en-CA" sz="2000" dirty="0">
                <a:solidFill>
                  <a:schemeClr val="tx1">
                    <a:lumMod val="50000"/>
                  </a:schemeClr>
                </a:solidFill>
                <a:latin typeface="+mn-lt"/>
              </a:rPr>
              <a:t> are oversized department stores that carry a broad array of general merchandise as well as groceries.</a:t>
            </a:r>
          </a:p>
          <a:p>
            <a:pPr marL="437515"/>
            <a:r>
              <a:rPr lang="en-CA" sz="2000" b="1" dirty="0">
                <a:solidFill>
                  <a:schemeClr val="tx1">
                    <a:lumMod val="50000"/>
                  </a:schemeClr>
                </a:solidFill>
                <a:latin typeface="+mn-lt"/>
              </a:rPr>
              <a:t>Warehouse</a:t>
            </a:r>
            <a:r>
              <a:rPr lang="en-CA" sz="2000" dirty="0">
                <a:solidFill>
                  <a:schemeClr val="tx1">
                    <a:lumMod val="50000"/>
                  </a:schemeClr>
                </a:solidFill>
                <a:latin typeface="+mn-lt"/>
              </a:rPr>
              <a:t> clubs are supercentres that sell products at a discount. They require people who shop with them to become members by paying an annual fee.</a:t>
            </a:r>
          </a:p>
        </p:txBody>
      </p:sp>
    </p:spTree>
    <p:extLst>
      <p:ext uri="{BB962C8B-B14F-4D97-AF65-F5344CB8AC3E}">
        <p14:creationId xmlns:p14="http://schemas.microsoft.com/office/powerpoint/2010/main" val="1864595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12.2 </a:t>
            </a:r>
            <a:r>
              <a:rPr lang="en-CA" i="0" dirty="0">
                <a:solidFill>
                  <a:srgbClr val="003180"/>
                </a:solidFill>
                <a:effectLst/>
              </a:rPr>
              <a:t>Typical Marketing Channels</a:t>
            </a:r>
            <a:endParaRPr lang="en-CA" cap="all"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5390115" cy="4671500"/>
          </a:xfrm>
        </p:spPr>
        <p:txBody>
          <a:bodyPr>
            <a:noAutofit/>
          </a:bodyPr>
          <a:lstStyle/>
          <a:p>
            <a:pPr marL="437515"/>
            <a:r>
              <a:rPr lang="en-CA" sz="2000" dirty="0">
                <a:solidFill>
                  <a:schemeClr val="tx1">
                    <a:lumMod val="50000"/>
                  </a:schemeClr>
                </a:solidFill>
              </a:rPr>
              <a:t>T</a:t>
            </a:r>
            <a:r>
              <a:rPr lang="en-CA" sz="2000" dirty="0">
                <a:solidFill>
                  <a:schemeClr val="tx1">
                    <a:lumMod val="50000"/>
                  </a:schemeClr>
                </a:solidFill>
                <a:latin typeface="+mn-lt"/>
              </a:rPr>
              <a:t>he shortest marketing channel consists of just two parties—a producer and a consumer. A channel such as this is a </a:t>
            </a:r>
            <a:r>
              <a:rPr lang="en-CA" sz="2000" b="1" dirty="0">
                <a:solidFill>
                  <a:schemeClr val="tx1">
                    <a:lumMod val="50000"/>
                  </a:schemeClr>
                </a:solidFill>
                <a:latin typeface="+mn-lt"/>
              </a:rPr>
              <a:t>direct channel</a:t>
            </a:r>
            <a:r>
              <a:rPr lang="en-CA" sz="2000" dirty="0">
                <a:solidFill>
                  <a:schemeClr val="tx1">
                    <a:lumMod val="50000"/>
                  </a:schemeClr>
                </a:solidFill>
                <a:latin typeface="+mn-lt"/>
              </a:rPr>
              <a:t>. By contrast, a channel that includes one or more intermediaries—say, a wholesaler, distributor, or broker or agent—is an </a:t>
            </a:r>
            <a:r>
              <a:rPr lang="en-CA" sz="2000" b="1" dirty="0">
                <a:solidFill>
                  <a:schemeClr val="tx1">
                    <a:lumMod val="50000"/>
                  </a:schemeClr>
                </a:solidFill>
                <a:latin typeface="+mn-lt"/>
              </a:rPr>
              <a:t>indirect channel</a:t>
            </a:r>
            <a:r>
              <a:rPr lang="en-CA" sz="2000" dirty="0">
                <a:solidFill>
                  <a:schemeClr val="tx1">
                    <a:lumMod val="50000"/>
                  </a:schemeClr>
                </a:solidFill>
                <a:latin typeface="+mn-lt"/>
              </a:rPr>
              <a:t>. In an indirect channel, the product passes through one or more intermediaries. That doesn’t mean the producer will do no marketing directly to consumers.</a:t>
            </a:r>
          </a:p>
        </p:txBody>
      </p:sp>
      <p:pic>
        <p:nvPicPr>
          <p:cNvPr id="5" name="Imagen 4" descr="A diagram that shows the typical channels in business-to-cosumer (b2c) markets. The diagram showcases various intermediaries involved in the process of bringing goods from producers to consumers">
            <a:extLst>
              <a:ext uri="{FF2B5EF4-FFF2-40B4-BE49-F238E27FC236}">
                <a16:creationId xmlns:a16="http://schemas.microsoft.com/office/drawing/2014/main" id="{5C3475D7-CEDA-A035-8CF4-0415DBFF8D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6287" y="1639833"/>
            <a:ext cx="4833256" cy="4227274"/>
          </a:xfrm>
          <a:prstGeom prst="rect">
            <a:avLst/>
          </a:prstGeom>
        </p:spPr>
      </p:pic>
      <p:sp>
        <p:nvSpPr>
          <p:cNvPr id="6" name="TextBox 6">
            <a:extLst>
              <a:ext uri="{FF2B5EF4-FFF2-40B4-BE49-F238E27FC236}">
                <a16:creationId xmlns:a16="http://schemas.microsoft.com/office/drawing/2014/main" id="{BCD75F7A-50D4-0155-BDB2-41C53050894D}"/>
              </a:ext>
            </a:extLst>
          </p:cNvPr>
          <p:cNvSpPr txBox="1"/>
          <p:nvPr/>
        </p:nvSpPr>
        <p:spPr>
          <a:xfrm>
            <a:off x="6386287" y="5826707"/>
            <a:ext cx="5602513" cy="646331"/>
          </a:xfrm>
          <a:prstGeom prst="rect">
            <a:avLst/>
          </a:prstGeom>
          <a:noFill/>
        </p:spPr>
        <p:txBody>
          <a:bodyPr wrap="square">
            <a:spAutoFit/>
          </a:bodyPr>
          <a:lstStyle/>
          <a:p>
            <a:r>
              <a:rPr lang="en-CA" i="1" dirty="0"/>
              <a:t>Typical Channels in Business-to-Consumer (B2C) Markets</a:t>
            </a:r>
          </a:p>
        </p:txBody>
      </p:sp>
    </p:spTree>
    <p:extLst>
      <p:ext uri="{BB962C8B-B14F-4D97-AF65-F5344CB8AC3E}">
        <p14:creationId xmlns:p14="http://schemas.microsoft.com/office/powerpoint/2010/main" val="341391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12.2 </a:t>
            </a:r>
            <a:r>
              <a:rPr lang="en-CA" i="0" dirty="0">
                <a:solidFill>
                  <a:srgbClr val="003180"/>
                </a:solidFill>
                <a:effectLst/>
              </a:rPr>
              <a:t>Typical </a:t>
            </a:r>
            <a:r>
              <a:rPr lang="en-CA" i="0">
                <a:solidFill>
                  <a:srgbClr val="003180"/>
                </a:solidFill>
                <a:effectLst/>
              </a:rPr>
              <a:t>Marketing Channels </a:t>
            </a:r>
            <a:endParaRPr lang="en-CA" cap="all"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5147257" y="1668580"/>
            <a:ext cx="6629143" cy="4671500"/>
          </a:xfrm>
        </p:spPr>
        <p:txBody>
          <a:bodyPr>
            <a:noAutofit/>
          </a:bodyPr>
          <a:lstStyle/>
          <a:p>
            <a:pPr marL="437515"/>
            <a:r>
              <a:rPr lang="en-CA" sz="2000" dirty="0">
                <a:solidFill>
                  <a:schemeClr val="tx1">
                    <a:lumMod val="50000"/>
                  </a:schemeClr>
                </a:solidFill>
                <a:latin typeface="+mn-lt"/>
              </a:rPr>
              <a:t>Notice how the channels resemble those in B2C markets, except that the products are sold to businesses and governments instead of consumers like you. The </a:t>
            </a:r>
            <a:r>
              <a:rPr lang="en-CA" sz="2000" b="1" dirty="0">
                <a:solidFill>
                  <a:schemeClr val="tx1">
                    <a:lumMod val="50000"/>
                  </a:schemeClr>
                </a:solidFill>
                <a:latin typeface="+mn-lt"/>
              </a:rPr>
              <a:t>industrial distributors </a:t>
            </a:r>
            <a:r>
              <a:rPr lang="en-CA" sz="2000" dirty="0">
                <a:solidFill>
                  <a:schemeClr val="tx1">
                    <a:lumMod val="50000"/>
                  </a:schemeClr>
                </a:solidFill>
                <a:latin typeface="+mn-lt"/>
              </a:rPr>
              <a:t>shown in. the </a:t>
            </a:r>
            <a:r>
              <a:rPr lang="en-CA" sz="2000" dirty="0">
                <a:solidFill>
                  <a:schemeClr val="tx1">
                    <a:lumMod val="50000"/>
                  </a:schemeClr>
                </a:solidFill>
              </a:rPr>
              <a:t>f</a:t>
            </a:r>
            <a:r>
              <a:rPr lang="en-CA" sz="2000" dirty="0">
                <a:solidFill>
                  <a:schemeClr val="tx1">
                    <a:lumMod val="50000"/>
                  </a:schemeClr>
                </a:solidFill>
                <a:latin typeface="+mn-lt"/>
              </a:rPr>
              <a:t>igure are firms that supply products that businesses or government departments and agencies use but don’t resell.</a:t>
            </a:r>
          </a:p>
        </p:txBody>
      </p:sp>
      <p:pic>
        <p:nvPicPr>
          <p:cNvPr id="7" name="Imagen 6" descr="A diagram that shows the typical channels in business-to-business (b2b) markets. The diagram showcases the key intermediaries involved in the process of delivering products and services from producers to other businesses.">
            <a:extLst>
              <a:ext uri="{FF2B5EF4-FFF2-40B4-BE49-F238E27FC236}">
                <a16:creationId xmlns:a16="http://schemas.microsoft.com/office/drawing/2014/main" id="{4E93EB1F-2AC1-EF08-B0BB-BAEEBF15D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600" y="1639833"/>
            <a:ext cx="4199943" cy="4160691"/>
          </a:xfrm>
          <a:prstGeom prst="rect">
            <a:avLst/>
          </a:prstGeom>
        </p:spPr>
      </p:pic>
      <p:sp>
        <p:nvSpPr>
          <p:cNvPr id="6" name="TextBox 6">
            <a:extLst>
              <a:ext uri="{FF2B5EF4-FFF2-40B4-BE49-F238E27FC236}">
                <a16:creationId xmlns:a16="http://schemas.microsoft.com/office/drawing/2014/main" id="{BCD75F7A-50D4-0155-BDB2-41C53050894D}"/>
              </a:ext>
            </a:extLst>
          </p:cNvPr>
          <p:cNvSpPr txBox="1"/>
          <p:nvPr/>
        </p:nvSpPr>
        <p:spPr>
          <a:xfrm>
            <a:off x="415600" y="5800524"/>
            <a:ext cx="4731657" cy="646331"/>
          </a:xfrm>
          <a:prstGeom prst="rect">
            <a:avLst/>
          </a:prstGeom>
          <a:noFill/>
        </p:spPr>
        <p:txBody>
          <a:bodyPr wrap="square">
            <a:spAutoFit/>
          </a:bodyPr>
          <a:lstStyle/>
          <a:p>
            <a:r>
              <a:rPr lang="en-CA" i="1" dirty="0"/>
              <a:t>Typical Channels in Business-to-Business (B2B) Markets</a:t>
            </a:r>
          </a:p>
        </p:txBody>
      </p:sp>
    </p:spTree>
    <p:extLst>
      <p:ext uri="{BB962C8B-B14F-4D97-AF65-F5344CB8AC3E}">
        <p14:creationId xmlns:p14="http://schemas.microsoft.com/office/powerpoint/2010/main" val="2544623146"/>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Props1.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2.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B09974-F33F-45C2-B79F-6C998C6E05D3}">
  <ds:schemaRefs>
    <ds:schemaRef ds:uri="http://schemas.microsoft.com/office/2006/metadata/properties"/>
    <ds:schemaRef ds:uri="http://purl.org/dc/dcmitype/"/>
    <ds:schemaRef ds:uri="3bcca7c6-e078-4369-806b-4ead88abfa08"/>
    <ds:schemaRef ds:uri="http://purl.org/dc/terms/"/>
    <ds:schemaRef ds:uri="http://purl.org/dc/elements/1.1/"/>
    <ds:schemaRef ds:uri="http://schemas.microsoft.com/office/2006/documentManagement/types"/>
    <ds:schemaRef ds:uri="8d9f5a15-a802-46f3-973e-7937d604f1b8"/>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1120</TotalTime>
  <Words>2827</Words>
  <Application>Microsoft Office PowerPoint</Application>
  <PresentationFormat>Widescreen</PresentationFormat>
  <Paragraphs>190</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Encode Sans</vt:lpstr>
      <vt:lpstr>Frutiger LT Std 55 Roman</vt:lpstr>
      <vt:lpstr>Raleway</vt:lpstr>
      <vt:lpstr>Roboto</vt:lpstr>
      <vt:lpstr>Geometric</vt:lpstr>
      <vt:lpstr>Geometric</vt:lpstr>
      <vt:lpstr>Sales Leadership Management</vt:lpstr>
      <vt:lpstr>12.0 Learning Outcomes</vt:lpstr>
      <vt:lpstr>12.1 Marketing Channels and Channel Partners</vt:lpstr>
      <vt:lpstr>12.1 Marketing Channels and Channel Partners </vt:lpstr>
      <vt:lpstr>12.1 Marketing Channels versus Supply Chains</vt:lpstr>
      <vt:lpstr>12.1 Types of Channel Partners - Wholesalers</vt:lpstr>
      <vt:lpstr>12.1 Types of Channel Partners - Retailers</vt:lpstr>
      <vt:lpstr>12.2 Typical Marketing Channels</vt:lpstr>
      <vt:lpstr>12.2 Typical Marketing Channels </vt:lpstr>
      <vt:lpstr>12.2 Disinitermediation</vt:lpstr>
      <vt:lpstr>12.2 Multiple Channels and Alternate Channels</vt:lpstr>
      <vt:lpstr>12.2 International Marketing Channels</vt:lpstr>
      <vt:lpstr>12.3 Third-Party Sales</vt:lpstr>
      <vt:lpstr>12.4 Channel Selection Factors</vt:lpstr>
      <vt:lpstr>12.4 Factors That Affect a Product’s Intensity of Distribution</vt:lpstr>
      <vt:lpstr>12.5 Channel Management Process</vt:lpstr>
      <vt:lpstr>12.6 Managing Channel Conflicts</vt:lpstr>
      <vt:lpstr>12.6 Channel Integration: Vertical and Horizontal Marketing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214</cp:revision>
  <dcterms:created xsi:type="dcterms:W3CDTF">2023-05-25T13:46:06Z</dcterms:created>
  <dcterms:modified xsi:type="dcterms:W3CDTF">2023-08-29T12:45:07Z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