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PiGu3IvW4BvT9LqD6UQCTzGL7g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AF4E65-433B-461F-8183-0886DC2C247B}" v="20" dt="2023-02-26T01:47:09.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ir Ebrahimi" userId="ffe30d8e-3b87-4333-931b-7acde0a66622" providerId="ADAL" clId="{22AF4E65-433B-461F-8183-0886DC2C247B}"/>
    <pc:docChg chg="custSel modSld">
      <pc:chgData name="Shelir Ebrahimi" userId="ffe30d8e-3b87-4333-931b-7acde0a66622" providerId="ADAL" clId="{22AF4E65-433B-461F-8183-0886DC2C247B}" dt="2023-02-26T01:47:09.040" v="20" actId="6549"/>
      <pc:docMkLst>
        <pc:docMk/>
      </pc:docMkLst>
      <pc:sldChg chg="modSp mod modNotes">
        <pc:chgData name="Shelir Ebrahimi" userId="ffe30d8e-3b87-4333-931b-7acde0a66622" providerId="ADAL" clId="{22AF4E65-433B-461F-8183-0886DC2C247B}" dt="2023-02-26T01:47:09.040" v="20" actId="6549"/>
        <pc:sldMkLst>
          <pc:docMk/>
          <pc:sldMk cId="0" sldId="256"/>
        </pc:sldMkLst>
        <pc:spChg chg="mod">
          <ac:chgData name="Shelir Ebrahimi" userId="ffe30d8e-3b87-4333-931b-7acde0a66622" providerId="ADAL" clId="{22AF4E65-433B-461F-8183-0886DC2C247B}" dt="2023-02-26T01:47:09.040" v="20" actId="6549"/>
          <ac:spMkLst>
            <pc:docMk/>
            <pc:sldMk cId="0" sldId="256"/>
            <ac:spMk id="8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3"/>
          <p:cNvSpPr txBox="1">
            <a:spLocks noGrp="1"/>
          </p:cNvSpPr>
          <p:nvPr>
            <p:ph type="ctrTitle"/>
          </p:nvPr>
        </p:nvSpPr>
        <p:spPr>
          <a:xfrm>
            <a:off x="1084727" y="1597961"/>
            <a:ext cx="9144000" cy="3162300"/>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3"/>
          <p:cNvSpPr txBox="1">
            <a:spLocks noGrp="1"/>
          </p:cNvSpPr>
          <p:nvPr>
            <p:ph type="subTitle" idx="1"/>
          </p:nvPr>
        </p:nvSpPr>
        <p:spPr>
          <a:xfrm>
            <a:off x="1084727" y="4902488"/>
            <a:ext cx="9144000" cy="985075"/>
          </a:xfrm>
          <a:prstGeom prst="rect">
            <a:avLst/>
          </a:prstGeom>
          <a:noFill/>
          <a:ln>
            <a:noFill/>
          </a:ln>
        </p:spPr>
        <p:txBody>
          <a:bodyPr spcFirstLastPara="1" wrap="square" lIns="91425" tIns="45700" rIns="91425" bIns="45700" anchor="t" anchorCtr="0">
            <a:normAutofit/>
          </a:bodyPr>
          <a:lstStyle>
            <a:lvl1pPr lvl="0" algn="l">
              <a:lnSpc>
                <a:spcPct val="120000"/>
              </a:lnSpc>
              <a:spcBef>
                <a:spcPts val="1000"/>
              </a:spcBef>
              <a:spcAft>
                <a:spcPts val="0"/>
              </a:spcAft>
              <a:buClr>
                <a:schemeClr val="dk1"/>
              </a:buClr>
              <a:buSzPts val="1800"/>
              <a:buNone/>
              <a:defRPr sz="1800"/>
            </a:lvl1pPr>
            <a:lvl2pPr lvl="1" algn="ctr">
              <a:lnSpc>
                <a:spcPct val="120000"/>
              </a:lnSpc>
              <a:spcBef>
                <a:spcPts val="500"/>
              </a:spcBef>
              <a:spcAft>
                <a:spcPts val="0"/>
              </a:spcAft>
              <a:buClr>
                <a:schemeClr val="dk1"/>
              </a:buClr>
              <a:buSzPts val="2000"/>
              <a:buFont typeface="Avenir"/>
              <a:buNone/>
              <a:defRPr sz="2000"/>
            </a:lvl2pPr>
            <a:lvl3pPr lvl="2" algn="ctr">
              <a:lnSpc>
                <a:spcPct val="120000"/>
              </a:lnSpc>
              <a:spcBef>
                <a:spcPts val="500"/>
              </a:spcBef>
              <a:spcAft>
                <a:spcPts val="0"/>
              </a:spcAft>
              <a:buClr>
                <a:schemeClr val="dk1"/>
              </a:buClr>
              <a:buSzPts val="1800"/>
              <a:buNone/>
              <a:defRPr sz="1800"/>
            </a:lvl3pPr>
            <a:lvl4pPr lvl="3" algn="ctr">
              <a:lnSpc>
                <a:spcPct val="120000"/>
              </a:lnSpc>
              <a:spcBef>
                <a:spcPts val="500"/>
              </a:spcBef>
              <a:spcAft>
                <a:spcPts val="0"/>
              </a:spcAft>
              <a:buClr>
                <a:schemeClr val="dk1"/>
              </a:buClr>
              <a:buSzPts val="1600"/>
              <a:buFont typeface="Avenir"/>
              <a:buNone/>
              <a:defRPr sz="1600"/>
            </a:lvl4pPr>
            <a:lvl5pPr lvl="4" algn="ctr">
              <a:lnSpc>
                <a:spcPct val="12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23"/>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3"/>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3"/>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32"/>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32"/>
          <p:cNvSpPr txBox="1">
            <a:spLocks noGrp="1"/>
          </p:cNvSpPr>
          <p:nvPr>
            <p:ph type="body" idx="1"/>
          </p:nvPr>
        </p:nvSpPr>
        <p:spPr>
          <a:xfrm rot="5400000">
            <a:off x="4295656" y="-790979"/>
            <a:ext cx="3513514" cy="995010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32"/>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2"/>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2"/>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3"/>
          <p:cNvSpPr txBox="1">
            <a:spLocks noGrp="1"/>
          </p:cNvSpPr>
          <p:nvPr>
            <p:ph type="title"/>
          </p:nvPr>
        </p:nvSpPr>
        <p:spPr>
          <a:xfrm rot="5400000">
            <a:off x="7682592" y="2217963"/>
            <a:ext cx="5061857" cy="2280557"/>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33"/>
          <p:cNvSpPr txBox="1">
            <a:spLocks noGrp="1"/>
          </p:cNvSpPr>
          <p:nvPr>
            <p:ph type="body" idx="1"/>
          </p:nvPr>
        </p:nvSpPr>
        <p:spPr>
          <a:xfrm rot="5400000">
            <a:off x="2364922" y="-699408"/>
            <a:ext cx="5061857" cy="811530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33"/>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3"/>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3"/>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24"/>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4"/>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4"/>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4"/>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25"/>
          <p:cNvSpPr txBox="1">
            <a:spLocks noGrp="1"/>
          </p:cNvSpPr>
          <p:nvPr>
            <p:ph type="title"/>
          </p:nvPr>
        </p:nvSpPr>
        <p:spPr>
          <a:xfrm>
            <a:off x="1084726" y="1709738"/>
            <a:ext cx="9143999" cy="3050523"/>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4400"/>
              <a:buFont typeface="Avenir"/>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5"/>
          <p:cNvSpPr txBox="1">
            <a:spLocks noGrp="1"/>
          </p:cNvSpPr>
          <p:nvPr>
            <p:ph type="body" idx="1"/>
          </p:nvPr>
        </p:nvSpPr>
        <p:spPr>
          <a:xfrm>
            <a:off x="1084726" y="4902488"/>
            <a:ext cx="9143999" cy="985075"/>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Clr>
                <a:srgbClr val="888888"/>
              </a:buClr>
              <a:buSzPts val="2400"/>
              <a:buNone/>
              <a:defRPr sz="2400">
                <a:solidFill>
                  <a:srgbClr val="888888"/>
                </a:solidFill>
              </a:defRPr>
            </a:lvl1pPr>
            <a:lvl2pPr marL="914400" lvl="1" indent="-228600" algn="l">
              <a:lnSpc>
                <a:spcPct val="120000"/>
              </a:lnSpc>
              <a:spcBef>
                <a:spcPts val="500"/>
              </a:spcBef>
              <a:spcAft>
                <a:spcPts val="0"/>
              </a:spcAft>
              <a:buClr>
                <a:srgbClr val="888888"/>
              </a:buClr>
              <a:buSzPts val="2000"/>
              <a:buFont typeface="Avenir"/>
              <a:buNone/>
              <a:defRPr sz="2000">
                <a:solidFill>
                  <a:srgbClr val="888888"/>
                </a:solidFill>
              </a:defRPr>
            </a:lvl2pPr>
            <a:lvl3pPr marL="1371600" lvl="2" indent="-228600" algn="l">
              <a:lnSpc>
                <a:spcPct val="120000"/>
              </a:lnSpc>
              <a:spcBef>
                <a:spcPts val="500"/>
              </a:spcBef>
              <a:spcAft>
                <a:spcPts val="0"/>
              </a:spcAft>
              <a:buClr>
                <a:srgbClr val="888888"/>
              </a:buClr>
              <a:buSzPts val="1800"/>
              <a:buNone/>
              <a:defRPr sz="1800">
                <a:solidFill>
                  <a:srgbClr val="888888"/>
                </a:solidFill>
              </a:defRPr>
            </a:lvl3pPr>
            <a:lvl4pPr marL="1828800" lvl="3" indent="-228600" algn="l">
              <a:lnSpc>
                <a:spcPct val="120000"/>
              </a:lnSpc>
              <a:spcBef>
                <a:spcPts val="500"/>
              </a:spcBef>
              <a:spcAft>
                <a:spcPts val="0"/>
              </a:spcAft>
              <a:buClr>
                <a:srgbClr val="888888"/>
              </a:buClr>
              <a:buSzPts val="1600"/>
              <a:buFont typeface="Avenir"/>
              <a:buNone/>
              <a:defRPr sz="1600">
                <a:solidFill>
                  <a:srgbClr val="888888"/>
                </a:solidFill>
              </a:defRPr>
            </a:lvl4pPr>
            <a:lvl5pPr marL="2286000" lvl="4" indent="-228600" algn="l">
              <a:lnSpc>
                <a:spcPct val="12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7" name="Google Shape;27;p25"/>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5"/>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26"/>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6"/>
          <p:cNvSpPr txBox="1">
            <a:spLocks noGrp="1"/>
          </p:cNvSpPr>
          <p:nvPr>
            <p:ph type="body" idx="1"/>
          </p:nvPr>
        </p:nvSpPr>
        <p:spPr>
          <a:xfrm>
            <a:off x="1077362" y="2227809"/>
            <a:ext cx="4942438" cy="3949154"/>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6"/>
          <p:cNvSpPr txBox="1">
            <a:spLocks noGrp="1"/>
          </p:cNvSpPr>
          <p:nvPr>
            <p:ph type="body" idx="2"/>
          </p:nvPr>
        </p:nvSpPr>
        <p:spPr>
          <a:xfrm>
            <a:off x="6172200" y="2227809"/>
            <a:ext cx="4855265" cy="394915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6"/>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6"/>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27"/>
          <p:cNvSpPr txBox="1">
            <a:spLocks noGrp="1"/>
          </p:cNvSpPr>
          <p:nvPr>
            <p:ph type="title"/>
          </p:nvPr>
        </p:nvSpPr>
        <p:spPr>
          <a:xfrm>
            <a:off x="1084726" y="365125"/>
            <a:ext cx="9942739" cy="1325563"/>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7"/>
          <p:cNvSpPr txBox="1">
            <a:spLocks noGrp="1"/>
          </p:cNvSpPr>
          <p:nvPr>
            <p:ph type="body" idx="1"/>
          </p:nvPr>
        </p:nvSpPr>
        <p:spPr>
          <a:xfrm>
            <a:off x="1084725" y="1681163"/>
            <a:ext cx="491285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20000"/>
              </a:lnSpc>
              <a:spcBef>
                <a:spcPts val="1000"/>
              </a:spcBef>
              <a:spcAft>
                <a:spcPts val="0"/>
              </a:spcAft>
              <a:buClr>
                <a:schemeClr val="dk1"/>
              </a:buClr>
              <a:buSzPts val="2400"/>
              <a:buNone/>
              <a:defRPr sz="2400" b="1"/>
            </a:lvl1pPr>
            <a:lvl2pPr marL="914400" lvl="1" indent="-228600" algn="l">
              <a:lnSpc>
                <a:spcPct val="120000"/>
              </a:lnSpc>
              <a:spcBef>
                <a:spcPts val="500"/>
              </a:spcBef>
              <a:spcAft>
                <a:spcPts val="0"/>
              </a:spcAft>
              <a:buClr>
                <a:schemeClr val="dk1"/>
              </a:buClr>
              <a:buSzPts val="2000"/>
              <a:buFont typeface="Avenir"/>
              <a:buNone/>
              <a:defRPr sz="2000" b="1"/>
            </a:lvl2pPr>
            <a:lvl3pPr marL="1371600" lvl="2" indent="-228600" algn="l">
              <a:lnSpc>
                <a:spcPct val="120000"/>
              </a:lnSpc>
              <a:spcBef>
                <a:spcPts val="500"/>
              </a:spcBef>
              <a:spcAft>
                <a:spcPts val="0"/>
              </a:spcAft>
              <a:buClr>
                <a:schemeClr val="dk1"/>
              </a:buClr>
              <a:buSzPts val="1800"/>
              <a:buNone/>
              <a:defRPr sz="1800" b="1"/>
            </a:lvl3pPr>
            <a:lvl4pPr marL="1828800" lvl="3" indent="-228600" algn="l">
              <a:lnSpc>
                <a:spcPct val="120000"/>
              </a:lnSpc>
              <a:spcBef>
                <a:spcPts val="500"/>
              </a:spcBef>
              <a:spcAft>
                <a:spcPts val="0"/>
              </a:spcAft>
              <a:buClr>
                <a:schemeClr val="dk1"/>
              </a:buClr>
              <a:buSzPts val="1600"/>
              <a:buFont typeface="Avenir"/>
              <a:buNone/>
              <a:defRPr sz="1600" b="1"/>
            </a:lvl4pPr>
            <a:lvl5pPr marL="2286000" lvl="4" indent="-228600" algn="l">
              <a:lnSpc>
                <a:spcPct val="12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27"/>
          <p:cNvSpPr txBox="1">
            <a:spLocks noGrp="1"/>
          </p:cNvSpPr>
          <p:nvPr>
            <p:ph type="body" idx="2"/>
          </p:nvPr>
        </p:nvSpPr>
        <p:spPr>
          <a:xfrm>
            <a:off x="1084726" y="2505075"/>
            <a:ext cx="4912849"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7"/>
          <p:cNvSpPr txBox="1">
            <a:spLocks noGrp="1"/>
          </p:cNvSpPr>
          <p:nvPr>
            <p:ph type="body" idx="3"/>
          </p:nvPr>
        </p:nvSpPr>
        <p:spPr>
          <a:xfrm>
            <a:off x="6172200" y="1681163"/>
            <a:ext cx="4855265"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20000"/>
              </a:lnSpc>
              <a:spcBef>
                <a:spcPts val="1000"/>
              </a:spcBef>
              <a:spcAft>
                <a:spcPts val="0"/>
              </a:spcAft>
              <a:buClr>
                <a:schemeClr val="dk1"/>
              </a:buClr>
              <a:buSzPts val="2400"/>
              <a:buNone/>
              <a:defRPr sz="2400" b="1"/>
            </a:lvl1pPr>
            <a:lvl2pPr marL="914400" lvl="1" indent="-228600" algn="l">
              <a:lnSpc>
                <a:spcPct val="120000"/>
              </a:lnSpc>
              <a:spcBef>
                <a:spcPts val="500"/>
              </a:spcBef>
              <a:spcAft>
                <a:spcPts val="0"/>
              </a:spcAft>
              <a:buClr>
                <a:schemeClr val="dk1"/>
              </a:buClr>
              <a:buSzPts val="2000"/>
              <a:buFont typeface="Avenir"/>
              <a:buNone/>
              <a:defRPr sz="2000" b="1"/>
            </a:lvl2pPr>
            <a:lvl3pPr marL="1371600" lvl="2" indent="-228600" algn="l">
              <a:lnSpc>
                <a:spcPct val="120000"/>
              </a:lnSpc>
              <a:spcBef>
                <a:spcPts val="500"/>
              </a:spcBef>
              <a:spcAft>
                <a:spcPts val="0"/>
              </a:spcAft>
              <a:buClr>
                <a:schemeClr val="dk1"/>
              </a:buClr>
              <a:buSzPts val="1800"/>
              <a:buNone/>
              <a:defRPr sz="1800" b="1"/>
            </a:lvl3pPr>
            <a:lvl4pPr marL="1828800" lvl="3" indent="-228600" algn="l">
              <a:lnSpc>
                <a:spcPct val="120000"/>
              </a:lnSpc>
              <a:spcBef>
                <a:spcPts val="500"/>
              </a:spcBef>
              <a:spcAft>
                <a:spcPts val="0"/>
              </a:spcAft>
              <a:buClr>
                <a:schemeClr val="dk1"/>
              </a:buClr>
              <a:buSzPts val="1600"/>
              <a:buFont typeface="Avenir"/>
              <a:buNone/>
              <a:defRPr sz="1600" b="1"/>
            </a:lvl4pPr>
            <a:lvl5pPr marL="2286000" lvl="4" indent="-228600" algn="l">
              <a:lnSpc>
                <a:spcPct val="12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27"/>
          <p:cNvSpPr txBox="1">
            <a:spLocks noGrp="1"/>
          </p:cNvSpPr>
          <p:nvPr>
            <p:ph type="body" idx="4"/>
          </p:nvPr>
        </p:nvSpPr>
        <p:spPr>
          <a:xfrm>
            <a:off x="6172200" y="2505075"/>
            <a:ext cx="4855265"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Clr>
                <a:schemeClr val="dk1"/>
              </a:buClr>
              <a:buSzPts val="1800"/>
              <a:buChar char="•"/>
              <a:defRPr/>
            </a:lvl1pPr>
            <a:lvl2pPr marL="914400" lvl="1" indent="-228600" algn="l">
              <a:lnSpc>
                <a:spcPct val="120000"/>
              </a:lnSpc>
              <a:spcBef>
                <a:spcPts val="500"/>
              </a:spcBef>
              <a:spcAft>
                <a:spcPts val="0"/>
              </a:spcAft>
              <a:buClr>
                <a:schemeClr val="dk1"/>
              </a:buClr>
              <a:buSzPts val="1800"/>
              <a:buNone/>
              <a:defRPr/>
            </a:lvl2pPr>
            <a:lvl3pPr marL="1371600" lvl="2" indent="-342900" algn="l">
              <a:lnSpc>
                <a:spcPct val="120000"/>
              </a:lnSpc>
              <a:spcBef>
                <a:spcPts val="500"/>
              </a:spcBef>
              <a:spcAft>
                <a:spcPts val="0"/>
              </a:spcAft>
              <a:buClr>
                <a:schemeClr val="dk1"/>
              </a:buClr>
              <a:buSzPts val="1800"/>
              <a:buChar char="•"/>
              <a:defRPr/>
            </a:lvl3pPr>
            <a:lvl4pPr marL="1828800" lvl="3" indent="-228600" algn="l">
              <a:lnSpc>
                <a:spcPct val="120000"/>
              </a:lnSpc>
              <a:spcBef>
                <a:spcPts val="500"/>
              </a:spcBef>
              <a:spcAft>
                <a:spcPts val="0"/>
              </a:spcAft>
              <a:buClr>
                <a:schemeClr val="dk1"/>
              </a:buClr>
              <a:buSzPts val="1800"/>
              <a:buNone/>
              <a:defRPr/>
            </a:lvl4pPr>
            <a:lvl5pPr marL="2286000" lvl="4" indent="-342900" algn="l">
              <a:lnSpc>
                <a:spcPct val="12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7"/>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7"/>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7"/>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8"/>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8"/>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8"/>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9"/>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9"/>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30"/>
          <p:cNvSpPr txBox="1">
            <a:spLocks noGrp="1"/>
          </p:cNvSpPr>
          <p:nvPr>
            <p:ph type="title"/>
          </p:nvPr>
        </p:nvSpPr>
        <p:spPr>
          <a:xfrm>
            <a:off x="1084727" y="457200"/>
            <a:ext cx="3687298" cy="1600200"/>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0"/>
          <p:cNvSpPr txBox="1">
            <a:spLocks noGrp="1"/>
          </p:cNvSpPr>
          <p:nvPr>
            <p:ph type="body" idx="1"/>
          </p:nvPr>
        </p:nvSpPr>
        <p:spPr>
          <a:xfrm>
            <a:off x="5183188" y="987425"/>
            <a:ext cx="5844277"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1000"/>
              </a:spcBef>
              <a:spcAft>
                <a:spcPts val="0"/>
              </a:spcAft>
              <a:buClr>
                <a:schemeClr val="dk1"/>
              </a:buClr>
              <a:buSzPts val="2400"/>
              <a:buChar char="•"/>
              <a:defRPr sz="2400"/>
            </a:lvl1pPr>
            <a:lvl2pPr marL="914400" lvl="1" indent="-228600" algn="l">
              <a:lnSpc>
                <a:spcPct val="120000"/>
              </a:lnSpc>
              <a:spcBef>
                <a:spcPts val="500"/>
              </a:spcBef>
              <a:spcAft>
                <a:spcPts val="0"/>
              </a:spcAft>
              <a:buClr>
                <a:schemeClr val="dk1"/>
              </a:buClr>
              <a:buSzPts val="2000"/>
              <a:buFont typeface="Avenir"/>
              <a:buNone/>
              <a:defRPr sz="2000"/>
            </a:lvl2pPr>
            <a:lvl3pPr marL="1371600" lvl="2" indent="-342900" algn="l">
              <a:lnSpc>
                <a:spcPct val="120000"/>
              </a:lnSpc>
              <a:spcBef>
                <a:spcPts val="500"/>
              </a:spcBef>
              <a:spcAft>
                <a:spcPts val="0"/>
              </a:spcAft>
              <a:buClr>
                <a:schemeClr val="dk1"/>
              </a:buClr>
              <a:buSzPts val="1800"/>
              <a:buChar char="•"/>
              <a:defRPr sz="1800"/>
            </a:lvl3pPr>
            <a:lvl4pPr marL="1828800" lvl="3" indent="-228600" algn="l">
              <a:lnSpc>
                <a:spcPct val="120000"/>
              </a:lnSpc>
              <a:spcBef>
                <a:spcPts val="500"/>
              </a:spcBef>
              <a:spcAft>
                <a:spcPts val="0"/>
              </a:spcAft>
              <a:buClr>
                <a:schemeClr val="dk1"/>
              </a:buClr>
              <a:buSzPts val="1600"/>
              <a:buFont typeface="Avenir"/>
              <a:buNone/>
              <a:defRPr sz="1600"/>
            </a:lvl4pPr>
            <a:lvl5pPr marL="2286000" lvl="4" indent="-330200" algn="l">
              <a:lnSpc>
                <a:spcPct val="120000"/>
              </a:lnSpc>
              <a:spcBef>
                <a:spcPts val="500"/>
              </a:spcBef>
              <a:spcAft>
                <a:spcPts val="0"/>
              </a:spcAft>
              <a:buClr>
                <a:schemeClr val="dk1"/>
              </a:buClr>
              <a:buSzPts val="1600"/>
              <a:buChar char="•"/>
              <a:defRPr sz="16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30"/>
          <p:cNvSpPr txBox="1">
            <a:spLocks noGrp="1"/>
          </p:cNvSpPr>
          <p:nvPr>
            <p:ph type="body" idx="2"/>
          </p:nvPr>
        </p:nvSpPr>
        <p:spPr>
          <a:xfrm>
            <a:off x="1084727" y="2253343"/>
            <a:ext cx="3687298" cy="3615644"/>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Clr>
                <a:schemeClr val="dk1"/>
              </a:buClr>
              <a:buSzPts val="1600"/>
              <a:buNone/>
              <a:defRPr sz="1600"/>
            </a:lvl1pPr>
            <a:lvl2pPr marL="914400" lvl="1" indent="-228600" algn="l">
              <a:lnSpc>
                <a:spcPct val="120000"/>
              </a:lnSpc>
              <a:spcBef>
                <a:spcPts val="500"/>
              </a:spcBef>
              <a:spcAft>
                <a:spcPts val="0"/>
              </a:spcAft>
              <a:buClr>
                <a:schemeClr val="dk1"/>
              </a:buClr>
              <a:buSzPts val="1400"/>
              <a:buFont typeface="Avenir"/>
              <a:buNone/>
              <a:defRPr sz="1400"/>
            </a:lvl2pPr>
            <a:lvl3pPr marL="1371600" lvl="2" indent="-228600" algn="l">
              <a:lnSpc>
                <a:spcPct val="120000"/>
              </a:lnSpc>
              <a:spcBef>
                <a:spcPts val="500"/>
              </a:spcBef>
              <a:spcAft>
                <a:spcPts val="0"/>
              </a:spcAft>
              <a:buClr>
                <a:schemeClr val="dk1"/>
              </a:buClr>
              <a:buSzPts val="1200"/>
              <a:buNone/>
              <a:defRPr sz="1200"/>
            </a:lvl3pPr>
            <a:lvl4pPr marL="1828800" lvl="3" indent="-228600" algn="l">
              <a:lnSpc>
                <a:spcPct val="120000"/>
              </a:lnSpc>
              <a:spcBef>
                <a:spcPts val="500"/>
              </a:spcBef>
              <a:spcAft>
                <a:spcPts val="0"/>
              </a:spcAft>
              <a:buClr>
                <a:schemeClr val="dk1"/>
              </a:buClr>
              <a:buSzPts val="1000"/>
              <a:buFont typeface="Avenir"/>
              <a:buNone/>
              <a:defRPr sz="1000"/>
            </a:lvl4pPr>
            <a:lvl5pPr marL="2286000" lvl="4" indent="-228600" algn="l">
              <a:lnSpc>
                <a:spcPct val="12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0"/>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0"/>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31"/>
          <p:cNvSpPr txBox="1">
            <a:spLocks noGrp="1"/>
          </p:cNvSpPr>
          <p:nvPr>
            <p:ph type="title"/>
          </p:nvPr>
        </p:nvSpPr>
        <p:spPr>
          <a:xfrm>
            <a:off x="1084727" y="720433"/>
            <a:ext cx="3687298" cy="1587337"/>
          </a:xfrm>
          <a:prstGeom prst="rect">
            <a:avLst/>
          </a:prstGeom>
          <a:noFill/>
          <a:ln>
            <a:noFill/>
          </a:ln>
        </p:spPr>
        <p:txBody>
          <a:bodyPr spcFirstLastPara="1" wrap="square" lIns="91425" tIns="45700" rIns="91425" bIns="45700" anchor="b" anchorCtr="0">
            <a:normAutofit/>
          </a:bodyPr>
          <a:lstStyle>
            <a:lvl1pPr lvl="0" algn="l">
              <a:lnSpc>
                <a:spcPct val="11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31"/>
          <p:cNvSpPr>
            <a:spLocks noGrp="1"/>
          </p:cNvSpPr>
          <p:nvPr>
            <p:ph type="pic" idx="2"/>
          </p:nvPr>
        </p:nvSpPr>
        <p:spPr>
          <a:xfrm>
            <a:off x="5183188" y="987425"/>
            <a:ext cx="5827712" cy="4873625"/>
          </a:xfrm>
          <a:prstGeom prst="rect">
            <a:avLst/>
          </a:prstGeom>
          <a:noFill/>
          <a:ln>
            <a:noFill/>
          </a:ln>
        </p:spPr>
      </p:sp>
      <p:sp>
        <p:nvSpPr>
          <p:cNvPr id="65" name="Google Shape;65;p31"/>
          <p:cNvSpPr txBox="1">
            <a:spLocks noGrp="1"/>
          </p:cNvSpPr>
          <p:nvPr>
            <p:ph type="body" idx="1"/>
          </p:nvPr>
        </p:nvSpPr>
        <p:spPr>
          <a:xfrm>
            <a:off x="1084727" y="2449286"/>
            <a:ext cx="3687298" cy="341970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Clr>
                <a:schemeClr val="dk1"/>
              </a:buClr>
              <a:buSzPts val="1600"/>
              <a:buNone/>
              <a:defRPr sz="1600"/>
            </a:lvl1pPr>
            <a:lvl2pPr marL="914400" lvl="1" indent="-228600" algn="l">
              <a:lnSpc>
                <a:spcPct val="120000"/>
              </a:lnSpc>
              <a:spcBef>
                <a:spcPts val="500"/>
              </a:spcBef>
              <a:spcAft>
                <a:spcPts val="0"/>
              </a:spcAft>
              <a:buClr>
                <a:schemeClr val="dk1"/>
              </a:buClr>
              <a:buSzPts val="1400"/>
              <a:buFont typeface="Avenir"/>
              <a:buNone/>
              <a:defRPr sz="1400"/>
            </a:lvl2pPr>
            <a:lvl3pPr marL="1371600" lvl="2" indent="-228600" algn="l">
              <a:lnSpc>
                <a:spcPct val="120000"/>
              </a:lnSpc>
              <a:spcBef>
                <a:spcPts val="500"/>
              </a:spcBef>
              <a:spcAft>
                <a:spcPts val="0"/>
              </a:spcAft>
              <a:buClr>
                <a:schemeClr val="dk1"/>
              </a:buClr>
              <a:buSzPts val="1200"/>
              <a:buNone/>
              <a:defRPr sz="1200"/>
            </a:lvl3pPr>
            <a:lvl4pPr marL="1828800" lvl="3" indent="-228600" algn="l">
              <a:lnSpc>
                <a:spcPct val="120000"/>
              </a:lnSpc>
              <a:spcBef>
                <a:spcPts val="500"/>
              </a:spcBef>
              <a:spcAft>
                <a:spcPts val="0"/>
              </a:spcAft>
              <a:buClr>
                <a:schemeClr val="dk1"/>
              </a:buClr>
              <a:buSzPts val="1000"/>
              <a:buFont typeface="Avenir"/>
              <a:buNone/>
              <a:defRPr sz="1000"/>
            </a:lvl4pPr>
            <a:lvl5pPr marL="2286000" lvl="4" indent="-228600" algn="l">
              <a:lnSpc>
                <a:spcPct val="12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31"/>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p:nvPr/>
        </p:nvSpPr>
        <p:spPr>
          <a:xfrm>
            <a:off x="8803792" y="3455896"/>
            <a:ext cx="3388208" cy="3406341"/>
          </a:xfrm>
          <a:custGeom>
            <a:avLst/>
            <a:gdLst/>
            <a:ahLst/>
            <a:cxnLst/>
            <a:rect l="l" t="t" r="r" b="b"/>
            <a:pathLst>
              <a:path w="3388208" h="3406341" extrusionOk="0">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7" name="Google Shape;7;p22"/>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lvl1pPr marR="0" lvl="0" algn="l" rtl="0">
              <a:lnSpc>
                <a:spcPct val="110000"/>
              </a:lnSpc>
              <a:spcBef>
                <a:spcPts val="0"/>
              </a:spcBef>
              <a:spcAft>
                <a:spcPts val="0"/>
              </a:spcAft>
              <a:buClr>
                <a:schemeClr val="dk1"/>
              </a:buClr>
              <a:buSzPts val="3200"/>
              <a:buFont typeface="Avenir"/>
              <a:buNone/>
              <a:defRPr sz="3200" b="1" i="0" u="none" strike="noStrike" cap="non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2"/>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20000"/>
              </a:lnSpc>
              <a:spcBef>
                <a:spcPts val="10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1pPr>
            <a:lvl2pPr marL="914400" marR="0" lvl="1" indent="-228600" algn="l" rtl="0">
              <a:lnSpc>
                <a:spcPct val="120000"/>
              </a:lnSpc>
              <a:spcBef>
                <a:spcPts val="500"/>
              </a:spcBef>
              <a:spcAft>
                <a:spcPts val="0"/>
              </a:spcAft>
              <a:buClr>
                <a:schemeClr val="dk1"/>
              </a:buClr>
              <a:buSzPts val="1600"/>
              <a:buFont typeface="Avenir"/>
              <a:buNone/>
              <a:defRPr sz="1600" b="1" i="0" u="none" strike="noStrike" cap="none">
                <a:solidFill>
                  <a:schemeClr val="dk1"/>
                </a:solidFill>
                <a:latin typeface="Avenir"/>
                <a:ea typeface="Avenir"/>
                <a:cs typeface="Avenir"/>
                <a:sym typeface="Avenir"/>
              </a:defRPr>
            </a:lvl2pPr>
            <a:lvl3pPr marL="1371600" marR="0" lvl="2"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Avenir"/>
                <a:ea typeface="Avenir"/>
                <a:cs typeface="Avenir"/>
                <a:sym typeface="Avenir"/>
              </a:defRPr>
            </a:lvl3pPr>
            <a:lvl4pPr marL="1828800" marR="0" lvl="3" indent="-228600" algn="l" rtl="0">
              <a:lnSpc>
                <a:spcPct val="120000"/>
              </a:lnSpc>
              <a:spcBef>
                <a:spcPts val="500"/>
              </a:spcBef>
              <a:spcAft>
                <a:spcPts val="0"/>
              </a:spcAft>
              <a:buClr>
                <a:schemeClr val="dk1"/>
              </a:buClr>
              <a:buSzPts val="1200"/>
              <a:buFont typeface="Avenir"/>
              <a:buNone/>
              <a:defRPr sz="1200" b="1" i="0" u="none" strike="noStrike" cap="none">
                <a:solidFill>
                  <a:schemeClr val="dk1"/>
                </a:solidFill>
                <a:latin typeface="Avenir"/>
                <a:ea typeface="Avenir"/>
                <a:cs typeface="Avenir"/>
                <a:sym typeface="Avenir"/>
              </a:defRPr>
            </a:lvl4pPr>
            <a:lvl5pPr marL="2286000" marR="0" lvl="4" indent="-304800" algn="l" rtl="0">
              <a:lnSpc>
                <a:spcPct val="120000"/>
              </a:lnSpc>
              <a:spcBef>
                <a:spcPts val="500"/>
              </a:spcBef>
              <a:spcAft>
                <a:spcPts val="0"/>
              </a:spcAft>
              <a:buClr>
                <a:schemeClr val="dk1"/>
              </a:buClr>
              <a:buSzPts val="1200"/>
              <a:buFont typeface="Arial"/>
              <a:buChar char="•"/>
              <a:defRPr sz="12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9" name="Google Shape;9;p22"/>
          <p:cNvSpPr txBox="1">
            <a:spLocks noGrp="1"/>
          </p:cNvSpPr>
          <p:nvPr>
            <p:ph type="dt" idx="10"/>
          </p:nvPr>
        </p:nvSpPr>
        <p:spPr>
          <a:xfrm>
            <a:off x="9243751" y="6356350"/>
            <a:ext cx="2296603"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lt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0" name="Google Shape;10;p22"/>
          <p:cNvSpPr txBox="1">
            <a:spLocks noGrp="1"/>
          </p:cNvSpPr>
          <p:nvPr>
            <p:ph type="ftr" idx="11"/>
          </p:nvPr>
        </p:nvSpPr>
        <p:spPr>
          <a:xfrm rot="5400000">
            <a:off x="-1610380" y="1926575"/>
            <a:ext cx="383035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dk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1" name="Google Shape;11;p22"/>
          <p:cNvSpPr txBox="1">
            <a:spLocks noGrp="1"/>
          </p:cNvSpPr>
          <p:nvPr>
            <p:ph type="sldNum" idx="12"/>
          </p:nvPr>
        </p:nvSpPr>
        <p:spPr>
          <a:xfrm>
            <a:off x="11540355" y="6356350"/>
            <a:ext cx="410973"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lt1"/>
                </a:solidFill>
                <a:latin typeface="Avenir"/>
                <a:ea typeface="Avenir"/>
                <a:cs typeface="Avenir"/>
                <a:sym typeface="Avenir"/>
              </a:defRPr>
            </a:lvl1pPr>
            <a:lvl2pPr marL="0" marR="0" lvl="1" indent="0" algn="r" rtl="0">
              <a:spcBef>
                <a:spcPts val="0"/>
              </a:spcBef>
              <a:buNone/>
              <a:defRPr sz="900" b="0" i="0" u="none" strike="noStrike" cap="none">
                <a:solidFill>
                  <a:schemeClr val="lt1"/>
                </a:solidFill>
                <a:latin typeface="Avenir"/>
                <a:ea typeface="Avenir"/>
                <a:cs typeface="Avenir"/>
                <a:sym typeface="Avenir"/>
              </a:defRPr>
            </a:lvl2pPr>
            <a:lvl3pPr marL="0" marR="0" lvl="2" indent="0" algn="r" rtl="0">
              <a:spcBef>
                <a:spcPts val="0"/>
              </a:spcBef>
              <a:buNone/>
              <a:defRPr sz="900" b="0" i="0" u="none" strike="noStrike" cap="none">
                <a:solidFill>
                  <a:schemeClr val="lt1"/>
                </a:solidFill>
                <a:latin typeface="Avenir"/>
                <a:ea typeface="Avenir"/>
                <a:cs typeface="Avenir"/>
                <a:sym typeface="Avenir"/>
              </a:defRPr>
            </a:lvl3pPr>
            <a:lvl4pPr marL="0" marR="0" lvl="3" indent="0" algn="r" rtl="0">
              <a:spcBef>
                <a:spcPts val="0"/>
              </a:spcBef>
              <a:buNone/>
              <a:defRPr sz="900" b="0" i="0" u="none" strike="noStrike" cap="none">
                <a:solidFill>
                  <a:schemeClr val="lt1"/>
                </a:solidFill>
                <a:latin typeface="Avenir"/>
                <a:ea typeface="Avenir"/>
                <a:cs typeface="Avenir"/>
                <a:sym typeface="Avenir"/>
              </a:defRPr>
            </a:lvl4pPr>
            <a:lvl5pPr marL="0" marR="0" lvl="4" indent="0" algn="r" rtl="0">
              <a:spcBef>
                <a:spcPts val="0"/>
              </a:spcBef>
              <a:buNone/>
              <a:defRPr sz="900" b="0" i="0" u="none" strike="noStrike" cap="none">
                <a:solidFill>
                  <a:schemeClr val="lt1"/>
                </a:solidFill>
                <a:latin typeface="Avenir"/>
                <a:ea typeface="Avenir"/>
                <a:cs typeface="Avenir"/>
                <a:sym typeface="Avenir"/>
              </a:defRPr>
            </a:lvl5pPr>
            <a:lvl6pPr marL="0" marR="0" lvl="5" indent="0" algn="r" rtl="0">
              <a:spcBef>
                <a:spcPts val="0"/>
              </a:spcBef>
              <a:buNone/>
              <a:defRPr sz="900" b="0" i="0" u="none" strike="noStrike" cap="none">
                <a:solidFill>
                  <a:schemeClr val="lt1"/>
                </a:solidFill>
                <a:latin typeface="Avenir"/>
                <a:ea typeface="Avenir"/>
                <a:cs typeface="Avenir"/>
                <a:sym typeface="Avenir"/>
              </a:defRPr>
            </a:lvl6pPr>
            <a:lvl7pPr marL="0" marR="0" lvl="6" indent="0" algn="r" rtl="0">
              <a:spcBef>
                <a:spcPts val="0"/>
              </a:spcBef>
              <a:buNone/>
              <a:defRPr sz="900" b="0" i="0" u="none" strike="noStrike" cap="none">
                <a:solidFill>
                  <a:schemeClr val="lt1"/>
                </a:solidFill>
                <a:latin typeface="Avenir"/>
                <a:ea typeface="Avenir"/>
                <a:cs typeface="Avenir"/>
                <a:sym typeface="Avenir"/>
              </a:defRPr>
            </a:lvl7pPr>
            <a:lvl8pPr marL="0" marR="0" lvl="7" indent="0" algn="r" rtl="0">
              <a:spcBef>
                <a:spcPts val="0"/>
              </a:spcBef>
              <a:buNone/>
              <a:defRPr sz="900" b="0" i="0" u="none" strike="noStrike" cap="none">
                <a:solidFill>
                  <a:schemeClr val="lt1"/>
                </a:solidFill>
                <a:latin typeface="Avenir"/>
                <a:ea typeface="Avenir"/>
                <a:cs typeface="Avenir"/>
                <a:sym typeface="Avenir"/>
              </a:defRPr>
            </a:lvl8pPr>
            <a:lvl9pPr marL="0" marR="0" lvl="8" indent="0" algn="r" rtl="0">
              <a:spcBef>
                <a:spcPts val="0"/>
              </a:spcBef>
              <a:buNone/>
              <a:defRPr sz="9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86" name="Google Shape;86;p1"/>
          <p:cNvSpPr txBox="1">
            <a:spLocks noGrp="1"/>
          </p:cNvSpPr>
          <p:nvPr>
            <p:ph type="ctrTitle"/>
          </p:nvPr>
        </p:nvSpPr>
        <p:spPr>
          <a:xfrm>
            <a:off x="1084728" y="1597961"/>
            <a:ext cx="3176721" cy="1945339"/>
          </a:xfrm>
          <a:prstGeom prst="rect">
            <a:avLst/>
          </a:prstGeom>
          <a:noFill/>
          <a:ln>
            <a:noFill/>
          </a:ln>
        </p:spPr>
        <p:txBody>
          <a:bodyPr spcFirstLastPara="1" wrap="square" lIns="91425" tIns="45700" rIns="91425" bIns="45700" anchor="t" anchorCtr="0">
            <a:normAutofit/>
          </a:bodyPr>
          <a:lstStyle/>
          <a:p>
            <a:pPr marL="0" lvl="0" indent="0" algn="ctr" rtl="0">
              <a:lnSpc>
                <a:spcPct val="110000"/>
              </a:lnSpc>
              <a:spcBef>
                <a:spcPts val="0"/>
              </a:spcBef>
              <a:spcAft>
                <a:spcPts val="0"/>
              </a:spcAft>
              <a:buClr>
                <a:schemeClr val="dk1"/>
              </a:buClr>
              <a:buSzPct val="100000"/>
              <a:buFont typeface="Avenir"/>
              <a:buNone/>
            </a:pPr>
            <a:r>
              <a:rPr lang="en-US" dirty="0"/>
              <a:t>Embracing Failure</a:t>
            </a:r>
            <a:endParaRPr dirty="0"/>
          </a:p>
        </p:txBody>
      </p:sp>
      <p:sp>
        <p:nvSpPr>
          <p:cNvPr id="87" name="Google Shape;87;p1"/>
          <p:cNvSpPr txBox="1">
            <a:spLocks noGrp="1"/>
          </p:cNvSpPr>
          <p:nvPr>
            <p:ph type="subTitle" idx="1"/>
          </p:nvPr>
        </p:nvSpPr>
        <p:spPr>
          <a:xfrm>
            <a:off x="1084728" y="3429001"/>
            <a:ext cx="3176721" cy="2076450"/>
          </a:xfrm>
          <a:prstGeom prst="rect">
            <a:avLst/>
          </a:prstGeom>
          <a:noFill/>
          <a:ln>
            <a:noFill/>
          </a:ln>
        </p:spPr>
        <p:txBody>
          <a:bodyPr spcFirstLastPara="1" wrap="square" lIns="91425" tIns="45700" rIns="91425" bIns="45700" anchor="b" anchorCtr="0">
            <a:noAutofit/>
          </a:bodyPr>
          <a:lstStyle/>
          <a:p>
            <a:pPr marL="0" lvl="0" indent="0" algn="ctr" rtl="0">
              <a:lnSpc>
                <a:spcPct val="120000"/>
              </a:lnSpc>
              <a:spcBef>
                <a:spcPts val="0"/>
              </a:spcBef>
              <a:spcAft>
                <a:spcPts val="0"/>
              </a:spcAft>
              <a:buClr>
                <a:schemeClr val="dk1"/>
              </a:buClr>
              <a:buSzPts val="1800"/>
              <a:buNone/>
            </a:pPr>
            <a:r>
              <a:rPr lang="en-US" b="1" dirty="0"/>
              <a:t>Instructions for Activities</a:t>
            </a:r>
            <a:endParaRPr dirty="0"/>
          </a:p>
          <a:p>
            <a:pPr marL="0" lvl="0" indent="0" algn="ctr" rtl="0">
              <a:lnSpc>
                <a:spcPct val="120000"/>
              </a:lnSpc>
              <a:spcBef>
                <a:spcPts val="1000"/>
              </a:spcBef>
              <a:spcAft>
                <a:spcPts val="0"/>
              </a:spcAft>
              <a:buClr>
                <a:schemeClr val="dk1"/>
              </a:buClr>
              <a:buSzPts val="1800"/>
              <a:buNone/>
            </a:pPr>
            <a:r>
              <a:rPr lang="en-US" b="1" dirty="0"/>
              <a:t> &amp; </a:t>
            </a:r>
            <a:endParaRPr dirty="0"/>
          </a:p>
          <a:p>
            <a:pPr marL="0" lvl="0" indent="0" algn="ctr" rtl="0">
              <a:lnSpc>
                <a:spcPct val="120000"/>
              </a:lnSpc>
              <a:spcBef>
                <a:spcPts val="1000"/>
              </a:spcBef>
              <a:spcAft>
                <a:spcPts val="0"/>
              </a:spcAft>
              <a:buClr>
                <a:schemeClr val="dk1"/>
              </a:buClr>
              <a:buSzPts val="1800"/>
              <a:buNone/>
            </a:pPr>
            <a:r>
              <a:rPr lang="en-US" b="1" dirty="0"/>
              <a:t>Reflection Questions</a:t>
            </a:r>
            <a:endParaRPr dirty="0"/>
          </a:p>
          <a:p>
            <a:pPr marL="0" lvl="0" indent="0" algn="ctr" rtl="0">
              <a:lnSpc>
                <a:spcPct val="120000"/>
              </a:lnSpc>
              <a:spcBef>
                <a:spcPts val="1000"/>
              </a:spcBef>
              <a:spcAft>
                <a:spcPts val="0"/>
              </a:spcAft>
              <a:buClr>
                <a:schemeClr val="dk1"/>
              </a:buClr>
              <a:buSzPts val="1800"/>
              <a:buNone/>
            </a:pPr>
            <a:r>
              <a:rPr lang="en-US" b="1" dirty="0"/>
              <a:t> for the Learners</a:t>
            </a:r>
            <a:endParaRPr b="1" dirty="0"/>
          </a:p>
        </p:txBody>
      </p:sp>
      <p:sp>
        <p:nvSpPr>
          <p:cNvPr id="88" name="Google Shape;88;p1"/>
          <p:cNvSpPr/>
          <p:nvPr/>
        </p:nvSpPr>
        <p:spPr>
          <a:xfrm>
            <a:off x="5224097" y="0"/>
            <a:ext cx="6967702" cy="6858000"/>
          </a:xfrm>
          <a:custGeom>
            <a:avLst/>
            <a:gdLst/>
            <a:ahLst/>
            <a:cxnLst/>
            <a:rect l="l" t="t" r="r" b="b"/>
            <a:pathLst>
              <a:path w="6967702" h="6858000" extrusionOk="0">
                <a:moveTo>
                  <a:pt x="0" y="0"/>
                </a:moveTo>
                <a:lnTo>
                  <a:pt x="6967702" y="0"/>
                </a:lnTo>
                <a:lnTo>
                  <a:pt x="6609336" y="8919"/>
                </a:lnTo>
                <a:cubicBezTo>
                  <a:pt x="2927707" y="192598"/>
                  <a:pt x="0" y="3188792"/>
                  <a:pt x="0" y="685800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89" name="Google Shape;89;p1"/>
          <p:cNvPicPr preferRelativeResize="0"/>
          <p:nvPr/>
        </p:nvPicPr>
        <p:blipFill rotWithShape="1">
          <a:blip r:embed="rId3">
            <a:alphaModFix/>
          </a:blip>
          <a:srcRect t="17200" b="17200"/>
          <a:stretch/>
        </p:blipFill>
        <p:spPr>
          <a:xfrm>
            <a:off x="5224099" y="2"/>
            <a:ext cx="6967903" cy="6858005"/>
          </a:xfrm>
          <a:custGeom>
            <a:avLst/>
            <a:gdLst/>
            <a:ahLst/>
            <a:cxnLst/>
            <a:rect l="l" t="t" r="r" b="b"/>
            <a:pathLst>
              <a:path w="6967903" h="6858005" extrusionOk="0">
                <a:moveTo>
                  <a:pt x="6967903" y="0"/>
                </a:moveTo>
                <a:lnTo>
                  <a:pt x="6967903" y="6858005"/>
                </a:lnTo>
                <a:lnTo>
                  <a:pt x="0" y="6858005"/>
                </a:lnTo>
                <a:cubicBezTo>
                  <a:pt x="0" y="3070435"/>
                  <a:pt x="3119637" y="0"/>
                  <a:pt x="6967903" y="0"/>
                </a:cubicBezTo>
                <a:close/>
              </a:path>
            </a:pathLst>
          </a:cu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400"/>
                                        <p:tgtEl>
                                          <p:spTgt spid="87">
                                            <p:txEl>
                                              <p:pRg st="0" end="0"/>
                                            </p:txEl>
                                          </p:spTgt>
                                        </p:tgtEl>
                                      </p:cBhvr>
                                    </p:animEffect>
                                  </p:childTnLst>
                                </p:cTn>
                              </p:par>
                              <p:par>
                                <p:cTn id="8" presetID="10" presetClass="entr" presetSubtype="0" fill="hold" nodeType="withEffect">
                                  <p:stCondLst>
                                    <p:cond delay="2000"/>
                                  </p:stCondLst>
                                  <p:childTnLst>
                                    <p:set>
                                      <p:cBhvr>
                                        <p:cTn id="9" dur="1" fill="hold">
                                          <p:stCondLst>
                                            <p:cond delay="0"/>
                                          </p:stCondLst>
                                        </p:cTn>
                                        <p:tgtEl>
                                          <p:spTgt spid="87">
                                            <p:txEl>
                                              <p:pRg st="1" end="1"/>
                                            </p:txEl>
                                          </p:spTgt>
                                        </p:tgtEl>
                                        <p:attrNameLst>
                                          <p:attrName>style.visibility</p:attrName>
                                        </p:attrNameLst>
                                      </p:cBhvr>
                                      <p:to>
                                        <p:strVal val="visible"/>
                                      </p:to>
                                    </p:set>
                                    <p:animEffect transition="in" filter="fade">
                                      <p:cBhvr>
                                        <p:cTn id="10" dur="400"/>
                                        <p:tgtEl>
                                          <p:spTgt spid="87">
                                            <p:txEl>
                                              <p:pRg st="1" end="1"/>
                                            </p:txEl>
                                          </p:spTgt>
                                        </p:tgtEl>
                                      </p:cBhvr>
                                    </p:animEffect>
                                  </p:childTnLst>
                                </p:cTn>
                              </p:par>
                              <p:par>
                                <p:cTn id="11" presetID="10" presetClass="entr" presetSubtype="0" fill="hold" nodeType="withEffect">
                                  <p:stCondLst>
                                    <p:cond delay="2000"/>
                                  </p:stCondLst>
                                  <p:childTnLst>
                                    <p:set>
                                      <p:cBhvr>
                                        <p:cTn id="12" dur="1" fill="hold">
                                          <p:stCondLst>
                                            <p:cond delay="0"/>
                                          </p:stCondLst>
                                        </p:cTn>
                                        <p:tgtEl>
                                          <p:spTgt spid="87">
                                            <p:txEl>
                                              <p:pRg st="2" end="2"/>
                                            </p:txEl>
                                          </p:spTgt>
                                        </p:tgtEl>
                                        <p:attrNameLst>
                                          <p:attrName>style.visibility</p:attrName>
                                        </p:attrNameLst>
                                      </p:cBhvr>
                                      <p:to>
                                        <p:strVal val="visible"/>
                                      </p:to>
                                    </p:set>
                                    <p:animEffect transition="in" filter="fade">
                                      <p:cBhvr>
                                        <p:cTn id="13" dur="400"/>
                                        <p:tgtEl>
                                          <p:spTgt spid="87">
                                            <p:txEl>
                                              <p:pRg st="2" end="2"/>
                                            </p:txEl>
                                          </p:spTgt>
                                        </p:tgtEl>
                                      </p:cBhvr>
                                    </p:animEffect>
                                  </p:childTnLst>
                                </p:cTn>
                              </p:par>
                              <p:par>
                                <p:cTn id="14" presetID="10" presetClass="entr" presetSubtype="0" fill="hold" nodeType="withEffect">
                                  <p:stCondLst>
                                    <p:cond delay="2000"/>
                                  </p:stCondLst>
                                  <p:childTnLst>
                                    <p:set>
                                      <p:cBhvr>
                                        <p:cTn id="15" dur="1" fill="hold">
                                          <p:stCondLst>
                                            <p:cond delay="0"/>
                                          </p:stCondLst>
                                        </p:cTn>
                                        <p:tgtEl>
                                          <p:spTgt spid="87">
                                            <p:txEl>
                                              <p:pRg st="3" end="3"/>
                                            </p:txEl>
                                          </p:spTgt>
                                        </p:tgtEl>
                                        <p:attrNameLst>
                                          <p:attrName>style.visibility</p:attrName>
                                        </p:attrNameLst>
                                      </p:cBhvr>
                                      <p:to>
                                        <p:strVal val="visible"/>
                                      </p:to>
                                    </p:set>
                                    <p:animEffect transition="in" filter="fade">
                                      <p:cBhvr>
                                        <p:cTn id="16" dur="400"/>
                                        <p:tgtEl>
                                          <p:spTgt spid="87">
                                            <p:txEl>
                                              <p:pRg st="3" end="3"/>
                                            </p:txEl>
                                          </p:spTgt>
                                        </p:tgtEl>
                                      </p:cBhvr>
                                    </p:animEffect>
                                  </p:childTnLst>
                                </p:cTn>
                              </p:par>
                              <p:par>
                                <p:cTn id="17" presetID="10" presetClass="entr" presetSubtype="0" fill="hold" nodeType="withEffect">
                                  <p:stCondLst>
                                    <p:cond delay="1000"/>
                                  </p:stCondLst>
                                  <p:childTnLst>
                                    <p:set>
                                      <p:cBhvr>
                                        <p:cTn id="18" dur="1" fill="hold">
                                          <p:stCondLst>
                                            <p:cond delay="0"/>
                                          </p:stCondLst>
                                        </p:cTn>
                                        <p:tgtEl>
                                          <p:spTgt spid="86"/>
                                        </p:tgtEl>
                                        <p:attrNameLst>
                                          <p:attrName>style.visibility</p:attrName>
                                        </p:attrNameLst>
                                      </p:cBhvr>
                                      <p:to>
                                        <p:strVal val="visible"/>
                                      </p:to>
                                    </p:set>
                                    <p:animEffect transition="in" filter="fade">
                                      <p:cBhvr>
                                        <p:cTn id="19" dur="4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1077362" y="301334"/>
            <a:ext cx="9950103" cy="1041691"/>
          </a:xfrm>
          <a:prstGeom prst="rect">
            <a:avLst/>
          </a:prstGeom>
          <a:noFill/>
          <a:ln>
            <a:noFill/>
          </a:ln>
        </p:spPr>
        <p:txBody>
          <a:bodyPr spcFirstLastPara="1" wrap="square" lIns="91425" tIns="45700" rIns="91425" bIns="45700" anchor="b" anchorCtr="0">
            <a:normAutofit/>
          </a:bodyPr>
          <a:lstStyle/>
          <a:p>
            <a:pPr marL="0" lvl="0" indent="0" algn="ctr" rtl="0">
              <a:lnSpc>
                <a:spcPct val="110000"/>
              </a:lnSpc>
              <a:spcBef>
                <a:spcPts val="0"/>
              </a:spcBef>
              <a:spcAft>
                <a:spcPts val="0"/>
              </a:spcAft>
              <a:buClr>
                <a:srgbClr val="4A595F"/>
              </a:buClr>
              <a:buSzPts val="3200"/>
              <a:buFont typeface="Avenir"/>
              <a:buNone/>
            </a:pPr>
            <a:r>
              <a:rPr lang="en-US">
                <a:solidFill>
                  <a:srgbClr val="4A595F"/>
                </a:solidFill>
              </a:rPr>
              <a:t>Activity #2: Lead and follow through touch alert</a:t>
            </a:r>
            <a:endParaRPr>
              <a:solidFill>
                <a:srgbClr val="4A595F"/>
              </a:solidFill>
            </a:endParaRPr>
          </a:p>
        </p:txBody>
      </p:sp>
      <p:sp>
        <p:nvSpPr>
          <p:cNvPr id="143" name="Google Shape;143;p10"/>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20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The learners make pairs. Each member of the pairs decides if they want to be the leader or the follower, they switch afterward anyway. The leader stands behind the follower and puts their hands on the shoulder's partner. The person in front (the follower) covers their eyes with a band in a way they cannot see at all. Then the pair determine touchy signs for different direction. (e.g., Squeezing the right shoulder for moving forward, left shoulder for backward, right arm for turning right, left arm for turning left; and   touching the middle back for stop). Then they switch.   </a:t>
            </a:r>
            <a:endParaRPr/>
          </a:p>
          <a:p>
            <a:pPr marL="0" lvl="0" indent="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#2</a:t>
            </a:r>
            <a:br>
              <a:rPr lang="en-US" sz="3200">
                <a:solidFill>
                  <a:srgbClr val="4A595F"/>
                </a:solidFill>
                <a:latin typeface="Calibri"/>
                <a:ea typeface="Calibri"/>
                <a:cs typeface="Calibri"/>
                <a:sym typeface="Calibri"/>
              </a:rPr>
            </a:br>
            <a:endParaRPr/>
          </a:p>
        </p:txBody>
      </p:sp>
      <p:sp>
        <p:nvSpPr>
          <p:cNvPr id="149" name="Google Shape;149;p11"/>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1800"/>
              <a:buNone/>
            </a:pPr>
            <a:r>
              <a:rPr lang="en-US" sz="1800" b="1">
                <a:latin typeface="Calibri"/>
                <a:ea typeface="Calibri"/>
                <a:cs typeface="Calibri"/>
                <a:sym typeface="Calibri"/>
              </a:rPr>
              <a:t>Reflection questions</a:t>
            </a:r>
            <a:endParaRPr sz="1800">
              <a:latin typeface="Calibri"/>
              <a:ea typeface="Calibri"/>
              <a:cs typeface="Calibri"/>
              <a:sym typeface="Calibri"/>
            </a:endParaRPr>
          </a:p>
          <a:p>
            <a:pPr marL="342900" lvl="0" indent="-342900" algn="just" rtl="0">
              <a:lnSpc>
                <a:spcPct val="107000"/>
              </a:lnSpc>
              <a:spcBef>
                <a:spcPts val="1800"/>
              </a:spcBef>
              <a:spcAft>
                <a:spcPts val="0"/>
              </a:spcAft>
              <a:buClr>
                <a:schemeClr val="dk1"/>
              </a:buClr>
              <a:buSzPts val="1800"/>
              <a:buFont typeface="Calibri"/>
              <a:buChar char="-"/>
            </a:pPr>
            <a:r>
              <a:rPr lang="en-US" sz="1800">
                <a:latin typeface="Calibri"/>
                <a:ea typeface="Calibri"/>
                <a:cs typeface="Calibri"/>
                <a:sym typeface="Calibri"/>
              </a:rPr>
              <a:t>How did you feel when you were led with closed eyes?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How comfortable you were to be led by someone behind you?</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How would you connect the concepts of risk and trust based on the activity?</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Is there any application for this activity in engineering design thinking process?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Are there any aspects of improvisation in this context?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fontScale="90000"/>
          </a:bodyPr>
          <a:lstStyle/>
          <a:p>
            <a:pPr marL="0" lvl="0" indent="0" algn="l" rtl="0">
              <a:lnSpc>
                <a:spcPct val="110000"/>
              </a:lnSpc>
              <a:spcBef>
                <a:spcPts val="0"/>
              </a:spcBef>
              <a:spcAft>
                <a:spcPts val="0"/>
              </a:spcAft>
              <a:buClr>
                <a:srgbClr val="4A595F"/>
              </a:buClr>
              <a:buSzPct val="100000"/>
              <a:buFont typeface="Avenir"/>
              <a:buNone/>
            </a:pPr>
            <a:r>
              <a:rPr lang="en-US">
                <a:solidFill>
                  <a:srgbClr val="4A595F"/>
                </a:solidFill>
              </a:rPr>
              <a:t>Activity #3: Self-trust, self-lead/follow through active observation    </a:t>
            </a:r>
            <a:br>
              <a:rPr lang="en-US" sz="1800">
                <a:latin typeface="Calibri"/>
                <a:ea typeface="Calibri"/>
                <a:cs typeface="Calibri"/>
                <a:sym typeface="Calibri"/>
              </a:rPr>
            </a:br>
            <a:endParaRPr/>
          </a:p>
        </p:txBody>
      </p:sp>
      <p:sp>
        <p:nvSpPr>
          <p:cNvPr id="155" name="Google Shape;155;p12"/>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The assistant chooses an area from the place they have access to (home or school   ) and determine a start and a finish spot and a path through which the learner is supposed to go from the start to the finish spot. Then the assistant randomly puts obstacles in the chosen path. Afterward, the learner actively observes the path as well as the obstacles in it. Finally, the assistant covers the learner’s eyes in the way they are not able to see at all and askes the learner to move through the chosen path.   </a:t>
            </a:r>
            <a:endParaRPr/>
          </a:p>
          <a:p>
            <a:pPr marL="0" lvl="0" indent="0" algn="l" rtl="0">
              <a:lnSpc>
                <a:spcPct val="107000"/>
              </a:lnSpc>
              <a:spcBef>
                <a:spcPts val="1800"/>
              </a:spcBef>
              <a:spcAft>
                <a:spcPts val="0"/>
              </a:spcAft>
              <a:buClr>
                <a:schemeClr val="dk1"/>
              </a:buClr>
              <a:buSzPts val="1800"/>
              <a:buNone/>
            </a:pP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#3</a:t>
            </a:r>
            <a:br>
              <a:rPr lang="en-US" sz="3200">
                <a:solidFill>
                  <a:srgbClr val="4A595F"/>
                </a:solidFill>
                <a:latin typeface="Calibri"/>
                <a:ea typeface="Calibri"/>
                <a:cs typeface="Calibri"/>
                <a:sym typeface="Calibri"/>
              </a:rPr>
            </a:br>
            <a:endParaRPr/>
          </a:p>
        </p:txBody>
      </p:sp>
      <p:sp>
        <p:nvSpPr>
          <p:cNvPr id="161" name="Google Shape;161;p13"/>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342900" lvl="0" indent="-342900" algn="l" rtl="0">
              <a:lnSpc>
                <a:spcPct val="107000"/>
              </a:lnSpc>
              <a:spcBef>
                <a:spcPts val="0"/>
              </a:spcBef>
              <a:spcAft>
                <a:spcPts val="0"/>
              </a:spcAft>
              <a:buClr>
                <a:schemeClr val="dk1"/>
              </a:buClr>
              <a:buSzPts val="1800"/>
              <a:buFont typeface="Avenir"/>
              <a:buAutoNum type="romanUcPeriod"/>
            </a:pPr>
            <a:r>
              <a:rPr lang="en-US" sz="1800">
                <a:latin typeface="Calibri"/>
                <a:ea typeface="Calibri"/>
                <a:cs typeface="Calibri"/>
                <a:sym typeface="Calibri"/>
              </a:rPr>
              <a:t>How would you connect the concept of trust and taking risks in this activity?</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Avenir"/>
              <a:buAutoNum type="romanUcPeriod"/>
            </a:pPr>
            <a:r>
              <a:rPr lang="en-US" sz="1800">
                <a:latin typeface="Calibri"/>
                <a:ea typeface="Calibri"/>
                <a:cs typeface="Calibri"/>
                <a:sym typeface="Calibri"/>
              </a:rPr>
              <a:t>How did you experience being the follower and the leader at the same time?</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Avenir"/>
              <a:buAutoNum type="romanUcPeriod"/>
            </a:pPr>
            <a:r>
              <a:rPr lang="en-US" sz="1800">
                <a:latin typeface="Calibri"/>
                <a:ea typeface="Calibri"/>
                <a:cs typeface="Calibri"/>
                <a:sym typeface="Calibri"/>
              </a:rPr>
              <a:t>Were there any objects/aspects in your place that you had not noticed before, but you explored them after your active observation?</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Avenir"/>
              <a:buAutoNum type="romanUcPeriod"/>
            </a:pPr>
            <a:r>
              <a:rPr lang="en-US" sz="1800">
                <a:latin typeface="Calibri"/>
                <a:ea typeface="Calibri"/>
                <a:cs typeface="Calibri"/>
                <a:sym typeface="Calibri"/>
              </a:rPr>
              <a:t>Is there any application for this activity in engineering design thinking process?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Avenir"/>
              <a:buAutoNum type="romanUcPeriod"/>
            </a:pPr>
            <a:r>
              <a:rPr lang="en-US" sz="1800">
                <a:latin typeface="Calibri"/>
                <a:ea typeface="Calibri"/>
                <a:cs typeface="Calibri"/>
                <a:sym typeface="Calibri"/>
              </a:rPr>
              <a:t>Are there any aspects of improvisation in this activity?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1077362" y="720434"/>
            <a:ext cx="9950103" cy="1098841"/>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Activity #4: Self-trust through Active listening </a:t>
            </a:r>
            <a:endParaRPr>
              <a:solidFill>
                <a:srgbClr val="4A595F"/>
              </a:solidFill>
            </a:endParaRPr>
          </a:p>
        </p:txBody>
      </p:sp>
      <p:sp>
        <p:nvSpPr>
          <p:cNvPr id="167" name="Google Shape;167;p14"/>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07000"/>
              </a:lnSpc>
              <a:spcBef>
                <a:spcPts val="0"/>
              </a:spcBef>
              <a:spcAft>
                <a:spcPts val="0"/>
              </a:spcAft>
              <a:buClr>
                <a:schemeClr val="dk1"/>
              </a:buClr>
              <a:buSzPct val="100000"/>
              <a:buNone/>
            </a:pPr>
            <a:r>
              <a:rPr lang="en-US" sz="1800" b="1">
                <a:latin typeface="Calibri"/>
                <a:ea typeface="Calibri"/>
                <a:cs typeface="Calibri"/>
                <a:sym typeface="Calibri"/>
              </a:rPr>
              <a:t>Instruction </a:t>
            </a:r>
            <a:endParaRPr sz="1800" b="1">
              <a:latin typeface="Calibri"/>
              <a:ea typeface="Calibri"/>
              <a:cs typeface="Calibri"/>
              <a:sym typeface="Calibri"/>
            </a:endParaRPr>
          </a:p>
          <a:p>
            <a:pPr marL="0" lvl="0" indent="0" algn="l" rtl="0">
              <a:lnSpc>
                <a:spcPct val="107000"/>
              </a:lnSpc>
              <a:spcBef>
                <a:spcPts val="1800"/>
              </a:spcBef>
              <a:spcAft>
                <a:spcPts val="0"/>
              </a:spcAft>
              <a:buClr>
                <a:schemeClr val="dk1"/>
              </a:buClr>
              <a:buSzPct val="100000"/>
              <a:buNone/>
            </a:pPr>
            <a:r>
              <a:rPr lang="en-US" sz="1800" b="1">
                <a:latin typeface="Calibri"/>
                <a:ea typeface="Calibri"/>
                <a:cs typeface="Calibri"/>
                <a:sym typeface="Calibri"/>
              </a:rPr>
              <a:t>Online</a:t>
            </a:r>
            <a:endParaRPr/>
          </a:p>
          <a:p>
            <a:pPr marL="0" lvl="0" indent="0" algn="l" rtl="0">
              <a:lnSpc>
                <a:spcPct val="107000"/>
              </a:lnSpc>
              <a:spcBef>
                <a:spcPts val="1800"/>
              </a:spcBef>
              <a:spcAft>
                <a:spcPts val="0"/>
              </a:spcAft>
              <a:buClr>
                <a:schemeClr val="dk1"/>
              </a:buClr>
              <a:buSzPct val="100000"/>
              <a:buNone/>
            </a:pPr>
            <a:r>
              <a:rPr lang="en-US" sz="1800">
                <a:latin typeface="Calibri"/>
                <a:ea typeface="Calibri"/>
                <a:cs typeface="Calibri"/>
                <a:sym typeface="Calibri"/>
              </a:rPr>
              <a:t>For this activity five assistants use their voices as guidance to direct the active listener/the learner to move around. Each voice addresses one specific direction    (e.g., one for sign of moving Forward, another one as Backward, third for turning to the Right, the fourth one for turning toward the Left, and the fifth one as the sign of Stop). They call the active listener’s name randomly (Not more than one voice at the same time) and learner moves slowly based on the given direction through voices with closed eyes.</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ct val="100000"/>
              <a:buNone/>
            </a:pPr>
            <a:r>
              <a:rPr lang="en-US" b="1">
                <a:latin typeface="Calibri"/>
                <a:ea typeface="Calibri"/>
                <a:cs typeface="Calibri"/>
                <a:sym typeface="Calibri"/>
              </a:rPr>
              <a:t>In-</a:t>
            </a:r>
            <a:r>
              <a:rPr lang="en-US" sz="1800" b="1">
                <a:latin typeface="Calibri"/>
                <a:ea typeface="Calibri"/>
                <a:cs typeface="Calibri"/>
                <a:sym typeface="Calibri"/>
              </a:rPr>
              <a:t>person </a:t>
            </a:r>
            <a:endParaRPr sz="1800">
              <a:latin typeface="Calibri"/>
              <a:ea typeface="Calibri"/>
              <a:cs typeface="Calibri"/>
              <a:sym typeface="Calibri"/>
            </a:endParaRPr>
          </a:p>
          <a:p>
            <a:pPr marL="0" lvl="0" indent="0" algn="l" rtl="0">
              <a:lnSpc>
                <a:spcPct val="107000"/>
              </a:lnSpc>
              <a:spcBef>
                <a:spcPts val="1800"/>
              </a:spcBef>
              <a:spcAft>
                <a:spcPts val="0"/>
              </a:spcAft>
              <a:buClr>
                <a:srgbClr val="000000"/>
              </a:buClr>
              <a:buSzPct val="100000"/>
              <a:buNone/>
            </a:pPr>
            <a:r>
              <a:rPr lang="en-US" sz="1800">
                <a:solidFill>
                  <a:srgbClr val="000000"/>
                </a:solidFill>
                <a:latin typeface="Calibri"/>
                <a:ea typeface="Calibri"/>
                <a:cs typeface="Calibri"/>
                <a:sym typeface="Calibri"/>
              </a:rPr>
              <a:t>Everything is the same, except for the assistants who locate themselves beside each other somewhere in the place while directing the main player.</a:t>
            </a:r>
            <a:endParaRPr sz="1800">
              <a:latin typeface="Calibri"/>
              <a:ea typeface="Calibri"/>
              <a:cs typeface="Calibri"/>
              <a:sym typeface="Calibri"/>
            </a:endParaRPr>
          </a:p>
          <a:p>
            <a:pPr marL="228600" lvl="0" indent="-122872" algn="l" rtl="0">
              <a:lnSpc>
                <a:spcPct val="120000"/>
              </a:lnSpc>
              <a:spcBef>
                <a:spcPts val="1800"/>
              </a:spcBef>
              <a:spcAft>
                <a:spcPts val="0"/>
              </a:spcAft>
              <a:buClr>
                <a:schemeClr val="dk1"/>
              </a:buClr>
              <a:buSzPct val="1000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#4</a:t>
            </a:r>
            <a:br>
              <a:rPr lang="en-US" sz="3200">
                <a:solidFill>
                  <a:srgbClr val="4A595F"/>
                </a:solidFill>
                <a:latin typeface="Calibri"/>
                <a:ea typeface="Calibri"/>
                <a:cs typeface="Calibri"/>
                <a:sym typeface="Calibri"/>
              </a:rPr>
            </a:br>
            <a:endParaRPr/>
          </a:p>
        </p:txBody>
      </p:sp>
      <p:sp>
        <p:nvSpPr>
          <p:cNvPr id="173" name="Google Shape;173;p15"/>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342900" lvl="0" indent="-342900" algn="just" rtl="0">
              <a:lnSpc>
                <a:spcPct val="107000"/>
              </a:lnSpc>
              <a:spcBef>
                <a:spcPts val="0"/>
              </a:spcBef>
              <a:spcAft>
                <a:spcPts val="0"/>
              </a:spcAft>
              <a:buClr>
                <a:schemeClr val="dk1"/>
              </a:buClr>
              <a:buSzPts val="1800"/>
              <a:buFont typeface="Calibri"/>
              <a:buChar char="-"/>
            </a:pPr>
            <a:r>
              <a:rPr lang="en-US" sz="1800">
                <a:latin typeface="Calibri"/>
                <a:ea typeface="Calibri"/>
                <a:cs typeface="Calibri"/>
                <a:sym typeface="Calibri"/>
              </a:rPr>
              <a:t>Did you have any new perception of your colleagues’ voice in this experience? </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Have you experienced a new feeling hearing your name as a guideline for your direction?</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How would you connect the concepts of risk and trust yourself and others?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As</a:t>
            </a:r>
            <a:r>
              <a:rPr lang="en-US" sz="1800">
                <a:latin typeface="Arial"/>
                <a:ea typeface="Arial"/>
                <a:cs typeface="Arial"/>
                <a:sym typeface="Arial"/>
              </a:rPr>
              <a:t> </a:t>
            </a:r>
            <a:r>
              <a:rPr lang="en-US" sz="1800">
                <a:latin typeface="Calibri"/>
                <a:ea typeface="Calibri"/>
                <a:cs typeface="Calibri"/>
                <a:sym typeface="Calibri"/>
              </a:rPr>
              <a:t>an assistant how would you reflect on being the guide in this activity?</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Is there any application for this activity in engineering design thinking process?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Are there any aspects of improvisation in this context?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Activity #5: Improv Design </a:t>
            </a:r>
            <a:br>
              <a:rPr lang="en-US" sz="1800">
                <a:latin typeface="Calibri"/>
                <a:ea typeface="Calibri"/>
                <a:cs typeface="Calibri"/>
                <a:sym typeface="Calibri"/>
              </a:rPr>
            </a:br>
            <a:endParaRPr/>
          </a:p>
        </p:txBody>
      </p:sp>
      <p:sp>
        <p:nvSpPr>
          <p:cNvPr id="179" name="Google Shape;179;p16"/>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20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Learners will be assigned to groups of 3-4. They will be given 3 minutes to decide amongst themselves the order of the presenters. Once the groups are ready, the groups will go up and improvise a presentation for a device designed to improve the user’s life in some way. They must connect the ideas of each presenter into one device design.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#5</a:t>
            </a:r>
            <a:br>
              <a:rPr lang="en-US" sz="3200">
                <a:solidFill>
                  <a:srgbClr val="4A595F"/>
                </a:solidFill>
                <a:latin typeface="Calibri"/>
                <a:ea typeface="Calibri"/>
                <a:cs typeface="Calibri"/>
                <a:sym typeface="Calibri"/>
              </a:rPr>
            </a:br>
            <a:endParaRPr/>
          </a:p>
        </p:txBody>
      </p:sp>
      <p:sp>
        <p:nvSpPr>
          <p:cNvPr id="185" name="Google Shape;185;p17"/>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just" rtl="0">
              <a:lnSpc>
                <a:spcPct val="107000"/>
              </a:lnSpc>
              <a:spcBef>
                <a:spcPts val="0"/>
              </a:spcBef>
              <a:spcAft>
                <a:spcPts val="0"/>
              </a:spcAft>
              <a:buClr>
                <a:schemeClr val="dk1"/>
              </a:buClr>
              <a:buSzPts val="1800"/>
              <a:buNone/>
            </a:pPr>
            <a:r>
              <a:rPr lang="en-US" sz="1800">
                <a:latin typeface="Calibri"/>
                <a:ea typeface="Calibri"/>
                <a:cs typeface="Calibri"/>
                <a:sym typeface="Calibri"/>
              </a:rPr>
              <a:t>-How did it feel to present first?</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-How did it feel to have to think on the spot?</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-How did it feel to have to connect previous ideas to your own?</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-How did it feel to change the slides (if applicable)</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-Has your perspective around the concept of improvisation changed? Why or why not?</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Activity #6: Creative Design </a:t>
            </a:r>
            <a:br>
              <a:rPr lang="en-US" sz="1800">
                <a:latin typeface="Calibri"/>
                <a:ea typeface="Calibri"/>
                <a:cs typeface="Calibri"/>
                <a:sym typeface="Calibri"/>
              </a:rPr>
            </a:br>
            <a:endParaRPr/>
          </a:p>
        </p:txBody>
      </p:sp>
      <p:sp>
        <p:nvSpPr>
          <p:cNvPr id="191" name="Google Shape;191;p18"/>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The learner will be given the design problem to develop an assistive device for putting on clothing, such as a button up shirt. The learner will then be given 2 minutes to brainstorm a list of possible solutions. After the 2 minutes is up, the participant needs to select 5 everyday household objects. Then, in 10 minutes, the learner will develop an assistive device using those 5 selected objects. At least 2 of the objects must be used. Afterwards, the learner should brainstorm a new list of solution ideas in 2 more minutes.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9"/>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#6</a:t>
            </a:r>
            <a:br>
              <a:rPr lang="en-US" sz="3200">
                <a:solidFill>
                  <a:srgbClr val="4A595F"/>
                </a:solidFill>
                <a:latin typeface="Calibri"/>
                <a:ea typeface="Calibri"/>
                <a:cs typeface="Calibri"/>
                <a:sym typeface="Calibri"/>
              </a:rPr>
            </a:br>
            <a:endParaRPr/>
          </a:p>
        </p:txBody>
      </p:sp>
      <p:sp>
        <p:nvSpPr>
          <p:cNvPr id="197" name="Google Shape;197;p19"/>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342900" lvl="0" indent="-342900" algn="l" rtl="0">
              <a:lnSpc>
                <a:spcPct val="107000"/>
              </a:lnSpc>
              <a:spcBef>
                <a:spcPts val="0"/>
              </a:spcBef>
              <a:spcAft>
                <a:spcPts val="0"/>
              </a:spcAft>
              <a:buClr>
                <a:schemeClr val="dk1"/>
              </a:buClr>
              <a:buSzPts val="1800"/>
              <a:buFont typeface="Calibri"/>
              <a:buChar char="-"/>
            </a:pPr>
            <a:r>
              <a:rPr lang="en-US" sz="1800">
                <a:latin typeface="Calibri"/>
                <a:ea typeface="Calibri"/>
                <a:cs typeface="Calibri"/>
                <a:sym typeface="Calibri"/>
              </a:rPr>
              <a:t>How did the solution ideas change from before designing the device to afterwards? </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Did you think of something unexpected?</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Which object was the most difficult to include in the design?</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If you were to do this exercise again, what objects would you choose?</a:t>
            </a:r>
            <a:endParaRPr sz="1800">
              <a:latin typeface="Calibri"/>
              <a:ea typeface="Calibri"/>
              <a:cs typeface="Calibri"/>
              <a:sym typeface="Calibri"/>
            </a:endParaRPr>
          </a:p>
          <a:p>
            <a:pPr marL="342900" lvl="0" indent="-342900" algn="l"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Was it difficult to create a solution when you also had to decide what type of clothes it would help with?</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1084728" y="1597961"/>
            <a:ext cx="3176721" cy="1945339"/>
          </a:xfrm>
          <a:prstGeom prst="rect">
            <a:avLst/>
          </a:prstGeom>
          <a:noFill/>
          <a:ln>
            <a:noFill/>
          </a:ln>
        </p:spPr>
        <p:txBody>
          <a:bodyPr spcFirstLastPara="1" wrap="square" lIns="91425" tIns="45700" rIns="91425" bIns="45700" anchor="t" anchorCtr="0">
            <a:noAutofit/>
          </a:bodyPr>
          <a:lstStyle/>
          <a:p>
            <a:pPr marL="0" lvl="0" indent="0" algn="ctr" rtl="0">
              <a:lnSpc>
                <a:spcPct val="110000"/>
              </a:lnSpc>
              <a:spcBef>
                <a:spcPts val="0"/>
              </a:spcBef>
              <a:spcAft>
                <a:spcPts val="0"/>
              </a:spcAft>
              <a:buClr>
                <a:schemeClr val="dk1"/>
              </a:buClr>
              <a:buSzPts val="3200"/>
              <a:buFont typeface="Avenir"/>
              <a:buNone/>
            </a:pPr>
            <a:r>
              <a:rPr lang="en-US"/>
              <a:t>Ice Breaker Improvisation</a:t>
            </a:r>
            <a:br>
              <a:rPr lang="en-US"/>
            </a:br>
            <a:r>
              <a:rPr lang="en-US"/>
              <a:t>Activities</a:t>
            </a:r>
            <a:br>
              <a:rPr lang="en-US"/>
            </a:br>
            <a:endParaRPr/>
          </a:p>
        </p:txBody>
      </p:sp>
      <p:pic>
        <p:nvPicPr>
          <p:cNvPr id="95" name="Google Shape;95;p2"/>
          <p:cNvPicPr preferRelativeResize="0"/>
          <p:nvPr/>
        </p:nvPicPr>
        <p:blipFill rotWithShape="1">
          <a:blip r:embed="rId3">
            <a:alphaModFix/>
          </a:blip>
          <a:srcRect l="16144" r="16137"/>
          <a:stretch/>
        </p:blipFill>
        <p:spPr>
          <a:xfrm>
            <a:off x="5224099" y="2"/>
            <a:ext cx="6967903" cy="6858005"/>
          </a:xfrm>
          <a:custGeom>
            <a:avLst/>
            <a:gdLst/>
            <a:ahLst/>
            <a:cxnLst/>
            <a:rect l="l" t="t" r="r" b="b"/>
            <a:pathLst>
              <a:path w="6967903" h="6858005" extrusionOk="0">
                <a:moveTo>
                  <a:pt x="6967903" y="0"/>
                </a:moveTo>
                <a:lnTo>
                  <a:pt x="6967903" y="6858005"/>
                </a:lnTo>
                <a:lnTo>
                  <a:pt x="0" y="6858005"/>
                </a:lnTo>
                <a:cubicBezTo>
                  <a:pt x="0" y="3070435"/>
                  <a:pt x="3119637" y="0"/>
                  <a:pt x="6967903" y="0"/>
                </a:cubicBezTo>
                <a:close/>
              </a:path>
            </a:pathLst>
          </a:cu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4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0"/>
          <p:cNvSpPr txBox="1">
            <a:spLocks noGrp="1"/>
          </p:cNvSpPr>
          <p:nvPr>
            <p:ph type="title"/>
          </p:nvPr>
        </p:nvSpPr>
        <p:spPr>
          <a:xfrm>
            <a:off x="982112" y="444209"/>
            <a:ext cx="9950103" cy="124171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Activity #7: Drawing Design </a:t>
            </a:r>
            <a:br>
              <a:rPr lang="en-US" sz="1800">
                <a:latin typeface="Calibri"/>
                <a:ea typeface="Calibri"/>
                <a:cs typeface="Calibri"/>
                <a:sym typeface="Calibri"/>
              </a:rPr>
            </a:br>
            <a:endParaRPr/>
          </a:p>
        </p:txBody>
      </p:sp>
      <p:sp>
        <p:nvSpPr>
          <p:cNvPr id="203" name="Google Shape;203;p20"/>
          <p:cNvSpPr txBox="1">
            <a:spLocks noGrp="1"/>
          </p:cNvSpPr>
          <p:nvPr>
            <p:ph type="body" idx="1"/>
          </p:nvPr>
        </p:nvSpPr>
        <p:spPr>
          <a:xfrm>
            <a:off x="771526" y="1438275"/>
            <a:ext cx="10255940" cy="4810125"/>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Learners will form a group and create a drawing collaboratively. One person will be the leader, and the rest will be the followers.</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b="1">
                <a:latin typeface="Calibri"/>
                <a:ea typeface="Calibri"/>
                <a:cs typeface="Calibri"/>
                <a:sym typeface="Calibri"/>
              </a:rPr>
              <a:t>Step 1: </a:t>
            </a:r>
            <a:r>
              <a:rPr lang="en-US" sz="1800">
                <a:latin typeface="Calibri"/>
                <a:ea typeface="Calibri"/>
                <a:cs typeface="Calibri"/>
                <a:sym typeface="Calibri"/>
              </a:rPr>
              <a:t>The leader will come up with an object or a scene in mind. Based on that, the leader will provide a starting point for the drawing. A good starting point should give the followers a rough idea of what the scene/object might be and the least possible hints.</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b="1">
                <a:latin typeface="Calibri"/>
                <a:ea typeface="Calibri"/>
                <a:cs typeface="Calibri"/>
                <a:sym typeface="Calibri"/>
              </a:rPr>
              <a:t>Step 2: </a:t>
            </a:r>
            <a:r>
              <a:rPr lang="en-US" sz="1800">
                <a:latin typeface="Calibri"/>
                <a:ea typeface="Calibri"/>
                <a:cs typeface="Calibri"/>
                <a:sym typeface="Calibri"/>
              </a:rPr>
              <a:t>Based on the given starting point, the followers will be asked to complete the drawing collaboratively. </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b="1">
                <a:latin typeface="Calibri"/>
                <a:ea typeface="Calibri"/>
                <a:cs typeface="Calibri"/>
                <a:sym typeface="Calibri"/>
              </a:rPr>
              <a:t>Step 3: </a:t>
            </a:r>
            <a:r>
              <a:rPr lang="en-US" sz="1800">
                <a:latin typeface="Calibri"/>
                <a:ea typeface="Calibri"/>
                <a:cs typeface="Calibri"/>
                <a:sym typeface="Calibri"/>
              </a:rPr>
              <a:t>At certain time point, the leader will ask everyone to stop drawing.</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b="1">
                <a:latin typeface="Calibri"/>
                <a:ea typeface="Calibri"/>
                <a:cs typeface="Calibri"/>
                <a:sym typeface="Calibri"/>
              </a:rPr>
              <a:t>Step 4: </a:t>
            </a:r>
            <a:r>
              <a:rPr lang="en-US" sz="1800">
                <a:latin typeface="Calibri"/>
                <a:ea typeface="Calibri"/>
                <a:cs typeface="Calibri"/>
                <a:sym typeface="Calibri"/>
              </a:rPr>
              <a:t>Each follower will type a brief description of the final drawing in the chat.</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b="1">
                <a:latin typeface="Calibri"/>
                <a:ea typeface="Calibri"/>
                <a:cs typeface="Calibri"/>
                <a:sym typeface="Calibri"/>
              </a:rPr>
              <a:t>Step 5: </a:t>
            </a:r>
            <a:r>
              <a:rPr lang="en-US" sz="1800">
                <a:latin typeface="Calibri"/>
                <a:ea typeface="Calibri"/>
                <a:cs typeface="Calibri"/>
                <a:sym typeface="Calibri"/>
              </a:rPr>
              <a:t>Based on the given starting point, the leader will complete the drawing. Then the leader will reveal the scene/object in mind.</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1"/>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#7</a:t>
            </a:r>
            <a:br>
              <a:rPr lang="en-US" sz="3200">
                <a:solidFill>
                  <a:srgbClr val="4A595F"/>
                </a:solidFill>
                <a:latin typeface="Calibri"/>
                <a:ea typeface="Calibri"/>
                <a:cs typeface="Calibri"/>
                <a:sym typeface="Calibri"/>
              </a:rPr>
            </a:br>
            <a:endParaRPr/>
          </a:p>
        </p:txBody>
      </p:sp>
      <p:sp>
        <p:nvSpPr>
          <p:cNvPr id="209" name="Google Shape;209;p21"/>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Clr>
                <a:schemeClr val="dk1"/>
              </a:buClr>
              <a:buSzPts val="1800"/>
              <a:buNone/>
            </a:pPr>
            <a:r>
              <a:rPr lang="en-US" sz="1800">
                <a:latin typeface="Calibri"/>
                <a:ea typeface="Calibri"/>
                <a:cs typeface="Calibri"/>
                <a:sym typeface="Calibri"/>
              </a:rPr>
              <a:t>- As a leader, what did you observe during the drawing design? Did the drawing go as you predicted?</a:t>
            </a:r>
            <a:endParaRPr sz="1800">
              <a:latin typeface="Calibri"/>
              <a:ea typeface="Calibri"/>
              <a:cs typeface="Calibri"/>
              <a:sym typeface="Calibri"/>
            </a:endParaRPr>
          </a:p>
          <a:p>
            <a:pPr marL="0" lvl="0" indent="0" algn="just" rtl="0">
              <a:lnSpc>
                <a:spcPct val="120000"/>
              </a:lnSpc>
              <a:spcBef>
                <a:spcPts val="1000"/>
              </a:spcBef>
              <a:spcAft>
                <a:spcPts val="0"/>
              </a:spcAft>
              <a:buClr>
                <a:schemeClr val="dk1"/>
              </a:buClr>
              <a:buSzPts val="1800"/>
              <a:buNone/>
            </a:pPr>
            <a:r>
              <a:rPr lang="en-US" sz="1800">
                <a:latin typeface="Calibri"/>
                <a:ea typeface="Calibri"/>
                <a:cs typeface="Calibri"/>
                <a:sym typeface="Calibri"/>
              </a:rPr>
              <a:t>- As a follower, how did you feel when collaborating with other followers?</a:t>
            </a:r>
            <a:endParaRPr sz="1800">
              <a:latin typeface="Calibri"/>
              <a:ea typeface="Calibri"/>
              <a:cs typeface="Calibri"/>
              <a:sym typeface="Calibri"/>
            </a:endParaRPr>
          </a:p>
          <a:p>
            <a:pPr marL="0" lvl="0" indent="0" algn="just" rtl="0">
              <a:lnSpc>
                <a:spcPct val="120000"/>
              </a:lnSpc>
              <a:spcBef>
                <a:spcPts val="1000"/>
              </a:spcBef>
              <a:spcAft>
                <a:spcPts val="0"/>
              </a:spcAft>
              <a:buClr>
                <a:schemeClr val="dk1"/>
              </a:buClr>
              <a:buSzPts val="1800"/>
              <a:buNone/>
            </a:pPr>
            <a:r>
              <a:rPr lang="en-US" sz="1800">
                <a:latin typeface="Calibri"/>
                <a:ea typeface="Calibri"/>
                <a:cs typeface="Calibri"/>
                <a:sym typeface="Calibri"/>
              </a:rPr>
              <a:t>- After doing this activity, what are your new perspectives on improvisation?</a:t>
            </a:r>
            <a:endParaRPr sz="1800">
              <a:latin typeface="Calibri"/>
              <a:ea typeface="Calibri"/>
              <a:cs typeface="Calibri"/>
              <a:sym typeface="Calibri"/>
            </a:endParaRPr>
          </a:p>
          <a:p>
            <a:pPr marL="0" lvl="0" indent="0" algn="l" rtl="0">
              <a:lnSpc>
                <a:spcPct val="120000"/>
              </a:lnSpc>
              <a:spcBef>
                <a:spcPts val="1000"/>
              </a:spcBef>
              <a:spcAft>
                <a:spcPts val="0"/>
              </a:spcAft>
              <a:buClr>
                <a:schemeClr val="dk1"/>
              </a:buClr>
              <a:buSzPts val="1800"/>
              <a:buNone/>
            </a:pPr>
            <a:r>
              <a:rPr lang="en-US" sz="1800">
                <a:latin typeface="Calibri"/>
                <a:ea typeface="Calibri"/>
                <a:cs typeface="Calibri"/>
                <a:sym typeface="Calibri"/>
              </a:rPr>
              <a:t>- How would you relate to improvisation in the context of the engineering design process?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Ice Breaker #1: Relate your name to the picture</a:t>
            </a:r>
            <a:br>
              <a:rPr lang="en-US" sz="3200">
                <a:latin typeface="Calibri"/>
                <a:ea typeface="Calibri"/>
                <a:cs typeface="Calibri"/>
                <a:sym typeface="Calibri"/>
              </a:rPr>
            </a:br>
            <a:endParaRPr/>
          </a:p>
        </p:txBody>
      </p:sp>
      <p:sp>
        <p:nvSpPr>
          <p:cNvPr id="101" name="Google Shape;101;p3"/>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2000" b="1">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Each learner will talk about the random picture given by the instructor using their name as the third person. For example, if the name of the learner is Julianna and the picture is a tree, the learner (Julianna) says: “Julianna had a tree house when she was 9.”</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Ice Breaker #2:Three adjectives</a:t>
            </a:r>
            <a:br>
              <a:rPr lang="en-US" sz="3200">
                <a:latin typeface="Calibri"/>
                <a:ea typeface="Calibri"/>
                <a:cs typeface="Calibri"/>
                <a:sym typeface="Calibri"/>
              </a:rPr>
            </a:br>
            <a:endParaRPr/>
          </a:p>
        </p:txBody>
      </p:sp>
      <p:sp>
        <p:nvSpPr>
          <p:cNvPr id="107" name="Google Shape;107;p4"/>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just"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Learners make pairs. Person A comes up with three adjectives to describe person B. Person B will pick one adjective from them that person B thinks that adjective describes them and tells person A why. Then they switch roles.</a:t>
            </a:r>
            <a:endParaRPr/>
          </a:p>
          <a:p>
            <a:pPr marL="0" lvl="0" indent="0" algn="just" rtl="0">
              <a:lnSpc>
                <a:spcPct val="107000"/>
              </a:lnSpc>
              <a:spcBef>
                <a:spcPts val="1800"/>
              </a:spcBef>
              <a:spcAft>
                <a:spcPts val="0"/>
              </a:spcAft>
              <a:buClr>
                <a:schemeClr val="dk1"/>
              </a:buClr>
              <a:buSzPts val="2000"/>
              <a:buNone/>
            </a:pPr>
            <a:endParaRPr sz="2000" b="1">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Ice Breaker #3: Be the client</a:t>
            </a:r>
            <a:br>
              <a:rPr lang="en-US" sz="3200">
                <a:latin typeface="Calibri"/>
                <a:ea typeface="Calibri"/>
                <a:cs typeface="Calibri"/>
                <a:sym typeface="Calibri"/>
              </a:rPr>
            </a:br>
            <a:endParaRPr/>
          </a:p>
        </p:txBody>
      </p:sp>
      <p:sp>
        <p:nvSpPr>
          <p:cNvPr id="113" name="Google Shape;113;p5"/>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endParaRPr sz="2000" b="1">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en-US" sz="1800">
                <a:latin typeface="Calibri"/>
                <a:ea typeface="Calibri"/>
                <a:cs typeface="Calibri"/>
                <a:sym typeface="Calibri"/>
              </a:rPr>
              <a:t>The learners make small groups. The group is tasked with describing a problem as if they are the client. Each person in the group contributes 1 sentence of details about the problem. They must attempt to make the problem make sense.</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Ice Breaker #4: Anyone who …</a:t>
            </a:r>
            <a:br>
              <a:rPr lang="en-US" sz="3200">
                <a:latin typeface="Calibri"/>
                <a:ea typeface="Calibri"/>
                <a:cs typeface="Calibri"/>
                <a:sym typeface="Calibri"/>
              </a:rPr>
            </a:br>
            <a:endParaRPr/>
          </a:p>
        </p:txBody>
      </p:sp>
      <p:sp>
        <p:nvSpPr>
          <p:cNvPr id="119" name="Google Shape;119;p6"/>
          <p:cNvSpPr txBox="1">
            <a:spLocks noGrp="1"/>
          </p:cNvSpPr>
          <p:nvPr>
            <p:ph type="body" idx="1"/>
          </p:nvPr>
        </p:nvSpPr>
        <p:spPr>
          <a:xfrm>
            <a:off x="1077362" y="2227809"/>
            <a:ext cx="9950103" cy="4353965"/>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1900"/>
              <a:buNone/>
            </a:pPr>
            <a:r>
              <a:rPr lang="en-US" sz="1900" b="1">
                <a:latin typeface="Calibri"/>
                <a:ea typeface="Calibri"/>
                <a:cs typeface="Calibri"/>
                <a:sym typeface="Calibri"/>
              </a:rPr>
              <a:t>Instruction</a:t>
            </a:r>
            <a:endParaRPr sz="1900" b="1">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Online</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Learners will be in the main hosting room for this game. All participants will start with their cameras turned off. The facilitator asks for example “anyone who likes snow”. Those that answer yes turn their cameras on for seconds and then turn the camera off waiting for the next “anyone who</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In-person </a:t>
            </a:r>
            <a:endParaRPr sz="1800">
              <a:latin typeface="Calibri"/>
              <a:ea typeface="Calibri"/>
              <a:cs typeface="Calibri"/>
              <a:sym typeface="Calibri"/>
            </a:endParaRPr>
          </a:p>
          <a:p>
            <a:pPr marL="0" lvl="0" indent="0" algn="just" rtl="0">
              <a:lnSpc>
                <a:spcPct val="107000"/>
              </a:lnSpc>
              <a:spcBef>
                <a:spcPts val="1800"/>
              </a:spcBef>
              <a:spcAft>
                <a:spcPts val="0"/>
              </a:spcAft>
              <a:buClr>
                <a:schemeClr val="dk1"/>
              </a:buClr>
              <a:buSzPts val="1800"/>
              <a:buNone/>
            </a:pPr>
            <a:r>
              <a:rPr lang="en-US" sz="1800">
                <a:latin typeface="Calibri"/>
                <a:ea typeface="Calibri"/>
                <a:cs typeface="Calibri"/>
                <a:sym typeface="Calibri"/>
              </a:rPr>
              <a:t>The game can extend into ‘anyone who’, with the person in the middle calling out something that is true for them, if it is true for other participants, they are to find a new seat. If they do not find a seat in time, they become the person in the middle of the circle.</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ctrTitle"/>
          </p:nvPr>
        </p:nvSpPr>
        <p:spPr>
          <a:xfrm>
            <a:off x="1084728" y="1597961"/>
            <a:ext cx="3176721" cy="1945339"/>
          </a:xfrm>
          <a:prstGeom prst="rect">
            <a:avLst/>
          </a:prstGeom>
          <a:noFill/>
          <a:ln>
            <a:noFill/>
          </a:ln>
        </p:spPr>
        <p:txBody>
          <a:bodyPr spcFirstLastPara="1" wrap="square" lIns="91425" tIns="45700" rIns="91425" bIns="45700" anchor="t" anchorCtr="0">
            <a:noAutofit/>
          </a:bodyPr>
          <a:lstStyle/>
          <a:p>
            <a:pPr marL="0" lvl="0" indent="0" algn="ctr" rtl="0">
              <a:lnSpc>
                <a:spcPct val="110000"/>
              </a:lnSpc>
              <a:spcBef>
                <a:spcPts val="0"/>
              </a:spcBef>
              <a:spcAft>
                <a:spcPts val="0"/>
              </a:spcAft>
              <a:buClr>
                <a:schemeClr val="dk1"/>
              </a:buClr>
              <a:buSzPts val="3200"/>
              <a:buFont typeface="Avenir"/>
              <a:buNone/>
            </a:pPr>
            <a:r>
              <a:rPr lang="en-US"/>
              <a:t>Main</a:t>
            </a:r>
            <a:br>
              <a:rPr lang="en-US"/>
            </a:br>
            <a:r>
              <a:rPr lang="en-US"/>
              <a:t>Improvisation</a:t>
            </a:r>
            <a:br>
              <a:rPr lang="en-US"/>
            </a:br>
            <a:r>
              <a:rPr lang="en-US"/>
              <a:t>Activities</a:t>
            </a:r>
            <a:br>
              <a:rPr lang="en-US"/>
            </a:br>
            <a:endParaRPr/>
          </a:p>
        </p:txBody>
      </p:sp>
      <p:pic>
        <p:nvPicPr>
          <p:cNvPr id="125" name="Google Shape;125;p7"/>
          <p:cNvPicPr preferRelativeResize="0"/>
          <p:nvPr/>
        </p:nvPicPr>
        <p:blipFill rotWithShape="1">
          <a:blip r:embed="rId3">
            <a:alphaModFix/>
          </a:blip>
          <a:srcRect l="16187" r="16194"/>
          <a:stretch/>
        </p:blipFill>
        <p:spPr>
          <a:xfrm>
            <a:off x="5224099" y="2"/>
            <a:ext cx="6967903" cy="6858005"/>
          </a:xfrm>
          <a:custGeom>
            <a:avLst/>
            <a:gdLst/>
            <a:ahLst/>
            <a:cxnLst/>
            <a:rect l="l" t="t" r="r" b="b"/>
            <a:pathLst>
              <a:path w="6967903" h="6858005" extrusionOk="0">
                <a:moveTo>
                  <a:pt x="6967903" y="0"/>
                </a:moveTo>
                <a:lnTo>
                  <a:pt x="6967903" y="6858005"/>
                </a:lnTo>
                <a:lnTo>
                  <a:pt x="0" y="6858005"/>
                </a:lnTo>
                <a:cubicBezTo>
                  <a:pt x="0" y="3070435"/>
                  <a:pt x="3119637" y="0"/>
                  <a:pt x="6967903" y="0"/>
                </a:cubicBezTo>
                <a:close/>
              </a:path>
            </a:pathLst>
          </a:cu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4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Avenir"/>
              <a:buNone/>
            </a:pPr>
            <a:r>
              <a:rPr lang="en-US">
                <a:solidFill>
                  <a:srgbClr val="4A595F"/>
                </a:solidFill>
              </a:rPr>
              <a:t>Activity #1:</a:t>
            </a:r>
            <a:r>
              <a:rPr lang="en-US" sz="1800" b="1">
                <a:solidFill>
                  <a:srgbClr val="4A595F"/>
                </a:solidFill>
                <a:latin typeface="Calibri"/>
                <a:ea typeface="Calibri"/>
                <a:cs typeface="Calibri"/>
                <a:sym typeface="Calibri"/>
              </a:rPr>
              <a:t> </a:t>
            </a:r>
            <a:r>
              <a:rPr lang="en-US">
                <a:solidFill>
                  <a:srgbClr val="4A595F"/>
                </a:solidFill>
              </a:rPr>
              <a:t>Lead and follow, Trust                                </a:t>
            </a:r>
            <a:br>
              <a:rPr lang="en-US" sz="1800">
                <a:solidFill>
                  <a:srgbClr val="4A595F"/>
                </a:solidFill>
                <a:latin typeface="Calibri"/>
                <a:ea typeface="Calibri"/>
                <a:cs typeface="Calibri"/>
                <a:sym typeface="Calibri"/>
              </a:rPr>
            </a:br>
            <a:endParaRPr>
              <a:solidFill>
                <a:srgbClr val="4A595F"/>
              </a:solidFill>
            </a:endParaRPr>
          </a:p>
        </p:txBody>
      </p:sp>
      <p:sp>
        <p:nvSpPr>
          <p:cNvPr id="131" name="Google Shape;131;p8"/>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chemeClr val="dk1"/>
              </a:buClr>
              <a:buSzPts val="2000"/>
              <a:buNone/>
            </a:pPr>
            <a:r>
              <a:rPr lang="en-US" sz="2000" b="1">
                <a:latin typeface="Calibri"/>
                <a:ea typeface="Calibri"/>
                <a:cs typeface="Calibri"/>
                <a:sym typeface="Calibri"/>
              </a:rPr>
              <a:t>Instruction</a:t>
            </a:r>
            <a:r>
              <a:rPr lang="en-US" sz="1800">
                <a:latin typeface="Calibri"/>
                <a:ea typeface="Calibri"/>
                <a:cs typeface="Calibri"/>
                <a:sym typeface="Calibri"/>
              </a:rPr>
              <a:t> </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r>
              <a:rPr lang="en-US" sz="1800">
                <a:latin typeface="Calibri"/>
                <a:ea typeface="Calibri"/>
                <a:cs typeface="Calibri"/>
                <a:sym typeface="Calibri"/>
              </a:rPr>
              <a:t>  The learners make a line, close their eyes with a band in a way they don’t see at all, and put their hands on the shoulder of the person in front of them except for the leader-the first person in the line whose eyes stay open. The first person in the line with the open eyes starts moving gently and occasionally changes the direction. There is no talking or guiding involved. Everyone in the line will be following the person in front of them. keeping the chain steady and connected while moving, is the essential responsibility for the whole group.</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1077362" y="720434"/>
            <a:ext cx="9950103" cy="1507376"/>
          </a:xfrm>
          <a:prstGeom prst="rect">
            <a:avLst/>
          </a:prstGeom>
          <a:noFill/>
          <a:ln>
            <a:noFill/>
          </a:ln>
        </p:spPr>
        <p:txBody>
          <a:bodyPr spcFirstLastPara="1" wrap="square" lIns="91425" tIns="45700" rIns="91425" bIns="45700" anchor="b" anchorCtr="0">
            <a:normAutofit/>
          </a:bodyPr>
          <a:lstStyle/>
          <a:p>
            <a:pPr marL="0" lvl="0" indent="0" algn="l" rtl="0">
              <a:lnSpc>
                <a:spcPct val="110000"/>
              </a:lnSpc>
              <a:spcBef>
                <a:spcPts val="0"/>
              </a:spcBef>
              <a:spcAft>
                <a:spcPts val="0"/>
              </a:spcAft>
              <a:buClr>
                <a:srgbClr val="4A595F"/>
              </a:buClr>
              <a:buSzPts val="3200"/>
              <a:buFont typeface="Calibri"/>
              <a:buNone/>
            </a:pPr>
            <a:r>
              <a:rPr lang="en-US" sz="3200" b="1">
                <a:solidFill>
                  <a:srgbClr val="4A595F"/>
                </a:solidFill>
                <a:latin typeface="Calibri"/>
                <a:ea typeface="Calibri"/>
                <a:cs typeface="Calibri"/>
                <a:sym typeface="Calibri"/>
              </a:rPr>
              <a:t>Reflection questions for Learners #1</a:t>
            </a:r>
            <a:br>
              <a:rPr lang="en-US" sz="3200">
                <a:solidFill>
                  <a:srgbClr val="4A595F"/>
                </a:solidFill>
                <a:latin typeface="Calibri"/>
                <a:ea typeface="Calibri"/>
                <a:cs typeface="Calibri"/>
                <a:sym typeface="Calibri"/>
              </a:rPr>
            </a:br>
            <a:endParaRPr>
              <a:solidFill>
                <a:srgbClr val="4A595F"/>
              </a:solidFill>
            </a:endParaRPr>
          </a:p>
        </p:txBody>
      </p:sp>
      <p:sp>
        <p:nvSpPr>
          <p:cNvPr id="137" name="Google Shape;137;p9"/>
          <p:cNvSpPr txBox="1">
            <a:spLocks noGrp="1"/>
          </p:cNvSpPr>
          <p:nvPr>
            <p:ph type="body" idx="1"/>
          </p:nvPr>
        </p:nvSpPr>
        <p:spPr>
          <a:xfrm>
            <a:off x="1077362" y="2427316"/>
            <a:ext cx="9950103" cy="3513514"/>
          </a:xfrm>
          <a:prstGeom prst="rect">
            <a:avLst/>
          </a:prstGeom>
          <a:noFill/>
          <a:ln>
            <a:noFill/>
          </a:ln>
        </p:spPr>
        <p:txBody>
          <a:bodyPr spcFirstLastPara="1" wrap="square" lIns="91425" tIns="45700" rIns="91425" bIns="45700" anchor="t" anchorCtr="0">
            <a:normAutofit/>
          </a:bodyPr>
          <a:lstStyle/>
          <a:p>
            <a:pPr marL="342900" lvl="0" indent="-342900" algn="just" rtl="0">
              <a:lnSpc>
                <a:spcPct val="107000"/>
              </a:lnSpc>
              <a:spcBef>
                <a:spcPts val="0"/>
              </a:spcBef>
              <a:spcAft>
                <a:spcPts val="0"/>
              </a:spcAft>
              <a:buClr>
                <a:schemeClr val="dk1"/>
              </a:buClr>
              <a:buSzPts val="1800"/>
              <a:buFont typeface="Calibri"/>
              <a:buChar char="-"/>
            </a:pPr>
            <a:r>
              <a:rPr lang="en-US" sz="1800">
                <a:latin typeface="Calibri"/>
                <a:ea typeface="Calibri"/>
                <a:cs typeface="Calibri"/>
                <a:sym typeface="Calibri"/>
              </a:rPr>
              <a:t>How did you feel when you were led with closed eyes?</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What was the difference between being a leader and being led?</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How would you connect the concepts of risk and trust?</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Is there any application for this activity in engineering design thinking process? </a:t>
            </a:r>
            <a:endParaRPr sz="18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ts val="1800"/>
              <a:buFont typeface="Calibri"/>
              <a:buChar char="-"/>
            </a:pPr>
            <a:r>
              <a:rPr lang="en-US" sz="1800">
                <a:latin typeface="Calibri"/>
                <a:ea typeface="Calibri"/>
                <a:cs typeface="Calibri"/>
                <a:sym typeface="Calibri"/>
              </a:rPr>
              <a:t>Are there any aspects of improvisation in this activity? </a:t>
            </a:r>
            <a:endParaRPr sz="1800">
              <a:latin typeface="Calibri"/>
              <a:ea typeface="Calibri"/>
              <a:cs typeface="Calibri"/>
              <a:sym typeface="Calibri"/>
            </a:endParaRPr>
          </a:p>
          <a:p>
            <a:pPr marL="228600" lvl="0" indent="-114300" algn="l" rtl="0">
              <a:lnSpc>
                <a:spcPct val="120000"/>
              </a:lnSpc>
              <a:spcBef>
                <a:spcPts val="1800"/>
              </a:spcBef>
              <a:spcAft>
                <a:spcPts val="0"/>
              </a:spcAft>
              <a:buClr>
                <a:schemeClr val="dk1"/>
              </a:buClr>
              <a:buSzPts val="1800"/>
              <a:buNone/>
            </a:pPr>
            <a:endParaRPr/>
          </a:p>
        </p:txBody>
      </p:sp>
    </p:spTree>
  </p:cSld>
  <p:clrMapOvr>
    <a:masterClrMapping/>
  </p:clrMapOvr>
</p:sld>
</file>

<file path=ppt/theme/theme1.xml><?xml version="1.0" encoding="utf-8"?>
<a:theme xmlns:a="http://schemas.openxmlformats.org/drawingml/2006/main" name="BlocksVTI">
  <a:themeElements>
    <a:clrScheme name="Blocks">
      <a:dk1>
        <a:srgbClr val="000000"/>
      </a:dk1>
      <a:lt1>
        <a:srgbClr val="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71819B"/>
      </a:hlink>
      <a:folHlink>
        <a:srgbClr val="7E8B8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1730</Words>
  <Application>Microsoft Office PowerPoint</Application>
  <PresentationFormat>Widescreen</PresentationFormat>
  <Paragraphs>94</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Avenir</vt:lpstr>
      <vt:lpstr>Calibri</vt:lpstr>
      <vt:lpstr>BlocksVTI</vt:lpstr>
      <vt:lpstr>Embracing Failure</vt:lpstr>
      <vt:lpstr>Ice Breaker Improvisation Activities </vt:lpstr>
      <vt:lpstr>Ice Breaker #1: Relate your name to the picture </vt:lpstr>
      <vt:lpstr>Ice Breaker #2:Three adjectives </vt:lpstr>
      <vt:lpstr>Ice Breaker #3: Be the client </vt:lpstr>
      <vt:lpstr>Ice Breaker #4: Anyone who … </vt:lpstr>
      <vt:lpstr>Main Improvisation Activities </vt:lpstr>
      <vt:lpstr>Activity #1: Lead and follow, Trust                                 </vt:lpstr>
      <vt:lpstr>Reflection questions for Learners #1 </vt:lpstr>
      <vt:lpstr>Activity #2: Lead and follow through touch alert</vt:lpstr>
      <vt:lpstr>Reflection questions for Learners #2 </vt:lpstr>
      <vt:lpstr>Activity #3: Self-trust, self-lead/follow through active observation     </vt:lpstr>
      <vt:lpstr>Reflection questions for Learners #3 </vt:lpstr>
      <vt:lpstr>Activity #4: Self-trust through Active listening </vt:lpstr>
      <vt:lpstr>Reflection questions for Learners #4 </vt:lpstr>
      <vt:lpstr>Activity #5: Improv Design  </vt:lpstr>
      <vt:lpstr>Reflection questions for Learners #5 </vt:lpstr>
      <vt:lpstr>Activity #6: Creative Design  </vt:lpstr>
      <vt:lpstr>Reflection questions for Learners #6 </vt:lpstr>
      <vt:lpstr>Activity #7: Drawing Design  </vt:lpstr>
      <vt:lpstr>Reflection questions for Learners #7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Embracing Failure</dc:title>
  <dc:creator>Reza Yazdanpanah</dc:creator>
  <cp:lastModifiedBy>Shelir Ebrahimi</cp:lastModifiedBy>
  <cp:revision>1</cp:revision>
  <dcterms:created xsi:type="dcterms:W3CDTF">2022-12-05T21:52:56Z</dcterms:created>
  <dcterms:modified xsi:type="dcterms:W3CDTF">2023-02-26T01:47:13Z</dcterms:modified>
</cp:coreProperties>
</file>