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5"/>
  </p:notesMasterIdLst>
  <p:sldIdLst>
    <p:sldId id="256" r:id="rId5"/>
    <p:sldId id="257" r:id="rId6"/>
    <p:sldId id="258" r:id="rId7"/>
    <p:sldId id="269" r:id="rId8"/>
    <p:sldId id="270" r:id="rId9"/>
    <p:sldId id="271" r:id="rId10"/>
    <p:sldId id="272" r:id="rId11"/>
    <p:sldId id="274" r:id="rId12"/>
    <p:sldId id="275" r:id="rId13"/>
    <p:sldId id="277" r:id="rId14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449" autoAdjust="0"/>
  </p:normalViewPr>
  <p:slideViewPr>
    <p:cSldViewPr snapToGrid="0">
      <p:cViewPr varScale="1">
        <p:scale>
          <a:sx n="91" d="100"/>
          <a:sy n="91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4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20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90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55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3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ecampusontario.pressbooks.pub/fanshawesoar/chapter/3-1-self-assessm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license" TargetMode="External"/><Relationship Id="rId5" Type="http://schemas.openxmlformats.org/officeDocument/2006/relationships/hyperlink" Target="https://unsplash.com/@esteejanssens" TargetMode="External"/><Relationship Id="rId4" Type="http://schemas.openxmlformats.org/officeDocument/2006/relationships/hyperlink" Target="https://unsplash.com/photos/zEqkUMiMxM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unsplash.com/licen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@esteejanssens?utm_source=unsplash&amp;utm_medium=referral&amp;utm_content=creditCopyText" TargetMode="External"/><Relationship Id="rId5" Type="http://schemas.openxmlformats.org/officeDocument/2006/relationships/hyperlink" Target="https://unsplash.com/photos/aQfhbxailCs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3-6-career-conne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fanshawesoar/chapter/3-7-fanshawe-resour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Fanshawe SOAR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3	: Values, Motivation, and Setting Goals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3.8 Key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5"/>
            <a:ext cx="6268401" cy="307498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Write out short-term and long-term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Use the S.M.A.R.T. method for well planned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Goals help you set priorities and remain committed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Writing down goals in a visible place will help you stay motivated and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Fanshawe has various resources to identify goals and create an academic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DD379-3759-48D6-9D87-185CF0BCC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713" y="1847788"/>
            <a:ext cx="1713938" cy="16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1600" dirty="0"/>
              <a:t>After reading this chapter, you should be able to do the following: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sz="1600" dirty="0"/>
              <a:t>Identify some personal values that drive your short, mid, and long term goals (LO2)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sz="1600" dirty="0"/>
              <a:t>Understand what S.M.A.R.T. goals are and how they work (LO2)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sz="1600" dirty="0"/>
              <a:t>Recognize how having goals promotes focus and keeps you motivated to take steps to achieve your goal every day (LO2, LO3)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sz="1600" dirty="0"/>
              <a:t>Recognize that personal, academic, and career goals are all connected and can be created the same way (LO2)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sz="1600" dirty="0"/>
              <a:t>Identify resources to help you navigate your academic path toward your career goal (LO4)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CA" sz="1600" dirty="0"/>
              <a:t>Recognize how academic success connects to career success (LO1)</a:t>
            </a: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3.1 Self-Assessment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5632131" cy="3140518"/>
          </a:xfrm>
        </p:spPr>
        <p:txBody>
          <a:bodyPr/>
          <a:lstStyle/>
          <a:p>
            <a:r>
              <a:rPr lang="en-CA" dirty="0"/>
              <a:t>How do you feel about your readiness to create an academic plan that is aligned with your career plan and life plans? </a:t>
            </a:r>
            <a:r>
              <a:rPr lang="en-CA" sz="2700" dirty="0"/>
              <a:t>Let’s discuss.</a:t>
            </a:r>
            <a:endParaRPr lang="en-CA" dirty="0"/>
          </a:p>
        </p:txBody>
      </p:sp>
      <p:pic>
        <p:nvPicPr>
          <p:cNvPr id="12" name="Picture 11" descr="QR code for 3.1">
            <a:extLst>
              <a:ext uri="{FF2B5EF4-FFF2-40B4-BE49-F238E27FC236}">
                <a16:creationId xmlns:a16="http://schemas.microsoft.com/office/drawing/2014/main" id="{09FF0081-687F-49B7-A386-486FBDDD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095" y="1577491"/>
            <a:ext cx="2160556" cy="2160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30E9BF-6091-41C0-8A6C-9B8626FAE3B8}"/>
              </a:ext>
            </a:extLst>
          </p:cNvPr>
          <p:cNvSpPr txBox="1"/>
          <p:nvPr/>
        </p:nvSpPr>
        <p:spPr>
          <a:xfrm>
            <a:off x="494053" y="4085830"/>
            <a:ext cx="8155598" cy="61619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E2231A"/>
                </a:solidFill>
              </a:rPr>
              <a:t>Self-Assessment:  </a:t>
            </a:r>
            <a:r>
              <a:rPr lang="en-CA" sz="2000" b="1" dirty="0">
                <a:solidFill>
                  <a:srgbClr val="E2231A"/>
                </a:solidFill>
                <a:hlinkClick r:id="rId4"/>
              </a:rPr>
              <a:t>3.1 Self-Assessment  </a:t>
            </a:r>
            <a:r>
              <a:rPr lang="en-CA" sz="2000" b="1" dirty="0">
                <a:solidFill>
                  <a:srgbClr val="E2231A"/>
                </a:solidFill>
              </a:rPr>
              <a:t>Click the link or scan the QR code</a:t>
            </a:r>
            <a:endParaRPr lang="en-CA" sz="2400" dirty="0">
              <a:solidFill>
                <a:srgbClr val="646469"/>
              </a:solidFill>
            </a:endParaRPr>
          </a:p>
          <a:p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EA039E-7001-4F5A-B604-68F13E9D1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30384" y="4960686"/>
            <a:ext cx="6157584" cy="630000"/>
            <a:chOff x="2559495" y="836702"/>
            <a:chExt cx="7200000" cy="630000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1F9763C4-6CEB-475D-A0E1-6C7127F45686}"/>
                </a:ext>
              </a:extLst>
            </p:cNvPr>
            <p:cNvSpPr/>
            <p:nvPr/>
          </p:nvSpPr>
          <p:spPr>
            <a:xfrm>
              <a:off x="2559495" y="836702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AC393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0F7E14-6A97-4E8A-A1AB-4892C4D0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6317" y="857565"/>
              <a:ext cx="576000" cy="576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6B252F-035F-4DB1-839C-B2D986B186AF}"/>
                </a:ext>
              </a:extLst>
            </p:cNvPr>
            <p:cNvSpPr txBox="1"/>
            <p:nvPr/>
          </p:nvSpPr>
          <p:spPr>
            <a:xfrm>
              <a:off x="3336285" y="874703"/>
              <a:ext cx="5646420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Self-assessment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299767-FACC-4FFA-8DC2-E037CC38C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34399" y="857565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3.2 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1" y="1229709"/>
            <a:ext cx="5778732" cy="30679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CA" sz="1800" dirty="0"/>
              <a:t>Write down your: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800" dirty="0"/>
              <a:t>Short-term goals; within the next few weeks</a:t>
            </a:r>
          </a:p>
          <a:p>
            <a:pPr marL="857239" lvl="1" indent="-285750" algn="just"/>
            <a:r>
              <a:rPr lang="en-CA" sz="1400" dirty="0"/>
              <a:t>i.e. deadlines, meetings, exam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800" dirty="0"/>
              <a:t>Midterm goals; this school year and perhaps during your college journey</a:t>
            </a:r>
          </a:p>
          <a:p>
            <a:pPr marL="857239" lvl="1" indent="-285750"/>
            <a:r>
              <a:rPr lang="en-CA" sz="1400" dirty="0"/>
              <a:t>i.e. getting the right education, getting involved in college opportunities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800" dirty="0"/>
              <a:t>Long-term goals; beyond college</a:t>
            </a:r>
          </a:p>
          <a:p>
            <a:pPr marL="857239" lvl="1" indent="-285750" algn="just"/>
            <a:r>
              <a:rPr lang="en-CA" sz="1400" dirty="0"/>
              <a:t>i.e. Graduating, getting a career job </a:t>
            </a:r>
          </a:p>
          <a:p>
            <a:pPr marL="857239" lvl="1" indent="-285750" algn="just"/>
            <a:endParaRPr lang="en-CA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pic>
        <p:nvPicPr>
          <p:cNvPr id="1026" name="Picture 2" descr="Paper with a motivational saying on it in marker">
            <a:extLst>
              <a:ext uri="{FF2B5EF4-FFF2-40B4-BE49-F238E27FC236}">
                <a16:creationId xmlns:a16="http://schemas.microsoft.com/office/drawing/2014/main" id="{71AA0B67-E1D6-4DE6-A400-418A7588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3" y="1806735"/>
            <a:ext cx="2699629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2DFDC-CA86-4D7A-A026-73ED4AAF44AB}"/>
              </a:ext>
            </a:extLst>
          </p:cNvPr>
          <p:cNvSpPr txBox="1"/>
          <p:nvPr/>
        </p:nvSpPr>
        <p:spPr>
          <a:xfrm>
            <a:off x="6272783" y="3869871"/>
            <a:ext cx="269962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4"/>
              </a:rPr>
              <a:t>Photo</a:t>
            </a:r>
            <a:r>
              <a:rPr lang="en-CA" i="1" dirty="0"/>
              <a:t> </a:t>
            </a:r>
            <a:r>
              <a:rPr lang="en-CA" i="1" dirty="0">
                <a:solidFill>
                  <a:schemeClr val="bg1"/>
                </a:solidFill>
              </a:rPr>
              <a:t>by </a:t>
            </a:r>
            <a:r>
              <a:rPr lang="en-CA" i="1" u="sng" dirty="0">
                <a:hlinkClick r:id="rId5"/>
              </a:rPr>
              <a:t>Estée Janssens</a:t>
            </a:r>
            <a:r>
              <a:rPr lang="en-CA" i="1" dirty="0"/>
              <a:t>, </a:t>
            </a:r>
            <a:r>
              <a:rPr lang="en-CA" i="1" u="sng" dirty="0" err="1">
                <a:hlinkClick r:id="rId6"/>
              </a:rPr>
              <a:t>Unsplash</a:t>
            </a:r>
            <a:r>
              <a:rPr lang="en-CA" i="1" u="sng" dirty="0">
                <a:hlinkClick r:id="rId6"/>
              </a:rPr>
              <a:t> License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155896" cy="925438"/>
          </a:xfrm>
        </p:spPr>
        <p:txBody>
          <a:bodyPr/>
          <a:lstStyle/>
          <a:p>
            <a:r>
              <a:rPr lang="en-CA" dirty="0"/>
              <a:t>3.3 Creating S.M.A.R.T. Goals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C4799A-3AA3-43DE-BD0C-9625729E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1492" y="4974357"/>
            <a:ext cx="6089628" cy="585195"/>
            <a:chOff x="2559495" y="1989419"/>
            <a:chExt cx="7200000" cy="630000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DF417DD8-CEA9-41BC-B3EA-710C7E7D99FB}"/>
                </a:ext>
              </a:extLst>
            </p:cNvPr>
            <p:cNvSpPr/>
            <p:nvPr/>
          </p:nvSpPr>
          <p:spPr>
            <a:xfrm>
              <a:off x="2559495" y="1989419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EDC13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180E0A-F977-4E08-B5D1-9DFC7197B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596317" y="2010282"/>
              <a:ext cx="576000" cy="576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927A34-DF51-4172-8260-C7224DA47D2A}"/>
                </a:ext>
              </a:extLst>
            </p:cNvPr>
            <p:cNvSpPr txBox="1"/>
            <p:nvPr/>
          </p:nvSpPr>
          <p:spPr>
            <a:xfrm>
              <a:off x="3336285" y="2027420"/>
              <a:ext cx="564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ln w="3175">
                    <a:noFill/>
                  </a:ln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Opportunity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4C3668-0759-48F2-856D-8DC13161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134399" y="2010282"/>
              <a:ext cx="576000" cy="576000"/>
            </a:xfrm>
            <a:prstGeom prst="rect">
              <a:avLst/>
            </a:prstGeom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A90D19-81AD-4EB8-926A-47EBE3E719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 goal is a specific end result you desire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Set S.M.A.R.T. goals </a:t>
            </a:r>
          </a:p>
          <a:p>
            <a:pPr marL="1028689" lvl="1" indent="-457200"/>
            <a:r>
              <a:rPr lang="en-CA" dirty="0"/>
              <a:t>Specific</a:t>
            </a:r>
          </a:p>
          <a:p>
            <a:pPr marL="1028689" lvl="1" indent="-457200"/>
            <a:r>
              <a:rPr lang="en-CA" dirty="0"/>
              <a:t>Measurable </a:t>
            </a:r>
          </a:p>
          <a:p>
            <a:pPr marL="1028689" lvl="1" indent="-457200"/>
            <a:r>
              <a:rPr lang="en-CA" dirty="0"/>
              <a:t>Attainable</a:t>
            </a:r>
          </a:p>
          <a:p>
            <a:pPr marL="1028689" lvl="1" indent="-457200"/>
            <a:r>
              <a:rPr lang="en-CA" dirty="0"/>
              <a:t>Relevant</a:t>
            </a:r>
          </a:p>
          <a:p>
            <a:pPr marL="1028689" lvl="1" indent="-457200"/>
            <a:r>
              <a:rPr lang="en-CA" dirty="0"/>
              <a:t>Time-bound</a:t>
            </a:r>
          </a:p>
        </p:txBody>
      </p:sp>
      <p:pic>
        <p:nvPicPr>
          <p:cNvPr id="17" name="Picture 16" descr="QR code for &quot;Is it SMART&quot;">
            <a:extLst>
              <a:ext uri="{FF2B5EF4-FFF2-40B4-BE49-F238E27FC236}">
                <a16:creationId xmlns:a16="http://schemas.microsoft.com/office/drawing/2014/main" id="{50B71EB1-8641-4D38-AC75-ED334582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580283"/>
            <a:ext cx="2055726" cy="20557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BE9AD0-2FAF-43A1-8B7D-0487043871BE}"/>
              </a:ext>
            </a:extLst>
          </p:cNvPr>
          <p:cNvSpPr txBox="1"/>
          <p:nvPr/>
        </p:nvSpPr>
        <p:spPr>
          <a:xfrm>
            <a:off x="6248400" y="3471333"/>
            <a:ext cx="20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dirty="0">
                <a:solidFill>
                  <a:schemeClr val="bg1"/>
                </a:solidFill>
              </a:rPr>
              <a:t>Check your learning </a:t>
            </a:r>
          </a:p>
          <a:p>
            <a:pPr algn="ctr"/>
            <a:r>
              <a:rPr lang="en-CA" sz="1800" dirty="0">
                <a:solidFill>
                  <a:schemeClr val="bg1"/>
                </a:solidFill>
              </a:rPr>
              <a:t>Try “Is it SMART?” </a:t>
            </a:r>
          </a:p>
        </p:txBody>
      </p:sp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3.4 Staying Focused and Motivated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4"/>
            <a:ext cx="5601650" cy="322738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Plan ahead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Think about the </a:t>
            </a:r>
            <a:r>
              <a:rPr lang="en-CA" sz="2400" b="1" dirty="0"/>
              <a:t>results </a:t>
            </a:r>
            <a:r>
              <a:rPr lang="en-CA" sz="2400" dirty="0"/>
              <a:t>of your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Remember your successes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Break tasks into smaller (manageable)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Reward yourself for completed significant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What other strategies do you use? </a:t>
            </a:r>
          </a:p>
        </p:txBody>
      </p:sp>
      <p:pic>
        <p:nvPicPr>
          <p:cNvPr id="2050" name="Picture 2" descr="Notebook that says &quot;goals for this month&quot;">
            <a:extLst>
              <a:ext uri="{FF2B5EF4-FFF2-40B4-BE49-F238E27FC236}">
                <a16:creationId xmlns:a16="http://schemas.microsoft.com/office/drawing/2014/main" id="{57AEE2E6-1898-4C59-9B58-A2677CE0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1677193"/>
            <a:ext cx="255365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6F3F69-1432-4B62-BAF7-FAF147BF4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66702" y="4972050"/>
            <a:ext cx="6405848" cy="587366"/>
            <a:chOff x="2510399" y="3114000"/>
            <a:chExt cx="7200000" cy="630000"/>
          </a:xfrm>
        </p:grpSpPr>
        <p:sp>
          <p:nvSpPr>
            <p:cNvPr id="6" name="Rounded Rectangle 15">
              <a:extLst>
                <a:ext uri="{FF2B5EF4-FFF2-40B4-BE49-F238E27FC236}">
                  <a16:creationId xmlns:a16="http://schemas.microsoft.com/office/drawing/2014/main" id="{11547964-0792-47DE-861D-E4D12EC99CDD}"/>
                </a:ext>
              </a:extLst>
            </p:cNvPr>
            <p:cNvSpPr/>
            <p:nvPr/>
          </p:nvSpPr>
          <p:spPr>
            <a:xfrm>
              <a:off x="2510399" y="3114000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6BA24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89433F-55D9-478A-A172-62DB4FB3C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547221" y="3134863"/>
              <a:ext cx="576000" cy="576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7D1400-6E5C-4D24-B7F6-E03370036FF9}"/>
                </a:ext>
              </a:extLst>
            </p:cNvPr>
            <p:cNvSpPr txBox="1"/>
            <p:nvPr/>
          </p:nvSpPr>
          <p:spPr>
            <a:xfrm>
              <a:off x="3287189" y="3152001"/>
              <a:ext cx="564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ln w="3175">
                    <a:noFill/>
                  </a:ln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FC9B3D-60C6-4999-9BD2-44DB2EF6A75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085303" y="3134863"/>
              <a:ext cx="576000" cy="576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1F9280-2F20-4CF9-9C85-BC1936D6E8C9}"/>
              </a:ext>
            </a:extLst>
          </p:cNvPr>
          <p:cNvSpPr txBox="1"/>
          <p:nvPr/>
        </p:nvSpPr>
        <p:spPr>
          <a:xfrm>
            <a:off x="6267449" y="3739244"/>
            <a:ext cx="266141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5"/>
              </a:rPr>
              <a:t>Photo</a:t>
            </a:r>
            <a:r>
              <a:rPr lang="en-CA" i="1" dirty="0">
                <a:solidFill>
                  <a:schemeClr val="bg1"/>
                </a:solidFill>
              </a:rPr>
              <a:t> by </a:t>
            </a:r>
            <a:r>
              <a:rPr lang="en-CA" i="1" u="sng" dirty="0">
                <a:hlinkClick r:id="rId6"/>
              </a:rPr>
              <a:t>Estée Janssens</a:t>
            </a:r>
            <a:r>
              <a:rPr lang="en-CA" i="1" dirty="0"/>
              <a:t>,</a:t>
            </a:r>
          </a:p>
          <a:p>
            <a:r>
              <a:rPr lang="en-CA" i="1" u="sng" dirty="0" err="1">
                <a:hlinkClick r:id="rId7"/>
              </a:rPr>
              <a:t>Unsplash</a:t>
            </a:r>
            <a:r>
              <a:rPr lang="en-CA" i="1" u="sng" dirty="0">
                <a:hlinkClick r:id="rId7"/>
              </a:rPr>
              <a:t>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12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3.5 Reflective 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265A4-1E9A-4708-BB9B-7306D4909B53}"/>
              </a:ext>
            </a:extLst>
          </p:cNvPr>
          <p:cNvSpPr txBox="1"/>
          <p:nvPr/>
        </p:nvSpPr>
        <p:spPr>
          <a:xfrm>
            <a:off x="564022" y="1525476"/>
            <a:ext cx="504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Now that you know how to plan and set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Visit Section </a:t>
            </a:r>
            <a:r>
              <a:rPr lang="en-CA" sz="2400" b="1" dirty="0">
                <a:solidFill>
                  <a:schemeClr val="bg1"/>
                </a:solidFill>
              </a:rPr>
              <a:t>3.5 Reflective Activities </a:t>
            </a:r>
            <a:r>
              <a:rPr lang="en-CA" sz="2400" dirty="0">
                <a:solidFill>
                  <a:schemeClr val="bg1"/>
                </a:solidFill>
              </a:rPr>
              <a:t>in your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Complete Reflection tasks outlined</a:t>
            </a:r>
          </a:p>
        </p:txBody>
      </p:sp>
      <p:pic>
        <p:nvPicPr>
          <p:cNvPr id="10" name="Content Placeholder 9" descr="QR code for 3.5">
            <a:extLst>
              <a:ext uri="{FF2B5EF4-FFF2-40B4-BE49-F238E27FC236}">
                <a16:creationId xmlns:a16="http://schemas.microsoft.com/office/drawing/2014/main" id="{0756B1D2-4CFA-484C-B3CC-9B0817CF54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986720" y="1268120"/>
            <a:ext cx="2344737" cy="2344737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1E65AD-1C0B-4924-B527-50DC1FDB3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47950" y="4925800"/>
            <a:ext cx="6223402" cy="636800"/>
            <a:chOff x="2510399" y="3114000"/>
            <a:chExt cx="7200000" cy="6300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54D95254-4FFB-4A3E-A9EB-B453A5CA497A}"/>
                </a:ext>
              </a:extLst>
            </p:cNvPr>
            <p:cNvSpPr/>
            <p:nvPr/>
          </p:nvSpPr>
          <p:spPr>
            <a:xfrm>
              <a:off x="2510399" y="3114000"/>
              <a:ext cx="7200000" cy="630000"/>
            </a:xfrm>
            <a:prstGeom prst="roundRect">
              <a:avLst>
                <a:gd name="adj" fmla="val 50000"/>
              </a:avLst>
            </a:prstGeom>
            <a:solidFill>
              <a:srgbClr val="4977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15FB5F-4140-4A54-BBC4-C00724247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547700" y="3134863"/>
              <a:ext cx="575041" cy="576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B020F4-24A2-4B2F-BF78-B690210D7BFD}"/>
                </a:ext>
              </a:extLst>
            </p:cNvPr>
            <p:cNvSpPr txBox="1"/>
            <p:nvPr/>
          </p:nvSpPr>
          <p:spPr>
            <a:xfrm>
              <a:off x="3287189" y="3152001"/>
              <a:ext cx="564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3000" b="1" dirty="0">
                  <a:ln w="3175">
                    <a:noFill/>
                  </a:ln>
                  <a:solidFill>
                    <a:srgbClr val="FFFFFF"/>
                  </a:solidFill>
                  <a:effectLst>
                    <a:glow rad="12700">
                      <a:schemeClr val="tx1">
                        <a:alpha val="50000"/>
                      </a:schemeClr>
                    </a:glow>
                    <a:outerShdw blurRad="63500" dist="25400" sx="102000" sy="102000" algn="ctr" rotWithShape="0">
                      <a:prstClr val="black">
                        <a:alpha val="5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Reflect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8CF43-7222-4AB5-B4EF-8B4FA7AA2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085782" y="3134863"/>
              <a:ext cx="575041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3.6 Career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230315"/>
            <a:ext cx="6311772" cy="351313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Every workplace uses goal setting!</a:t>
            </a:r>
          </a:p>
          <a:p>
            <a:r>
              <a:rPr lang="en-CA" dirty="0"/>
              <a:t>Whether work goals or academic goals or personal goals, the same process can be applied.  </a:t>
            </a:r>
          </a:p>
          <a:p>
            <a:r>
              <a:rPr lang="en-CA" b="1" dirty="0"/>
              <a:t>Identify a meaningful goal, create the plan, execute on the plan, regularly review and use feedback to revise your goals and plan.</a:t>
            </a:r>
          </a:p>
          <a:p>
            <a:r>
              <a:rPr lang="en-CA" sz="1800" u="sng" dirty="0">
                <a:hlinkClick r:id="rId3"/>
              </a:rPr>
              <a:t>Visit Section 3.6 and watch the linked videos</a:t>
            </a:r>
            <a:endParaRPr lang="en-CA" sz="1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822E1-47E7-4DB2-A629-AD2C7551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172" y="1933537"/>
            <a:ext cx="1765428" cy="18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3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3.7 Fanshawe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7" y="1229709"/>
            <a:ext cx="5068253" cy="2344990"/>
          </a:xfrm>
        </p:spPr>
        <p:txBody>
          <a:bodyPr>
            <a:normAutofit/>
          </a:bodyPr>
          <a:lstStyle/>
          <a:p>
            <a:r>
              <a:rPr lang="en-CA" sz="2400" dirty="0"/>
              <a:t>Fanshawe has various resources to help with your goals! </a:t>
            </a:r>
          </a:p>
          <a:p>
            <a:r>
              <a:rPr lang="en-CA" sz="2400" dirty="0"/>
              <a:t>Visit </a:t>
            </a:r>
            <a:r>
              <a:rPr lang="en-CA" sz="2400" dirty="0">
                <a:hlinkClick r:id="rId3"/>
              </a:rPr>
              <a:t>Section 3.7 in your text </a:t>
            </a:r>
            <a:r>
              <a:rPr lang="en-CA" sz="2400" dirty="0"/>
              <a:t>for links to useful Fanshawe resources. </a:t>
            </a:r>
          </a:p>
          <a:p>
            <a:endParaRPr lang="en-CA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44C2F-30BB-4987-A83C-ADB73E5F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1176713"/>
            <a:ext cx="1590745" cy="16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7476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4A7F9-2FD3-4FAE-989D-00578CFD788F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10149</TotalTime>
  <Words>532</Words>
  <Application>Microsoft Office PowerPoint</Application>
  <PresentationFormat>On-screen Show (16:10)</PresentationFormat>
  <Paragraphs>73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Fanshawe SOAR</vt:lpstr>
      <vt:lpstr>3.0 Learning Objectives</vt:lpstr>
      <vt:lpstr>3.1 Self-Assessment  </vt:lpstr>
      <vt:lpstr>3.2 Goal Setting</vt:lpstr>
      <vt:lpstr>3.3 Creating S.M.A.R.T. Goals</vt:lpstr>
      <vt:lpstr>3.4 Staying Focused and Motivated </vt:lpstr>
      <vt:lpstr>3.5 Reflective Activities</vt:lpstr>
      <vt:lpstr>3.6 Career Connection</vt:lpstr>
      <vt:lpstr>3.7 Fanshawe Resources </vt:lpstr>
      <vt:lpstr>3.8 Key 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39</cp:revision>
  <dcterms:created xsi:type="dcterms:W3CDTF">2021-09-01T22:50:23Z</dcterms:created>
  <dcterms:modified xsi:type="dcterms:W3CDTF">2023-07-17T15:31:36Z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