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1"/>
  </p:notesMasterIdLst>
  <p:sldIdLst>
    <p:sldId id="256" r:id="rId5"/>
    <p:sldId id="257" r:id="rId6"/>
    <p:sldId id="273" r:id="rId7"/>
    <p:sldId id="258" r:id="rId8"/>
    <p:sldId id="259" r:id="rId9"/>
    <p:sldId id="270" r:id="rId10"/>
    <p:sldId id="271" r:id="rId11"/>
    <p:sldId id="260" r:id="rId12"/>
    <p:sldId id="272" r:id="rId13"/>
    <p:sldId id="261" r:id="rId14"/>
    <p:sldId id="262" r:id="rId15"/>
    <p:sldId id="265" r:id="rId16"/>
    <p:sldId id="266" r:id="rId17"/>
    <p:sldId id="267" r:id="rId18"/>
    <p:sldId id="268" r:id="rId19"/>
    <p:sldId id="269" r:id="rId20"/>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449" autoAdjust="0"/>
  </p:normalViewPr>
  <p:slideViewPr>
    <p:cSldViewPr snapToGrid="0">
      <p:cViewPr varScale="1">
        <p:scale>
          <a:sx n="91" d="100"/>
          <a:sy n="91"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79BE1-F38A-415F-8BF8-A9321994D19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CA"/>
        </a:p>
      </dgm:t>
    </dgm:pt>
    <dgm:pt modelId="{F7194B10-ED95-4A39-8FFF-475286E712C4}">
      <dgm:prSet phldrT="[Text]"/>
      <dgm:spPr/>
      <dgm:t>
        <a:bodyPr/>
        <a:lstStyle/>
        <a:p>
          <a:r>
            <a:rPr lang="en-CA" b="1" dirty="0">
              <a:solidFill>
                <a:schemeClr val="bg1"/>
              </a:solidFill>
            </a:rPr>
            <a:t>Fixed Mindset</a:t>
          </a:r>
        </a:p>
      </dgm:t>
    </dgm:pt>
    <dgm:pt modelId="{58FE92A9-4100-43B4-AE59-227B46FE5528}" type="parTrans" cxnId="{77959BA9-2566-48BF-A779-53A13E756D30}">
      <dgm:prSet/>
      <dgm:spPr/>
      <dgm:t>
        <a:bodyPr/>
        <a:lstStyle/>
        <a:p>
          <a:endParaRPr lang="en-CA"/>
        </a:p>
      </dgm:t>
    </dgm:pt>
    <dgm:pt modelId="{C92F50CF-A3D0-416F-A423-C569CAE6FE10}" type="sibTrans" cxnId="{77959BA9-2566-48BF-A779-53A13E756D30}">
      <dgm:prSet/>
      <dgm:spPr/>
      <dgm:t>
        <a:bodyPr/>
        <a:lstStyle/>
        <a:p>
          <a:endParaRPr lang="en-CA"/>
        </a:p>
      </dgm:t>
    </dgm:pt>
    <dgm:pt modelId="{8DCA412D-58C3-4EE9-BAA2-76C3AD6A9DD4}">
      <dgm:prSet phldrT="[Text]"/>
      <dgm:spPr/>
      <dgm:t>
        <a:bodyPr/>
        <a:lstStyle/>
        <a:p>
          <a:r>
            <a:rPr lang="en-CA" dirty="0"/>
            <a:t>Performance goal-oriented student</a:t>
          </a:r>
        </a:p>
      </dgm:t>
    </dgm:pt>
    <dgm:pt modelId="{0C2B9FC4-8357-41FA-8B30-72C8D6B8FEC6}" type="parTrans" cxnId="{EBCB07D4-711B-46C2-B767-9CF1B5F209C7}">
      <dgm:prSet/>
      <dgm:spPr/>
      <dgm:t>
        <a:bodyPr/>
        <a:lstStyle/>
        <a:p>
          <a:endParaRPr lang="en-CA"/>
        </a:p>
      </dgm:t>
    </dgm:pt>
    <dgm:pt modelId="{3D890330-EC0C-42C6-B51C-C47F232B160E}" type="sibTrans" cxnId="{EBCB07D4-711B-46C2-B767-9CF1B5F209C7}">
      <dgm:prSet/>
      <dgm:spPr/>
      <dgm:t>
        <a:bodyPr/>
        <a:lstStyle/>
        <a:p>
          <a:endParaRPr lang="en-CA"/>
        </a:p>
      </dgm:t>
    </dgm:pt>
    <dgm:pt modelId="{D166704E-E0A0-4E18-A393-F0BDCD430821}">
      <dgm:prSet phldrT="[Text]"/>
      <dgm:spPr/>
      <dgm:t>
        <a:bodyPr/>
        <a:lstStyle/>
        <a:p>
          <a:r>
            <a:rPr lang="en-CA" b="1" dirty="0">
              <a:solidFill>
                <a:schemeClr val="bg1"/>
              </a:solidFill>
            </a:rPr>
            <a:t>Growth Mindset </a:t>
          </a:r>
        </a:p>
      </dgm:t>
    </dgm:pt>
    <dgm:pt modelId="{4D529F6E-92B2-462C-9663-8CCDBB352D3E}" type="parTrans" cxnId="{A1520DC2-ABAE-4BF5-8C72-77DF4FBE9D8D}">
      <dgm:prSet/>
      <dgm:spPr/>
      <dgm:t>
        <a:bodyPr/>
        <a:lstStyle/>
        <a:p>
          <a:endParaRPr lang="en-CA"/>
        </a:p>
      </dgm:t>
    </dgm:pt>
    <dgm:pt modelId="{796AE72E-8932-4D30-92D1-EC576E597FD1}" type="sibTrans" cxnId="{A1520DC2-ABAE-4BF5-8C72-77DF4FBE9D8D}">
      <dgm:prSet/>
      <dgm:spPr/>
      <dgm:t>
        <a:bodyPr/>
        <a:lstStyle/>
        <a:p>
          <a:endParaRPr lang="en-CA"/>
        </a:p>
      </dgm:t>
    </dgm:pt>
    <dgm:pt modelId="{C15BB2FD-6AFB-4F1B-B23D-AE0EFF3F5F10}">
      <dgm:prSet phldrT="[Text]"/>
      <dgm:spPr/>
      <dgm:t>
        <a:bodyPr/>
        <a:lstStyle/>
        <a:p>
          <a:r>
            <a:rPr lang="en-CA" dirty="0"/>
            <a:t>Learning goal-oriented student</a:t>
          </a:r>
        </a:p>
      </dgm:t>
    </dgm:pt>
    <dgm:pt modelId="{B2745EE5-4063-4869-A896-E494B1AEB056}" type="parTrans" cxnId="{0E8F2A5B-7166-4A60-AD4F-57772CA52FAE}">
      <dgm:prSet/>
      <dgm:spPr/>
      <dgm:t>
        <a:bodyPr/>
        <a:lstStyle/>
        <a:p>
          <a:endParaRPr lang="en-CA"/>
        </a:p>
      </dgm:t>
    </dgm:pt>
    <dgm:pt modelId="{1A78A8AB-15EC-4D3B-9394-BE42D484554E}" type="sibTrans" cxnId="{0E8F2A5B-7166-4A60-AD4F-57772CA52FAE}">
      <dgm:prSet/>
      <dgm:spPr/>
      <dgm:t>
        <a:bodyPr/>
        <a:lstStyle/>
        <a:p>
          <a:endParaRPr lang="en-CA"/>
        </a:p>
      </dgm:t>
    </dgm:pt>
    <dgm:pt modelId="{04DA2C2C-5457-42F2-8716-4BBA20315300}">
      <dgm:prSet phldrT="[Text]"/>
      <dgm:spPr/>
      <dgm:t>
        <a:bodyPr/>
        <a:lstStyle/>
        <a:p>
          <a:r>
            <a:rPr lang="en-CA" dirty="0"/>
            <a:t>Wants good grades</a:t>
          </a:r>
        </a:p>
      </dgm:t>
    </dgm:pt>
    <dgm:pt modelId="{016DE250-DE48-4CB3-BE10-B369912580DE}" type="parTrans" cxnId="{62B516E7-DD92-426A-A928-196257EC04B6}">
      <dgm:prSet/>
      <dgm:spPr/>
      <dgm:t>
        <a:bodyPr/>
        <a:lstStyle/>
        <a:p>
          <a:endParaRPr lang="en-CA"/>
        </a:p>
      </dgm:t>
    </dgm:pt>
    <dgm:pt modelId="{4717AFC7-7B42-4B97-B640-265FC26E6A6C}" type="sibTrans" cxnId="{62B516E7-DD92-426A-A928-196257EC04B6}">
      <dgm:prSet/>
      <dgm:spPr/>
      <dgm:t>
        <a:bodyPr/>
        <a:lstStyle/>
        <a:p>
          <a:endParaRPr lang="en-CA"/>
        </a:p>
      </dgm:t>
    </dgm:pt>
    <dgm:pt modelId="{C58C122D-36B8-4059-BC2B-722DBC75F588}">
      <dgm:prSet phldrT="[Text]"/>
      <dgm:spPr/>
      <dgm:t>
        <a:bodyPr/>
        <a:lstStyle/>
        <a:p>
          <a:r>
            <a:rPr lang="en-CA" dirty="0"/>
            <a:t>Wants to understand concepts</a:t>
          </a:r>
        </a:p>
      </dgm:t>
    </dgm:pt>
    <dgm:pt modelId="{A65D47E5-C448-4C5F-BB1B-9A6D3E8DF651}" type="parTrans" cxnId="{0DCE0248-0992-4808-ADC0-F66AA2CA1AFE}">
      <dgm:prSet/>
      <dgm:spPr/>
      <dgm:t>
        <a:bodyPr/>
        <a:lstStyle/>
        <a:p>
          <a:endParaRPr lang="en-CA"/>
        </a:p>
      </dgm:t>
    </dgm:pt>
    <dgm:pt modelId="{E5D30478-6F84-4602-8EC3-2339A51ACD37}" type="sibTrans" cxnId="{0DCE0248-0992-4808-ADC0-F66AA2CA1AFE}">
      <dgm:prSet/>
      <dgm:spPr/>
      <dgm:t>
        <a:bodyPr/>
        <a:lstStyle/>
        <a:p>
          <a:endParaRPr lang="en-CA"/>
        </a:p>
      </dgm:t>
    </dgm:pt>
    <dgm:pt modelId="{329C6042-2FD1-41D5-8A16-1034F6CF9FB8}" type="pres">
      <dgm:prSet presAssocID="{85579BE1-F38A-415F-8BF8-A9321994D19D}" presName="linearFlow" presStyleCnt="0">
        <dgm:presLayoutVars>
          <dgm:dir/>
          <dgm:animLvl val="lvl"/>
          <dgm:resizeHandles/>
        </dgm:presLayoutVars>
      </dgm:prSet>
      <dgm:spPr/>
    </dgm:pt>
    <dgm:pt modelId="{19BE0B74-ADAB-4C6C-8282-ADFC692FD222}" type="pres">
      <dgm:prSet presAssocID="{F7194B10-ED95-4A39-8FFF-475286E712C4}" presName="compositeNode" presStyleCnt="0">
        <dgm:presLayoutVars>
          <dgm:bulletEnabled val="1"/>
        </dgm:presLayoutVars>
      </dgm:prSet>
      <dgm:spPr/>
    </dgm:pt>
    <dgm:pt modelId="{30B8F185-A08A-4562-8E4E-A1799CA49A7D}" type="pres">
      <dgm:prSet presAssocID="{F7194B10-ED95-4A39-8FFF-475286E712C4}" presName="image" presStyleLbl="fgImgPlace1" presStyleIdx="0" presStyleCnt="2"/>
      <dgm:spPr>
        <a:blipFill rotWithShape="1">
          <a:blip xmlns:r="http://schemas.openxmlformats.org/officeDocument/2006/relationships" r:embed="rId1"/>
          <a:srcRect/>
          <a:stretch>
            <a:fillRect t="-2000" b="-2000"/>
          </a:stretch>
        </a:blipFill>
      </dgm:spPr>
    </dgm:pt>
    <dgm:pt modelId="{F201BE5A-D4DB-44A7-A54C-9EF4DBDC931C}" type="pres">
      <dgm:prSet presAssocID="{F7194B10-ED95-4A39-8FFF-475286E712C4}" presName="childNode" presStyleLbl="node1" presStyleIdx="0" presStyleCnt="2">
        <dgm:presLayoutVars>
          <dgm:bulletEnabled val="1"/>
        </dgm:presLayoutVars>
      </dgm:prSet>
      <dgm:spPr/>
    </dgm:pt>
    <dgm:pt modelId="{5BDEBEC8-04DE-40FF-B255-0DCF1918EBF2}" type="pres">
      <dgm:prSet presAssocID="{F7194B10-ED95-4A39-8FFF-475286E712C4}" presName="parentNode" presStyleLbl="revTx" presStyleIdx="0" presStyleCnt="2">
        <dgm:presLayoutVars>
          <dgm:chMax val="0"/>
          <dgm:bulletEnabled val="1"/>
        </dgm:presLayoutVars>
      </dgm:prSet>
      <dgm:spPr/>
    </dgm:pt>
    <dgm:pt modelId="{17C0B923-5511-40D3-861A-A086930672EF}" type="pres">
      <dgm:prSet presAssocID="{C92F50CF-A3D0-416F-A423-C569CAE6FE10}" presName="sibTrans" presStyleCnt="0"/>
      <dgm:spPr/>
    </dgm:pt>
    <dgm:pt modelId="{116B3131-EF50-4F38-95A3-E49B61EE86CB}" type="pres">
      <dgm:prSet presAssocID="{D166704E-E0A0-4E18-A393-F0BDCD430821}" presName="compositeNode" presStyleCnt="0">
        <dgm:presLayoutVars>
          <dgm:bulletEnabled val="1"/>
        </dgm:presLayoutVars>
      </dgm:prSet>
      <dgm:spPr/>
    </dgm:pt>
    <dgm:pt modelId="{EDB49063-3E89-40D1-86B3-9A82C34F261F}" type="pres">
      <dgm:prSet presAssocID="{D166704E-E0A0-4E18-A393-F0BDCD430821}" presName="image" presStyleLbl="fgImgPlace1" presStyleIdx="1" presStyleCnt="2"/>
      <dgm:spPr>
        <a:blipFill rotWithShape="1">
          <a:blip xmlns:r="http://schemas.openxmlformats.org/officeDocument/2006/relationships" r:embed="rId2"/>
          <a:srcRect/>
          <a:stretch>
            <a:fillRect l="-4000" r="-4000"/>
          </a:stretch>
        </a:blipFill>
      </dgm:spPr>
    </dgm:pt>
    <dgm:pt modelId="{B13A7F47-75A2-4919-97A4-100A77C1BDA8}" type="pres">
      <dgm:prSet presAssocID="{D166704E-E0A0-4E18-A393-F0BDCD430821}" presName="childNode" presStyleLbl="node1" presStyleIdx="1" presStyleCnt="2">
        <dgm:presLayoutVars>
          <dgm:bulletEnabled val="1"/>
        </dgm:presLayoutVars>
      </dgm:prSet>
      <dgm:spPr/>
    </dgm:pt>
    <dgm:pt modelId="{3AE3D77E-BF91-487F-B655-BB9EF5D1E2ED}" type="pres">
      <dgm:prSet presAssocID="{D166704E-E0A0-4E18-A393-F0BDCD430821}" presName="parentNode" presStyleLbl="revTx" presStyleIdx="1" presStyleCnt="2">
        <dgm:presLayoutVars>
          <dgm:chMax val="0"/>
          <dgm:bulletEnabled val="1"/>
        </dgm:presLayoutVars>
      </dgm:prSet>
      <dgm:spPr/>
    </dgm:pt>
  </dgm:ptLst>
  <dgm:cxnLst>
    <dgm:cxn modelId="{29BAE70C-9CF7-4301-A94F-CDE94B5086EB}" type="presOf" srcId="{85579BE1-F38A-415F-8BF8-A9321994D19D}" destId="{329C6042-2FD1-41D5-8A16-1034F6CF9FB8}" srcOrd="0" destOrd="0" presId="urn:microsoft.com/office/officeart/2005/8/layout/hList2"/>
    <dgm:cxn modelId="{1587603E-437D-49CE-A14F-A3A12D3AE78A}" type="presOf" srcId="{C58C122D-36B8-4059-BC2B-722DBC75F588}" destId="{B13A7F47-75A2-4919-97A4-100A77C1BDA8}" srcOrd="0" destOrd="1" presId="urn:microsoft.com/office/officeart/2005/8/layout/hList2"/>
    <dgm:cxn modelId="{0E8F2A5B-7166-4A60-AD4F-57772CA52FAE}" srcId="{D166704E-E0A0-4E18-A393-F0BDCD430821}" destId="{C15BB2FD-6AFB-4F1B-B23D-AE0EFF3F5F10}" srcOrd="0" destOrd="0" parTransId="{B2745EE5-4063-4869-A896-E494B1AEB056}" sibTransId="{1A78A8AB-15EC-4D3B-9394-BE42D484554E}"/>
    <dgm:cxn modelId="{BA29D55F-413C-4F93-B3A8-BF144F25857D}" type="presOf" srcId="{D166704E-E0A0-4E18-A393-F0BDCD430821}" destId="{3AE3D77E-BF91-487F-B655-BB9EF5D1E2ED}" srcOrd="0" destOrd="0" presId="urn:microsoft.com/office/officeart/2005/8/layout/hList2"/>
    <dgm:cxn modelId="{0DCE0248-0992-4808-ADC0-F66AA2CA1AFE}" srcId="{D166704E-E0A0-4E18-A393-F0BDCD430821}" destId="{C58C122D-36B8-4059-BC2B-722DBC75F588}" srcOrd="1" destOrd="0" parTransId="{A65D47E5-C448-4C5F-BB1B-9A6D3E8DF651}" sibTransId="{E5D30478-6F84-4602-8EC3-2339A51ACD37}"/>
    <dgm:cxn modelId="{75188A4A-1181-45FB-A0DF-0FAFE9DF82A6}" type="presOf" srcId="{8DCA412D-58C3-4EE9-BAA2-76C3AD6A9DD4}" destId="{F201BE5A-D4DB-44A7-A54C-9EF4DBDC931C}" srcOrd="0" destOrd="0" presId="urn:microsoft.com/office/officeart/2005/8/layout/hList2"/>
    <dgm:cxn modelId="{AD60CF4A-70FB-43C4-A320-9BB5176A9909}" type="presOf" srcId="{F7194B10-ED95-4A39-8FFF-475286E712C4}" destId="{5BDEBEC8-04DE-40FF-B255-0DCF1918EBF2}" srcOrd="0" destOrd="0" presId="urn:microsoft.com/office/officeart/2005/8/layout/hList2"/>
    <dgm:cxn modelId="{4C376052-62D6-4F11-82E9-38B65599670A}" type="presOf" srcId="{04DA2C2C-5457-42F2-8716-4BBA20315300}" destId="{F201BE5A-D4DB-44A7-A54C-9EF4DBDC931C}" srcOrd="0" destOrd="1" presId="urn:microsoft.com/office/officeart/2005/8/layout/hList2"/>
    <dgm:cxn modelId="{77959BA9-2566-48BF-A779-53A13E756D30}" srcId="{85579BE1-F38A-415F-8BF8-A9321994D19D}" destId="{F7194B10-ED95-4A39-8FFF-475286E712C4}" srcOrd="0" destOrd="0" parTransId="{58FE92A9-4100-43B4-AE59-227B46FE5528}" sibTransId="{C92F50CF-A3D0-416F-A423-C569CAE6FE10}"/>
    <dgm:cxn modelId="{A1520DC2-ABAE-4BF5-8C72-77DF4FBE9D8D}" srcId="{85579BE1-F38A-415F-8BF8-A9321994D19D}" destId="{D166704E-E0A0-4E18-A393-F0BDCD430821}" srcOrd="1" destOrd="0" parTransId="{4D529F6E-92B2-462C-9663-8CCDBB352D3E}" sibTransId="{796AE72E-8932-4D30-92D1-EC576E597FD1}"/>
    <dgm:cxn modelId="{EBCB07D4-711B-46C2-B767-9CF1B5F209C7}" srcId="{F7194B10-ED95-4A39-8FFF-475286E712C4}" destId="{8DCA412D-58C3-4EE9-BAA2-76C3AD6A9DD4}" srcOrd="0" destOrd="0" parTransId="{0C2B9FC4-8357-41FA-8B30-72C8D6B8FEC6}" sibTransId="{3D890330-EC0C-42C6-B51C-C47F232B160E}"/>
    <dgm:cxn modelId="{62B516E7-DD92-426A-A928-196257EC04B6}" srcId="{F7194B10-ED95-4A39-8FFF-475286E712C4}" destId="{04DA2C2C-5457-42F2-8716-4BBA20315300}" srcOrd="1" destOrd="0" parTransId="{016DE250-DE48-4CB3-BE10-B369912580DE}" sibTransId="{4717AFC7-7B42-4B97-B640-265FC26E6A6C}"/>
    <dgm:cxn modelId="{310494FE-BB84-44D8-BD14-3A912E152EA0}" type="presOf" srcId="{C15BB2FD-6AFB-4F1B-B23D-AE0EFF3F5F10}" destId="{B13A7F47-75A2-4919-97A4-100A77C1BDA8}" srcOrd="0" destOrd="0" presId="urn:microsoft.com/office/officeart/2005/8/layout/hList2"/>
    <dgm:cxn modelId="{264A13B1-B5C7-4C4A-817A-87EE3DA8E4EB}" type="presParOf" srcId="{329C6042-2FD1-41D5-8A16-1034F6CF9FB8}" destId="{19BE0B74-ADAB-4C6C-8282-ADFC692FD222}" srcOrd="0" destOrd="0" presId="urn:microsoft.com/office/officeart/2005/8/layout/hList2"/>
    <dgm:cxn modelId="{522327C9-AFAC-4F22-BC82-04C1BB7016F7}" type="presParOf" srcId="{19BE0B74-ADAB-4C6C-8282-ADFC692FD222}" destId="{30B8F185-A08A-4562-8E4E-A1799CA49A7D}" srcOrd="0" destOrd="0" presId="urn:microsoft.com/office/officeart/2005/8/layout/hList2"/>
    <dgm:cxn modelId="{AC7269C8-E268-42F9-A612-8D9D1B5441F4}" type="presParOf" srcId="{19BE0B74-ADAB-4C6C-8282-ADFC692FD222}" destId="{F201BE5A-D4DB-44A7-A54C-9EF4DBDC931C}" srcOrd="1" destOrd="0" presId="urn:microsoft.com/office/officeart/2005/8/layout/hList2"/>
    <dgm:cxn modelId="{FB5D7C43-A683-48C0-8B4F-0BABF9D36AEA}" type="presParOf" srcId="{19BE0B74-ADAB-4C6C-8282-ADFC692FD222}" destId="{5BDEBEC8-04DE-40FF-B255-0DCF1918EBF2}" srcOrd="2" destOrd="0" presId="urn:microsoft.com/office/officeart/2005/8/layout/hList2"/>
    <dgm:cxn modelId="{3CBA2D1B-917F-4DBC-9763-B655C1AC41CD}" type="presParOf" srcId="{329C6042-2FD1-41D5-8A16-1034F6CF9FB8}" destId="{17C0B923-5511-40D3-861A-A086930672EF}" srcOrd="1" destOrd="0" presId="urn:microsoft.com/office/officeart/2005/8/layout/hList2"/>
    <dgm:cxn modelId="{083505EF-AED3-4988-A048-0D29A5BF09C2}" type="presParOf" srcId="{329C6042-2FD1-41D5-8A16-1034F6CF9FB8}" destId="{116B3131-EF50-4F38-95A3-E49B61EE86CB}" srcOrd="2" destOrd="0" presId="urn:microsoft.com/office/officeart/2005/8/layout/hList2"/>
    <dgm:cxn modelId="{6A4165E6-CF7F-4CC2-B11E-E0C626373572}" type="presParOf" srcId="{116B3131-EF50-4F38-95A3-E49B61EE86CB}" destId="{EDB49063-3E89-40D1-86B3-9A82C34F261F}" srcOrd="0" destOrd="0" presId="urn:microsoft.com/office/officeart/2005/8/layout/hList2"/>
    <dgm:cxn modelId="{1CDCCFD8-69BF-47C8-ACE7-436ECF6BAF76}" type="presParOf" srcId="{116B3131-EF50-4F38-95A3-E49B61EE86CB}" destId="{B13A7F47-75A2-4919-97A4-100A77C1BDA8}" srcOrd="1" destOrd="0" presId="urn:microsoft.com/office/officeart/2005/8/layout/hList2"/>
    <dgm:cxn modelId="{A5685F54-E66D-417A-8D49-D15C0809585A}" type="presParOf" srcId="{116B3131-EF50-4F38-95A3-E49B61EE86CB}" destId="{3AE3D77E-BF91-487F-B655-BB9EF5D1E2E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EBEC8-04DE-40FF-B255-0DCF1918EBF2}">
      <dsp:nvSpPr>
        <dsp:cNvPr id="0" name=""/>
        <dsp:cNvSpPr/>
      </dsp:nvSpPr>
      <dsp:spPr>
        <a:xfrm rot="16200000">
          <a:off x="-820107" y="1453471"/>
          <a:ext cx="2153700" cy="45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806" bIns="0" numCol="1" spcCol="1270" anchor="t" anchorCtr="0">
          <a:noAutofit/>
        </a:bodyPr>
        <a:lstStyle/>
        <a:p>
          <a:pPr marL="0" lvl="0" indent="0" algn="r" defTabSz="889000">
            <a:lnSpc>
              <a:spcPct val="90000"/>
            </a:lnSpc>
            <a:spcBef>
              <a:spcPct val="0"/>
            </a:spcBef>
            <a:spcAft>
              <a:spcPct val="35000"/>
            </a:spcAft>
            <a:buNone/>
          </a:pPr>
          <a:r>
            <a:rPr lang="en-CA" sz="2000" b="1" kern="1200" dirty="0">
              <a:solidFill>
                <a:schemeClr val="bg1"/>
              </a:solidFill>
            </a:rPr>
            <a:t>Fixed Mindset</a:t>
          </a:r>
        </a:p>
      </dsp:txBody>
      <dsp:txXfrm>
        <a:off x="-820107" y="1453471"/>
        <a:ext cx="2153700" cy="455590"/>
      </dsp:txXfrm>
    </dsp:sp>
    <dsp:sp modelId="{F201BE5A-D4DB-44A7-A54C-9EF4DBDC931C}">
      <dsp:nvSpPr>
        <dsp:cNvPr id="0" name=""/>
        <dsp:cNvSpPr/>
      </dsp:nvSpPr>
      <dsp:spPr>
        <a:xfrm>
          <a:off x="484538" y="604416"/>
          <a:ext cx="2727224" cy="2153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01806" rIns="192024" bIns="192024" numCol="1" spcCol="1270" anchor="t" anchorCtr="0">
          <a:noAutofit/>
        </a:bodyPr>
        <a:lstStyle/>
        <a:p>
          <a:pPr marL="228600" lvl="1" indent="-228600" algn="l" defTabSz="933450">
            <a:lnSpc>
              <a:spcPct val="90000"/>
            </a:lnSpc>
            <a:spcBef>
              <a:spcPct val="0"/>
            </a:spcBef>
            <a:spcAft>
              <a:spcPct val="15000"/>
            </a:spcAft>
            <a:buChar char="•"/>
          </a:pPr>
          <a:r>
            <a:rPr lang="en-CA" sz="2100" kern="1200" dirty="0"/>
            <a:t>Performance goal-oriented student</a:t>
          </a:r>
        </a:p>
        <a:p>
          <a:pPr marL="228600" lvl="1" indent="-228600" algn="l" defTabSz="933450">
            <a:lnSpc>
              <a:spcPct val="90000"/>
            </a:lnSpc>
            <a:spcBef>
              <a:spcPct val="0"/>
            </a:spcBef>
            <a:spcAft>
              <a:spcPct val="15000"/>
            </a:spcAft>
            <a:buChar char="•"/>
          </a:pPr>
          <a:r>
            <a:rPr lang="en-CA" sz="2100" kern="1200" dirty="0"/>
            <a:t>Wants good grades</a:t>
          </a:r>
        </a:p>
      </dsp:txBody>
      <dsp:txXfrm>
        <a:off x="484538" y="604416"/>
        <a:ext cx="2727224" cy="2153700"/>
      </dsp:txXfrm>
    </dsp:sp>
    <dsp:sp modelId="{30B8F185-A08A-4562-8E4E-A1799CA49A7D}">
      <dsp:nvSpPr>
        <dsp:cNvPr id="0" name=""/>
        <dsp:cNvSpPr/>
      </dsp:nvSpPr>
      <dsp:spPr>
        <a:xfrm>
          <a:off x="28947" y="3037"/>
          <a:ext cx="911181" cy="911181"/>
        </a:xfrm>
        <a:prstGeom prst="rect">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3D77E-BF91-487F-B655-BB9EF5D1E2ED}">
      <dsp:nvSpPr>
        <dsp:cNvPr id="0" name=""/>
        <dsp:cNvSpPr/>
      </dsp:nvSpPr>
      <dsp:spPr>
        <a:xfrm rot="16200000">
          <a:off x="3064834" y="1453471"/>
          <a:ext cx="2153700" cy="45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806" bIns="0" numCol="1" spcCol="1270" anchor="t" anchorCtr="0">
          <a:noAutofit/>
        </a:bodyPr>
        <a:lstStyle/>
        <a:p>
          <a:pPr marL="0" lvl="0" indent="0" algn="r" defTabSz="889000">
            <a:lnSpc>
              <a:spcPct val="90000"/>
            </a:lnSpc>
            <a:spcBef>
              <a:spcPct val="0"/>
            </a:spcBef>
            <a:spcAft>
              <a:spcPct val="35000"/>
            </a:spcAft>
            <a:buNone/>
          </a:pPr>
          <a:r>
            <a:rPr lang="en-CA" sz="2000" b="1" kern="1200" dirty="0">
              <a:solidFill>
                <a:schemeClr val="bg1"/>
              </a:solidFill>
            </a:rPr>
            <a:t>Growth Mindset </a:t>
          </a:r>
        </a:p>
      </dsp:txBody>
      <dsp:txXfrm>
        <a:off x="3064834" y="1453471"/>
        <a:ext cx="2153700" cy="455590"/>
      </dsp:txXfrm>
    </dsp:sp>
    <dsp:sp modelId="{B13A7F47-75A2-4919-97A4-100A77C1BDA8}">
      <dsp:nvSpPr>
        <dsp:cNvPr id="0" name=""/>
        <dsp:cNvSpPr/>
      </dsp:nvSpPr>
      <dsp:spPr>
        <a:xfrm>
          <a:off x="4369480" y="604416"/>
          <a:ext cx="2727224" cy="2153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01806" rIns="192024" bIns="192024" numCol="1" spcCol="1270" anchor="t" anchorCtr="0">
          <a:noAutofit/>
        </a:bodyPr>
        <a:lstStyle/>
        <a:p>
          <a:pPr marL="228600" lvl="1" indent="-228600" algn="l" defTabSz="933450">
            <a:lnSpc>
              <a:spcPct val="90000"/>
            </a:lnSpc>
            <a:spcBef>
              <a:spcPct val="0"/>
            </a:spcBef>
            <a:spcAft>
              <a:spcPct val="15000"/>
            </a:spcAft>
            <a:buChar char="•"/>
          </a:pPr>
          <a:r>
            <a:rPr lang="en-CA" sz="2100" kern="1200" dirty="0"/>
            <a:t>Learning goal-oriented student</a:t>
          </a:r>
        </a:p>
        <a:p>
          <a:pPr marL="228600" lvl="1" indent="-228600" algn="l" defTabSz="933450">
            <a:lnSpc>
              <a:spcPct val="90000"/>
            </a:lnSpc>
            <a:spcBef>
              <a:spcPct val="0"/>
            </a:spcBef>
            <a:spcAft>
              <a:spcPct val="15000"/>
            </a:spcAft>
            <a:buChar char="•"/>
          </a:pPr>
          <a:r>
            <a:rPr lang="en-CA" sz="2100" kern="1200" dirty="0"/>
            <a:t>Wants to understand concepts</a:t>
          </a:r>
        </a:p>
      </dsp:txBody>
      <dsp:txXfrm>
        <a:off x="4369480" y="604416"/>
        <a:ext cx="2727224" cy="2153700"/>
      </dsp:txXfrm>
    </dsp:sp>
    <dsp:sp modelId="{EDB49063-3E89-40D1-86B3-9A82C34F261F}">
      <dsp:nvSpPr>
        <dsp:cNvPr id="0" name=""/>
        <dsp:cNvSpPr/>
      </dsp:nvSpPr>
      <dsp:spPr>
        <a:xfrm>
          <a:off x="3913889" y="3037"/>
          <a:ext cx="911181" cy="911181"/>
        </a:xfrm>
        <a:prstGeom prst="rect">
          <a:avLst/>
        </a:prstGeom>
        <a:blipFill rotWithShape="1">
          <a:blip xmlns:r="http://schemas.openxmlformats.org/officeDocument/2006/relationships" r:embed="rId2"/>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2023-07-17</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3</a:t>
            </a:fld>
            <a:endParaRPr lang="en-CA"/>
          </a:p>
        </p:txBody>
      </p:sp>
    </p:spTree>
    <p:extLst>
      <p:ext uri="{BB962C8B-B14F-4D97-AF65-F5344CB8AC3E}">
        <p14:creationId xmlns:p14="http://schemas.microsoft.com/office/powerpoint/2010/main" val="385040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comment./reflect and refer to text </a:t>
            </a:r>
          </a:p>
        </p:txBody>
      </p:sp>
      <p:sp>
        <p:nvSpPr>
          <p:cNvPr id="4" name="Slide Number Placeholder 3"/>
          <p:cNvSpPr>
            <a:spLocks noGrp="1"/>
          </p:cNvSpPr>
          <p:nvPr>
            <p:ph type="sldNum" sz="quarter" idx="5"/>
          </p:nvPr>
        </p:nvSpPr>
        <p:spPr/>
        <p:txBody>
          <a:bodyPr/>
          <a:lstStyle/>
          <a:p>
            <a:fld id="{7263C679-766A-45F1-8FF1-B02C46674B7E}" type="slidenum">
              <a:rPr lang="en-CA" smtClean="0"/>
              <a:t>14</a:t>
            </a:fld>
            <a:endParaRPr lang="en-CA"/>
          </a:p>
        </p:txBody>
      </p:sp>
    </p:spTree>
    <p:extLst>
      <p:ext uri="{BB962C8B-B14F-4D97-AF65-F5344CB8AC3E}">
        <p14:creationId xmlns:p14="http://schemas.microsoft.com/office/powerpoint/2010/main" val="224574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16</a:t>
            </a:fld>
            <a:endParaRPr lang="en-CA"/>
          </a:p>
        </p:txBody>
      </p:sp>
    </p:spTree>
    <p:extLst>
      <p:ext uri="{BB962C8B-B14F-4D97-AF65-F5344CB8AC3E}">
        <p14:creationId xmlns:p14="http://schemas.microsoft.com/office/powerpoint/2010/main" val="152845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4</a:t>
            </a:fld>
            <a:endParaRPr lang="en-CA"/>
          </a:p>
        </p:txBody>
      </p:sp>
    </p:spTree>
    <p:extLst>
      <p:ext uri="{BB962C8B-B14F-4D97-AF65-F5344CB8AC3E}">
        <p14:creationId xmlns:p14="http://schemas.microsoft.com/office/powerpoint/2010/main" val="391886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5</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161212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7</a:t>
            </a:fld>
            <a:endParaRPr lang="en-CA"/>
          </a:p>
        </p:txBody>
      </p:sp>
    </p:spTree>
    <p:extLst>
      <p:ext uri="{BB962C8B-B14F-4D97-AF65-F5344CB8AC3E}">
        <p14:creationId xmlns:p14="http://schemas.microsoft.com/office/powerpoint/2010/main" val="374744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269294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 Colleges offer support for those with permanent disabilities (and some temporary disabilities). Those with documented disabilities have special legal rights to certain accommodations. Even those whose disabilities are not diagnosed can receive some accommodations.</a:t>
            </a: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251377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12</a:t>
            </a:fld>
            <a:endParaRPr lang="en-CA"/>
          </a:p>
        </p:txBody>
      </p:sp>
    </p:spTree>
    <p:extLst>
      <p:ext uri="{BB962C8B-B14F-4D97-AF65-F5344CB8AC3E}">
        <p14:creationId xmlns:p14="http://schemas.microsoft.com/office/powerpoint/2010/main" val="138676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7/17/2023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iready.ca/"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campusontario.pressbooks.pub/fanshawesoar/chapter/2-8-reflective-activitie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fanshawesoar/chapter/2-9-career-connection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ecampusontario.pressbooks.pub/fanshawesoar/chapter/2-10-fanshawe-resourc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ecampusontario.pressbooks.pub/fanshawesoar/chapter/2-1-self-assess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flic.kr/ps/kiHJP" TargetMode="External"/><Relationship Id="rId4" Type="http://schemas.openxmlformats.org/officeDocument/2006/relationships/hyperlink" Target="https://flic.kr/p/9VzevX"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vark-learn.com/the-vark-questionnair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hyperlink" Target="https://ecampusontario.pressbooks.pub/fanshawesoar/part/appendix-c-what-influences-our-learn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dirty="0"/>
              <a:t>Fanshawe SOAR</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a:xfrm>
            <a:off x="658368" y="3078647"/>
            <a:ext cx="7856982" cy="710573"/>
          </a:xfrm>
        </p:spPr>
        <p:txBody>
          <a:bodyPr/>
          <a:lstStyle/>
          <a:p>
            <a:r>
              <a:rPr lang="en-US" dirty="0"/>
              <a:t>Chapter 2: Learning &amp; Knowing Yourself / Who Am I</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CA" dirty="0"/>
              <a:t>2.5 Learning Challenges</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349" y="1230314"/>
            <a:ext cx="8155600" cy="2921061"/>
          </a:xfrm>
        </p:spPr>
        <p:txBody>
          <a:bodyPr>
            <a:normAutofit/>
          </a:bodyPr>
          <a:lstStyle/>
          <a:p>
            <a:pPr marL="457200" indent="-457200">
              <a:buFont typeface="Arial" panose="020B0604020202020204" pitchFamily="34" charset="0"/>
              <a:buChar char="•"/>
            </a:pPr>
            <a:r>
              <a:rPr lang="en-CA" sz="1800" dirty="0"/>
              <a:t>Challenges may include: circumstantial, environmental, self-inflicted, disabilities, etc.</a:t>
            </a:r>
          </a:p>
          <a:p>
            <a:pPr marL="457200" indent="-457200">
              <a:buFont typeface="Arial" panose="020B0604020202020204" pitchFamily="34" charset="0"/>
              <a:buChar char="•"/>
            </a:pPr>
            <a:r>
              <a:rPr lang="en-CA" sz="1800" dirty="0"/>
              <a:t>Identifying your personal challenges is crucial for success</a:t>
            </a:r>
          </a:p>
          <a:p>
            <a:pPr marL="457200" indent="-457200">
              <a:buFont typeface="Arial" panose="020B0604020202020204" pitchFamily="34" charset="0"/>
              <a:buChar char="•"/>
            </a:pPr>
            <a:r>
              <a:rPr lang="en-CA" sz="1800" dirty="0"/>
              <a:t>Systemic barriers – harassment, racism, violence, etc. </a:t>
            </a:r>
          </a:p>
          <a:p>
            <a:pPr marL="457200" indent="-457200">
              <a:buFont typeface="Arial" panose="020B0604020202020204" pitchFamily="34" charset="0"/>
              <a:buChar char="•"/>
            </a:pPr>
            <a:r>
              <a:rPr lang="en-CA" sz="1800" dirty="0"/>
              <a:t>Accessibility barriers – colleges offer support in the form of:</a:t>
            </a:r>
          </a:p>
          <a:p>
            <a:pPr marL="1028689" lvl="1" indent="-457200"/>
            <a:r>
              <a:rPr lang="en-CA" sz="1400" dirty="0"/>
              <a:t>Accommodations </a:t>
            </a:r>
          </a:p>
          <a:p>
            <a:pPr marL="1028689" lvl="1" indent="-457200"/>
            <a:r>
              <a:rPr lang="en-CA" sz="1400" dirty="0"/>
              <a:t>Assistive technology</a:t>
            </a:r>
            <a:r>
              <a:rPr lang="en-CA" sz="1800" dirty="0"/>
              <a:t> </a:t>
            </a:r>
          </a:p>
          <a:p>
            <a:endParaRPr lang="en-CA" sz="1800" b="1" dirty="0">
              <a:solidFill>
                <a:srgbClr val="E2231A"/>
              </a:solidFill>
            </a:endParaRPr>
          </a:p>
        </p:txBody>
      </p:sp>
      <p:grpSp>
        <p:nvGrpSpPr>
          <p:cNvPr id="4" name="Group 3">
            <a:extLst>
              <a:ext uri="{FF2B5EF4-FFF2-40B4-BE49-F238E27FC236}">
                <a16:creationId xmlns:a16="http://schemas.microsoft.com/office/drawing/2014/main" id="{DBC60A23-074E-4CF5-A2F2-DD26F2C4CF66}"/>
              </a:ext>
              <a:ext uri="{C183D7F6-B498-43B3-948B-1728B52AA6E4}">
                <adec:decorative xmlns:adec="http://schemas.microsoft.com/office/drawing/2017/decorative" val="1"/>
              </a:ext>
            </a:extLst>
          </p:cNvPr>
          <p:cNvGrpSpPr/>
          <p:nvPr/>
        </p:nvGrpSpPr>
        <p:grpSpPr>
          <a:xfrm>
            <a:off x="2528602" y="4933950"/>
            <a:ext cx="6443948" cy="633183"/>
            <a:chOff x="2559495" y="1989419"/>
            <a:chExt cx="7200000" cy="630000"/>
          </a:xfrm>
        </p:grpSpPr>
        <p:sp>
          <p:nvSpPr>
            <p:cNvPr id="5" name="Rounded Rectangle 6">
              <a:extLst>
                <a:ext uri="{FF2B5EF4-FFF2-40B4-BE49-F238E27FC236}">
                  <a16:creationId xmlns:a16="http://schemas.microsoft.com/office/drawing/2014/main" id="{2F812C82-882E-4ADC-8DA0-609C780F8146}"/>
                </a:ext>
              </a:extLst>
            </p:cNvPr>
            <p:cNvSpPr/>
            <p:nvPr/>
          </p:nvSpPr>
          <p:spPr>
            <a:xfrm>
              <a:off x="2559495" y="1989419"/>
              <a:ext cx="7200000" cy="630000"/>
            </a:xfrm>
            <a:prstGeom prst="roundRect">
              <a:avLst>
                <a:gd name="adj" fmla="val 50000"/>
              </a:avLst>
            </a:prstGeom>
            <a:solidFill>
              <a:srgbClr val="EDC13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A1D8D7B-A097-4421-AB07-1800CA60F39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596317" y="2010282"/>
              <a:ext cx="576000" cy="576000"/>
            </a:xfrm>
            <a:prstGeom prst="rect">
              <a:avLst/>
            </a:prstGeom>
          </p:spPr>
        </p:pic>
        <p:sp>
          <p:nvSpPr>
            <p:cNvPr id="7" name="TextBox 6">
              <a:extLst>
                <a:ext uri="{FF2B5EF4-FFF2-40B4-BE49-F238E27FC236}">
                  <a16:creationId xmlns:a16="http://schemas.microsoft.com/office/drawing/2014/main" id="{71717100-EFD7-4C7A-8CDB-85E03571B9E5}"/>
                </a:ext>
              </a:extLst>
            </p:cNvPr>
            <p:cNvSpPr txBox="1"/>
            <p:nvPr/>
          </p:nvSpPr>
          <p:spPr>
            <a:xfrm>
              <a:off x="3336285" y="2027420"/>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Opportunity</a:t>
              </a:r>
            </a:p>
          </p:txBody>
        </p:sp>
        <p:pic>
          <p:nvPicPr>
            <p:cNvPr id="8" name="Picture 7">
              <a:extLst>
                <a:ext uri="{FF2B5EF4-FFF2-40B4-BE49-F238E27FC236}">
                  <a16:creationId xmlns:a16="http://schemas.microsoft.com/office/drawing/2014/main" id="{330B52D6-A281-4A25-8F26-3F59CFF95E8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134399" y="2010282"/>
              <a:ext cx="576000" cy="576000"/>
            </a:xfrm>
            <a:prstGeom prst="rect">
              <a:avLst/>
            </a:prstGeom>
          </p:spPr>
        </p:pic>
      </p:grpSp>
    </p:spTree>
    <p:extLst>
      <p:ext uri="{BB962C8B-B14F-4D97-AF65-F5344CB8AC3E}">
        <p14:creationId xmlns:p14="http://schemas.microsoft.com/office/powerpoint/2010/main" val="157347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2.6 Learning Online</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5"/>
            <a:ext cx="4077652" cy="2344990"/>
          </a:xfrm>
        </p:spPr>
        <p:txBody>
          <a:bodyPr>
            <a:normAutofit fontScale="92500" lnSpcReduction="10000"/>
          </a:bodyPr>
          <a:lstStyle/>
          <a:p>
            <a:pPr marL="457200" indent="-457200">
              <a:buFont typeface="Arial" panose="020B0604020202020204" pitchFamily="34" charset="0"/>
              <a:buChar char="•"/>
            </a:pPr>
            <a:r>
              <a:rPr lang="en-CA" sz="1800" dirty="0"/>
              <a:t>High level of self-directed learning required</a:t>
            </a:r>
          </a:p>
          <a:p>
            <a:pPr marL="457200" indent="-457200">
              <a:buFont typeface="Arial" panose="020B0604020202020204" pitchFamily="34" charset="0"/>
              <a:buChar char="•"/>
            </a:pPr>
            <a:r>
              <a:rPr lang="en-CA" sz="1800" dirty="0"/>
              <a:t>Instructor is not the central figure in the learning environment</a:t>
            </a:r>
          </a:p>
          <a:p>
            <a:pPr marL="457200" indent="-457200">
              <a:buFont typeface="Arial" panose="020B0604020202020204" pitchFamily="34" charset="0"/>
              <a:buChar char="•"/>
            </a:pPr>
            <a:r>
              <a:rPr lang="en-CA" sz="1800" dirty="0"/>
              <a:t>Social intelligence skill development </a:t>
            </a:r>
          </a:p>
          <a:p>
            <a:pPr marL="457200" indent="-457200">
              <a:buFont typeface="Arial" panose="020B0604020202020204" pitchFamily="34" charset="0"/>
              <a:buChar char="•"/>
            </a:pPr>
            <a:r>
              <a:rPr lang="en-CA" sz="1800" dirty="0"/>
              <a:t>Online may feel harder; it requires more independency</a:t>
            </a:r>
          </a:p>
          <a:p>
            <a:pPr marL="457200" indent="-457200">
              <a:buFont typeface="Arial" panose="020B0604020202020204" pitchFamily="34" charset="0"/>
              <a:buChar char="•"/>
            </a:pPr>
            <a:endParaRPr lang="en-CA" sz="1800" dirty="0"/>
          </a:p>
        </p:txBody>
      </p:sp>
      <p:sp>
        <p:nvSpPr>
          <p:cNvPr id="4" name="TextBox 3">
            <a:extLst>
              <a:ext uri="{FF2B5EF4-FFF2-40B4-BE49-F238E27FC236}">
                <a16:creationId xmlns:a16="http://schemas.microsoft.com/office/drawing/2014/main" id="{12495035-D0C7-49DD-B796-52D5EFFEA5E9}"/>
              </a:ext>
            </a:extLst>
          </p:cNvPr>
          <p:cNvSpPr txBox="1"/>
          <p:nvPr/>
        </p:nvSpPr>
        <p:spPr>
          <a:xfrm>
            <a:off x="494053" y="3845733"/>
            <a:ext cx="8229029" cy="616194"/>
          </a:xfrm>
          <a:prstGeom prst="rect">
            <a:avLst/>
          </a:prstGeom>
          <a:solidFill>
            <a:schemeClr val="tx2"/>
          </a:solidFill>
        </p:spPr>
        <p:txBody>
          <a:bodyPr wrap="square" rtlCol="0">
            <a:spAutoFit/>
          </a:bodyPr>
          <a:lstStyle/>
          <a:p>
            <a:r>
              <a:rPr lang="en-CA" sz="2000" b="1" dirty="0">
                <a:solidFill>
                  <a:srgbClr val="E2231A"/>
                </a:solidFill>
              </a:rPr>
              <a:t>Try This:  </a:t>
            </a:r>
            <a:r>
              <a:rPr lang="en-CA" sz="2000" b="1" dirty="0">
                <a:solidFill>
                  <a:srgbClr val="E2231A"/>
                </a:solidFill>
                <a:hlinkClick r:id="rId3"/>
              </a:rPr>
              <a:t>Online Learning Readiness Indicator</a:t>
            </a:r>
            <a:r>
              <a:rPr lang="en-CA" sz="2000" b="1" dirty="0">
                <a:solidFill>
                  <a:srgbClr val="E2231A"/>
                </a:solidFill>
              </a:rPr>
              <a:t> </a:t>
            </a:r>
            <a:endParaRPr lang="en-CA" sz="2000" dirty="0">
              <a:solidFill>
                <a:srgbClr val="646469"/>
              </a:solidFill>
            </a:endParaRPr>
          </a:p>
          <a:p>
            <a:endParaRPr lang="en-CA" dirty="0"/>
          </a:p>
        </p:txBody>
      </p:sp>
      <p:pic>
        <p:nvPicPr>
          <p:cNvPr id="5" name="Picture 4">
            <a:extLst>
              <a:ext uri="{FF2B5EF4-FFF2-40B4-BE49-F238E27FC236}">
                <a16:creationId xmlns:a16="http://schemas.microsoft.com/office/drawing/2014/main" id="{DF297989-028B-414A-A247-69FA6F7B03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91437" y="247733"/>
            <a:ext cx="1388128" cy="1442923"/>
          </a:xfrm>
          <a:prstGeom prst="rect">
            <a:avLst/>
          </a:prstGeom>
        </p:spPr>
      </p:pic>
      <p:pic>
        <p:nvPicPr>
          <p:cNvPr id="7" name="Picture 6" descr="QR code for 2.6">
            <a:extLst>
              <a:ext uri="{FF2B5EF4-FFF2-40B4-BE49-F238E27FC236}">
                <a16:creationId xmlns:a16="http://schemas.microsoft.com/office/drawing/2014/main" id="{2CBC689E-7ABC-4F12-9CDF-A35D6D67AEDF}"/>
              </a:ext>
            </a:extLst>
          </p:cNvPr>
          <p:cNvPicPr>
            <a:picLocks noChangeAspect="1"/>
          </p:cNvPicPr>
          <p:nvPr/>
        </p:nvPicPr>
        <p:blipFill>
          <a:blip r:embed="rId5"/>
          <a:stretch>
            <a:fillRect/>
          </a:stretch>
        </p:blipFill>
        <p:spPr>
          <a:xfrm>
            <a:off x="6466513" y="2228505"/>
            <a:ext cx="2109978" cy="2109978"/>
          </a:xfrm>
          <a:prstGeom prst="rect">
            <a:avLst/>
          </a:prstGeom>
        </p:spPr>
      </p:pic>
      <p:pic>
        <p:nvPicPr>
          <p:cNvPr id="8" name="Picture 7">
            <a:extLst>
              <a:ext uri="{FF2B5EF4-FFF2-40B4-BE49-F238E27FC236}">
                <a16:creationId xmlns:a16="http://schemas.microsoft.com/office/drawing/2014/main" id="{FD208C62-7ACF-432F-B460-3610DADE40D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79565" y="1038102"/>
            <a:ext cx="1324160" cy="1305107"/>
          </a:xfrm>
          <a:prstGeom prst="rect">
            <a:avLst/>
          </a:prstGeom>
        </p:spPr>
      </p:pic>
      <p:pic>
        <p:nvPicPr>
          <p:cNvPr id="9" name="Picture 8">
            <a:extLst>
              <a:ext uri="{FF2B5EF4-FFF2-40B4-BE49-F238E27FC236}">
                <a16:creationId xmlns:a16="http://schemas.microsoft.com/office/drawing/2014/main" id="{60045AE6-4261-442B-99F4-412DF75E46E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061606" y="1731666"/>
            <a:ext cx="1295581" cy="1267002"/>
          </a:xfrm>
          <a:prstGeom prst="rect">
            <a:avLst/>
          </a:prstGeom>
        </p:spPr>
      </p:pic>
    </p:spTree>
    <p:extLst>
      <p:ext uri="{BB962C8B-B14F-4D97-AF65-F5344CB8AC3E}">
        <p14:creationId xmlns:p14="http://schemas.microsoft.com/office/powerpoint/2010/main" val="411449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2.7 Take Action – Take Charge of Your Learning Experience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4"/>
            <a:ext cx="8155305" cy="3323397"/>
          </a:xfrm>
        </p:spPr>
        <p:txBody>
          <a:bodyPr>
            <a:normAutofit fontScale="92500" lnSpcReduction="10000"/>
          </a:bodyPr>
          <a:lstStyle/>
          <a:p>
            <a:pPr marL="457200" indent="-457200">
              <a:buFont typeface="Arial" panose="020B0604020202020204" pitchFamily="34" charset="0"/>
              <a:buChar char="•"/>
            </a:pPr>
            <a:r>
              <a:rPr lang="en-CA" sz="2400" dirty="0"/>
              <a:t>Your experiences and needs will dictate your ideal learning process</a:t>
            </a:r>
          </a:p>
          <a:p>
            <a:pPr marL="1028689" lvl="1" indent="-457200"/>
            <a:r>
              <a:rPr lang="en-CA" sz="1900" dirty="0"/>
              <a:t>Plan your own instruction; assess frequently</a:t>
            </a:r>
          </a:p>
          <a:p>
            <a:pPr marL="1028689" lvl="1" indent="-457200"/>
            <a:r>
              <a:rPr lang="en-CA" sz="1900" dirty="0"/>
              <a:t>Create a safe environment for mistakes </a:t>
            </a:r>
          </a:p>
          <a:p>
            <a:pPr marL="1028689" lvl="1" indent="-457200"/>
            <a:r>
              <a:rPr lang="en-CA" sz="1900" dirty="0"/>
              <a:t>Turn tasks into problems you have to solve/accomplish</a:t>
            </a:r>
          </a:p>
          <a:p>
            <a:pPr marL="1028689" lvl="1" indent="-457200"/>
            <a:r>
              <a:rPr lang="en-CA" sz="1900" dirty="0"/>
              <a:t>Relate your learning activities to your goal occupation</a:t>
            </a:r>
          </a:p>
          <a:p>
            <a:pPr marL="1028689" lvl="1" indent="-457200"/>
            <a:r>
              <a:rPr lang="en-CA" sz="1900" dirty="0"/>
              <a:t>Learn to manage time efficiently </a:t>
            </a:r>
          </a:p>
          <a:p>
            <a:pPr marL="1028689" lvl="1" indent="-457200"/>
            <a:r>
              <a:rPr lang="en-CA" sz="1900" dirty="0"/>
              <a:t>Think of your instructors as partners in your education</a:t>
            </a:r>
          </a:p>
        </p:txBody>
      </p:sp>
      <p:grpSp>
        <p:nvGrpSpPr>
          <p:cNvPr id="4" name="Group 3">
            <a:extLst>
              <a:ext uri="{FF2B5EF4-FFF2-40B4-BE49-F238E27FC236}">
                <a16:creationId xmlns:a16="http://schemas.microsoft.com/office/drawing/2014/main" id="{FBCEF720-52A3-4D82-8EFC-96AFF9C5B156}"/>
              </a:ext>
              <a:ext uri="{C183D7F6-B498-43B3-948B-1728B52AA6E4}">
                <adec:decorative xmlns:adec="http://schemas.microsoft.com/office/drawing/2017/decorative" val="1"/>
              </a:ext>
            </a:extLst>
          </p:cNvPr>
          <p:cNvGrpSpPr/>
          <p:nvPr/>
        </p:nvGrpSpPr>
        <p:grpSpPr>
          <a:xfrm>
            <a:off x="2566702" y="4972050"/>
            <a:ext cx="6405848" cy="587366"/>
            <a:chOff x="2510399" y="3114000"/>
            <a:chExt cx="7200000" cy="630000"/>
          </a:xfrm>
        </p:grpSpPr>
        <p:sp>
          <p:nvSpPr>
            <p:cNvPr id="5" name="Rounded Rectangle 15">
              <a:extLst>
                <a:ext uri="{FF2B5EF4-FFF2-40B4-BE49-F238E27FC236}">
                  <a16:creationId xmlns:a16="http://schemas.microsoft.com/office/drawing/2014/main" id="{F6529991-EAF5-47C1-B72E-2C571F04F067}"/>
                </a:ext>
              </a:extLst>
            </p:cNvPr>
            <p:cNvSpPr/>
            <p:nvPr/>
          </p:nvSpPr>
          <p:spPr>
            <a:xfrm>
              <a:off x="2510399" y="3114000"/>
              <a:ext cx="7200000" cy="630000"/>
            </a:xfrm>
            <a:prstGeom prst="roundRect">
              <a:avLst>
                <a:gd name="adj" fmla="val 50000"/>
              </a:avLst>
            </a:prstGeom>
            <a:solidFill>
              <a:srgbClr val="6BA24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A26CA1F8-82E4-42E1-AE7F-8B109712035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547221" y="3134863"/>
              <a:ext cx="576000" cy="576000"/>
            </a:xfrm>
            <a:prstGeom prst="rect">
              <a:avLst/>
            </a:prstGeom>
          </p:spPr>
        </p:pic>
        <p:sp>
          <p:nvSpPr>
            <p:cNvPr id="7" name="TextBox 6">
              <a:extLst>
                <a:ext uri="{FF2B5EF4-FFF2-40B4-BE49-F238E27FC236}">
                  <a16:creationId xmlns:a16="http://schemas.microsoft.com/office/drawing/2014/main" id="{B52ABDE5-C800-4757-9957-D28B3DF7DB02}"/>
                </a:ext>
              </a:extLst>
            </p:cNvPr>
            <p:cNvSpPr txBox="1"/>
            <p:nvPr/>
          </p:nvSpPr>
          <p:spPr>
            <a:xfrm>
              <a:off x="3287189" y="3152001"/>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Action</a:t>
              </a:r>
            </a:p>
          </p:txBody>
        </p:sp>
        <p:pic>
          <p:nvPicPr>
            <p:cNvPr id="8" name="Picture 7">
              <a:extLst>
                <a:ext uri="{FF2B5EF4-FFF2-40B4-BE49-F238E27FC236}">
                  <a16:creationId xmlns:a16="http://schemas.microsoft.com/office/drawing/2014/main" id="{02639FDD-B677-43A1-9327-1E4622EBFAD5}"/>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9085303" y="3134863"/>
              <a:ext cx="576000" cy="576000"/>
            </a:xfrm>
            <a:prstGeom prst="rect">
              <a:avLst/>
            </a:prstGeom>
          </p:spPr>
        </p:pic>
      </p:grpSp>
    </p:spTree>
    <p:extLst>
      <p:ext uri="{BB962C8B-B14F-4D97-AF65-F5344CB8AC3E}">
        <p14:creationId xmlns:p14="http://schemas.microsoft.com/office/powerpoint/2010/main" val="139813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2.8 Reflective Activities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5"/>
            <a:ext cx="7944213" cy="2344990"/>
          </a:xfrm>
        </p:spPr>
        <p:txBody>
          <a:bodyPr>
            <a:normAutofit/>
          </a:bodyPr>
          <a:lstStyle/>
          <a:p>
            <a:r>
              <a:rPr lang="en-CA" dirty="0">
                <a:solidFill>
                  <a:schemeClr val="bg1"/>
                </a:solidFill>
              </a:rPr>
              <a:t>Do you know your learning style?  Watch the TEDx Video in </a:t>
            </a:r>
            <a:r>
              <a:rPr lang="en-CA" dirty="0">
                <a:solidFill>
                  <a:schemeClr val="bg1"/>
                </a:solidFill>
                <a:hlinkClick r:id="rId3"/>
              </a:rPr>
              <a:t>Section 2.8</a:t>
            </a:r>
            <a:r>
              <a:rPr lang="en-CA" dirty="0">
                <a:solidFill>
                  <a:schemeClr val="bg1"/>
                </a:solidFill>
              </a:rPr>
              <a:t> and complete the reflective activities to help you understand your own learning preferences, the results may surprise you! </a:t>
            </a:r>
          </a:p>
          <a:p>
            <a:pPr marL="457200" indent="-457200">
              <a:buFont typeface="Arial" panose="020B0604020202020204" pitchFamily="34" charset="0"/>
              <a:buChar char="•"/>
            </a:pPr>
            <a:endParaRPr lang="en-CA" sz="1800" u="sng" dirty="0"/>
          </a:p>
        </p:txBody>
      </p:sp>
      <p:grpSp>
        <p:nvGrpSpPr>
          <p:cNvPr id="4" name="Group 3">
            <a:extLst>
              <a:ext uri="{FF2B5EF4-FFF2-40B4-BE49-F238E27FC236}">
                <a16:creationId xmlns:a16="http://schemas.microsoft.com/office/drawing/2014/main" id="{2162FA24-60B5-4960-91DC-5D6869EBBC3B}"/>
              </a:ext>
              <a:ext uri="{C183D7F6-B498-43B3-948B-1728B52AA6E4}">
                <adec:decorative xmlns:adec="http://schemas.microsoft.com/office/drawing/2017/decorative" val="1"/>
              </a:ext>
            </a:extLst>
          </p:cNvPr>
          <p:cNvGrpSpPr/>
          <p:nvPr/>
        </p:nvGrpSpPr>
        <p:grpSpPr>
          <a:xfrm>
            <a:off x="2528888" y="4957763"/>
            <a:ext cx="6471052" cy="603462"/>
            <a:chOff x="2510399" y="3114000"/>
            <a:chExt cx="7200000" cy="630000"/>
          </a:xfrm>
        </p:grpSpPr>
        <p:sp>
          <p:nvSpPr>
            <p:cNvPr id="5" name="Rounded Rectangle 21">
              <a:extLst>
                <a:ext uri="{FF2B5EF4-FFF2-40B4-BE49-F238E27FC236}">
                  <a16:creationId xmlns:a16="http://schemas.microsoft.com/office/drawing/2014/main" id="{DCCF7760-4BC1-4B59-88FC-16045A839BEE}"/>
                </a:ext>
              </a:extLst>
            </p:cNvPr>
            <p:cNvSpPr/>
            <p:nvPr/>
          </p:nvSpPr>
          <p:spPr>
            <a:xfrm>
              <a:off x="2510399" y="3114000"/>
              <a:ext cx="7200000" cy="630000"/>
            </a:xfrm>
            <a:prstGeom prst="roundRect">
              <a:avLst>
                <a:gd name="adj" fmla="val 50000"/>
              </a:avLst>
            </a:prstGeom>
            <a:solidFill>
              <a:srgbClr val="4977C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25EB1838-D6A0-44C2-98AD-B947BB8CE01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2547700" y="3134863"/>
              <a:ext cx="575041" cy="576000"/>
            </a:xfrm>
            <a:prstGeom prst="rect">
              <a:avLst/>
            </a:prstGeom>
          </p:spPr>
        </p:pic>
        <p:sp>
          <p:nvSpPr>
            <p:cNvPr id="7" name="TextBox 6">
              <a:extLst>
                <a:ext uri="{FF2B5EF4-FFF2-40B4-BE49-F238E27FC236}">
                  <a16:creationId xmlns:a16="http://schemas.microsoft.com/office/drawing/2014/main" id="{1D276DE6-0182-4488-B82B-903529E97BF6}"/>
                </a:ext>
              </a:extLst>
            </p:cNvPr>
            <p:cNvSpPr txBox="1"/>
            <p:nvPr/>
          </p:nvSpPr>
          <p:spPr>
            <a:xfrm>
              <a:off x="3287189" y="3152001"/>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Reflect</a:t>
              </a:r>
            </a:p>
          </p:txBody>
        </p:sp>
        <p:pic>
          <p:nvPicPr>
            <p:cNvPr id="8" name="Picture 7">
              <a:extLst>
                <a:ext uri="{FF2B5EF4-FFF2-40B4-BE49-F238E27FC236}">
                  <a16:creationId xmlns:a16="http://schemas.microsoft.com/office/drawing/2014/main" id="{F439C61A-032D-48F0-93AB-A3AF16A9B98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085782" y="3134863"/>
              <a:ext cx="575041" cy="576000"/>
            </a:xfrm>
            <a:prstGeom prst="rect">
              <a:avLst/>
            </a:prstGeom>
          </p:spPr>
        </p:pic>
      </p:grpSp>
    </p:spTree>
    <p:extLst>
      <p:ext uri="{BB962C8B-B14F-4D97-AF65-F5344CB8AC3E}">
        <p14:creationId xmlns:p14="http://schemas.microsoft.com/office/powerpoint/2010/main" val="39686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2.9 Career Connections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29710"/>
            <a:ext cx="6069601" cy="3456590"/>
          </a:xfrm>
        </p:spPr>
        <p:txBody>
          <a:bodyPr>
            <a:normAutofit lnSpcReduction="10000"/>
          </a:bodyPr>
          <a:lstStyle/>
          <a:p>
            <a:r>
              <a:rPr lang="en-CA" dirty="0"/>
              <a:t>Developing your self-directed learning skills will help you develop your novel and adaptive thinking skills, and implement solutions to solve complex problems.  </a:t>
            </a:r>
          </a:p>
          <a:p>
            <a:r>
              <a:rPr lang="en-CA" dirty="0"/>
              <a:t>Visit </a:t>
            </a:r>
            <a:r>
              <a:rPr lang="en-CA" dirty="0">
                <a:hlinkClick r:id="rId3"/>
              </a:rPr>
              <a:t>Section 2.9 </a:t>
            </a:r>
            <a:r>
              <a:rPr lang="en-CA" dirty="0"/>
              <a:t>for tips on how understanding learning styles will help you in your career. </a:t>
            </a:r>
            <a:endParaRPr lang="en-CA" sz="1800" u="sng" dirty="0"/>
          </a:p>
          <a:p>
            <a:endParaRPr lang="en-CA" sz="1800" u="sng" dirty="0"/>
          </a:p>
        </p:txBody>
      </p:sp>
      <p:pic>
        <p:nvPicPr>
          <p:cNvPr id="4" name="Picture 3" descr="7 job skills: global citizenship, self-directed learning, social intelligence, resilience, novel and adaptive thinking, implementation skills, complex problem solving">
            <a:extLst>
              <a:ext uri="{FF2B5EF4-FFF2-40B4-BE49-F238E27FC236}">
                <a16:creationId xmlns:a16="http://schemas.microsoft.com/office/drawing/2014/main" id="{B31D8AE0-8DED-4096-87B1-B909167C5E93}"/>
              </a:ext>
            </a:extLst>
          </p:cNvPr>
          <p:cNvPicPr>
            <a:picLocks noChangeAspect="1"/>
          </p:cNvPicPr>
          <p:nvPr/>
        </p:nvPicPr>
        <p:blipFill>
          <a:blip r:embed="rId4"/>
          <a:stretch>
            <a:fillRect/>
          </a:stretch>
        </p:blipFill>
        <p:spPr>
          <a:xfrm>
            <a:off x="6379079" y="1678935"/>
            <a:ext cx="2556323" cy="2357129"/>
          </a:xfrm>
          <a:prstGeom prst="rect">
            <a:avLst/>
          </a:prstGeom>
        </p:spPr>
      </p:pic>
    </p:spTree>
    <p:extLst>
      <p:ext uri="{BB962C8B-B14F-4D97-AF65-F5344CB8AC3E}">
        <p14:creationId xmlns:p14="http://schemas.microsoft.com/office/powerpoint/2010/main" val="64673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2.10 Fanshawe Resources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4"/>
            <a:ext cx="4782502" cy="2808285"/>
          </a:xfrm>
        </p:spPr>
        <p:txBody>
          <a:bodyPr>
            <a:normAutofit/>
          </a:bodyPr>
          <a:lstStyle/>
          <a:p>
            <a:r>
              <a:rPr lang="en-CA" dirty="0"/>
              <a:t>Visit </a:t>
            </a:r>
            <a:r>
              <a:rPr lang="en-CA" dirty="0">
                <a:hlinkClick r:id="rId3"/>
              </a:rPr>
              <a:t>Section 2.10 </a:t>
            </a:r>
            <a:r>
              <a:rPr lang="en-CA" dirty="0"/>
              <a:t>or scan the QR Code for links and resources to help you achieve academic success at Fanshawe.</a:t>
            </a:r>
            <a:endParaRPr lang="en-CA" sz="1800" u="sng" dirty="0"/>
          </a:p>
        </p:txBody>
      </p:sp>
      <p:pic>
        <p:nvPicPr>
          <p:cNvPr id="5" name="Picture 4" descr="QR code for 2.10">
            <a:extLst>
              <a:ext uri="{FF2B5EF4-FFF2-40B4-BE49-F238E27FC236}">
                <a16:creationId xmlns:a16="http://schemas.microsoft.com/office/drawing/2014/main" id="{249D46BF-53BF-42CA-9904-06A2B1DAC777}"/>
              </a:ext>
            </a:extLst>
          </p:cNvPr>
          <p:cNvPicPr>
            <a:picLocks noChangeAspect="1"/>
          </p:cNvPicPr>
          <p:nvPr/>
        </p:nvPicPr>
        <p:blipFill>
          <a:blip r:embed="rId4"/>
          <a:stretch>
            <a:fillRect/>
          </a:stretch>
        </p:blipFill>
        <p:spPr>
          <a:xfrm>
            <a:off x="6050248" y="919390"/>
            <a:ext cx="2857500" cy="2857500"/>
          </a:xfrm>
          <a:prstGeom prst="rect">
            <a:avLst/>
          </a:prstGeom>
        </p:spPr>
      </p:pic>
    </p:spTree>
    <p:extLst>
      <p:ext uri="{BB962C8B-B14F-4D97-AF65-F5344CB8AC3E}">
        <p14:creationId xmlns:p14="http://schemas.microsoft.com/office/powerpoint/2010/main" val="54389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2.11 Key Takeaways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a:normAutofit lnSpcReduction="10000"/>
          </a:bodyPr>
          <a:lstStyle/>
          <a:p>
            <a:pPr marL="285750" indent="-285750">
              <a:buFont typeface="Arial" panose="020B0604020202020204" pitchFamily="34" charset="0"/>
              <a:buChar char="•"/>
            </a:pPr>
            <a:r>
              <a:rPr lang="en-CA" sz="2400" dirty="0"/>
              <a:t>You’re responsible for your learning</a:t>
            </a:r>
          </a:p>
          <a:p>
            <a:pPr marL="285750" indent="-285750">
              <a:buFont typeface="Arial" panose="020B0604020202020204" pitchFamily="34" charset="0"/>
              <a:buChar char="•"/>
            </a:pPr>
            <a:r>
              <a:rPr lang="en-CA" sz="2400" dirty="0"/>
              <a:t>Learning goes well beyond memorization</a:t>
            </a:r>
          </a:p>
          <a:p>
            <a:pPr marL="285750" indent="-285750">
              <a:buFont typeface="Arial" panose="020B0604020202020204" pitchFamily="34" charset="0"/>
              <a:buChar char="•"/>
            </a:pPr>
            <a:r>
              <a:rPr lang="en-CA" sz="2400" dirty="0"/>
              <a:t>Application and understanding of concepts are crucial</a:t>
            </a:r>
          </a:p>
          <a:p>
            <a:pPr marL="285750" indent="-285750">
              <a:buFont typeface="Arial" panose="020B0604020202020204" pitchFamily="34" charset="0"/>
              <a:buChar char="•"/>
            </a:pPr>
            <a:r>
              <a:rPr lang="en-CA" sz="2400" dirty="0"/>
              <a:t>Reflecting on your learning will help identify relatable strategies</a:t>
            </a:r>
          </a:p>
          <a:p>
            <a:pPr marL="285750" indent="-285750">
              <a:buFont typeface="Arial" panose="020B0604020202020204" pitchFamily="34" charset="0"/>
              <a:buChar char="•"/>
            </a:pPr>
            <a:r>
              <a:rPr lang="en-CA" sz="2400" dirty="0"/>
              <a:t>Supports exist for many challenges—seek them out!</a:t>
            </a:r>
          </a:p>
          <a:p>
            <a:pPr marL="285750" indent="-285750">
              <a:buFont typeface="Arial" panose="020B0604020202020204" pitchFamily="34" charset="0"/>
              <a:buChar char="•"/>
            </a:pPr>
            <a:r>
              <a:rPr lang="en-CA" sz="2400" dirty="0"/>
              <a:t>Identify who your support network is</a:t>
            </a:r>
          </a:p>
          <a:p>
            <a:pPr marL="285750" indent="-285750">
              <a:buFont typeface="Arial" panose="020B0604020202020204" pitchFamily="34" charset="0"/>
              <a:buChar char="•"/>
            </a:pPr>
            <a:endParaRPr lang="en-CA" sz="1800" dirty="0"/>
          </a:p>
        </p:txBody>
      </p:sp>
    </p:spTree>
    <p:extLst>
      <p:ext uri="{BB962C8B-B14F-4D97-AF65-F5344CB8AC3E}">
        <p14:creationId xmlns:p14="http://schemas.microsoft.com/office/powerpoint/2010/main" val="34429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2.0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rmAutofit fontScale="62500" lnSpcReduction="20000"/>
          </a:bodyPr>
          <a:lstStyle/>
          <a:p>
            <a:r>
              <a:rPr lang="en-CA" dirty="0"/>
              <a:t>After reading this chapter, you should be able to do the following:</a:t>
            </a:r>
          </a:p>
          <a:p>
            <a:pPr marL="457200" indent="-457200" fontAlgn="base">
              <a:buFont typeface="Arial" panose="020B0604020202020204" pitchFamily="34" charset="0"/>
              <a:buChar char="•"/>
            </a:pPr>
            <a:r>
              <a:rPr lang="en-CA" sz="2700" dirty="0"/>
              <a:t>Discover the different types of learning and what is currently influencing your learning (LO1,2,3)</a:t>
            </a:r>
          </a:p>
          <a:p>
            <a:pPr marL="457200" indent="-457200" fontAlgn="base">
              <a:buFont typeface="Arial" panose="020B0604020202020204" pitchFamily="34" charset="0"/>
              <a:buChar char="•"/>
            </a:pPr>
            <a:r>
              <a:rPr lang="en-CA" sz="2700" dirty="0"/>
              <a:t>Make informed and effective learning choices in regards to personal attitude and motivation.(LO1,2,3)</a:t>
            </a:r>
          </a:p>
          <a:p>
            <a:pPr marL="457200" indent="-457200" fontAlgn="base">
              <a:buFont typeface="Arial" panose="020B0604020202020204" pitchFamily="34" charset="0"/>
              <a:buChar char="•"/>
            </a:pPr>
            <a:r>
              <a:rPr lang="en-CA" sz="2700" dirty="0"/>
              <a:t>Evaluate and make informed decisions about your learning styles and learning skills. (LO1,2,4)</a:t>
            </a:r>
          </a:p>
          <a:p>
            <a:pPr marL="457200" indent="-457200" fontAlgn="base">
              <a:buFont typeface="Arial" panose="020B0604020202020204" pitchFamily="34" charset="0"/>
              <a:buChar char="•"/>
            </a:pPr>
            <a:r>
              <a:rPr lang="en-CA" sz="2700" dirty="0"/>
              <a:t>Identify resources to help you take responsibility for your own learning journey.  (LO1, 2,4)</a:t>
            </a:r>
          </a:p>
          <a:p>
            <a:pPr marL="457200" indent="-457200" fontAlgn="base">
              <a:buFont typeface="Arial" panose="020B0604020202020204" pitchFamily="34" charset="0"/>
              <a:buChar char="•"/>
            </a:pPr>
            <a:r>
              <a:rPr lang="en-CA" sz="2700" dirty="0"/>
              <a:t>Identify resources to assist you with special learning needs.(LO1, LO4)</a:t>
            </a:r>
          </a:p>
          <a:p>
            <a:pPr marL="457200" indent="-457200" fontAlgn="base">
              <a:buFont typeface="Arial" panose="020B0604020202020204" pitchFamily="34" charset="0"/>
              <a:buChar char="•"/>
            </a:pPr>
            <a:r>
              <a:rPr lang="en-CA" sz="2700" dirty="0"/>
              <a:t>Recognize how academic success connects to career success (LO1)</a:t>
            </a: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2.1 Self-Assessment</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a:xfrm>
            <a:off x="494349" y="1230314"/>
            <a:ext cx="5869876" cy="2601079"/>
          </a:xfrm>
        </p:spPr>
        <p:txBody>
          <a:bodyPr>
            <a:normAutofit/>
          </a:bodyPr>
          <a:lstStyle/>
          <a:p>
            <a:r>
              <a:rPr lang="en-CA" dirty="0"/>
              <a:t>How do you feel about your learning abilities and challenges after completing the self assessment  at the beginning of this chapter? </a:t>
            </a:r>
            <a:r>
              <a:rPr lang="en-CA" sz="2700" dirty="0"/>
              <a:t>Let’s discuss. </a:t>
            </a:r>
          </a:p>
        </p:txBody>
      </p:sp>
      <p:pic>
        <p:nvPicPr>
          <p:cNvPr id="6" name="Picture 5" descr="QR code for 2.1">
            <a:extLst>
              <a:ext uri="{FF2B5EF4-FFF2-40B4-BE49-F238E27FC236}">
                <a16:creationId xmlns:a16="http://schemas.microsoft.com/office/drawing/2014/main" id="{5B8F4618-192C-4AAE-9E2D-9138985874F8}"/>
              </a:ext>
            </a:extLst>
          </p:cNvPr>
          <p:cNvPicPr>
            <a:picLocks noChangeAspect="1"/>
          </p:cNvPicPr>
          <p:nvPr/>
        </p:nvPicPr>
        <p:blipFill>
          <a:blip r:embed="rId3"/>
          <a:stretch>
            <a:fillRect/>
          </a:stretch>
        </p:blipFill>
        <p:spPr>
          <a:xfrm>
            <a:off x="6364225" y="1484751"/>
            <a:ext cx="2346642" cy="2346642"/>
          </a:xfrm>
          <a:prstGeom prst="rect">
            <a:avLst/>
          </a:prstGeom>
        </p:spPr>
      </p:pic>
      <p:sp>
        <p:nvSpPr>
          <p:cNvPr id="4" name="TextBox 3">
            <a:extLst>
              <a:ext uri="{FF2B5EF4-FFF2-40B4-BE49-F238E27FC236}">
                <a16:creationId xmlns:a16="http://schemas.microsoft.com/office/drawing/2014/main" id="{8FBBCCBD-CF77-4FC7-BED3-C03DAB14DE3C}"/>
              </a:ext>
            </a:extLst>
          </p:cNvPr>
          <p:cNvSpPr txBox="1"/>
          <p:nvPr/>
        </p:nvSpPr>
        <p:spPr>
          <a:xfrm>
            <a:off x="494053" y="4085830"/>
            <a:ext cx="8155598" cy="616194"/>
          </a:xfrm>
          <a:prstGeom prst="rect">
            <a:avLst/>
          </a:prstGeom>
          <a:solidFill>
            <a:schemeClr val="tx2"/>
          </a:solidFill>
        </p:spPr>
        <p:txBody>
          <a:bodyPr wrap="square" rtlCol="0">
            <a:spAutoFit/>
          </a:bodyPr>
          <a:lstStyle/>
          <a:p>
            <a:r>
              <a:rPr lang="en-CA" sz="2000" b="1" dirty="0">
                <a:solidFill>
                  <a:srgbClr val="E2231A"/>
                </a:solidFill>
              </a:rPr>
              <a:t>Self-Assessment:  </a:t>
            </a:r>
            <a:r>
              <a:rPr lang="en-CA" sz="2000" b="1" dirty="0">
                <a:solidFill>
                  <a:srgbClr val="E2231A"/>
                </a:solidFill>
                <a:hlinkClick r:id="rId4"/>
              </a:rPr>
              <a:t>2.1 Self-Assessment</a:t>
            </a:r>
            <a:r>
              <a:rPr lang="en-CA" sz="2000" b="1" dirty="0">
                <a:solidFill>
                  <a:srgbClr val="E2231A"/>
                </a:solidFill>
              </a:rPr>
              <a:t>  Click the link or scan the QR code</a:t>
            </a:r>
            <a:endParaRPr lang="en-CA" sz="2400" dirty="0">
              <a:solidFill>
                <a:srgbClr val="646469"/>
              </a:solidFill>
            </a:endParaRPr>
          </a:p>
          <a:p>
            <a:endParaRPr lang="en-CA" dirty="0"/>
          </a:p>
        </p:txBody>
      </p:sp>
      <p:grpSp>
        <p:nvGrpSpPr>
          <p:cNvPr id="7" name="Group 6">
            <a:extLst>
              <a:ext uri="{FF2B5EF4-FFF2-40B4-BE49-F238E27FC236}">
                <a16:creationId xmlns:a16="http://schemas.microsoft.com/office/drawing/2014/main" id="{F7403975-1FE1-40B7-BCD4-9B49BE5CC116}"/>
              </a:ext>
              <a:ext uri="{C183D7F6-B498-43B3-948B-1728B52AA6E4}">
                <adec:decorative xmlns:adec="http://schemas.microsoft.com/office/drawing/2017/decorative" val="1"/>
              </a:ext>
            </a:extLst>
          </p:cNvPr>
          <p:cNvGrpSpPr/>
          <p:nvPr/>
        </p:nvGrpSpPr>
        <p:grpSpPr>
          <a:xfrm>
            <a:off x="2411730" y="4956461"/>
            <a:ext cx="6541770" cy="635698"/>
            <a:chOff x="2559495" y="836702"/>
            <a:chExt cx="7200000" cy="630000"/>
          </a:xfrm>
        </p:grpSpPr>
        <p:sp>
          <p:nvSpPr>
            <p:cNvPr id="8" name="Rounded Rectangle 3">
              <a:extLst>
                <a:ext uri="{FF2B5EF4-FFF2-40B4-BE49-F238E27FC236}">
                  <a16:creationId xmlns:a16="http://schemas.microsoft.com/office/drawing/2014/main" id="{3CA0D020-FA4C-4FBC-9E30-325686BBE304}"/>
                </a:ext>
              </a:extLst>
            </p:cNvPr>
            <p:cNvSpPr/>
            <p:nvPr/>
          </p:nvSpPr>
          <p:spPr>
            <a:xfrm>
              <a:off x="2559495" y="836702"/>
              <a:ext cx="7200000" cy="630000"/>
            </a:xfrm>
            <a:prstGeom prst="roundRect">
              <a:avLst>
                <a:gd name="adj" fmla="val 50000"/>
              </a:avLst>
            </a:prstGeom>
            <a:solidFill>
              <a:srgbClr val="AC393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D335C8DA-BAC6-44E9-AF14-57268930190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96317" y="857565"/>
              <a:ext cx="576000" cy="576000"/>
            </a:xfrm>
            <a:prstGeom prst="rect">
              <a:avLst/>
            </a:prstGeom>
          </p:spPr>
        </p:pic>
        <p:sp>
          <p:nvSpPr>
            <p:cNvPr id="10" name="TextBox 9">
              <a:extLst>
                <a:ext uri="{FF2B5EF4-FFF2-40B4-BE49-F238E27FC236}">
                  <a16:creationId xmlns:a16="http://schemas.microsoft.com/office/drawing/2014/main" id="{33C1358F-3545-42A9-AF3F-A38A2489E1C7}"/>
                </a:ext>
              </a:extLst>
            </p:cNvPr>
            <p:cNvSpPr txBox="1"/>
            <p:nvPr/>
          </p:nvSpPr>
          <p:spPr>
            <a:xfrm>
              <a:off x="3336285" y="874703"/>
              <a:ext cx="5646420" cy="553998"/>
            </a:xfrm>
            <a:prstGeom prst="rect">
              <a:avLst/>
            </a:prstGeom>
            <a:noFill/>
            <a:effectLst/>
          </p:spPr>
          <p:txBody>
            <a:bodyPr wrap="square" rtlCol="0">
              <a:spAutoFit/>
            </a:bodyPr>
            <a:lstStyle/>
            <a:p>
              <a:pPr marL="0" marR="0" algn="ctr">
                <a:spcBef>
                  <a:spcPts val="0"/>
                </a:spcBef>
                <a:spcAft>
                  <a:spcPts val="0"/>
                </a:spcAft>
              </a:pPr>
              <a:r>
                <a:rPr lang="en-CA" sz="3000" b="1" dirty="0">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Self-assessment</a:t>
              </a:r>
            </a:p>
          </p:txBody>
        </p:sp>
        <p:pic>
          <p:nvPicPr>
            <p:cNvPr id="11" name="Picture 10">
              <a:extLst>
                <a:ext uri="{FF2B5EF4-FFF2-40B4-BE49-F238E27FC236}">
                  <a16:creationId xmlns:a16="http://schemas.microsoft.com/office/drawing/2014/main" id="{F19A2AC9-EBEB-40C7-9FFC-2E0A4401CA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34399" y="857565"/>
              <a:ext cx="576000" cy="576000"/>
            </a:xfrm>
            <a:prstGeom prst="rect">
              <a:avLst/>
            </a:prstGeom>
          </p:spPr>
        </p:pic>
      </p:grpSp>
    </p:spTree>
    <p:extLst>
      <p:ext uri="{BB962C8B-B14F-4D97-AF65-F5344CB8AC3E}">
        <p14:creationId xmlns:p14="http://schemas.microsoft.com/office/powerpoint/2010/main" val="27754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2.2 What is Learning? </a:t>
            </a:r>
          </a:p>
        </p:txBody>
      </p:sp>
      <p:pic>
        <p:nvPicPr>
          <p:cNvPr id="5" name="Picture 4" descr="Encoding, Storage, Retrieval">
            <a:extLst>
              <a:ext uri="{FF2B5EF4-FFF2-40B4-BE49-F238E27FC236}">
                <a16:creationId xmlns:a16="http://schemas.microsoft.com/office/drawing/2014/main" id="{0A2B6180-ACC1-4B79-A609-84400AB23D5B}"/>
              </a:ext>
            </a:extLst>
          </p:cNvPr>
          <p:cNvPicPr>
            <a:picLocks noChangeAspect="1"/>
          </p:cNvPicPr>
          <p:nvPr/>
        </p:nvPicPr>
        <p:blipFill>
          <a:blip r:embed="rId3"/>
          <a:stretch>
            <a:fillRect/>
          </a:stretch>
        </p:blipFill>
        <p:spPr>
          <a:xfrm>
            <a:off x="985337" y="1357709"/>
            <a:ext cx="7173326" cy="1371791"/>
          </a:xfrm>
          <a:prstGeom prst="rect">
            <a:avLst/>
          </a:prstGeom>
        </p:spPr>
      </p:pic>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9" y="2857500"/>
            <a:ext cx="2760915" cy="1766889"/>
          </a:xfrm>
        </p:spPr>
        <p:txBody>
          <a:bodyPr>
            <a:normAutofit/>
          </a:bodyPr>
          <a:lstStyle/>
          <a:p>
            <a:pPr marL="285750" indent="-285750">
              <a:buFont typeface="Arial" panose="020B0604020202020204" pitchFamily="34" charset="0"/>
              <a:buChar char="•"/>
            </a:pPr>
            <a:r>
              <a:rPr lang="en-CA" sz="1800" dirty="0"/>
              <a:t>Putting info “in”</a:t>
            </a:r>
          </a:p>
          <a:p>
            <a:pPr marL="285750" indent="-285750">
              <a:buFont typeface="Arial" panose="020B0604020202020204" pitchFamily="34" charset="0"/>
              <a:buChar char="•"/>
            </a:pPr>
            <a:r>
              <a:rPr lang="en-CA" sz="1800" dirty="0"/>
              <a:t>Perceiving information through 5 senses</a:t>
            </a:r>
          </a:p>
          <a:p>
            <a:pPr marL="285750" indent="-285750">
              <a:buFont typeface="Arial" panose="020B0604020202020204" pitchFamily="34" charset="0"/>
              <a:buChar char="•"/>
            </a:pPr>
            <a:endParaRPr lang="en-CA" sz="1800" dirty="0"/>
          </a:p>
        </p:txBody>
      </p:sp>
      <p:sp>
        <p:nvSpPr>
          <p:cNvPr id="6" name="Content Placeholder 2">
            <a:extLst>
              <a:ext uri="{FF2B5EF4-FFF2-40B4-BE49-F238E27FC236}">
                <a16:creationId xmlns:a16="http://schemas.microsoft.com/office/drawing/2014/main" id="{801233CC-E26A-4B99-9363-26696C8B81C6}"/>
              </a:ext>
            </a:extLst>
          </p:cNvPr>
          <p:cNvSpPr txBox="1">
            <a:spLocks/>
          </p:cNvSpPr>
          <p:nvPr/>
        </p:nvSpPr>
        <p:spPr>
          <a:xfrm>
            <a:off x="3255264" y="2857499"/>
            <a:ext cx="2760915" cy="1766889"/>
          </a:xfrm>
          <a:prstGeom prst="rect">
            <a:avLst/>
          </a:prstGeom>
        </p:spPr>
        <p:txBody>
          <a:bodyPr vert="horz" lIns="91440" tIns="45720" rIns="91440" bIns="45720" rtlCol="0">
            <a:norm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CA" sz="1800" dirty="0"/>
              <a:t>Memory</a:t>
            </a:r>
          </a:p>
          <a:p>
            <a:pPr marL="285750" indent="-285750">
              <a:buFont typeface="Arial" panose="020B0604020202020204" pitchFamily="34" charset="0"/>
              <a:buChar char="•"/>
            </a:pPr>
            <a:r>
              <a:rPr lang="en-CA" sz="1800" dirty="0"/>
              <a:t>Brain encodes and stores in short-term memory </a:t>
            </a:r>
          </a:p>
          <a:p>
            <a:pPr marL="285750" indent="-285750">
              <a:buFont typeface="Arial" panose="020B0604020202020204" pitchFamily="34" charset="0"/>
              <a:buChar char="•"/>
            </a:pPr>
            <a:endParaRPr lang="en-CA" sz="1800" dirty="0"/>
          </a:p>
        </p:txBody>
      </p:sp>
      <p:sp>
        <p:nvSpPr>
          <p:cNvPr id="7" name="Content Placeholder 2">
            <a:extLst>
              <a:ext uri="{FF2B5EF4-FFF2-40B4-BE49-F238E27FC236}">
                <a16:creationId xmlns:a16="http://schemas.microsoft.com/office/drawing/2014/main" id="{B2857FA2-5C09-4828-BF0E-B132D5049427}"/>
              </a:ext>
            </a:extLst>
          </p:cNvPr>
          <p:cNvSpPr txBox="1">
            <a:spLocks/>
          </p:cNvSpPr>
          <p:nvPr/>
        </p:nvSpPr>
        <p:spPr>
          <a:xfrm>
            <a:off x="6016179" y="2862070"/>
            <a:ext cx="2760915" cy="1766889"/>
          </a:xfrm>
          <a:prstGeom prst="rect">
            <a:avLst/>
          </a:prstGeom>
        </p:spPr>
        <p:txBody>
          <a:bodyPr vert="horz" lIns="91440" tIns="45720" rIns="91440" bIns="45720" rtlCol="0">
            <a:norm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CA" sz="1800" dirty="0"/>
              <a:t>Brain stores in long-term memory</a:t>
            </a:r>
          </a:p>
          <a:p>
            <a:pPr marL="285750" indent="-285750">
              <a:buFont typeface="Arial" panose="020B0604020202020204" pitchFamily="34" charset="0"/>
              <a:buChar char="•"/>
            </a:pPr>
            <a:r>
              <a:rPr lang="en-CA" sz="1800" dirty="0"/>
              <a:t>Recalling stored info</a:t>
            </a:r>
          </a:p>
          <a:p>
            <a:pPr marL="285750" indent="-285750">
              <a:buFont typeface="Arial" panose="020B0604020202020204" pitchFamily="34" charset="0"/>
              <a:buChar char="•"/>
            </a:pPr>
            <a:r>
              <a:rPr lang="en-CA" sz="1800" dirty="0"/>
              <a:t>Taking info “out”</a:t>
            </a:r>
          </a:p>
          <a:p>
            <a:pPr marL="285750" indent="-285750">
              <a:buFont typeface="Arial" panose="020B0604020202020204" pitchFamily="34" charset="0"/>
              <a:buChar char="•"/>
            </a:pPr>
            <a:endParaRPr lang="en-CA" sz="1800" dirty="0"/>
          </a:p>
        </p:txBody>
      </p:sp>
      <p:grpSp>
        <p:nvGrpSpPr>
          <p:cNvPr id="8" name="Group 7">
            <a:extLst>
              <a:ext uri="{FF2B5EF4-FFF2-40B4-BE49-F238E27FC236}">
                <a16:creationId xmlns:a16="http://schemas.microsoft.com/office/drawing/2014/main" id="{07A10072-6ED3-4443-B9E0-B9198A319011}"/>
              </a:ext>
              <a:ext uri="{C183D7F6-B498-43B3-948B-1728B52AA6E4}">
                <adec:decorative xmlns:adec="http://schemas.microsoft.com/office/drawing/2017/decorative" val="1"/>
              </a:ext>
            </a:extLst>
          </p:cNvPr>
          <p:cNvGrpSpPr/>
          <p:nvPr/>
        </p:nvGrpSpPr>
        <p:grpSpPr>
          <a:xfrm>
            <a:off x="2528602" y="4933950"/>
            <a:ext cx="6443948" cy="633183"/>
            <a:chOff x="2559495" y="1989419"/>
            <a:chExt cx="7200000" cy="630000"/>
          </a:xfrm>
        </p:grpSpPr>
        <p:sp>
          <p:nvSpPr>
            <p:cNvPr id="9" name="Rounded Rectangle 6">
              <a:extLst>
                <a:ext uri="{FF2B5EF4-FFF2-40B4-BE49-F238E27FC236}">
                  <a16:creationId xmlns:a16="http://schemas.microsoft.com/office/drawing/2014/main" id="{95DF3237-734D-40FA-A8C8-4929666D168E}"/>
                </a:ext>
              </a:extLst>
            </p:cNvPr>
            <p:cNvSpPr/>
            <p:nvPr/>
          </p:nvSpPr>
          <p:spPr>
            <a:xfrm>
              <a:off x="2559495" y="1989419"/>
              <a:ext cx="7200000" cy="630000"/>
            </a:xfrm>
            <a:prstGeom prst="roundRect">
              <a:avLst>
                <a:gd name="adj" fmla="val 50000"/>
              </a:avLst>
            </a:prstGeom>
            <a:solidFill>
              <a:srgbClr val="EDC13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DE98C97-7D82-4F0E-ADF1-E595770D4B56}"/>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2596317" y="2010282"/>
              <a:ext cx="576000" cy="576000"/>
            </a:xfrm>
            <a:prstGeom prst="rect">
              <a:avLst/>
            </a:prstGeom>
          </p:spPr>
        </p:pic>
        <p:sp>
          <p:nvSpPr>
            <p:cNvPr id="11" name="TextBox 10">
              <a:extLst>
                <a:ext uri="{FF2B5EF4-FFF2-40B4-BE49-F238E27FC236}">
                  <a16:creationId xmlns:a16="http://schemas.microsoft.com/office/drawing/2014/main" id="{4FC77B52-1419-49DF-AC08-7B84B8D812B2}"/>
                </a:ext>
              </a:extLst>
            </p:cNvPr>
            <p:cNvSpPr txBox="1"/>
            <p:nvPr/>
          </p:nvSpPr>
          <p:spPr>
            <a:xfrm>
              <a:off x="3336285" y="2027420"/>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Opportunity</a:t>
              </a:r>
            </a:p>
          </p:txBody>
        </p:sp>
        <p:pic>
          <p:nvPicPr>
            <p:cNvPr id="12" name="Picture 11">
              <a:extLst>
                <a:ext uri="{FF2B5EF4-FFF2-40B4-BE49-F238E27FC236}">
                  <a16:creationId xmlns:a16="http://schemas.microsoft.com/office/drawing/2014/main" id="{2F1248CC-AFEB-479C-8A6E-681B109D362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134399" y="2010282"/>
              <a:ext cx="576000" cy="576000"/>
            </a:xfrm>
            <a:prstGeom prst="rect">
              <a:avLst/>
            </a:prstGeom>
          </p:spPr>
        </p:pic>
      </p:grpSp>
    </p:spTree>
    <p:extLst>
      <p:ext uri="{BB962C8B-B14F-4D97-AF65-F5344CB8AC3E}">
        <p14:creationId xmlns:p14="http://schemas.microsoft.com/office/powerpoint/2010/main" val="124748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2.2 What is Learning?</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053" y="1230314"/>
            <a:ext cx="8021001" cy="3394075"/>
          </a:xfrm>
        </p:spPr>
        <p:txBody>
          <a:bodyPr>
            <a:normAutofit/>
          </a:bodyPr>
          <a:lstStyle/>
          <a:p>
            <a:pPr marL="285750" indent="-285750">
              <a:buFont typeface="Arial" panose="020B0604020202020204" pitchFamily="34" charset="0"/>
              <a:buChar char="•"/>
            </a:pPr>
            <a:r>
              <a:rPr lang="en-CA" sz="1800" dirty="0"/>
              <a:t>Learning is cumulative</a:t>
            </a:r>
          </a:p>
          <a:p>
            <a:pPr marL="285750" indent="-285750">
              <a:buFont typeface="Arial" panose="020B0604020202020204" pitchFamily="34" charset="0"/>
              <a:buChar char="•"/>
            </a:pPr>
            <a:r>
              <a:rPr lang="en-CA" sz="1800" dirty="0"/>
              <a:t>Bloom’s Taxonomy categorizes levels of learning</a:t>
            </a:r>
          </a:p>
          <a:p>
            <a:pPr marL="857239" lvl="1" indent="-285750"/>
            <a:r>
              <a:rPr lang="en-CA" sz="1400" dirty="0"/>
              <a:t> </a:t>
            </a:r>
            <a:r>
              <a:rPr lang="en-CA" sz="1400" b="1" dirty="0"/>
              <a:t>Create</a:t>
            </a:r>
            <a:r>
              <a:rPr lang="en-CA" sz="1400" dirty="0"/>
              <a:t> – Produce new ideas</a:t>
            </a:r>
          </a:p>
          <a:p>
            <a:pPr marL="857239" lvl="1" indent="-285750"/>
            <a:r>
              <a:rPr lang="en-CA" sz="1400" b="1" dirty="0"/>
              <a:t>Evaluate</a:t>
            </a:r>
            <a:r>
              <a:rPr lang="en-CA" sz="1400" dirty="0"/>
              <a:t> – Justify or support an idea</a:t>
            </a:r>
          </a:p>
          <a:p>
            <a:pPr marL="857239" lvl="1" indent="-285750"/>
            <a:r>
              <a:rPr lang="en-CA" sz="1400" b="1" dirty="0"/>
              <a:t>Analyze </a:t>
            </a:r>
            <a:r>
              <a:rPr lang="en-CA" sz="1400" dirty="0"/>
              <a:t>– Draw connections</a:t>
            </a:r>
          </a:p>
          <a:p>
            <a:pPr marL="857239" lvl="1" indent="-285750"/>
            <a:r>
              <a:rPr lang="en-CA" sz="1400" b="1" dirty="0"/>
              <a:t>Apply</a:t>
            </a:r>
            <a:r>
              <a:rPr lang="en-CA" sz="1400" dirty="0"/>
              <a:t> – Use info in new ways</a:t>
            </a:r>
          </a:p>
          <a:p>
            <a:pPr marL="857239" lvl="1" indent="-285750"/>
            <a:r>
              <a:rPr lang="en-CA" sz="1400" b="1" dirty="0"/>
              <a:t>Understand/Comprehend</a:t>
            </a:r>
            <a:r>
              <a:rPr lang="en-CA" sz="1400" dirty="0"/>
              <a:t> – Explain ideas or concepts </a:t>
            </a:r>
          </a:p>
          <a:p>
            <a:pPr marL="857239" lvl="1" indent="-285750"/>
            <a:r>
              <a:rPr lang="en-CA" sz="1400" b="1" dirty="0"/>
              <a:t>Remember</a:t>
            </a:r>
            <a:r>
              <a:rPr lang="en-CA" sz="1400" dirty="0"/>
              <a:t> – Recall facts and basic concepts </a:t>
            </a:r>
          </a:p>
          <a:p>
            <a:pPr marL="285750" indent="-285750">
              <a:buFont typeface="Arial" panose="020B0604020202020204" pitchFamily="34" charset="0"/>
              <a:buChar char="•"/>
            </a:pPr>
            <a:endParaRPr lang="en-CA" dirty="0"/>
          </a:p>
        </p:txBody>
      </p:sp>
      <p:pic>
        <p:nvPicPr>
          <p:cNvPr id="6" name="Picture 5" descr="Bloom's taxonomy from bottom: remembering, understanding, applying, analyzing, evaluating, creating">
            <a:extLst>
              <a:ext uri="{FF2B5EF4-FFF2-40B4-BE49-F238E27FC236}">
                <a16:creationId xmlns:a16="http://schemas.microsoft.com/office/drawing/2014/main" id="{E850CABB-CCEB-4BF8-AFF3-4DF6713EBE6B}"/>
              </a:ext>
            </a:extLst>
          </p:cNvPr>
          <p:cNvPicPr>
            <a:picLocks noChangeAspect="1"/>
          </p:cNvPicPr>
          <p:nvPr/>
        </p:nvPicPr>
        <p:blipFill>
          <a:blip r:embed="rId3"/>
          <a:stretch>
            <a:fillRect/>
          </a:stretch>
        </p:blipFill>
        <p:spPr>
          <a:xfrm>
            <a:off x="5630413" y="1631404"/>
            <a:ext cx="3513587" cy="2452191"/>
          </a:xfrm>
          <a:prstGeom prst="rect">
            <a:avLst/>
          </a:prstGeom>
        </p:spPr>
      </p:pic>
      <p:sp>
        <p:nvSpPr>
          <p:cNvPr id="4" name="TextBox 3">
            <a:extLst>
              <a:ext uri="{FF2B5EF4-FFF2-40B4-BE49-F238E27FC236}">
                <a16:creationId xmlns:a16="http://schemas.microsoft.com/office/drawing/2014/main" id="{3FBF879B-03CC-4858-A783-54EAD9BC40B6}"/>
              </a:ext>
            </a:extLst>
          </p:cNvPr>
          <p:cNvSpPr txBox="1"/>
          <p:nvPr/>
        </p:nvSpPr>
        <p:spPr>
          <a:xfrm>
            <a:off x="5738020" y="4199783"/>
            <a:ext cx="3298371" cy="308418"/>
          </a:xfrm>
          <a:prstGeom prst="rect">
            <a:avLst/>
          </a:prstGeom>
          <a:noFill/>
        </p:spPr>
        <p:txBody>
          <a:bodyPr wrap="square" rtlCol="0">
            <a:spAutoFit/>
          </a:bodyPr>
          <a:lstStyle/>
          <a:p>
            <a:r>
              <a:rPr lang="en-CA" dirty="0">
                <a:hlinkClick r:id="rId4"/>
              </a:rPr>
              <a:t>"Bloom's Taxonomy"</a:t>
            </a:r>
            <a:r>
              <a:rPr lang="en-CA" dirty="0">
                <a:solidFill>
                  <a:schemeClr val="bg1"/>
                </a:solidFill>
              </a:rPr>
              <a:t> by </a:t>
            </a:r>
            <a:r>
              <a:rPr lang="en-CA" dirty="0">
                <a:hlinkClick r:id="rId5"/>
              </a:rPr>
              <a:t>Andrea Hernandez</a:t>
            </a:r>
            <a:endParaRPr lang="en-CA" dirty="0"/>
          </a:p>
        </p:txBody>
      </p:sp>
    </p:spTree>
    <p:extLst>
      <p:ext uri="{BB962C8B-B14F-4D97-AF65-F5344CB8AC3E}">
        <p14:creationId xmlns:p14="http://schemas.microsoft.com/office/powerpoint/2010/main" val="187055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2.3 What Influences Your Ability to Learn? </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8" y="1230314"/>
            <a:ext cx="7525702" cy="3394075"/>
          </a:xfrm>
        </p:spPr>
        <p:txBody>
          <a:bodyPr>
            <a:normAutofit/>
          </a:bodyPr>
          <a:lstStyle/>
          <a:p>
            <a:pPr marL="285750" indent="-285750">
              <a:buFont typeface="Arial" panose="020B0604020202020204" pitchFamily="34" charset="0"/>
              <a:buChar char="•"/>
            </a:pPr>
            <a:r>
              <a:rPr lang="en-CA" sz="1800" dirty="0"/>
              <a:t>Resilience – ability to keep going when things get tough</a:t>
            </a:r>
          </a:p>
          <a:p>
            <a:pPr marL="285750" indent="-285750">
              <a:buFont typeface="Arial" panose="020B0604020202020204" pitchFamily="34" charset="0"/>
              <a:buChar char="•"/>
            </a:pPr>
            <a:r>
              <a:rPr lang="en-CA" sz="1800" dirty="0"/>
              <a:t>Are you motivated by performance or learning? </a:t>
            </a:r>
            <a:endParaRPr lang="en-CA" dirty="0"/>
          </a:p>
        </p:txBody>
      </p:sp>
      <p:graphicFrame>
        <p:nvGraphicFramePr>
          <p:cNvPr id="5" name="Diagram 4" descr="fixed mindset: performance goal oriented student - wants good grades&#10;growth mindset: learning goal oriented student - wants to understand concepts">
            <a:extLst>
              <a:ext uri="{FF2B5EF4-FFF2-40B4-BE49-F238E27FC236}">
                <a16:creationId xmlns:a16="http://schemas.microsoft.com/office/drawing/2014/main" id="{C32448B0-F43F-4D59-A1BF-6546F593E0AE}"/>
              </a:ext>
            </a:extLst>
          </p:cNvPr>
          <p:cNvGraphicFramePr/>
          <p:nvPr>
            <p:extLst>
              <p:ext uri="{D42A27DB-BD31-4B8C-83A1-F6EECF244321}">
                <p14:modId xmlns:p14="http://schemas.microsoft.com/office/powerpoint/2010/main" val="388483078"/>
              </p:ext>
            </p:extLst>
          </p:nvPr>
        </p:nvGraphicFramePr>
        <p:xfrm>
          <a:off x="1009174" y="2002221"/>
          <a:ext cx="7125652" cy="2761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5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2.3 What Influences Your Ability to Learn?</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8" y="1230314"/>
            <a:ext cx="5206365" cy="3394075"/>
          </a:xfrm>
        </p:spPr>
        <p:txBody>
          <a:bodyPr>
            <a:normAutofit/>
          </a:bodyPr>
          <a:lstStyle/>
          <a:p>
            <a:pPr marL="285750" indent="-285750">
              <a:buFont typeface="Arial" panose="020B0604020202020204" pitchFamily="34" charset="0"/>
              <a:buChar char="•"/>
            </a:pPr>
            <a:r>
              <a:rPr lang="en-CA" sz="2000" dirty="0"/>
              <a:t>You can improve your ability to learn </a:t>
            </a:r>
          </a:p>
          <a:p>
            <a:pPr marL="285750" indent="-285750">
              <a:buFont typeface="Arial" panose="020B0604020202020204" pitchFamily="34" charset="0"/>
              <a:buChar char="•"/>
            </a:pPr>
            <a:r>
              <a:rPr lang="en-CA" sz="2000" dirty="0"/>
              <a:t>Negative bias thinking can be a roadblock to learning </a:t>
            </a:r>
          </a:p>
          <a:p>
            <a:pPr marL="857239" lvl="1" indent="-285750"/>
            <a:r>
              <a:rPr lang="en-CA" sz="1600" dirty="0"/>
              <a:t>Be aware of negative bias</a:t>
            </a:r>
          </a:p>
          <a:p>
            <a:pPr marL="857239" lvl="1" indent="-285750"/>
            <a:r>
              <a:rPr lang="en-CA" sz="1600" dirty="0"/>
              <a:t>Focus on the positive </a:t>
            </a:r>
          </a:p>
          <a:p>
            <a:pPr marL="857239" lvl="1" indent="-285750"/>
            <a:r>
              <a:rPr lang="en-CA" sz="1600" dirty="0"/>
              <a:t>Keep a gratitude and accomplishment journal</a:t>
            </a:r>
          </a:p>
          <a:p>
            <a:pPr marL="857239" lvl="1" indent="-285750"/>
            <a:endParaRPr lang="en-CA" sz="1400" dirty="0"/>
          </a:p>
          <a:p>
            <a:pPr marL="857239" lvl="1" indent="-285750"/>
            <a:endParaRPr lang="en-CA" dirty="0"/>
          </a:p>
        </p:txBody>
      </p:sp>
      <p:pic>
        <p:nvPicPr>
          <p:cNvPr id="4" name="Picture 3">
            <a:extLst>
              <a:ext uri="{FF2B5EF4-FFF2-40B4-BE49-F238E27FC236}">
                <a16:creationId xmlns:a16="http://schemas.microsoft.com/office/drawing/2014/main" id="{89DABEB0-8470-4748-B786-F5495D5795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6849" y="1885263"/>
            <a:ext cx="1842803" cy="1944474"/>
          </a:xfrm>
          <a:prstGeom prst="rect">
            <a:avLst/>
          </a:prstGeom>
        </p:spPr>
      </p:pic>
    </p:spTree>
    <p:extLst>
      <p:ext uri="{BB962C8B-B14F-4D97-AF65-F5344CB8AC3E}">
        <p14:creationId xmlns:p14="http://schemas.microsoft.com/office/powerpoint/2010/main" val="398467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p:txBody>
          <a:bodyPr/>
          <a:lstStyle/>
          <a:p>
            <a:r>
              <a:rPr lang="en-CA" dirty="0"/>
              <a:t>2.4 How Might Preferences, Culture and Personality Impact My Learning?</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714438" y="1345824"/>
            <a:ext cx="6731391" cy="3356806"/>
          </a:xfrm>
        </p:spPr>
        <p:txBody>
          <a:bodyPr>
            <a:normAutofit/>
          </a:bodyPr>
          <a:lstStyle/>
          <a:p>
            <a:r>
              <a:rPr lang="en-CA" sz="1800" b="1" dirty="0"/>
              <a:t>The mode</a:t>
            </a:r>
            <a:r>
              <a:rPr lang="en-CA" sz="1800" dirty="0"/>
              <a:t> or combination of modes that learners tend to prefer or respond well to:</a:t>
            </a:r>
          </a:p>
          <a:p>
            <a:pPr marL="342900" indent="-342900">
              <a:buFont typeface="Arial" panose="020B0604020202020204" pitchFamily="34" charset="0"/>
              <a:buChar char="•"/>
            </a:pPr>
            <a:r>
              <a:rPr lang="en-CA" sz="1400" dirty="0"/>
              <a:t>aural (learn best by listening)</a:t>
            </a:r>
          </a:p>
          <a:p>
            <a:pPr marL="342900" indent="-342900">
              <a:buFont typeface="Arial" panose="020B0604020202020204" pitchFamily="34" charset="0"/>
              <a:buChar char="•"/>
            </a:pPr>
            <a:r>
              <a:rPr lang="en-CA" sz="1400" dirty="0"/>
              <a:t>visual (learn best by seeing pictures, graphs, charts)</a:t>
            </a:r>
          </a:p>
          <a:p>
            <a:pPr marL="342900" indent="-342900">
              <a:buFont typeface="Arial" panose="020B0604020202020204" pitchFamily="34" charset="0"/>
              <a:buChar char="•"/>
            </a:pPr>
            <a:r>
              <a:rPr lang="en-CA" sz="1400" dirty="0"/>
              <a:t>read/write (learn best by reading and taking notes)</a:t>
            </a:r>
          </a:p>
          <a:p>
            <a:pPr marL="342900" indent="-342900">
              <a:buFont typeface="Arial" panose="020B0604020202020204" pitchFamily="34" charset="0"/>
              <a:buChar char="•"/>
            </a:pPr>
            <a:r>
              <a:rPr lang="en-CA" sz="1400" dirty="0"/>
              <a:t>kinesthetic (learn best by doing)</a:t>
            </a:r>
          </a:p>
          <a:p>
            <a:pPr marL="342900" indent="-342900">
              <a:buFont typeface="Arial" panose="020B0604020202020204" pitchFamily="34" charset="0"/>
              <a:buChar char="•"/>
            </a:pPr>
            <a:r>
              <a:rPr lang="en-CA" sz="1400" dirty="0"/>
              <a:t>feeling (learn best by associating emotion to the learning)</a:t>
            </a:r>
          </a:p>
        </p:txBody>
      </p:sp>
      <p:sp>
        <p:nvSpPr>
          <p:cNvPr id="6" name="TextBox 5">
            <a:extLst>
              <a:ext uri="{FF2B5EF4-FFF2-40B4-BE49-F238E27FC236}">
                <a16:creationId xmlns:a16="http://schemas.microsoft.com/office/drawing/2014/main" id="{0812262F-4610-4AEC-83BF-D0A2BBD4A510}"/>
              </a:ext>
            </a:extLst>
          </p:cNvPr>
          <p:cNvSpPr txBox="1"/>
          <p:nvPr/>
        </p:nvSpPr>
        <p:spPr>
          <a:xfrm>
            <a:off x="714438" y="4086436"/>
            <a:ext cx="7626972" cy="616194"/>
          </a:xfrm>
          <a:prstGeom prst="rect">
            <a:avLst/>
          </a:prstGeom>
          <a:solidFill>
            <a:schemeClr val="tx2"/>
          </a:solidFill>
        </p:spPr>
        <p:txBody>
          <a:bodyPr wrap="square" rtlCol="0">
            <a:spAutoFit/>
          </a:bodyPr>
          <a:lstStyle/>
          <a:p>
            <a:r>
              <a:rPr lang="en-CA" sz="2000" b="1" dirty="0">
                <a:solidFill>
                  <a:srgbClr val="E2231A"/>
                </a:solidFill>
              </a:rPr>
              <a:t>Self-Assessment: </a:t>
            </a:r>
            <a:r>
              <a:rPr lang="en-CA" sz="1600" b="1" dirty="0">
                <a:hlinkClick r:id="rId3"/>
              </a:rPr>
              <a:t>The VARK Questionnaire – How do you learn best?</a:t>
            </a:r>
            <a:endParaRPr lang="en-CA" sz="2400" dirty="0">
              <a:solidFill>
                <a:srgbClr val="646469"/>
              </a:solidFill>
            </a:endParaRPr>
          </a:p>
          <a:p>
            <a:endParaRPr lang="en-CA" dirty="0"/>
          </a:p>
        </p:txBody>
      </p:sp>
      <p:pic>
        <p:nvPicPr>
          <p:cNvPr id="5" name="Picture 4" descr="QR code for 2.4">
            <a:extLst>
              <a:ext uri="{FF2B5EF4-FFF2-40B4-BE49-F238E27FC236}">
                <a16:creationId xmlns:a16="http://schemas.microsoft.com/office/drawing/2014/main" id="{01CF5E61-85F2-49B5-A073-25ABF8596ABF}"/>
              </a:ext>
            </a:extLst>
          </p:cNvPr>
          <p:cNvPicPr>
            <a:picLocks noChangeAspect="1"/>
          </p:cNvPicPr>
          <p:nvPr/>
        </p:nvPicPr>
        <p:blipFill>
          <a:blip r:embed="rId4"/>
          <a:stretch>
            <a:fillRect/>
          </a:stretch>
        </p:blipFill>
        <p:spPr>
          <a:xfrm>
            <a:off x="6264720" y="1805479"/>
            <a:ext cx="2164842" cy="2164842"/>
          </a:xfrm>
          <a:prstGeom prst="rect">
            <a:avLst/>
          </a:prstGeom>
        </p:spPr>
      </p:pic>
      <p:grpSp>
        <p:nvGrpSpPr>
          <p:cNvPr id="7" name="Group 6">
            <a:extLst>
              <a:ext uri="{FF2B5EF4-FFF2-40B4-BE49-F238E27FC236}">
                <a16:creationId xmlns:a16="http://schemas.microsoft.com/office/drawing/2014/main" id="{E1B1BDD4-2EAE-4047-A7F9-67DE27C8CA89}"/>
              </a:ext>
              <a:ext uri="{C183D7F6-B498-43B3-948B-1728B52AA6E4}">
                <adec:decorative xmlns:adec="http://schemas.microsoft.com/office/drawing/2017/decorative" val="1"/>
              </a:ext>
            </a:extLst>
          </p:cNvPr>
          <p:cNvGrpSpPr/>
          <p:nvPr/>
        </p:nvGrpSpPr>
        <p:grpSpPr>
          <a:xfrm>
            <a:off x="2528602" y="4933950"/>
            <a:ext cx="6443948" cy="633183"/>
            <a:chOff x="2559495" y="1989419"/>
            <a:chExt cx="7200000" cy="630000"/>
          </a:xfrm>
        </p:grpSpPr>
        <p:sp>
          <p:nvSpPr>
            <p:cNvPr id="8" name="Rounded Rectangle 6">
              <a:extLst>
                <a:ext uri="{FF2B5EF4-FFF2-40B4-BE49-F238E27FC236}">
                  <a16:creationId xmlns:a16="http://schemas.microsoft.com/office/drawing/2014/main" id="{A38CE295-4F7D-4174-AEB3-870191EC182D}"/>
                </a:ext>
              </a:extLst>
            </p:cNvPr>
            <p:cNvSpPr/>
            <p:nvPr/>
          </p:nvSpPr>
          <p:spPr>
            <a:xfrm>
              <a:off x="2559495" y="1989419"/>
              <a:ext cx="7200000" cy="630000"/>
            </a:xfrm>
            <a:prstGeom prst="roundRect">
              <a:avLst>
                <a:gd name="adj" fmla="val 50000"/>
              </a:avLst>
            </a:prstGeom>
            <a:solidFill>
              <a:srgbClr val="EDC13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AE3C809E-96CF-458C-B2CE-241028864D1F}"/>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596317" y="2010282"/>
              <a:ext cx="576000" cy="576000"/>
            </a:xfrm>
            <a:prstGeom prst="rect">
              <a:avLst/>
            </a:prstGeom>
          </p:spPr>
        </p:pic>
        <p:sp>
          <p:nvSpPr>
            <p:cNvPr id="10" name="TextBox 9">
              <a:extLst>
                <a:ext uri="{FF2B5EF4-FFF2-40B4-BE49-F238E27FC236}">
                  <a16:creationId xmlns:a16="http://schemas.microsoft.com/office/drawing/2014/main" id="{158F583D-3849-426B-8C2A-43F29EF6A10D}"/>
                </a:ext>
              </a:extLst>
            </p:cNvPr>
            <p:cNvSpPr txBox="1"/>
            <p:nvPr/>
          </p:nvSpPr>
          <p:spPr>
            <a:xfrm>
              <a:off x="3336285" y="2027420"/>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Opportunity</a:t>
              </a:r>
            </a:p>
          </p:txBody>
        </p:sp>
        <p:pic>
          <p:nvPicPr>
            <p:cNvPr id="11" name="Picture 10">
              <a:extLst>
                <a:ext uri="{FF2B5EF4-FFF2-40B4-BE49-F238E27FC236}">
                  <a16:creationId xmlns:a16="http://schemas.microsoft.com/office/drawing/2014/main" id="{7B99CB3B-8775-4D3C-8CB9-0B23899A3D80}"/>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134399" y="2010282"/>
              <a:ext cx="576000" cy="576000"/>
            </a:xfrm>
            <a:prstGeom prst="rect">
              <a:avLst/>
            </a:prstGeom>
          </p:spPr>
        </p:pic>
      </p:grpSp>
    </p:spTree>
    <p:extLst>
      <p:ext uri="{BB962C8B-B14F-4D97-AF65-F5344CB8AC3E}">
        <p14:creationId xmlns:p14="http://schemas.microsoft.com/office/powerpoint/2010/main" val="265821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p:txBody>
          <a:bodyPr/>
          <a:lstStyle/>
          <a:p>
            <a:r>
              <a:rPr lang="en-CA" dirty="0"/>
              <a:t>2.4 How Might Preferences, Culture and Personality Impact My Learning? </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714438" y="1345824"/>
            <a:ext cx="7499664" cy="3356806"/>
          </a:xfrm>
        </p:spPr>
        <p:txBody>
          <a:bodyPr>
            <a:normAutofit/>
          </a:bodyPr>
          <a:lstStyle/>
          <a:p>
            <a:r>
              <a:rPr lang="en-CA" sz="2000" b="1" dirty="0"/>
              <a:t>Cultural Preferences </a:t>
            </a:r>
          </a:p>
          <a:p>
            <a:pPr marL="342900" indent="-342900">
              <a:buFont typeface="Arial" panose="020B0604020202020204" pitchFamily="34" charset="0"/>
              <a:buChar char="•"/>
            </a:pPr>
            <a:r>
              <a:rPr lang="en-CA" sz="2000" dirty="0"/>
              <a:t>Cultures and groups have specific ways of learning</a:t>
            </a:r>
          </a:p>
          <a:p>
            <a:pPr marL="914389" lvl="1" indent="-342900"/>
            <a:r>
              <a:rPr lang="en-CA" sz="1600" dirty="0"/>
              <a:t>i.e. Indigenous learning often uses story-telling to teach concepts</a:t>
            </a:r>
          </a:p>
          <a:p>
            <a:r>
              <a:rPr lang="en-CA" sz="2000" b="1" dirty="0"/>
              <a:t>Personality Types </a:t>
            </a:r>
          </a:p>
          <a:p>
            <a:pPr marL="342900" indent="-342900">
              <a:buFont typeface="Arial" panose="020B0604020202020204" pitchFamily="34" charset="0"/>
              <a:buChar char="•"/>
            </a:pPr>
            <a:r>
              <a:rPr lang="en-CA" sz="2000" dirty="0"/>
              <a:t>Personality styles may impact learning ability</a:t>
            </a:r>
          </a:p>
          <a:p>
            <a:pPr marL="342900" indent="-342900">
              <a:buFont typeface="Arial" panose="020B0604020202020204" pitchFamily="34" charset="0"/>
              <a:buChar char="•"/>
            </a:pPr>
            <a:r>
              <a:rPr lang="en-CA" sz="2000" dirty="0"/>
              <a:t>Employers may use personality assessments in the hiring process </a:t>
            </a:r>
          </a:p>
          <a:p>
            <a:pPr marL="342900" indent="-342900">
              <a:buFont typeface="Arial" panose="020B0604020202020204" pitchFamily="34" charset="0"/>
              <a:buChar char="•"/>
            </a:pPr>
            <a:endParaRPr lang="en-CA" sz="2000" dirty="0"/>
          </a:p>
        </p:txBody>
      </p:sp>
      <p:sp>
        <p:nvSpPr>
          <p:cNvPr id="7" name="TextBox 6">
            <a:extLst>
              <a:ext uri="{FF2B5EF4-FFF2-40B4-BE49-F238E27FC236}">
                <a16:creationId xmlns:a16="http://schemas.microsoft.com/office/drawing/2014/main" id="{8057DE2A-7093-4A40-B8A8-6CF50594D17C}"/>
              </a:ext>
            </a:extLst>
          </p:cNvPr>
          <p:cNvSpPr txBox="1"/>
          <p:nvPr/>
        </p:nvSpPr>
        <p:spPr>
          <a:xfrm>
            <a:off x="714438" y="4086436"/>
            <a:ext cx="7626972" cy="616194"/>
          </a:xfrm>
          <a:prstGeom prst="rect">
            <a:avLst/>
          </a:prstGeom>
          <a:solidFill>
            <a:schemeClr val="tx2"/>
          </a:solidFill>
        </p:spPr>
        <p:txBody>
          <a:bodyPr wrap="square" rtlCol="0">
            <a:spAutoFit/>
          </a:bodyPr>
          <a:lstStyle/>
          <a:p>
            <a:r>
              <a:rPr lang="en-CA" sz="2000" b="1" dirty="0">
                <a:solidFill>
                  <a:schemeClr val="accent3"/>
                </a:solidFill>
              </a:rPr>
              <a:t>Self-Assessment: </a:t>
            </a:r>
            <a:r>
              <a:rPr lang="en-CA" dirty="0">
                <a:solidFill>
                  <a:schemeClr val="accent3"/>
                </a:solidFill>
              </a:rPr>
              <a:t>You can take a free version of a simple Myers-Briggs Personality Self-Assessment by going to </a:t>
            </a:r>
            <a:r>
              <a:rPr lang="en-CA" u="sng" dirty="0">
                <a:solidFill>
                  <a:schemeClr val="accent3"/>
                </a:solidFill>
                <a:hlinkClick r:id="rId2">
                  <a:extLst>
                    <a:ext uri="{A12FA001-AC4F-418D-AE19-62706E023703}">
                      <ahyp:hlinkClr xmlns:ahyp="http://schemas.microsoft.com/office/drawing/2018/hyperlinkcolor" val="tx"/>
                    </a:ext>
                  </a:extLst>
                </a:hlinkClick>
              </a:rPr>
              <a:t> Appendix C</a:t>
            </a:r>
            <a:r>
              <a:rPr lang="en-CA" dirty="0">
                <a:solidFill>
                  <a:schemeClr val="accent3"/>
                </a:solidFill>
                <a:hlinkClick r:id="rId2">
                  <a:extLst>
                    <a:ext uri="{A12FA001-AC4F-418D-AE19-62706E023703}">
                      <ahyp:hlinkClr xmlns:ahyp="http://schemas.microsoft.com/office/drawing/2018/hyperlinkcolor" val="tx"/>
                    </a:ext>
                  </a:extLst>
                </a:hlinkClick>
              </a:rPr>
              <a:t> .  </a:t>
            </a:r>
            <a:endParaRPr lang="en-CA" dirty="0">
              <a:solidFill>
                <a:schemeClr val="accent3"/>
              </a:solidFill>
            </a:endParaRPr>
          </a:p>
        </p:txBody>
      </p:sp>
    </p:spTree>
    <p:extLst>
      <p:ext uri="{BB962C8B-B14F-4D97-AF65-F5344CB8AC3E}">
        <p14:creationId xmlns:p14="http://schemas.microsoft.com/office/powerpoint/2010/main" val="1777268108"/>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50E78A-FB33-4AFD-88F0-DAAAB93263EA}">
  <ds:schemaRefs>
    <ds:schemaRef ds:uri="http://schemas.microsoft.com/sharepoint/v3/contenttype/forms"/>
  </ds:schemaRefs>
</ds:datastoreItem>
</file>

<file path=customXml/itemProps2.xml><?xml version="1.0" encoding="utf-8"?>
<ds:datastoreItem xmlns:ds="http://schemas.openxmlformats.org/officeDocument/2006/customXml" ds:itemID="{1274A7F9-2FD3-4FAE-989D-00578CFD788F}">
  <ds:schemaRefs>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fanshawe-16x10</Template>
  <TotalTime>4137</TotalTime>
  <Words>867</Words>
  <Application>Microsoft Office PowerPoint</Application>
  <PresentationFormat>On-screen Show (16:10)</PresentationFormat>
  <Paragraphs>118</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Gotham</vt:lpstr>
      <vt:lpstr>Gotham Bold</vt:lpstr>
      <vt:lpstr>Gotham Book</vt:lpstr>
      <vt:lpstr>Gotham Medium</vt:lpstr>
      <vt:lpstr>fanshawe-16x10</vt:lpstr>
      <vt:lpstr>Fanshawe SOAR</vt:lpstr>
      <vt:lpstr>2.0 Learning Objectives</vt:lpstr>
      <vt:lpstr>2.1 Self-Assessment</vt:lpstr>
      <vt:lpstr>2.2 What is Learning? </vt:lpstr>
      <vt:lpstr>2.2 What is Learning?</vt:lpstr>
      <vt:lpstr>2.3 What Influences Your Ability to Learn? </vt:lpstr>
      <vt:lpstr>2.3 What Influences Your Ability to Learn?</vt:lpstr>
      <vt:lpstr>2.4 How Might Preferences, Culture and Personality Impact My Learning?</vt:lpstr>
      <vt:lpstr>2.4 How Might Preferences, Culture and Personality Impact My Learning? </vt:lpstr>
      <vt:lpstr>2.5 Learning Challenges</vt:lpstr>
      <vt:lpstr>2.6 Learning Online</vt:lpstr>
      <vt:lpstr>2.7 Take Action – Take Charge of Your Learning Experience </vt:lpstr>
      <vt:lpstr>2.8 Reflective Activities </vt:lpstr>
      <vt:lpstr>2.9 Career Connections</vt:lpstr>
      <vt:lpstr>2.10 Fanshawe Resources </vt:lpstr>
      <vt:lpstr>2.11 Key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42</cp:revision>
  <dcterms:created xsi:type="dcterms:W3CDTF">2021-09-01T22:50:23Z</dcterms:created>
  <dcterms:modified xsi:type="dcterms:W3CDTF">2023-07-17T15:25:49Z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