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4"/>
  </p:sldMasterIdLst>
  <p:notesMasterIdLst>
    <p:notesMasterId r:id="rId17"/>
  </p:notesMasterIdLst>
  <p:sldIdLst>
    <p:sldId id="256" r:id="rId5"/>
    <p:sldId id="257" r:id="rId6"/>
    <p:sldId id="258" r:id="rId7"/>
    <p:sldId id="259" r:id="rId8"/>
    <p:sldId id="260" r:id="rId9"/>
    <p:sldId id="261" r:id="rId10"/>
    <p:sldId id="262" r:id="rId11"/>
    <p:sldId id="263" r:id="rId12"/>
    <p:sldId id="266" r:id="rId13"/>
    <p:sldId id="267" r:id="rId14"/>
    <p:sldId id="268" r:id="rId15"/>
    <p:sldId id="269" r:id="rId16"/>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9"/>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193" autoAdjust="0"/>
  </p:normalViewPr>
  <p:slideViewPr>
    <p:cSldViewPr snapToGrid="0">
      <p:cViewPr varScale="1">
        <p:scale>
          <a:sx n="90" d="100"/>
          <a:sy n="90"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2085B-0511-4260-95B4-FCB2BA27B01A}" type="datetimeFigureOut">
              <a:rPr lang="en-CA" smtClean="0"/>
              <a:t>2023-07-17</a:t>
            </a:fld>
            <a:endParaRPr lang="en-C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3C679-766A-45F1-8FF1-B02C46674B7E}" type="slidenum">
              <a:rPr lang="en-CA" smtClean="0"/>
              <a:t>‹#›</a:t>
            </a:fld>
            <a:endParaRPr lang="en-CA"/>
          </a:p>
        </p:txBody>
      </p:sp>
    </p:spTree>
    <p:extLst>
      <p:ext uri="{BB962C8B-B14F-4D97-AF65-F5344CB8AC3E}">
        <p14:creationId xmlns:p14="http://schemas.microsoft.com/office/powerpoint/2010/main" val="370748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2</a:t>
            </a:fld>
            <a:endParaRPr lang="en-CA"/>
          </a:p>
        </p:txBody>
      </p:sp>
    </p:spTree>
    <p:extLst>
      <p:ext uri="{BB962C8B-B14F-4D97-AF65-F5344CB8AC3E}">
        <p14:creationId xmlns:p14="http://schemas.microsoft.com/office/powerpoint/2010/main" val="191682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 2022 survey of 1,000 Canadian businesses identified that in a tight or competitive  job market, employers may not be able to hire externally.  Instead, they are identifying those with the soft skills who could be trained on the hard skills and step quickly into a much needed position (Slater, 2022).</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COVID impacted the way we do business and the current work from home, hybrid work models rely on being adaptable, resilient,  learning on your own, and complex problems solving using your social intelligence by connecting and communicating through a screen.</a:t>
            </a:r>
          </a:p>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4</a:t>
            </a:fld>
            <a:endParaRPr lang="en-CA"/>
          </a:p>
        </p:txBody>
      </p:sp>
    </p:spTree>
    <p:extLst>
      <p:ext uri="{BB962C8B-B14F-4D97-AF65-F5344CB8AC3E}">
        <p14:creationId xmlns:p14="http://schemas.microsoft.com/office/powerpoint/2010/main" val="23646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t>
            </a:r>
            <a:r>
              <a:rPr lang="en-CA" sz="1200" b="0" i="0" kern="1200" dirty="0">
                <a:solidFill>
                  <a:schemeClr val="tx1"/>
                </a:solidFill>
                <a:effectLst/>
                <a:latin typeface="+mn-lt"/>
                <a:ea typeface="+mn-ea"/>
                <a:cs typeface="+mn-cs"/>
              </a:rPr>
              <a:t>anshawe College has a diverse network of supports to help you during your time at Fanshawe and beyond.  Sometimes identifying the right person or the right resource can be challenging and if you are under stress, it can be even harder.</a:t>
            </a:r>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6</a:t>
            </a:fld>
            <a:endParaRPr lang="en-CA"/>
          </a:p>
        </p:txBody>
      </p:sp>
    </p:spTree>
    <p:extLst>
      <p:ext uri="{BB962C8B-B14F-4D97-AF65-F5344CB8AC3E}">
        <p14:creationId xmlns:p14="http://schemas.microsoft.com/office/powerpoint/2010/main" val="78633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9</a:t>
            </a:fld>
            <a:endParaRPr lang="en-CA"/>
          </a:p>
        </p:txBody>
      </p:sp>
    </p:spTree>
    <p:extLst>
      <p:ext uri="{BB962C8B-B14F-4D97-AF65-F5344CB8AC3E}">
        <p14:creationId xmlns:p14="http://schemas.microsoft.com/office/powerpoint/2010/main" val="116707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10</a:t>
            </a:fld>
            <a:endParaRPr lang="en-CA"/>
          </a:p>
        </p:txBody>
      </p:sp>
    </p:spTree>
    <p:extLst>
      <p:ext uri="{BB962C8B-B14F-4D97-AF65-F5344CB8AC3E}">
        <p14:creationId xmlns:p14="http://schemas.microsoft.com/office/powerpoint/2010/main" val="224574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11</a:t>
            </a:fld>
            <a:endParaRPr lang="en-CA"/>
          </a:p>
        </p:txBody>
      </p:sp>
    </p:spTree>
    <p:extLst>
      <p:ext uri="{BB962C8B-B14F-4D97-AF65-F5344CB8AC3E}">
        <p14:creationId xmlns:p14="http://schemas.microsoft.com/office/powerpoint/2010/main" val="318439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12</a:t>
            </a:fld>
            <a:endParaRPr lang="en-CA"/>
          </a:p>
        </p:txBody>
      </p:sp>
    </p:spTree>
    <p:extLst>
      <p:ext uri="{BB962C8B-B14F-4D97-AF65-F5344CB8AC3E}">
        <p14:creationId xmlns:p14="http://schemas.microsoft.com/office/powerpoint/2010/main" val="1528459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7832" y="1579418"/>
            <a:ext cx="7477518" cy="1491478"/>
          </a:xfrm>
        </p:spPr>
        <p:txBody>
          <a:bodyPr wrap="none" anchor="b">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3" name="Subtitle 2"/>
          <p:cNvSpPr>
            <a:spLocks noGrp="1"/>
          </p:cNvSpPr>
          <p:nvPr>
            <p:ph type="subTitle" idx="1" hasCustomPrompt="1"/>
          </p:nvPr>
        </p:nvSpPr>
        <p:spPr>
          <a:xfrm>
            <a:off x="1037832" y="3078647"/>
            <a:ext cx="7477518" cy="710573"/>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398949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bullets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494053"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494051" y="1229709"/>
            <a:ext cx="4708570" cy="35524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5706458" y="860925"/>
            <a:ext cx="2943489" cy="4267201"/>
          </a:xfrm>
        </p:spPr>
        <p:txBody>
          <a:bodyPr/>
          <a:lstStyle/>
          <a:p>
            <a:r>
              <a:rPr lang="en-US"/>
              <a:t>Click icon to add picture</a:t>
            </a:r>
          </a:p>
        </p:txBody>
      </p:sp>
    </p:spTree>
    <p:extLst>
      <p:ext uri="{BB962C8B-B14F-4D97-AF65-F5344CB8AC3E}">
        <p14:creationId xmlns:p14="http://schemas.microsoft.com/office/powerpoint/2010/main" val="8496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bullets and left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3941380"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3941379" y="1229709"/>
            <a:ext cx="4708570" cy="38572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427836" y="746497"/>
            <a:ext cx="2986976" cy="4519187"/>
          </a:xfrm>
        </p:spPr>
        <p:txBody>
          <a:bodyPr/>
          <a:lstStyle/>
          <a:p>
            <a:r>
              <a:rPr lang="en-US"/>
              <a:t>Click icon to add picture</a:t>
            </a:r>
          </a:p>
        </p:txBody>
      </p:sp>
    </p:spTree>
    <p:extLst>
      <p:ext uri="{BB962C8B-B14F-4D97-AF65-F5344CB8AC3E}">
        <p14:creationId xmlns:p14="http://schemas.microsoft.com/office/powerpoint/2010/main" val="10959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2-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Picture Placeholder 7">
            <a:extLst>
              <a:ext uri="{FF2B5EF4-FFF2-40B4-BE49-F238E27FC236}">
                <a16:creationId xmlns:a16="http://schemas.microsoft.com/office/drawing/2014/main" id="{824842C3-42B5-9C43-9E2C-66DDA1C83AEB}"/>
              </a:ext>
            </a:extLst>
          </p:cNvPr>
          <p:cNvSpPr>
            <a:spLocks noGrp="1"/>
          </p:cNvSpPr>
          <p:nvPr>
            <p:ph type="pic" sz="quarter" idx="14" hasCustomPrompt="1"/>
          </p:nvPr>
        </p:nvSpPr>
        <p:spPr>
          <a:xfrm>
            <a:off x="4688667" y="1229709"/>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
        <p:nvSpPr>
          <p:cNvPr id="12" name="Picture Placeholder 7">
            <a:extLst>
              <a:ext uri="{FF2B5EF4-FFF2-40B4-BE49-F238E27FC236}">
                <a16:creationId xmlns:a16="http://schemas.microsoft.com/office/drawing/2014/main" id="{A89EA318-93EB-D34A-957B-D0D443FDB6FB}"/>
              </a:ext>
            </a:extLst>
          </p:cNvPr>
          <p:cNvSpPr>
            <a:spLocks noGrp="1"/>
          </p:cNvSpPr>
          <p:nvPr>
            <p:ph type="pic" sz="quarter" idx="15" hasCustomPrompt="1"/>
          </p:nvPr>
        </p:nvSpPr>
        <p:spPr>
          <a:xfrm>
            <a:off x="494052" y="1229708"/>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384115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with title and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494052" y="4311085"/>
            <a:ext cx="26062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0" name="Picture Placeholder 2"/>
          <p:cNvSpPr>
            <a:spLocks noGrp="1" noChangeAspect="1"/>
          </p:cNvSpPr>
          <p:nvPr>
            <p:ph type="pic" idx="15"/>
          </p:nvPr>
        </p:nvSpPr>
        <p:spPr>
          <a:xfrm>
            <a:off x="494055" y="1377638"/>
            <a:ext cx="2606278"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3" name="Picture Placeholder 2"/>
          <p:cNvSpPr>
            <a:spLocks noGrp="1" noChangeAspect="1"/>
          </p:cNvSpPr>
          <p:nvPr>
            <p:ph type="pic" idx="21"/>
          </p:nvPr>
        </p:nvSpPr>
        <p:spPr>
          <a:xfrm>
            <a:off x="3276603" y="1377638"/>
            <a:ext cx="2597833"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6" name="Picture Placeholder 2"/>
          <p:cNvSpPr>
            <a:spLocks noGrp="1" noChangeAspect="1"/>
          </p:cNvSpPr>
          <p:nvPr>
            <p:ph type="pic" idx="22"/>
          </p:nvPr>
        </p:nvSpPr>
        <p:spPr>
          <a:xfrm>
            <a:off x="6050707" y="1377638"/>
            <a:ext cx="2599241"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17" name="Text Placeholder 2"/>
          <p:cNvSpPr>
            <a:spLocks noGrp="1"/>
          </p:cNvSpPr>
          <p:nvPr>
            <p:ph type="body" idx="23" hasCustomPrompt="1"/>
          </p:nvPr>
        </p:nvSpPr>
        <p:spPr>
          <a:xfrm>
            <a:off x="3290758" y="4311085"/>
            <a:ext cx="2583678" cy="472966"/>
          </a:xfrm>
        </p:spPr>
        <p:txBody>
          <a:bodyPr anchor="b">
            <a:no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8" name="Text Placeholder 2"/>
          <p:cNvSpPr>
            <a:spLocks noGrp="1"/>
          </p:cNvSpPr>
          <p:nvPr>
            <p:ph type="body" idx="25" hasCustomPrompt="1"/>
          </p:nvPr>
        </p:nvSpPr>
        <p:spPr>
          <a:xfrm>
            <a:off x="6064864" y="4302420"/>
            <a:ext cx="25836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259420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image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9841" y="822855"/>
            <a:ext cx="7886700" cy="3417549"/>
          </a:xfrm>
        </p:spPr>
        <p:txBody>
          <a:bodyPr anchor="t">
            <a:normAutofit/>
          </a:bodyPr>
          <a:lstStyle>
            <a:lvl1pPr marL="0" indent="0">
              <a:buNone/>
              <a:defRPr sz="1400" baseline="0">
                <a:solidFill>
                  <a:schemeClr val="tx1">
                    <a:lumMod val="85000"/>
                  </a:schemeClr>
                </a:solidFill>
              </a:defRPr>
            </a:lvl1pPr>
            <a:lvl2pPr marL="380992" indent="0">
              <a:buNone/>
              <a:defRPr sz="2333"/>
            </a:lvl2pPr>
            <a:lvl3pPr marL="761985" indent="0">
              <a:buNone/>
              <a:defRPr sz="2000"/>
            </a:lvl3pPr>
            <a:lvl4pPr marL="1142977" indent="0">
              <a:buNone/>
              <a:defRPr sz="1667"/>
            </a:lvl4pPr>
            <a:lvl5pPr marL="1523970" indent="0">
              <a:buNone/>
              <a:defRPr sz="1667"/>
            </a:lvl5pPr>
            <a:lvl6pPr marL="1904962" indent="0">
              <a:buNone/>
              <a:defRPr sz="1667"/>
            </a:lvl6pPr>
            <a:lvl7pPr marL="2285954" indent="0">
              <a:buNone/>
              <a:defRPr sz="1667"/>
            </a:lvl7pPr>
            <a:lvl8pPr marL="2666947" indent="0">
              <a:buNone/>
              <a:defRPr sz="1667"/>
            </a:lvl8pPr>
            <a:lvl9pPr marL="3047940" indent="0">
              <a:buNone/>
              <a:defRPr sz="1667"/>
            </a:lvl9pPr>
          </a:lstStyle>
          <a:p>
            <a:r>
              <a:rPr lang="en-US" dirty="0"/>
              <a:t>Click icon to add picture – remember to add alt tag(s)</a:t>
            </a:r>
          </a:p>
        </p:txBody>
      </p:sp>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787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120015" y="409576"/>
            <a:ext cx="8903970" cy="5139887"/>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82956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screen picture">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0" y="232757"/>
            <a:ext cx="9144000" cy="5714999"/>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162626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Media Placeholder 7">
            <a:extLst>
              <a:ext uri="{FF2B5EF4-FFF2-40B4-BE49-F238E27FC236}">
                <a16:creationId xmlns:a16="http://schemas.microsoft.com/office/drawing/2014/main" id="{15E10ABA-6733-4542-AEE4-B1A0C2E01AA1}"/>
              </a:ext>
            </a:extLst>
          </p:cNvPr>
          <p:cNvSpPr>
            <a:spLocks noGrp="1"/>
          </p:cNvSpPr>
          <p:nvPr>
            <p:ph type="media" sz="quarter" idx="13"/>
          </p:nvPr>
        </p:nvSpPr>
        <p:spPr>
          <a:xfrm>
            <a:off x="630238" y="823913"/>
            <a:ext cx="7885115" cy="3424237"/>
          </a:xfrm>
        </p:spPr>
        <p:txBody>
          <a:bodyPr/>
          <a:lstStyle/>
          <a:p>
            <a:r>
              <a:rPr lang="en-US"/>
              <a:t>Click icon to add media</a:t>
            </a:r>
          </a:p>
        </p:txBody>
      </p:sp>
    </p:spTree>
    <p:extLst>
      <p:ext uri="{BB962C8B-B14F-4D97-AF65-F5344CB8AC3E}">
        <p14:creationId xmlns:p14="http://schemas.microsoft.com/office/powerpoint/2010/main" val="2801787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61EB3D43-4BB5-A644-A0D1-F886600C067D}"/>
              </a:ext>
            </a:extLst>
          </p:cNvPr>
          <p:cNvSpPr>
            <a:spLocks noGrp="1"/>
          </p:cNvSpPr>
          <p:nvPr>
            <p:ph type="media" sz="quarter" idx="10"/>
          </p:nvPr>
        </p:nvSpPr>
        <p:spPr>
          <a:xfrm>
            <a:off x="0" y="0"/>
            <a:ext cx="9144000" cy="5715000"/>
          </a:xfrm>
        </p:spPr>
        <p:txBody>
          <a:bodyPr/>
          <a:lstStyle/>
          <a:p>
            <a:r>
              <a:rPr lang="en-US"/>
              <a:t>Click icon to add media</a:t>
            </a:r>
          </a:p>
        </p:txBody>
      </p:sp>
    </p:spTree>
    <p:extLst>
      <p:ext uri="{BB962C8B-B14F-4D97-AF65-F5344CB8AC3E}">
        <p14:creationId xmlns:p14="http://schemas.microsoft.com/office/powerpoint/2010/main" val="224178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6"/>
            <a:ext cx="6977064" cy="3910373"/>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4297576"/>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4" y="82385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3768798"/>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23493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02465" y="1471448"/>
            <a:ext cx="7539071" cy="1423352"/>
          </a:xfrm>
        </p:spPr>
        <p:txBody>
          <a:bodyPr wrap="none" anchor="t">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8" name="Subtitle 2"/>
          <p:cNvSpPr>
            <a:spLocks noGrp="1"/>
          </p:cNvSpPr>
          <p:nvPr>
            <p:ph type="subTitle" idx="1" hasCustomPrompt="1"/>
          </p:nvPr>
        </p:nvSpPr>
        <p:spPr>
          <a:xfrm>
            <a:off x="802465" y="816600"/>
            <a:ext cx="7539071" cy="653822"/>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2848415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5"/>
            <a:ext cx="6977064" cy="2494087"/>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2804631"/>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4" name="Text Placeholder 3"/>
          <p:cNvSpPr>
            <a:spLocks noGrp="1"/>
          </p:cNvSpPr>
          <p:nvPr>
            <p:ph type="body" sz="half" idx="2" hasCustomPrompt="1"/>
          </p:nvPr>
        </p:nvSpPr>
        <p:spPr>
          <a:xfrm>
            <a:off x="629844" y="3666652"/>
            <a:ext cx="7884318" cy="1241247"/>
          </a:xfrm>
        </p:spPr>
        <p:txBody>
          <a:bodyPr anchor="ctr">
            <a:noAutofit/>
          </a:bodyPr>
          <a:lstStyle>
            <a:lvl1pPr marL="0" indent="0">
              <a:buNone/>
              <a:defRPr sz="1778" baseline="0"/>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3" y="655689"/>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228600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130860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193402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4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406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61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763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24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94052" y="3963576"/>
            <a:ext cx="8155896" cy="588328"/>
          </a:xfrm>
        </p:spPr>
        <p:txBody>
          <a:bodyPr anchor="t">
            <a:noAutofit/>
          </a:bodyPr>
          <a:lstStyle>
            <a:lvl1pPr marL="0" indent="0">
              <a:buNone/>
              <a:defRPr sz="1778"/>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sub title</a:t>
            </a:r>
          </a:p>
        </p:txBody>
      </p:sp>
      <p:sp>
        <p:nvSpPr>
          <p:cNvPr id="5" name="Title 4">
            <a:extLst>
              <a:ext uri="{FF2B5EF4-FFF2-40B4-BE49-F238E27FC236}">
                <a16:creationId xmlns:a16="http://schemas.microsoft.com/office/drawing/2014/main" id="{2CAE61BF-3763-0E4A-999B-8924DFBF3661}"/>
              </a:ext>
            </a:extLst>
          </p:cNvPr>
          <p:cNvSpPr>
            <a:spLocks noGrp="1"/>
          </p:cNvSpPr>
          <p:nvPr>
            <p:ph type="title" hasCustomPrompt="1"/>
          </p:nvPr>
        </p:nvSpPr>
        <p:spPr>
          <a:xfrm>
            <a:off x="494052" y="2622620"/>
            <a:ext cx="8155896" cy="1340956"/>
          </a:xfrm>
        </p:spPr>
        <p:txBody>
          <a:bodyPr anchor="b"/>
          <a:lstStyle/>
          <a:p>
            <a:r>
              <a:rPr lang="en-US" dirty="0"/>
              <a:t>Click to edit title</a:t>
            </a:r>
          </a:p>
        </p:txBody>
      </p:sp>
    </p:spTree>
    <p:extLst>
      <p:ext uri="{BB962C8B-B14F-4D97-AF65-F5344CB8AC3E}">
        <p14:creationId xmlns:p14="http://schemas.microsoft.com/office/powerpoint/2010/main" val="296909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F6A6C647-8D61-1F4E-99D1-2AB4ED068F8F}"/>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14" name="Content Placeholder 13">
            <a:extLst>
              <a:ext uri="{FF2B5EF4-FFF2-40B4-BE49-F238E27FC236}">
                <a16:creationId xmlns:a16="http://schemas.microsoft.com/office/drawing/2014/main" id="{001196F0-56A5-0A49-AD87-3B487F495141}"/>
              </a:ext>
            </a:extLst>
          </p:cNvPr>
          <p:cNvSpPr>
            <a:spLocks noGrp="1"/>
          </p:cNvSpPr>
          <p:nvPr>
            <p:ph sz="quarter" idx="13" hasCustomPrompt="1"/>
          </p:nvPr>
        </p:nvSpPr>
        <p:spPr>
          <a:xfrm>
            <a:off x="494348" y="1230314"/>
            <a:ext cx="8155305" cy="339407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40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DCE862F-2DE8-F94F-9079-91AF022976F0}"/>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3">
            <a:extLst>
              <a:ext uri="{FF2B5EF4-FFF2-40B4-BE49-F238E27FC236}">
                <a16:creationId xmlns:a16="http://schemas.microsoft.com/office/drawing/2014/main" id="{F482732F-316B-FD4C-A0B3-A1EF01C5451C}"/>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8" name="Title Placeholder 1">
            <a:extLst>
              <a:ext uri="{FF2B5EF4-FFF2-40B4-BE49-F238E27FC236}">
                <a16:creationId xmlns:a16="http://schemas.microsoft.com/office/drawing/2014/main" id="{FBF0C72D-9A4A-2A49-B363-B2C415C80BA7}"/>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Tree>
    <p:extLst>
      <p:ext uri="{BB962C8B-B14F-4D97-AF65-F5344CB8AC3E}">
        <p14:creationId xmlns:p14="http://schemas.microsoft.com/office/powerpoint/2010/main" val="28997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columns content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Placeholder 1">
            <a:extLst>
              <a:ext uri="{FF2B5EF4-FFF2-40B4-BE49-F238E27FC236}">
                <a16:creationId xmlns:a16="http://schemas.microsoft.com/office/drawing/2014/main" id="{CB971B7F-1741-9A4A-B925-11E1F5B352C4}"/>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9" name="Content Placeholder 2">
            <a:extLst>
              <a:ext uri="{FF2B5EF4-FFF2-40B4-BE49-F238E27FC236}">
                <a16:creationId xmlns:a16="http://schemas.microsoft.com/office/drawing/2014/main" id="{F32FC316-43A0-314E-884C-19A6592161FA}"/>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0" name="Content Placeholder 3">
            <a:extLst>
              <a:ext uri="{FF2B5EF4-FFF2-40B4-BE49-F238E27FC236}">
                <a16:creationId xmlns:a16="http://schemas.microsoft.com/office/drawing/2014/main" id="{AB32E208-AE39-D149-A2EC-87102F8C0C21}"/>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58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text with title and sub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Text Placeholder 2">
            <a:extLst>
              <a:ext uri="{FF2B5EF4-FFF2-40B4-BE49-F238E27FC236}">
                <a16:creationId xmlns:a16="http://schemas.microsoft.com/office/drawing/2014/main" id="{DF5D3C69-508E-E343-82E0-194270BE750D}"/>
              </a:ext>
            </a:extLst>
          </p:cNvPr>
          <p:cNvSpPr>
            <a:spLocks noGrp="1"/>
          </p:cNvSpPr>
          <p:nvPr>
            <p:ph type="body" idx="26" hasCustomPrompt="1"/>
          </p:nvPr>
        </p:nvSpPr>
        <p:spPr>
          <a:xfrm>
            <a:off x="494052" y="1368973"/>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0" name="Text Placeholder 2">
            <a:extLst>
              <a:ext uri="{FF2B5EF4-FFF2-40B4-BE49-F238E27FC236}">
                <a16:creationId xmlns:a16="http://schemas.microsoft.com/office/drawing/2014/main" id="{9B9A5ACD-B447-8F44-9065-AD7D1222E29D}"/>
              </a:ext>
            </a:extLst>
          </p:cNvPr>
          <p:cNvSpPr>
            <a:spLocks noGrp="1"/>
          </p:cNvSpPr>
          <p:nvPr>
            <p:ph type="body" idx="27" hasCustomPrompt="1"/>
          </p:nvPr>
        </p:nvSpPr>
        <p:spPr>
          <a:xfrm>
            <a:off x="326815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1" name="Text Placeholder 2">
            <a:extLst>
              <a:ext uri="{FF2B5EF4-FFF2-40B4-BE49-F238E27FC236}">
                <a16:creationId xmlns:a16="http://schemas.microsoft.com/office/drawing/2014/main" id="{E35FDE71-5828-1A47-B218-9FF0C40675E7}"/>
              </a:ext>
            </a:extLst>
          </p:cNvPr>
          <p:cNvSpPr>
            <a:spLocks noGrp="1"/>
          </p:cNvSpPr>
          <p:nvPr>
            <p:ph type="body" idx="28" hasCustomPrompt="1"/>
          </p:nvPr>
        </p:nvSpPr>
        <p:spPr>
          <a:xfrm>
            <a:off x="604718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850605"/>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43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text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229710"/>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2727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text, small title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E732-3AEB-2446-A6FA-5AFFBB873A20}"/>
              </a:ext>
            </a:extLst>
          </p:cNvPr>
          <p:cNvSpPr>
            <a:spLocks noGrp="1"/>
          </p:cNvSpPr>
          <p:nvPr>
            <p:ph type="title" hasCustomPrompt="1"/>
          </p:nvPr>
        </p:nvSpPr>
        <p:spPr>
          <a:xfrm>
            <a:off x="334611" y="610432"/>
            <a:ext cx="8564210" cy="499597"/>
          </a:xfrm>
        </p:spPr>
        <p:txBody>
          <a:bodyPr/>
          <a:lstStyle>
            <a:lvl1pPr>
              <a:defRPr sz="2400"/>
            </a:lvl1pPr>
          </a:lstStyle>
          <a:p>
            <a:r>
              <a:rPr lang="en-US" dirty="0"/>
              <a:t>Click to edit title</a:t>
            </a:r>
          </a:p>
        </p:txBody>
      </p:sp>
      <p:sp>
        <p:nvSpPr>
          <p:cNvPr id="3" name="Content Placeholder 2">
            <a:extLst>
              <a:ext uri="{FF2B5EF4-FFF2-40B4-BE49-F238E27FC236}">
                <a16:creationId xmlns:a16="http://schemas.microsoft.com/office/drawing/2014/main" id="{4453B807-26A2-0B44-917E-DCCFEF7EB298}"/>
              </a:ext>
            </a:extLst>
          </p:cNvPr>
          <p:cNvSpPr>
            <a:spLocks noGrp="1"/>
          </p:cNvSpPr>
          <p:nvPr>
            <p:ph sz="half" idx="1" hasCustomPrompt="1"/>
          </p:nvPr>
        </p:nvSpPr>
        <p:spPr>
          <a:xfrm>
            <a:off x="334611" y="1140173"/>
            <a:ext cx="8564209" cy="3642035"/>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616611C-9122-E049-912F-ABF2154EE879}"/>
              </a:ext>
            </a:extLst>
          </p:cNvPr>
          <p:cNvSpPr>
            <a:spLocks noGrp="1"/>
          </p:cNvSpPr>
          <p:nvPr>
            <p:ph type="dt" sz="half" idx="10"/>
          </p:nvPr>
        </p:nvSpPr>
        <p:spPr/>
        <p:txBody>
          <a:bodyPr/>
          <a:lstStyle/>
          <a:p>
            <a:fld id="{B61BEF0D-F0BB-DE4B-95CE-6DB70DBA9567}" type="datetimeFigureOut">
              <a:rPr lang="en-US" smtClean="0"/>
              <a:pPr/>
              <a:t>7/17/2023</a:t>
            </a:fld>
            <a:endParaRPr lang="en-US" dirty="0"/>
          </a:p>
        </p:txBody>
      </p:sp>
      <p:sp>
        <p:nvSpPr>
          <p:cNvPr id="5" name="Footer Placeholder 4">
            <a:extLst>
              <a:ext uri="{FF2B5EF4-FFF2-40B4-BE49-F238E27FC236}">
                <a16:creationId xmlns:a16="http://schemas.microsoft.com/office/drawing/2014/main" id="{3A1A17CA-2218-B242-BA20-69CBB4C51E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4A38B-A490-B042-9C4F-4C94FD393F5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416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053" y="304271"/>
            <a:ext cx="8155896" cy="9254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4053" y="1229710"/>
            <a:ext cx="8155896" cy="35945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388534" y="5081520"/>
            <a:ext cx="1190065" cy="276659"/>
          </a:xfrm>
          <a:prstGeom prst="rect">
            <a:avLst/>
          </a:prstGeom>
        </p:spPr>
        <p:txBody>
          <a:bodyPr vert="horz" lIns="91440" tIns="45720" rIns="91440" bIns="45720" rtlCol="0" anchor="ctr"/>
          <a:lstStyle>
            <a:lvl1pPr algn="l">
              <a:defRPr sz="1000">
                <a:solidFill>
                  <a:schemeClr val="tx1">
                    <a:lumMod val="85000"/>
                  </a:schemeClr>
                </a:solidFill>
              </a:defRPr>
            </a:lvl1pPr>
          </a:lstStyle>
          <a:p>
            <a:fld id="{B61BEF0D-F0BB-DE4B-95CE-6DB70DBA9567}" type="datetimeFigureOut">
              <a:rPr lang="en-US" smtClean="0"/>
              <a:pPr/>
              <a:t>7/17/2023</a:t>
            </a:fld>
            <a:endParaRPr lang="en-US" dirty="0"/>
          </a:p>
        </p:txBody>
      </p:sp>
      <p:sp>
        <p:nvSpPr>
          <p:cNvPr id="5" name="Footer Placeholder 4"/>
          <p:cNvSpPr>
            <a:spLocks noGrp="1"/>
          </p:cNvSpPr>
          <p:nvPr>
            <p:ph type="ftr" sz="quarter" idx="3"/>
          </p:nvPr>
        </p:nvSpPr>
        <p:spPr>
          <a:xfrm>
            <a:off x="4713196" y="5078099"/>
            <a:ext cx="3086100" cy="280080"/>
          </a:xfrm>
          <a:prstGeom prst="rect">
            <a:avLst/>
          </a:prstGeom>
        </p:spPr>
        <p:txBody>
          <a:bodyPr vert="horz" lIns="91440" tIns="45720" rIns="91440" bIns="45720" rtlCol="0" anchor="ctr"/>
          <a:lstStyle>
            <a:lvl1pPr algn="ctr">
              <a:defRPr sz="1000">
                <a:solidFill>
                  <a:schemeClr val="tx1">
                    <a:lumMod val="85000"/>
                  </a:schemeClr>
                </a:solidFill>
              </a:defRPr>
            </a:lvl1pPr>
          </a:lstStyle>
          <a:p>
            <a:endParaRPr lang="en-US" dirty="0"/>
          </a:p>
        </p:txBody>
      </p:sp>
      <p:sp>
        <p:nvSpPr>
          <p:cNvPr id="6" name="Slide Number Placeholder 5"/>
          <p:cNvSpPr>
            <a:spLocks noGrp="1"/>
          </p:cNvSpPr>
          <p:nvPr>
            <p:ph type="sldNum" sz="quarter" idx="4"/>
          </p:nvPr>
        </p:nvSpPr>
        <p:spPr>
          <a:xfrm>
            <a:off x="7933893" y="5081520"/>
            <a:ext cx="716056" cy="276659"/>
          </a:xfrm>
          <a:prstGeom prst="rect">
            <a:avLst/>
          </a:prstGeom>
        </p:spPr>
        <p:txBody>
          <a:bodyPr vert="horz" lIns="91440" tIns="45720" rIns="91440" bIns="45720" rtlCol="0" anchor="ctr"/>
          <a:lstStyle>
            <a:lvl1pPr algn="r">
              <a:defRPr sz="1000">
                <a:solidFill>
                  <a:schemeClr val="tx1">
                    <a:lumMod val="8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62272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44" r:id="rId17"/>
    <p:sldLayoutId id="214748374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Lst>
  <p:txStyles>
    <p:titleStyle>
      <a:lvl1pPr algn="l" defTabSz="761985" rtl="0" eaLnBrk="1" latinLnBrk="0" hangingPunct="1">
        <a:lnSpc>
          <a:spcPct val="100000"/>
        </a:lnSpc>
        <a:spcBef>
          <a:spcPct val="0"/>
        </a:spcBef>
        <a:buNone/>
        <a:defRPr sz="3200" b="0" kern="1200">
          <a:solidFill>
            <a:schemeClr val="bg1"/>
          </a:solidFill>
          <a:latin typeface="Gotham Medium" pitchFamily="2" charset="0"/>
          <a:ea typeface="+mj-ea"/>
          <a:cs typeface="Gotham Medium" pitchFamily="2" charset="0"/>
        </a:defRPr>
      </a:lvl1pPr>
    </p:titleStyle>
    <p:body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85" rtl="0" eaLnBrk="1" latinLnBrk="0" hangingPunct="1">
        <a:defRPr sz="1500" kern="1200">
          <a:solidFill>
            <a:schemeClr val="tx1"/>
          </a:solidFill>
          <a:latin typeface="+mn-lt"/>
          <a:ea typeface="+mn-ea"/>
          <a:cs typeface="+mn-cs"/>
        </a:defRPr>
      </a:lvl1pPr>
      <a:lvl2pPr marL="380992" algn="l" defTabSz="761985" rtl="0" eaLnBrk="1" latinLnBrk="0" hangingPunct="1">
        <a:defRPr sz="1500" kern="1200">
          <a:solidFill>
            <a:schemeClr val="tx1"/>
          </a:solidFill>
          <a:latin typeface="+mn-lt"/>
          <a:ea typeface="+mn-ea"/>
          <a:cs typeface="+mn-cs"/>
        </a:defRPr>
      </a:lvl2pPr>
      <a:lvl3pPr marL="761985" algn="l" defTabSz="761985" rtl="0" eaLnBrk="1" latinLnBrk="0" hangingPunct="1">
        <a:defRPr sz="1500" kern="1200">
          <a:solidFill>
            <a:schemeClr val="tx1"/>
          </a:solidFill>
          <a:latin typeface="+mn-lt"/>
          <a:ea typeface="+mn-ea"/>
          <a:cs typeface="+mn-cs"/>
        </a:defRPr>
      </a:lvl3pPr>
      <a:lvl4pPr marL="1142977" algn="l" defTabSz="761985" rtl="0" eaLnBrk="1" latinLnBrk="0" hangingPunct="1">
        <a:defRPr sz="1500" kern="1200">
          <a:solidFill>
            <a:schemeClr val="tx1"/>
          </a:solidFill>
          <a:latin typeface="+mn-lt"/>
          <a:ea typeface="+mn-ea"/>
          <a:cs typeface="+mn-cs"/>
        </a:defRPr>
      </a:lvl4pPr>
      <a:lvl5pPr marL="1523970" algn="l" defTabSz="761985" rtl="0" eaLnBrk="1" latinLnBrk="0" hangingPunct="1">
        <a:defRPr sz="1500" kern="1200">
          <a:solidFill>
            <a:schemeClr val="tx1"/>
          </a:solidFill>
          <a:latin typeface="+mn-lt"/>
          <a:ea typeface="+mn-ea"/>
          <a:cs typeface="+mn-cs"/>
        </a:defRPr>
      </a:lvl5pPr>
      <a:lvl6pPr marL="1904962" algn="l" defTabSz="761985" rtl="0" eaLnBrk="1" latinLnBrk="0" hangingPunct="1">
        <a:defRPr sz="1500" kern="1200">
          <a:solidFill>
            <a:schemeClr val="tx1"/>
          </a:solidFill>
          <a:latin typeface="+mn-lt"/>
          <a:ea typeface="+mn-ea"/>
          <a:cs typeface="+mn-cs"/>
        </a:defRPr>
      </a:lvl6pPr>
      <a:lvl7pPr marL="2285954" algn="l" defTabSz="761985" rtl="0" eaLnBrk="1" latinLnBrk="0" hangingPunct="1">
        <a:defRPr sz="1500" kern="1200">
          <a:solidFill>
            <a:schemeClr val="tx1"/>
          </a:solidFill>
          <a:latin typeface="+mn-lt"/>
          <a:ea typeface="+mn-ea"/>
          <a:cs typeface="+mn-cs"/>
        </a:defRPr>
      </a:lvl7pPr>
      <a:lvl8pPr marL="2666947" algn="l" defTabSz="761985" rtl="0" eaLnBrk="1" latinLnBrk="0" hangingPunct="1">
        <a:defRPr sz="1500" kern="1200">
          <a:solidFill>
            <a:schemeClr val="tx1"/>
          </a:solidFill>
          <a:latin typeface="+mn-lt"/>
          <a:ea typeface="+mn-ea"/>
          <a:cs typeface="+mn-cs"/>
        </a:defRPr>
      </a:lvl8pPr>
      <a:lvl9pPr marL="3047940" algn="l" defTabSz="761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ampusontario.pressbooks.pub/fanshawesoar/chapter/1-8-career-connectio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campusontario.pressbooks.pub/fanshawesoar/chapter/1-9-fanshawe-resourc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fanshawec.ca/why-fanshawe/innovation-village/sile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fanshawec.ca/sites/default/files/legacy/oldfanshawe/sites/default/files/assets/policies/pdf/a130.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campusontario.pressbooks.pub/fanshawesoar/chapter/1-7-reflectio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D309-03E5-3749-8F8F-65A34D7D5E5D}"/>
              </a:ext>
            </a:extLst>
          </p:cNvPr>
          <p:cNvSpPr>
            <a:spLocks noGrp="1"/>
          </p:cNvSpPr>
          <p:nvPr>
            <p:ph type="ctrTitle"/>
          </p:nvPr>
        </p:nvSpPr>
        <p:spPr/>
        <p:txBody>
          <a:bodyPr/>
          <a:lstStyle/>
          <a:p>
            <a:r>
              <a:rPr lang="en-US" dirty="0"/>
              <a:t>Fanshawe SOAR</a:t>
            </a:r>
          </a:p>
        </p:txBody>
      </p:sp>
      <p:sp>
        <p:nvSpPr>
          <p:cNvPr id="3" name="Subtitle 2">
            <a:extLst>
              <a:ext uri="{FF2B5EF4-FFF2-40B4-BE49-F238E27FC236}">
                <a16:creationId xmlns:a16="http://schemas.microsoft.com/office/drawing/2014/main" id="{CA2DA5BD-EB67-DD4F-9E07-B094BA3801D3}"/>
              </a:ext>
            </a:extLst>
          </p:cNvPr>
          <p:cNvSpPr>
            <a:spLocks noGrp="1"/>
          </p:cNvSpPr>
          <p:nvPr>
            <p:ph type="subTitle" idx="1"/>
          </p:nvPr>
        </p:nvSpPr>
        <p:spPr/>
        <p:txBody>
          <a:bodyPr/>
          <a:lstStyle/>
          <a:p>
            <a:r>
              <a:rPr lang="en-US" dirty="0"/>
              <a:t>Chapter 1: Introduction</a:t>
            </a:r>
          </a:p>
        </p:txBody>
      </p:sp>
    </p:spTree>
    <p:extLst>
      <p:ext uri="{BB962C8B-B14F-4D97-AF65-F5344CB8AC3E}">
        <p14:creationId xmlns:p14="http://schemas.microsoft.com/office/powerpoint/2010/main" val="163524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1.8 Career Connections</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8" y="1229709"/>
            <a:ext cx="8155599" cy="3456591"/>
          </a:xfrm>
        </p:spPr>
        <p:txBody>
          <a:bodyPr>
            <a:normAutofit fontScale="92500" lnSpcReduction="10000"/>
          </a:bodyPr>
          <a:lstStyle/>
          <a:p>
            <a:pPr marL="457200" indent="-457200">
              <a:buFont typeface="Arial" panose="020B0604020202020204" pitchFamily="34" charset="0"/>
              <a:buChar char="•"/>
            </a:pPr>
            <a:r>
              <a:rPr lang="en-CA" dirty="0"/>
              <a:t>Do you have a LinkedIn profile?</a:t>
            </a:r>
          </a:p>
          <a:p>
            <a:pPr marL="1028689" lvl="1" indent="-457200"/>
            <a:r>
              <a:rPr lang="en-CA" dirty="0"/>
              <a:t>Is it up to date?</a:t>
            </a:r>
          </a:p>
          <a:p>
            <a:pPr marL="1028689" lvl="1" indent="-457200"/>
            <a:r>
              <a:rPr lang="en-CA" dirty="0"/>
              <a:t>Why do you think this is important?</a:t>
            </a:r>
          </a:p>
          <a:p>
            <a:pPr marL="457200" indent="-457200">
              <a:buFont typeface="Arial" panose="020B0604020202020204" pitchFamily="34" charset="0"/>
              <a:buChar char="•"/>
            </a:pPr>
            <a:r>
              <a:rPr lang="en-CA" dirty="0"/>
              <a:t>Do you know how to reflect back on lessons learned? </a:t>
            </a:r>
          </a:p>
          <a:p>
            <a:pPr marL="1028689" lvl="1" indent="-457200"/>
            <a:r>
              <a:rPr lang="en-CA" dirty="0"/>
              <a:t>This is important in interviews!</a:t>
            </a:r>
          </a:p>
          <a:p>
            <a:endParaRPr lang="en-CA" sz="2400" u="sng" dirty="0"/>
          </a:p>
          <a:p>
            <a:r>
              <a:rPr lang="en-CA" sz="2400" dirty="0"/>
              <a:t>Visit </a:t>
            </a:r>
            <a:r>
              <a:rPr lang="en-CA" sz="2400" dirty="0">
                <a:hlinkClick r:id="rId3"/>
              </a:rPr>
              <a:t>Section 1.8 </a:t>
            </a:r>
            <a:r>
              <a:rPr lang="en-CA" sz="2400" dirty="0"/>
              <a:t>for ways in which chapter 1 relates to your career. </a:t>
            </a:r>
            <a:endParaRPr lang="en-CA" sz="2000" dirty="0"/>
          </a:p>
        </p:txBody>
      </p:sp>
    </p:spTree>
    <p:extLst>
      <p:ext uri="{BB962C8B-B14F-4D97-AF65-F5344CB8AC3E}">
        <p14:creationId xmlns:p14="http://schemas.microsoft.com/office/powerpoint/2010/main" val="64673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1.9 Fanshawe Resources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230314"/>
            <a:ext cx="5127518" cy="3443286"/>
          </a:xfrm>
        </p:spPr>
        <p:txBody>
          <a:bodyPr>
            <a:normAutofit/>
          </a:bodyPr>
          <a:lstStyle/>
          <a:p>
            <a:r>
              <a:rPr lang="en-CA" dirty="0"/>
              <a:t>Here For You is a core principle that inspires Fanshawe’s relationship with you, our students.</a:t>
            </a:r>
          </a:p>
          <a:p>
            <a:r>
              <a:rPr lang="en-CA" dirty="0"/>
              <a:t>Visit </a:t>
            </a:r>
            <a:r>
              <a:rPr lang="en-CA" dirty="0">
                <a:hlinkClick r:id="rId3"/>
              </a:rPr>
              <a:t>Section 1.9</a:t>
            </a:r>
            <a:r>
              <a:rPr lang="en-CA" dirty="0"/>
              <a:t> or scan the QR Code for links and resources that will help you succeed. </a:t>
            </a:r>
            <a:endParaRPr lang="en-CA" sz="1800" u="sng" dirty="0"/>
          </a:p>
        </p:txBody>
      </p:sp>
      <p:pic>
        <p:nvPicPr>
          <p:cNvPr id="6" name="Picture 5" descr="QR code for section 1.9">
            <a:extLst>
              <a:ext uri="{FF2B5EF4-FFF2-40B4-BE49-F238E27FC236}">
                <a16:creationId xmlns:a16="http://schemas.microsoft.com/office/drawing/2014/main" id="{BA01D8B9-1271-4800-B576-94255C5A37B6}"/>
              </a:ext>
            </a:extLst>
          </p:cNvPr>
          <p:cNvPicPr>
            <a:picLocks noChangeAspect="1"/>
          </p:cNvPicPr>
          <p:nvPr/>
        </p:nvPicPr>
        <p:blipFill>
          <a:blip r:embed="rId4"/>
          <a:stretch>
            <a:fillRect/>
          </a:stretch>
        </p:blipFill>
        <p:spPr>
          <a:xfrm>
            <a:off x="5755502" y="1229709"/>
            <a:ext cx="2938992" cy="2938992"/>
          </a:xfrm>
          <a:prstGeom prst="rect">
            <a:avLst/>
          </a:prstGeom>
        </p:spPr>
      </p:pic>
    </p:spTree>
    <p:extLst>
      <p:ext uri="{BB962C8B-B14F-4D97-AF65-F5344CB8AC3E}">
        <p14:creationId xmlns:p14="http://schemas.microsoft.com/office/powerpoint/2010/main" val="54389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1.10 Key Takeaways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077517"/>
            <a:ext cx="8021002" cy="3361529"/>
          </a:xfrm>
        </p:spPr>
        <p:txBody>
          <a:bodyPr>
            <a:normAutofit lnSpcReduction="10000"/>
          </a:bodyPr>
          <a:lstStyle/>
          <a:p>
            <a:pPr marL="285750" indent="-285750">
              <a:buFont typeface="Arial" panose="020B0604020202020204" pitchFamily="34" charset="0"/>
              <a:buChar char="•"/>
            </a:pPr>
            <a:r>
              <a:rPr lang="en-CA" sz="2400" dirty="0"/>
              <a:t>College requires commitment, focus, and effort</a:t>
            </a:r>
          </a:p>
          <a:p>
            <a:pPr marL="285750" indent="-285750">
              <a:buFont typeface="Arial" panose="020B0604020202020204" pitchFamily="34" charset="0"/>
              <a:buChar char="•"/>
            </a:pPr>
            <a:r>
              <a:rPr lang="en-CA" sz="2400" dirty="0"/>
              <a:t>Fanshawe’s 7 Job Skills for the Future</a:t>
            </a:r>
          </a:p>
          <a:p>
            <a:pPr marL="285750" indent="-285750">
              <a:buFont typeface="Arial" panose="020B0604020202020204" pitchFamily="34" charset="0"/>
              <a:buChar char="•"/>
            </a:pPr>
            <a:r>
              <a:rPr lang="en-CA" sz="2400" dirty="0"/>
              <a:t>Seek support through Fanshawe</a:t>
            </a:r>
          </a:p>
          <a:p>
            <a:pPr marL="285750" indent="-285750">
              <a:buFont typeface="Arial" panose="020B0604020202020204" pitchFamily="34" charset="0"/>
              <a:buChar char="•"/>
            </a:pPr>
            <a:r>
              <a:rPr lang="en-CA" sz="2400" dirty="0"/>
              <a:t>Academic integrity is important</a:t>
            </a:r>
          </a:p>
          <a:p>
            <a:pPr marL="285750" indent="-285750">
              <a:buFont typeface="Arial" panose="020B0604020202020204" pitchFamily="34" charset="0"/>
              <a:buChar char="•"/>
            </a:pPr>
            <a:r>
              <a:rPr lang="en-CA" sz="2400" dirty="0"/>
              <a:t>Learn written and unwritten rules</a:t>
            </a:r>
          </a:p>
          <a:p>
            <a:pPr marL="285750" indent="-285750">
              <a:buFont typeface="Arial" panose="020B0604020202020204" pitchFamily="34" charset="0"/>
              <a:buChar char="•"/>
            </a:pPr>
            <a:r>
              <a:rPr lang="en-CA" sz="2400" dirty="0"/>
              <a:t>Connect with your academic advisor and professors</a:t>
            </a:r>
          </a:p>
          <a:p>
            <a:pPr marL="285750" indent="-285750">
              <a:buFont typeface="Arial" panose="020B0604020202020204" pitchFamily="34" charset="0"/>
              <a:buChar char="•"/>
            </a:pPr>
            <a:r>
              <a:rPr lang="en-CA" sz="2000" dirty="0"/>
              <a:t>Reflect back on strengths and weaknesses to help you plan </a:t>
            </a:r>
          </a:p>
          <a:p>
            <a:pPr marL="285750" indent="-285750">
              <a:buFont typeface="Arial" panose="020B0604020202020204" pitchFamily="34" charset="0"/>
              <a:buChar char="•"/>
            </a:pPr>
            <a:endParaRPr lang="en-CA" sz="1800" dirty="0"/>
          </a:p>
        </p:txBody>
      </p:sp>
    </p:spTree>
    <p:extLst>
      <p:ext uri="{BB962C8B-B14F-4D97-AF65-F5344CB8AC3E}">
        <p14:creationId xmlns:p14="http://schemas.microsoft.com/office/powerpoint/2010/main" val="344298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2B11-7454-4848-A31E-6D0914B2341E}"/>
              </a:ext>
            </a:extLst>
          </p:cNvPr>
          <p:cNvSpPr>
            <a:spLocks noGrp="1"/>
          </p:cNvSpPr>
          <p:nvPr>
            <p:ph type="title"/>
          </p:nvPr>
        </p:nvSpPr>
        <p:spPr/>
        <p:txBody>
          <a:bodyPr/>
          <a:lstStyle/>
          <a:p>
            <a:r>
              <a:rPr lang="en-CA" dirty="0"/>
              <a:t>1.0 Learning Objectives</a:t>
            </a:r>
          </a:p>
        </p:txBody>
      </p:sp>
      <p:sp>
        <p:nvSpPr>
          <p:cNvPr id="3" name="Content Placeholder 2">
            <a:extLst>
              <a:ext uri="{FF2B5EF4-FFF2-40B4-BE49-F238E27FC236}">
                <a16:creationId xmlns:a16="http://schemas.microsoft.com/office/drawing/2014/main" id="{A722ED5A-15DC-4058-83B1-A1FA2A27EE36}"/>
              </a:ext>
            </a:extLst>
          </p:cNvPr>
          <p:cNvSpPr>
            <a:spLocks noGrp="1"/>
          </p:cNvSpPr>
          <p:nvPr>
            <p:ph sz="quarter" idx="13"/>
          </p:nvPr>
        </p:nvSpPr>
        <p:spPr>
          <a:xfrm>
            <a:off x="494348" y="1160462"/>
            <a:ext cx="8155599" cy="3394075"/>
          </a:xfrm>
        </p:spPr>
        <p:txBody>
          <a:bodyPr>
            <a:normAutofit fontScale="92500" lnSpcReduction="10000"/>
          </a:bodyPr>
          <a:lstStyle/>
          <a:p>
            <a:r>
              <a:rPr lang="en-CA" sz="1800" dirty="0"/>
              <a:t>After reading this chapter, you should be able to do the following:</a:t>
            </a:r>
          </a:p>
          <a:p>
            <a:pPr marL="457200" indent="-457200" fontAlgn="base">
              <a:buFont typeface="Arial" panose="020B0604020202020204" pitchFamily="34" charset="0"/>
              <a:buChar char="•"/>
            </a:pPr>
            <a:r>
              <a:rPr lang="en-CA" sz="1800" dirty="0"/>
              <a:t>Reflect on why you are in college (LO2)</a:t>
            </a:r>
          </a:p>
          <a:p>
            <a:pPr marL="457200" indent="-457200" fontAlgn="base">
              <a:buFont typeface="Arial" panose="020B0604020202020204" pitchFamily="34" charset="0"/>
              <a:buChar char="•"/>
            </a:pPr>
            <a:r>
              <a:rPr lang="en-CA" sz="1800" dirty="0"/>
              <a:t>Understand the written and unwritten rules of being a Fanshawe College student (LO5)</a:t>
            </a:r>
          </a:p>
          <a:p>
            <a:pPr marL="457200" indent="-457200" fontAlgn="base">
              <a:buFont typeface="Arial" panose="020B0604020202020204" pitchFamily="34" charset="0"/>
              <a:buChar char="•"/>
            </a:pPr>
            <a:r>
              <a:rPr lang="en-CA" sz="1800" dirty="0"/>
              <a:t>Understand that this is your learning journey and you are responsible for your success (LO1, 2,3)</a:t>
            </a:r>
          </a:p>
          <a:p>
            <a:pPr marL="457200" indent="-457200" fontAlgn="base">
              <a:buFont typeface="Arial" panose="020B0604020202020204" pitchFamily="34" charset="0"/>
              <a:buChar char="•"/>
            </a:pPr>
            <a:r>
              <a:rPr lang="en-CA" sz="1800" dirty="0"/>
              <a:t>Identify key connections to help you with your success at Fanshawe College (LO4)</a:t>
            </a:r>
          </a:p>
          <a:p>
            <a:pPr marL="457200" indent="-457200" fontAlgn="base">
              <a:buFont typeface="Arial" panose="020B0604020202020204" pitchFamily="34" charset="0"/>
              <a:buChar char="•"/>
            </a:pPr>
            <a:r>
              <a:rPr lang="en-CA" sz="1800" dirty="0"/>
              <a:t>Identify how this resource is structured and how it can help you be a more successful student (LO4)</a:t>
            </a:r>
          </a:p>
          <a:p>
            <a:pPr marL="457200" indent="-457200" fontAlgn="base">
              <a:buFont typeface="Arial" panose="020B0604020202020204" pitchFamily="34" charset="0"/>
              <a:buChar char="•"/>
            </a:pPr>
            <a:r>
              <a:rPr lang="en-CA" sz="1800" dirty="0"/>
              <a:t>Recognize how academic success connects to career success (LO1)</a:t>
            </a:r>
          </a:p>
        </p:txBody>
      </p:sp>
    </p:spTree>
    <p:extLst>
      <p:ext uri="{BB962C8B-B14F-4D97-AF65-F5344CB8AC3E}">
        <p14:creationId xmlns:p14="http://schemas.microsoft.com/office/powerpoint/2010/main" val="374568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CA" dirty="0"/>
              <a:t>1.0 Introduction</a:t>
            </a:r>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494349" y="1230314"/>
            <a:ext cx="4712846" cy="3394075"/>
          </a:xfrm>
        </p:spPr>
        <p:txBody>
          <a:bodyPr>
            <a:normAutofit/>
          </a:bodyPr>
          <a:lstStyle/>
          <a:p>
            <a:r>
              <a:rPr lang="en-CA" sz="1800" dirty="0"/>
              <a:t>This course is designed to help you</a:t>
            </a:r>
          </a:p>
          <a:p>
            <a:pPr marL="342900" indent="-342900">
              <a:buFont typeface="+mj-lt"/>
              <a:buAutoNum type="arabicPeriod"/>
            </a:pPr>
            <a:r>
              <a:rPr lang="en-CA" sz="1800" dirty="0"/>
              <a:t>Identify what you want to get out of college (your GOAL).</a:t>
            </a:r>
          </a:p>
          <a:p>
            <a:pPr marL="342900" indent="-342900">
              <a:buFont typeface="+mj-lt"/>
              <a:buAutoNum type="arabicPeriod"/>
            </a:pPr>
            <a:r>
              <a:rPr lang="en-CA" sz="1800" dirty="0"/>
              <a:t>Identify some strategies to help you reach your goal (your PLAN).</a:t>
            </a:r>
          </a:p>
          <a:p>
            <a:pPr marL="342900" indent="-342900">
              <a:buFont typeface="+mj-lt"/>
              <a:buAutoNum type="arabicPeriod"/>
            </a:pPr>
            <a:r>
              <a:rPr lang="en-CA" sz="1800" dirty="0"/>
              <a:t>Identify what steps you need to take to execute this plan (your ACTION.)</a:t>
            </a:r>
          </a:p>
        </p:txBody>
      </p:sp>
      <p:pic>
        <p:nvPicPr>
          <p:cNvPr id="4" name="Picture 3" descr="Success is a combination of goals, plans and action.">
            <a:extLst>
              <a:ext uri="{FF2B5EF4-FFF2-40B4-BE49-F238E27FC236}">
                <a16:creationId xmlns:a16="http://schemas.microsoft.com/office/drawing/2014/main" id="{EC89701A-32B0-47A7-A2BA-BBB71EF2BC42}"/>
              </a:ext>
            </a:extLst>
          </p:cNvPr>
          <p:cNvPicPr>
            <a:picLocks noChangeAspect="1"/>
          </p:cNvPicPr>
          <p:nvPr/>
        </p:nvPicPr>
        <p:blipFill>
          <a:blip r:embed="rId2"/>
          <a:stretch>
            <a:fillRect/>
          </a:stretch>
        </p:blipFill>
        <p:spPr>
          <a:xfrm>
            <a:off x="5619895" y="1335827"/>
            <a:ext cx="2840050" cy="2840050"/>
          </a:xfrm>
          <a:prstGeom prst="rect">
            <a:avLst/>
          </a:prstGeom>
        </p:spPr>
      </p:pic>
    </p:spTree>
    <p:extLst>
      <p:ext uri="{BB962C8B-B14F-4D97-AF65-F5344CB8AC3E}">
        <p14:creationId xmlns:p14="http://schemas.microsoft.com/office/powerpoint/2010/main" val="124748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6E65-9B34-4CBA-9774-AF313889A06B}"/>
              </a:ext>
            </a:extLst>
          </p:cNvPr>
          <p:cNvSpPr>
            <a:spLocks noGrp="1"/>
          </p:cNvSpPr>
          <p:nvPr>
            <p:ph type="title"/>
          </p:nvPr>
        </p:nvSpPr>
        <p:spPr/>
        <p:txBody>
          <a:bodyPr/>
          <a:lstStyle/>
          <a:p>
            <a:r>
              <a:rPr lang="en-CA" dirty="0"/>
              <a:t>1.2 Why College?</a:t>
            </a:r>
          </a:p>
        </p:txBody>
      </p:sp>
      <p:sp>
        <p:nvSpPr>
          <p:cNvPr id="3" name="Content Placeholder 2">
            <a:extLst>
              <a:ext uri="{FF2B5EF4-FFF2-40B4-BE49-F238E27FC236}">
                <a16:creationId xmlns:a16="http://schemas.microsoft.com/office/drawing/2014/main" id="{D939837A-A8CB-4C9A-A37C-7C6627B286D8}"/>
              </a:ext>
            </a:extLst>
          </p:cNvPr>
          <p:cNvSpPr>
            <a:spLocks noGrp="1"/>
          </p:cNvSpPr>
          <p:nvPr>
            <p:ph sz="quarter" idx="13"/>
          </p:nvPr>
        </p:nvSpPr>
        <p:spPr>
          <a:xfrm>
            <a:off x="494349" y="1230314"/>
            <a:ext cx="4684924" cy="3394075"/>
          </a:xfrm>
        </p:spPr>
        <p:txBody>
          <a:bodyPr>
            <a:normAutofit/>
          </a:bodyPr>
          <a:lstStyle/>
          <a:p>
            <a:pPr marL="285750" indent="-285750">
              <a:buFont typeface="Arial" panose="020B0604020202020204" pitchFamily="34" charset="0"/>
              <a:buChar char="•"/>
            </a:pPr>
            <a:r>
              <a:rPr lang="en-CA" sz="1800" dirty="0"/>
              <a:t>Develop technical skills along with “soft skills”.</a:t>
            </a:r>
          </a:p>
          <a:p>
            <a:pPr marL="285750" indent="-285750">
              <a:buFont typeface="Arial" panose="020B0604020202020204" pitchFamily="34" charset="0"/>
              <a:buChar char="•"/>
            </a:pPr>
            <a:r>
              <a:rPr lang="en-CA" sz="1800" dirty="0"/>
              <a:t>Soft skills are in demand. </a:t>
            </a:r>
          </a:p>
          <a:p>
            <a:pPr marL="285750" indent="-285750">
              <a:buFont typeface="Arial" panose="020B0604020202020204" pitchFamily="34" charset="0"/>
              <a:buChar char="•"/>
            </a:pPr>
            <a:r>
              <a:rPr lang="en-CA" sz="1800" dirty="0"/>
              <a:t>Fanshawe College has identified </a:t>
            </a:r>
            <a:r>
              <a:rPr lang="en-CA" sz="1800" dirty="0">
                <a:hlinkClick r:id="rId3"/>
              </a:rPr>
              <a:t>7 Job Skills for the future. </a:t>
            </a:r>
            <a:endParaRPr lang="en-CA" sz="1800" dirty="0"/>
          </a:p>
          <a:p>
            <a:endParaRPr lang="en-CA" dirty="0"/>
          </a:p>
        </p:txBody>
      </p:sp>
      <p:pic>
        <p:nvPicPr>
          <p:cNvPr id="4" name="Picture 3" descr="7 jobs skills for the future: global citizenship, self directed learning, social intelligence, resilience, novel and adaptive thinking, implementation skills, complex problem solving">
            <a:extLst>
              <a:ext uri="{FF2B5EF4-FFF2-40B4-BE49-F238E27FC236}">
                <a16:creationId xmlns:a16="http://schemas.microsoft.com/office/drawing/2014/main" id="{83AF1FDA-A0B1-4C13-9197-BA639BAA2415}"/>
              </a:ext>
            </a:extLst>
          </p:cNvPr>
          <p:cNvPicPr>
            <a:picLocks noChangeAspect="1"/>
          </p:cNvPicPr>
          <p:nvPr/>
        </p:nvPicPr>
        <p:blipFill>
          <a:blip r:embed="rId4"/>
          <a:stretch>
            <a:fillRect/>
          </a:stretch>
        </p:blipFill>
        <p:spPr>
          <a:xfrm>
            <a:off x="5509522" y="1379888"/>
            <a:ext cx="2857500" cy="2857500"/>
          </a:xfrm>
          <a:prstGeom prst="rect">
            <a:avLst/>
          </a:prstGeom>
        </p:spPr>
      </p:pic>
    </p:spTree>
    <p:extLst>
      <p:ext uri="{BB962C8B-B14F-4D97-AF65-F5344CB8AC3E}">
        <p14:creationId xmlns:p14="http://schemas.microsoft.com/office/powerpoint/2010/main" val="187055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CEDD-F28B-45F7-97F7-370569A735A1}"/>
              </a:ext>
            </a:extLst>
          </p:cNvPr>
          <p:cNvSpPr>
            <a:spLocks noGrp="1"/>
          </p:cNvSpPr>
          <p:nvPr>
            <p:ph type="title"/>
          </p:nvPr>
        </p:nvSpPr>
        <p:spPr/>
        <p:txBody>
          <a:bodyPr/>
          <a:lstStyle/>
          <a:p>
            <a:r>
              <a:rPr lang="en-CA" dirty="0"/>
              <a:t>1.3 SOAR</a:t>
            </a:r>
          </a:p>
        </p:txBody>
      </p:sp>
      <p:sp>
        <p:nvSpPr>
          <p:cNvPr id="3" name="Content Placeholder 2">
            <a:extLst>
              <a:ext uri="{FF2B5EF4-FFF2-40B4-BE49-F238E27FC236}">
                <a16:creationId xmlns:a16="http://schemas.microsoft.com/office/drawing/2014/main" id="{156E9122-5B6E-4F2E-9FB0-0969892D525C}"/>
              </a:ext>
            </a:extLst>
          </p:cNvPr>
          <p:cNvSpPr>
            <a:spLocks noGrp="1"/>
          </p:cNvSpPr>
          <p:nvPr>
            <p:ph sz="quarter" idx="13"/>
          </p:nvPr>
        </p:nvSpPr>
        <p:spPr>
          <a:xfrm>
            <a:off x="494349" y="1230314"/>
            <a:ext cx="4836604" cy="3394075"/>
          </a:xfrm>
        </p:spPr>
        <p:txBody>
          <a:bodyPr>
            <a:normAutofit/>
          </a:bodyPr>
          <a:lstStyle/>
          <a:p>
            <a:r>
              <a:rPr lang="en-CA" sz="1800" dirty="0"/>
              <a:t>Each chapter in the book will follow the SOAR method:</a:t>
            </a:r>
          </a:p>
          <a:p>
            <a:pPr marL="285750" indent="-285750">
              <a:buFont typeface="Arial" panose="020B0604020202020204" pitchFamily="34" charset="0"/>
              <a:buChar char="•"/>
            </a:pPr>
            <a:r>
              <a:rPr lang="en-CA" sz="1800" b="1" dirty="0"/>
              <a:t>Self-assess</a:t>
            </a:r>
            <a:r>
              <a:rPr lang="en-CA" sz="1800" dirty="0"/>
              <a:t> your strengths and weaknesses in relation to a particular topic.  </a:t>
            </a:r>
          </a:p>
          <a:p>
            <a:pPr marL="285750" indent="-285750">
              <a:buFont typeface="Arial" panose="020B0604020202020204" pitchFamily="34" charset="0"/>
              <a:buChar char="•"/>
            </a:pPr>
            <a:r>
              <a:rPr lang="en-CA" sz="1800" dirty="0"/>
              <a:t>Identify some strategies, that are really </a:t>
            </a:r>
            <a:r>
              <a:rPr lang="en-CA" sz="1800" b="1" dirty="0"/>
              <a:t>opportunities</a:t>
            </a:r>
            <a:r>
              <a:rPr lang="en-CA" sz="1800" dirty="0"/>
              <a:t> for you to improve.</a:t>
            </a:r>
          </a:p>
          <a:p>
            <a:pPr marL="285750" indent="-285750">
              <a:buFont typeface="Arial" panose="020B0604020202020204" pitchFamily="34" charset="0"/>
              <a:buChar char="•"/>
            </a:pPr>
            <a:r>
              <a:rPr lang="en-CA" sz="1800" dirty="0"/>
              <a:t>Encourage you to take </a:t>
            </a:r>
            <a:r>
              <a:rPr lang="en-CA" sz="1800" b="1" dirty="0"/>
              <a:t>action </a:t>
            </a:r>
            <a:r>
              <a:rPr lang="en-CA" sz="1800" dirty="0"/>
              <a:t>and apply those opportunities. </a:t>
            </a:r>
          </a:p>
          <a:p>
            <a:pPr marL="285750" indent="-285750">
              <a:buFont typeface="Arial" panose="020B0604020202020204" pitchFamily="34" charset="0"/>
              <a:buChar char="•"/>
            </a:pPr>
            <a:r>
              <a:rPr lang="en-CA" sz="1800" b="1" dirty="0"/>
              <a:t>Reflect</a:t>
            </a:r>
            <a:r>
              <a:rPr lang="en-CA" sz="1800" dirty="0"/>
              <a:t> on what comes next for you.</a:t>
            </a:r>
          </a:p>
        </p:txBody>
      </p:sp>
      <p:pic>
        <p:nvPicPr>
          <p:cNvPr id="1026" name="Picture 2" descr="SOAR">
            <a:extLst>
              <a:ext uri="{FF2B5EF4-FFF2-40B4-BE49-F238E27FC236}">
                <a16:creationId xmlns:a16="http://schemas.microsoft.com/office/drawing/2014/main" id="{C5474BCE-41B1-483B-AF01-CB66F3CC4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151" y="1646111"/>
            <a:ext cx="28575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21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p:txBody>
          <a:bodyPr/>
          <a:lstStyle/>
          <a:p>
            <a:r>
              <a:rPr lang="en-CA" dirty="0"/>
              <a:t>1.4 Key Contacts</a:t>
            </a:r>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494349" y="1230315"/>
            <a:ext cx="4077652" cy="2235262"/>
          </a:xfrm>
        </p:spPr>
        <p:txBody>
          <a:bodyPr>
            <a:normAutofit/>
          </a:bodyPr>
          <a:lstStyle/>
          <a:p>
            <a:pPr marL="457200" indent="-457200">
              <a:buFont typeface="Arial" panose="020B0604020202020204" pitchFamily="34" charset="0"/>
              <a:buChar char="•"/>
            </a:pPr>
            <a:r>
              <a:rPr lang="en-CA" sz="1800" dirty="0">
                <a:solidFill>
                  <a:srgbClr val="E2231A"/>
                </a:solidFill>
              </a:rPr>
              <a:t>Professor </a:t>
            </a:r>
            <a:r>
              <a:rPr lang="en-CA" sz="1800" dirty="0"/>
              <a:t>– questions about assignments, quizzes and the course site.</a:t>
            </a:r>
          </a:p>
          <a:p>
            <a:pPr marL="457200" indent="-457200">
              <a:buFont typeface="Arial" panose="020B0604020202020204" pitchFamily="34" charset="0"/>
              <a:buChar char="•"/>
            </a:pPr>
            <a:r>
              <a:rPr lang="en-CA" sz="1800" dirty="0">
                <a:solidFill>
                  <a:srgbClr val="E2231A"/>
                </a:solidFill>
              </a:rPr>
              <a:t>Academic Advisor </a:t>
            </a:r>
            <a:r>
              <a:rPr lang="en-CA" sz="1800" dirty="0"/>
              <a:t>– questions about schedules, programs etc. </a:t>
            </a:r>
          </a:p>
          <a:p>
            <a:pPr marL="457200" indent="-457200">
              <a:buFont typeface="Arial" panose="020B0604020202020204" pitchFamily="34" charset="0"/>
              <a:buChar char="•"/>
            </a:pPr>
            <a:r>
              <a:rPr lang="en-CA" sz="1800" dirty="0"/>
              <a:t>Proper email etiquette is important. </a:t>
            </a:r>
          </a:p>
          <a:p>
            <a:endParaRPr lang="en-CA" sz="1800" b="1" dirty="0">
              <a:solidFill>
                <a:srgbClr val="E2231A"/>
              </a:solidFill>
            </a:endParaRPr>
          </a:p>
        </p:txBody>
      </p:sp>
      <p:sp>
        <p:nvSpPr>
          <p:cNvPr id="4" name="TextBox 3">
            <a:extLst>
              <a:ext uri="{FF2B5EF4-FFF2-40B4-BE49-F238E27FC236}">
                <a16:creationId xmlns:a16="http://schemas.microsoft.com/office/drawing/2014/main" id="{DDFCCDED-1259-44C3-9D8D-A7987D24E39F}"/>
              </a:ext>
            </a:extLst>
          </p:cNvPr>
          <p:cNvSpPr txBox="1"/>
          <p:nvPr/>
        </p:nvSpPr>
        <p:spPr>
          <a:xfrm>
            <a:off x="420624" y="3758184"/>
            <a:ext cx="8348472" cy="616194"/>
          </a:xfrm>
          <a:prstGeom prst="rect">
            <a:avLst/>
          </a:prstGeom>
          <a:solidFill>
            <a:schemeClr val="tx2"/>
          </a:solidFill>
        </p:spPr>
        <p:txBody>
          <a:bodyPr wrap="square" rtlCol="0">
            <a:spAutoFit/>
          </a:bodyPr>
          <a:lstStyle/>
          <a:p>
            <a:r>
              <a:rPr lang="en-CA" sz="2000" b="1" dirty="0">
                <a:solidFill>
                  <a:srgbClr val="E2231A"/>
                </a:solidFill>
              </a:rPr>
              <a:t>Question</a:t>
            </a:r>
            <a:r>
              <a:rPr lang="en-CA" sz="2000" b="1" dirty="0">
                <a:solidFill>
                  <a:srgbClr val="646469"/>
                </a:solidFill>
              </a:rPr>
              <a:t>: </a:t>
            </a:r>
            <a:r>
              <a:rPr lang="en-CA" sz="2000" dirty="0">
                <a:solidFill>
                  <a:srgbClr val="646469"/>
                </a:solidFill>
              </a:rPr>
              <a:t>What are some of the things that should be included in an email?</a:t>
            </a:r>
          </a:p>
          <a:p>
            <a:endParaRPr lang="en-CA" dirty="0"/>
          </a:p>
        </p:txBody>
      </p:sp>
    </p:spTree>
    <p:extLst>
      <p:ext uri="{BB962C8B-B14F-4D97-AF65-F5344CB8AC3E}">
        <p14:creationId xmlns:p14="http://schemas.microsoft.com/office/powerpoint/2010/main" val="157347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1.5 The Written Rules</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8" y="1230315"/>
            <a:ext cx="8155305" cy="2344990"/>
          </a:xfrm>
        </p:spPr>
        <p:txBody>
          <a:bodyPr>
            <a:normAutofit/>
          </a:bodyPr>
          <a:lstStyle/>
          <a:p>
            <a:pPr marL="457200" indent="-457200">
              <a:buFont typeface="Arial" panose="020B0604020202020204" pitchFamily="34" charset="0"/>
              <a:buChar char="•"/>
            </a:pPr>
            <a:r>
              <a:rPr lang="en-CA" sz="1800" dirty="0"/>
              <a:t>Accepting your offer to become part of the Fanshawe Falcon community means you have agreed to abide by all the policies that govern you while you are a student.</a:t>
            </a:r>
          </a:p>
          <a:p>
            <a:pPr marL="457200" indent="-457200">
              <a:buFont typeface="Arial" panose="020B0604020202020204" pitchFamily="34" charset="0"/>
              <a:buChar char="•"/>
            </a:pPr>
            <a:r>
              <a:rPr lang="en-CA" sz="1800" dirty="0"/>
              <a:t>Policy information can be found on our Fanshawe website and is worth reviewing.  In particular the </a:t>
            </a:r>
            <a:r>
              <a:rPr lang="en-CA" sz="1800" u="sng" dirty="0">
                <a:hlinkClick r:id="rId2"/>
              </a:rPr>
              <a:t>Student Code of Conduct</a:t>
            </a:r>
            <a:endParaRPr lang="en-CA" sz="1800" u="sng" dirty="0"/>
          </a:p>
        </p:txBody>
      </p:sp>
      <p:sp>
        <p:nvSpPr>
          <p:cNvPr id="4" name="TextBox 3">
            <a:extLst>
              <a:ext uri="{FF2B5EF4-FFF2-40B4-BE49-F238E27FC236}">
                <a16:creationId xmlns:a16="http://schemas.microsoft.com/office/drawing/2014/main" id="{12495035-D0C7-49DD-B796-52D5EFFEA5E9}"/>
              </a:ext>
            </a:extLst>
          </p:cNvPr>
          <p:cNvSpPr txBox="1"/>
          <p:nvPr/>
        </p:nvSpPr>
        <p:spPr>
          <a:xfrm>
            <a:off x="457485" y="3592126"/>
            <a:ext cx="8229029" cy="923971"/>
          </a:xfrm>
          <a:prstGeom prst="rect">
            <a:avLst/>
          </a:prstGeom>
          <a:solidFill>
            <a:schemeClr val="tx2"/>
          </a:solidFill>
        </p:spPr>
        <p:txBody>
          <a:bodyPr wrap="square" rtlCol="0">
            <a:spAutoFit/>
          </a:bodyPr>
          <a:lstStyle/>
          <a:p>
            <a:r>
              <a:rPr lang="en-CA" sz="2000" b="1" dirty="0">
                <a:solidFill>
                  <a:srgbClr val="E2231A"/>
                </a:solidFill>
              </a:rPr>
              <a:t>Question</a:t>
            </a:r>
            <a:r>
              <a:rPr lang="en-CA" sz="2000" b="1" dirty="0">
                <a:solidFill>
                  <a:srgbClr val="646469"/>
                </a:solidFill>
              </a:rPr>
              <a:t>: </a:t>
            </a:r>
            <a:r>
              <a:rPr lang="en-CA" sz="2000" dirty="0">
                <a:solidFill>
                  <a:srgbClr val="646469"/>
                </a:solidFill>
              </a:rPr>
              <a:t>What training offered at the college will help you succeed as a student at Fanshawe?</a:t>
            </a:r>
          </a:p>
          <a:p>
            <a:endParaRPr lang="en-CA" dirty="0"/>
          </a:p>
        </p:txBody>
      </p:sp>
    </p:spTree>
    <p:extLst>
      <p:ext uri="{BB962C8B-B14F-4D97-AF65-F5344CB8AC3E}">
        <p14:creationId xmlns:p14="http://schemas.microsoft.com/office/powerpoint/2010/main" val="411449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715C-E81D-4A4F-B2E8-EA33D386E058}"/>
              </a:ext>
            </a:extLst>
          </p:cNvPr>
          <p:cNvSpPr>
            <a:spLocks noGrp="1"/>
          </p:cNvSpPr>
          <p:nvPr>
            <p:ph type="title"/>
          </p:nvPr>
        </p:nvSpPr>
        <p:spPr/>
        <p:txBody>
          <a:bodyPr/>
          <a:lstStyle/>
          <a:p>
            <a:r>
              <a:rPr lang="en-CA" dirty="0"/>
              <a:t>1.6 The Unwritten Rules</a:t>
            </a:r>
          </a:p>
        </p:txBody>
      </p:sp>
      <p:sp>
        <p:nvSpPr>
          <p:cNvPr id="3" name="Content Placeholder 2">
            <a:extLst>
              <a:ext uri="{FF2B5EF4-FFF2-40B4-BE49-F238E27FC236}">
                <a16:creationId xmlns:a16="http://schemas.microsoft.com/office/drawing/2014/main" id="{B7CF6548-2743-45FF-A229-D6FA08ACD55A}"/>
              </a:ext>
            </a:extLst>
          </p:cNvPr>
          <p:cNvSpPr>
            <a:spLocks noGrp="1"/>
          </p:cNvSpPr>
          <p:nvPr>
            <p:ph sz="quarter" idx="13"/>
          </p:nvPr>
        </p:nvSpPr>
        <p:spPr/>
        <p:txBody>
          <a:bodyPr>
            <a:normAutofit/>
          </a:bodyPr>
          <a:lstStyle/>
          <a:p>
            <a:r>
              <a:rPr lang="en-CA" sz="2300" dirty="0"/>
              <a:t>The </a:t>
            </a:r>
            <a:r>
              <a:rPr lang="en-CA" sz="2300" b="1" dirty="0">
                <a:solidFill>
                  <a:srgbClr val="E2231A"/>
                </a:solidFill>
              </a:rPr>
              <a:t>hidden curriculum </a:t>
            </a:r>
            <a:r>
              <a:rPr lang="en-CA" sz="2300" dirty="0"/>
              <a:t>can be thought of as a set of unwritten rules or expectations. What are the unwritten rules about:</a:t>
            </a:r>
          </a:p>
          <a:p>
            <a:pPr marL="342900" indent="-342900">
              <a:buFont typeface="Arial" panose="020B0604020202020204" pitchFamily="34" charset="0"/>
              <a:buChar char="•"/>
            </a:pPr>
            <a:r>
              <a:rPr lang="en-CA" sz="2300" dirty="0"/>
              <a:t>what you should be doing before attending class?</a:t>
            </a:r>
          </a:p>
          <a:p>
            <a:pPr marL="342900" indent="-342900">
              <a:buFont typeface="Arial" panose="020B0604020202020204" pitchFamily="34" charset="0"/>
              <a:buChar char="•"/>
            </a:pPr>
            <a:r>
              <a:rPr lang="en-CA" sz="2300" dirty="0"/>
              <a:t>arriving late to class?</a:t>
            </a:r>
          </a:p>
          <a:p>
            <a:pPr marL="342900" indent="-342900">
              <a:buFont typeface="Arial" panose="020B0604020202020204" pitchFamily="34" charset="0"/>
              <a:buChar char="•"/>
            </a:pPr>
            <a:r>
              <a:rPr lang="en-CA" sz="2300" dirty="0"/>
              <a:t>what you should be doing in class?</a:t>
            </a:r>
          </a:p>
          <a:p>
            <a:pPr marL="342900" indent="-342900">
              <a:buFont typeface="Arial" panose="020B0604020202020204" pitchFamily="34" charset="0"/>
              <a:buChar char="•"/>
            </a:pPr>
            <a:r>
              <a:rPr lang="en-CA" sz="2300" dirty="0"/>
              <a:t>what you should be doing after class?</a:t>
            </a:r>
          </a:p>
          <a:p>
            <a:pPr marL="342900" indent="-342900">
              <a:buFont typeface="Arial" panose="020B0604020202020204" pitchFamily="34" charset="0"/>
              <a:buChar char="•"/>
            </a:pPr>
            <a:r>
              <a:rPr lang="en-CA" sz="2300" dirty="0"/>
              <a:t>if you are not able to attend that class?</a:t>
            </a:r>
          </a:p>
          <a:p>
            <a:endParaRPr lang="en-CA" sz="1800" dirty="0"/>
          </a:p>
        </p:txBody>
      </p:sp>
    </p:spTree>
    <p:extLst>
      <p:ext uri="{BB962C8B-B14F-4D97-AF65-F5344CB8AC3E}">
        <p14:creationId xmlns:p14="http://schemas.microsoft.com/office/powerpoint/2010/main" val="207346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1.7 Reflective Activities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8" y="1230315"/>
            <a:ext cx="5495905" cy="2344990"/>
          </a:xfrm>
        </p:spPr>
        <p:txBody>
          <a:bodyPr>
            <a:normAutofit/>
          </a:bodyPr>
          <a:lstStyle/>
          <a:p>
            <a:r>
              <a:rPr lang="en-CA" dirty="0">
                <a:solidFill>
                  <a:schemeClr val="bg1"/>
                </a:solidFill>
              </a:rPr>
              <a:t>Visit </a:t>
            </a:r>
            <a:r>
              <a:rPr lang="en-CA" dirty="0">
                <a:solidFill>
                  <a:schemeClr val="bg1"/>
                </a:solidFill>
                <a:hlinkClick r:id="rId3"/>
              </a:rPr>
              <a:t>Section 1.7 </a:t>
            </a:r>
            <a:r>
              <a:rPr lang="en-CA" dirty="0">
                <a:solidFill>
                  <a:schemeClr val="bg1"/>
                </a:solidFill>
              </a:rPr>
              <a:t>and complete the reflective questions. You may be asked to post/share them. </a:t>
            </a:r>
          </a:p>
          <a:p>
            <a:pPr marL="457200" indent="-457200">
              <a:buFont typeface="Arial" panose="020B0604020202020204" pitchFamily="34" charset="0"/>
              <a:buChar char="•"/>
            </a:pPr>
            <a:endParaRPr lang="en-CA" sz="1800" u="sng" dirty="0"/>
          </a:p>
        </p:txBody>
      </p:sp>
      <p:pic>
        <p:nvPicPr>
          <p:cNvPr id="12" name="Picture 11" descr="QR code for section 1.7">
            <a:extLst>
              <a:ext uri="{FF2B5EF4-FFF2-40B4-BE49-F238E27FC236}">
                <a16:creationId xmlns:a16="http://schemas.microsoft.com/office/drawing/2014/main" id="{77F6B0C1-9D29-4035-AC1A-2B8BA963C39A}"/>
              </a:ext>
            </a:extLst>
          </p:cNvPr>
          <p:cNvPicPr>
            <a:picLocks noChangeAspect="1"/>
          </p:cNvPicPr>
          <p:nvPr/>
        </p:nvPicPr>
        <p:blipFill>
          <a:blip r:embed="rId4"/>
          <a:stretch>
            <a:fillRect/>
          </a:stretch>
        </p:blipFill>
        <p:spPr>
          <a:xfrm>
            <a:off x="5810000" y="892708"/>
            <a:ext cx="3020203" cy="3020203"/>
          </a:xfrm>
          <a:prstGeom prst="rect">
            <a:avLst/>
          </a:prstGeom>
        </p:spPr>
      </p:pic>
      <p:grpSp>
        <p:nvGrpSpPr>
          <p:cNvPr id="4" name="Group 3">
            <a:extLst>
              <a:ext uri="{FF2B5EF4-FFF2-40B4-BE49-F238E27FC236}">
                <a16:creationId xmlns:a16="http://schemas.microsoft.com/office/drawing/2014/main" id="{2162FA24-60B5-4960-91DC-5D6869EBBC3B}"/>
              </a:ext>
              <a:ext uri="{C183D7F6-B498-43B3-948B-1728B52AA6E4}">
                <adec:decorative xmlns:adec="http://schemas.microsoft.com/office/drawing/2017/decorative" val="1"/>
              </a:ext>
            </a:extLst>
          </p:cNvPr>
          <p:cNvGrpSpPr/>
          <p:nvPr/>
        </p:nvGrpSpPr>
        <p:grpSpPr>
          <a:xfrm>
            <a:off x="2528888" y="4957763"/>
            <a:ext cx="6471052" cy="603462"/>
            <a:chOff x="2510399" y="3114000"/>
            <a:chExt cx="7200000" cy="630000"/>
          </a:xfrm>
        </p:grpSpPr>
        <p:sp>
          <p:nvSpPr>
            <p:cNvPr id="5" name="Rounded Rectangle 21">
              <a:extLst>
                <a:ext uri="{FF2B5EF4-FFF2-40B4-BE49-F238E27FC236}">
                  <a16:creationId xmlns:a16="http://schemas.microsoft.com/office/drawing/2014/main" id="{DCCF7760-4BC1-4B59-88FC-16045A839BEE}"/>
                </a:ext>
              </a:extLst>
            </p:cNvPr>
            <p:cNvSpPr/>
            <p:nvPr/>
          </p:nvSpPr>
          <p:spPr>
            <a:xfrm>
              <a:off x="2510399" y="3114000"/>
              <a:ext cx="7200000" cy="630000"/>
            </a:xfrm>
            <a:prstGeom prst="roundRect">
              <a:avLst>
                <a:gd name="adj" fmla="val 50000"/>
              </a:avLst>
            </a:prstGeom>
            <a:solidFill>
              <a:srgbClr val="4977CE"/>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25EB1838-D6A0-44C2-98AD-B947BB8CE010}"/>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2547700" y="3134863"/>
              <a:ext cx="575041" cy="576000"/>
            </a:xfrm>
            <a:prstGeom prst="rect">
              <a:avLst/>
            </a:prstGeom>
          </p:spPr>
        </p:pic>
        <p:sp>
          <p:nvSpPr>
            <p:cNvPr id="7" name="TextBox 6">
              <a:extLst>
                <a:ext uri="{FF2B5EF4-FFF2-40B4-BE49-F238E27FC236}">
                  <a16:creationId xmlns:a16="http://schemas.microsoft.com/office/drawing/2014/main" id="{1D276DE6-0182-4488-B82B-903529E97BF6}"/>
                </a:ext>
              </a:extLst>
            </p:cNvPr>
            <p:cNvSpPr txBox="1"/>
            <p:nvPr/>
          </p:nvSpPr>
          <p:spPr>
            <a:xfrm>
              <a:off x="3287189" y="3152001"/>
              <a:ext cx="5646420" cy="553998"/>
            </a:xfrm>
            <a:prstGeom prst="rect">
              <a:avLst/>
            </a:prstGeom>
            <a:noFill/>
          </p:spPr>
          <p:txBody>
            <a:bodyPr wrap="square" rtlCol="0">
              <a:spAutoFit/>
            </a:bodyPr>
            <a:lstStyle/>
            <a:p>
              <a:pPr marL="0" marR="0" algn="ctr">
                <a:spcBef>
                  <a:spcPts val="0"/>
                </a:spcBef>
                <a:spcAft>
                  <a:spcPts val="0"/>
                </a:spcAft>
              </a:pPr>
              <a:r>
                <a:rPr lang="en-CA" sz="3000" b="1" dirty="0">
                  <a:ln w="3175">
                    <a:noFill/>
                  </a:ln>
                  <a:solidFill>
                    <a:srgbClr val="FFFFFF"/>
                  </a:solidFill>
                  <a:effectLst>
                    <a:glow rad="12700">
                      <a:schemeClr val="tx1">
                        <a:alpha val="50000"/>
                      </a:schemeClr>
                    </a:glow>
                    <a:outerShdw blurRad="63500" dist="25400" sx="102000" sy="102000" algn="ctr" rotWithShape="0">
                      <a:prstClr val="black">
                        <a:alpha val="50000"/>
                      </a:prstClr>
                    </a:outerShdw>
                  </a:effectLst>
                  <a:latin typeface="Arial" panose="020B0604020202020204" pitchFamily="34" charset="0"/>
                  <a:cs typeface="Arial" panose="020B0604020202020204" pitchFamily="34" charset="0"/>
                </a:rPr>
                <a:t>Reflect</a:t>
              </a:r>
            </a:p>
          </p:txBody>
        </p:sp>
        <p:pic>
          <p:nvPicPr>
            <p:cNvPr id="8" name="Picture 7">
              <a:extLst>
                <a:ext uri="{FF2B5EF4-FFF2-40B4-BE49-F238E27FC236}">
                  <a16:creationId xmlns:a16="http://schemas.microsoft.com/office/drawing/2014/main" id="{F439C61A-032D-48F0-93AB-A3AF16A9B98A}"/>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9085782" y="3134863"/>
              <a:ext cx="575041" cy="576000"/>
            </a:xfrm>
            <a:prstGeom prst="rect">
              <a:avLst/>
            </a:prstGeom>
          </p:spPr>
        </p:pic>
      </p:grpSp>
    </p:spTree>
    <p:extLst>
      <p:ext uri="{BB962C8B-B14F-4D97-AF65-F5344CB8AC3E}">
        <p14:creationId xmlns:p14="http://schemas.microsoft.com/office/powerpoint/2010/main" val="3968698570"/>
      </p:ext>
    </p:extLst>
  </p:cSld>
  <p:clrMapOvr>
    <a:masterClrMapping/>
  </p:clrMapOvr>
</p:sld>
</file>

<file path=ppt/theme/theme1.xml><?xml version="1.0" encoding="utf-8"?>
<a:theme xmlns:a="http://schemas.openxmlformats.org/drawingml/2006/main" name="fanshawe-16x10">
  <a:themeElements>
    <a:clrScheme name="Custom 1">
      <a:dk1>
        <a:srgbClr val="000000"/>
      </a:dk1>
      <a:lt1>
        <a:srgbClr val="FFFFFF"/>
      </a:lt1>
      <a:dk2>
        <a:srgbClr val="636369"/>
      </a:dk2>
      <a:lt2>
        <a:srgbClr val="DEDEDE"/>
      </a:lt2>
      <a:accent1>
        <a:srgbClr val="E12319"/>
      </a:accent1>
      <a:accent2>
        <a:srgbClr val="E12319"/>
      </a:accent2>
      <a:accent3>
        <a:srgbClr val="B2272C"/>
      </a:accent3>
      <a:accent4>
        <a:srgbClr val="A02B2F"/>
      </a:accent4>
      <a:accent5>
        <a:srgbClr val="636369"/>
      </a:accent5>
      <a:accent6>
        <a:srgbClr val="636369"/>
      </a:accent6>
      <a:hlink>
        <a:srgbClr val="E12319"/>
      </a:hlink>
      <a:folHlink>
        <a:srgbClr val="B2272C"/>
      </a:folHlink>
    </a:clrScheme>
    <a:fontScheme name="Test">
      <a:majorFont>
        <a:latin typeface="Gotham"/>
        <a:ea typeface=""/>
        <a:cs typeface=""/>
      </a:majorFont>
      <a:minorFont>
        <a:latin typeface="Gotham"/>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nshawe-2020-16x10" id="{CBE04D73-72D3-0140-B25D-97A3410640A4}" vid="{494F956E-E8FB-774D-B10F-FEA03AC4C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37E83F48E1B947BA144F01D433B256" ma:contentTypeVersion="1" ma:contentTypeDescription="Create a new document." ma:contentTypeScope="" ma:versionID="71bfea79c356a201f1567e0bdac293da">
  <xsd:schema xmlns:xsd="http://www.w3.org/2001/XMLSchema" xmlns:xs="http://www.w3.org/2001/XMLSchema" xmlns:p="http://schemas.microsoft.com/office/2006/metadata/properties" xmlns:ns1="http://schemas.microsoft.com/sharepoint/v3" targetNamespace="http://schemas.microsoft.com/office/2006/metadata/properties" ma:root="true" ma:fieldsID="114b19289ef4ac946b5872f9ff746df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74A7F9-2FD3-4FAE-989D-00578CFD788F}">
  <ds:schemaRefs>
    <ds:schemaRef ds:uri="http://purl.org/dc/dcmitype/"/>
    <ds:schemaRef ds:uri="http://schemas.microsoft.com/sharepoint/v3"/>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1D50E78A-FB33-4AFD-88F0-DAAAB93263EA}">
  <ds:schemaRefs>
    <ds:schemaRef ds:uri="http://schemas.microsoft.com/sharepoint/v3/contenttype/forms"/>
  </ds:schemaRefs>
</ds:datastoreItem>
</file>

<file path=customXml/itemProps3.xml><?xml version="1.0" encoding="utf-8"?>
<ds:datastoreItem xmlns:ds="http://schemas.openxmlformats.org/officeDocument/2006/customXml" ds:itemID="{BE7AA7D5-D727-4BC0-A8A6-88D78A62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fanshawe-16x10</Template>
  <TotalTime>430</TotalTime>
  <Words>753</Words>
  <Application>Microsoft Office PowerPoint</Application>
  <PresentationFormat>On-screen Show (16:10)</PresentationFormat>
  <Paragraphs>74</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Gotham</vt:lpstr>
      <vt:lpstr>Gotham Bold</vt:lpstr>
      <vt:lpstr>Gotham Book</vt:lpstr>
      <vt:lpstr>Gotham Medium</vt:lpstr>
      <vt:lpstr>fanshawe-16x10</vt:lpstr>
      <vt:lpstr>Fanshawe SOAR</vt:lpstr>
      <vt:lpstr>1.0 Learning Objectives</vt:lpstr>
      <vt:lpstr>1.0 Introduction</vt:lpstr>
      <vt:lpstr>1.2 Why College?</vt:lpstr>
      <vt:lpstr>1.3 SOAR</vt:lpstr>
      <vt:lpstr>1.4 Key Contacts</vt:lpstr>
      <vt:lpstr>1.5 The Written Rules</vt:lpstr>
      <vt:lpstr>1.6 The Unwritten Rules</vt:lpstr>
      <vt:lpstr>1.7 Reflective Activities </vt:lpstr>
      <vt:lpstr>1.8 Career Connections</vt:lpstr>
      <vt:lpstr>1.9 Fanshawe Resources </vt:lpstr>
      <vt:lpstr>1.10 Key Takeaways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Huxley, Brandy</dc:creator>
  <cp:lastModifiedBy>Steeves, Catherine</cp:lastModifiedBy>
  <cp:revision>13</cp:revision>
  <dcterms:created xsi:type="dcterms:W3CDTF">2021-09-01T22:50:23Z</dcterms:created>
  <dcterms:modified xsi:type="dcterms:W3CDTF">2023-07-17T15:13:39Z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0x0101004C37E83F48E1B947BA144F01D433B256</vt:lpwstr>
  </property>
</Properties>
</file>