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4"/>
  </p:sldMasterIdLst>
  <p:notesMasterIdLst>
    <p:notesMasterId r:id="rId27"/>
  </p:notesMasterIdLst>
  <p:sldIdLst>
    <p:sldId id="272" r:id="rId5"/>
    <p:sldId id="271" r:id="rId6"/>
    <p:sldId id="270" r:id="rId7"/>
    <p:sldId id="269" r:id="rId8"/>
    <p:sldId id="268" r:id="rId9"/>
    <p:sldId id="278" r:id="rId10"/>
    <p:sldId id="267" r:id="rId11"/>
    <p:sldId id="279" r:id="rId12"/>
    <p:sldId id="265" r:id="rId13"/>
    <p:sldId id="264" r:id="rId14"/>
    <p:sldId id="263" r:id="rId15"/>
    <p:sldId id="262" r:id="rId16"/>
    <p:sldId id="261" r:id="rId17"/>
    <p:sldId id="260" r:id="rId18"/>
    <p:sldId id="259" r:id="rId19"/>
    <p:sldId id="258" r:id="rId20"/>
    <p:sldId id="273" r:id="rId21"/>
    <p:sldId id="274" r:id="rId22"/>
    <p:sldId id="275" r:id="rId23"/>
    <p:sldId id="276" r:id="rId24"/>
    <p:sldId id="277" r:id="rId25"/>
    <p:sldId id="257"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0D2AFF-C581-B69B-9014-0E92ABE378AA}" v="128" dt="2023-03-14T18:42:27.254"/>
    <p1510:client id="{04C9183D-2353-8497-A656-D0626CBED438}" v="779" dt="2023-03-03T14:40:31.804"/>
    <p1510:client id="{142C2466-DCED-1946-41AF-08E3FFBAC739}" v="319" dt="2023-03-02T19:32:45.995"/>
    <p1510:client id="{41207C4A-3206-4759-A351-8C25ED72AFE2}" v="2" dt="2023-03-28T13:17:57.079"/>
    <p1510:client id="{94F1B53A-AD7D-0244-DC87-701310AC9A5A}" v="90" dt="2023-03-17T18:22:06.318"/>
    <p1510:client id="{9C776004-3CB8-40A0-AE8B-90FCFF9FB46A}" v="67" dt="2023-03-02T19:19:06.425"/>
    <p1510:client id="{CF891E46-491D-66BB-13F6-1E8F8D2E8384}" v="792" dt="2023-03-03T14:27:22.101"/>
    <p1510:client id="{D5194BDC-1448-131C-637C-D6F06C376CA5}" v="253" dt="2023-03-02T19:23:09.114"/>
    <p1510:client id="{DBC496ED-943C-5EA2-20C8-E207C64F1457}" v="1607" dt="2023-03-02T20:57:49.6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96" y="6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550064-618F-4F7B-925F-6F3DAD7C1809}" type="datetimeFigureOut">
              <a:t>12/7/2023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8D400C-8D35-4225-B542-E6752EF4E514}" type="slidenum">
              <a:t>‹#›</a:t>
            </a:fld>
            <a:endParaRPr lang="en-US"/>
          </a:p>
        </p:txBody>
      </p:sp>
    </p:spTree>
    <p:extLst>
      <p:ext uri="{BB962C8B-B14F-4D97-AF65-F5344CB8AC3E}">
        <p14:creationId xmlns:p14="http://schemas.microsoft.com/office/powerpoint/2010/main" val="3617307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None/>
            </a:pPr>
            <a:endParaRPr lang="en-US" dirty="0">
              <a:cs typeface="Calibri"/>
            </a:endParaRPr>
          </a:p>
        </p:txBody>
      </p:sp>
    </p:spTree>
    <p:extLst>
      <p:ext uri="{BB962C8B-B14F-4D97-AF65-F5344CB8AC3E}">
        <p14:creationId xmlns:p14="http://schemas.microsoft.com/office/powerpoint/2010/main" val="10353850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None/>
            </a:pPr>
            <a:endParaRPr lang="en-US" dirty="0">
              <a:cs typeface="Calibri"/>
            </a:endParaRPr>
          </a:p>
        </p:txBody>
      </p:sp>
    </p:spTree>
    <p:extLst>
      <p:ext uri="{BB962C8B-B14F-4D97-AF65-F5344CB8AC3E}">
        <p14:creationId xmlns:p14="http://schemas.microsoft.com/office/powerpoint/2010/main" val="29279017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None/>
            </a:pPr>
            <a:endParaRPr lang="en-US" dirty="0">
              <a:cs typeface="Calibri"/>
            </a:endParaRPr>
          </a:p>
        </p:txBody>
      </p:sp>
    </p:spTree>
    <p:extLst>
      <p:ext uri="{BB962C8B-B14F-4D97-AF65-F5344CB8AC3E}">
        <p14:creationId xmlns:p14="http://schemas.microsoft.com/office/powerpoint/2010/main" val="4248093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00050" indent="-285750">
              <a:lnSpc>
                <a:spcPct val="114999"/>
              </a:lnSpc>
              <a:buNone/>
            </a:pPr>
            <a:endParaRPr lang="en-US" dirty="0">
              <a:cs typeface="Calibri"/>
            </a:endParaRPr>
          </a:p>
          <a:p>
            <a:pPr marL="400050" indent="-285750">
              <a:lnSpc>
                <a:spcPct val="114999"/>
              </a:lnSpc>
            </a:pPr>
            <a:endParaRPr lang="en-US"/>
          </a:p>
        </p:txBody>
      </p:sp>
    </p:spTree>
    <p:extLst>
      <p:ext uri="{BB962C8B-B14F-4D97-AF65-F5344CB8AC3E}">
        <p14:creationId xmlns:p14="http://schemas.microsoft.com/office/powerpoint/2010/main" val="2875446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285750" indent="-285750">
              <a:lnSpc>
                <a:spcPct val="114999"/>
              </a:lnSpc>
              <a:buChar char="•"/>
            </a:pPr>
            <a:endParaRPr lang="en-US" dirty="0">
              <a:cs typeface="Calibri"/>
            </a:endParaRPr>
          </a:p>
        </p:txBody>
      </p:sp>
    </p:spTree>
    <p:extLst>
      <p:ext uri="{BB962C8B-B14F-4D97-AF65-F5344CB8AC3E}">
        <p14:creationId xmlns:p14="http://schemas.microsoft.com/office/powerpoint/2010/main" val="3196079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None/>
            </a:pPr>
            <a:endParaRPr lang="en-US" dirty="0">
              <a:cs typeface="Calibri"/>
            </a:endParaRPr>
          </a:p>
        </p:txBody>
      </p:sp>
    </p:spTree>
    <p:extLst>
      <p:ext uri="{BB962C8B-B14F-4D97-AF65-F5344CB8AC3E}">
        <p14:creationId xmlns:p14="http://schemas.microsoft.com/office/powerpoint/2010/main" val="3815870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None/>
            </a:pPr>
            <a:endParaRPr lang="en-US" dirty="0">
              <a:cs typeface="Calibri"/>
            </a:endParaRPr>
          </a:p>
        </p:txBody>
      </p:sp>
    </p:spTree>
    <p:extLst>
      <p:ext uri="{BB962C8B-B14F-4D97-AF65-F5344CB8AC3E}">
        <p14:creationId xmlns:p14="http://schemas.microsoft.com/office/powerpoint/2010/main" val="934806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None/>
            </a:pPr>
            <a:endParaRPr lang="en-US" dirty="0">
              <a:cs typeface="Calibri"/>
            </a:endParaRPr>
          </a:p>
        </p:txBody>
      </p:sp>
    </p:spTree>
    <p:extLst>
      <p:ext uri="{BB962C8B-B14F-4D97-AF65-F5344CB8AC3E}">
        <p14:creationId xmlns:p14="http://schemas.microsoft.com/office/powerpoint/2010/main" val="19827030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None/>
            </a:pPr>
            <a:endParaRPr lang="en-US" dirty="0">
              <a:cs typeface="Calibri"/>
            </a:endParaRPr>
          </a:p>
        </p:txBody>
      </p:sp>
    </p:spTree>
    <p:extLst>
      <p:ext uri="{BB962C8B-B14F-4D97-AF65-F5344CB8AC3E}">
        <p14:creationId xmlns:p14="http://schemas.microsoft.com/office/powerpoint/2010/main" val="4202506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None/>
            </a:pPr>
            <a:endParaRPr lang="en-US" dirty="0">
              <a:cs typeface="Calibri"/>
            </a:endParaRPr>
          </a:p>
        </p:txBody>
      </p:sp>
    </p:spTree>
    <p:extLst>
      <p:ext uri="{BB962C8B-B14F-4D97-AF65-F5344CB8AC3E}">
        <p14:creationId xmlns:p14="http://schemas.microsoft.com/office/powerpoint/2010/main" val="3358997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8131172" y="7"/>
            <a:ext cx="4060833" cy="2707427"/>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533"/>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533"/>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533"/>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533"/>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533"/>
            </a:p>
          </p:txBody>
        </p:sp>
      </p:grpSp>
      <p:sp>
        <p:nvSpPr>
          <p:cNvPr id="16" name="Google Shape;16;p2"/>
          <p:cNvSpPr txBox="1">
            <a:spLocks noGrp="1"/>
          </p:cNvSpPr>
          <p:nvPr>
            <p:ph type="ctrTitle"/>
          </p:nvPr>
        </p:nvSpPr>
        <p:spPr>
          <a:xfrm>
            <a:off x="797467" y="2366963"/>
            <a:ext cx="10962800" cy="1118400"/>
          </a:xfrm>
          <a:prstGeom prst="rect">
            <a:avLst/>
          </a:prstGeom>
        </p:spPr>
        <p:txBody>
          <a:bodyPr spcFirstLastPara="1" wrap="square" lIns="91425" tIns="91425" rIns="91425" bIns="91425" anchor="b" anchorCtr="0">
            <a:normAutofit/>
          </a:bodyPr>
          <a:lstStyle>
            <a:lvl1pPr lvl="0" rtl="0">
              <a:spcBef>
                <a:spcPts val="0"/>
              </a:spcBef>
              <a:spcAft>
                <a:spcPts val="0"/>
              </a:spcAft>
              <a:buClr>
                <a:schemeClr val="lt1"/>
              </a:buClr>
              <a:buSzPts val="4200"/>
              <a:buNone/>
              <a:defRPr sz="5600">
                <a:solidFill>
                  <a:schemeClr val="lt1"/>
                </a:solidFill>
              </a:defRPr>
            </a:lvl1pPr>
            <a:lvl2pPr lvl="1" rtl="0">
              <a:spcBef>
                <a:spcPts val="0"/>
              </a:spcBef>
              <a:spcAft>
                <a:spcPts val="0"/>
              </a:spcAft>
              <a:buClr>
                <a:schemeClr val="lt1"/>
              </a:buClr>
              <a:buSzPts val="4200"/>
              <a:buNone/>
              <a:defRPr sz="5600">
                <a:solidFill>
                  <a:schemeClr val="lt1"/>
                </a:solidFill>
              </a:defRPr>
            </a:lvl2pPr>
            <a:lvl3pPr lvl="2" rtl="0">
              <a:spcBef>
                <a:spcPts val="0"/>
              </a:spcBef>
              <a:spcAft>
                <a:spcPts val="0"/>
              </a:spcAft>
              <a:buClr>
                <a:schemeClr val="lt1"/>
              </a:buClr>
              <a:buSzPts val="4200"/>
              <a:buNone/>
              <a:defRPr sz="5600">
                <a:solidFill>
                  <a:schemeClr val="lt1"/>
                </a:solidFill>
              </a:defRPr>
            </a:lvl3pPr>
            <a:lvl4pPr lvl="3" rtl="0">
              <a:spcBef>
                <a:spcPts val="0"/>
              </a:spcBef>
              <a:spcAft>
                <a:spcPts val="0"/>
              </a:spcAft>
              <a:buClr>
                <a:schemeClr val="lt1"/>
              </a:buClr>
              <a:buSzPts val="4200"/>
              <a:buNone/>
              <a:defRPr sz="5600">
                <a:solidFill>
                  <a:schemeClr val="lt1"/>
                </a:solidFill>
              </a:defRPr>
            </a:lvl4pPr>
            <a:lvl5pPr lvl="4" rtl="0">
              <a:spcBef>
                <a:spcPts val="0"/>
              </a:spcBef>
              <a:spcAft>
                <a:spcPts val="0"/>
              </a:spcAft>
              <a:buClr>
                <a:schemeClr val="lt1"/>
              </a:buClr>
              <a:buSzPts val="4200"/>
              <a:buNone/>
              <a:defRPr sz="5600">
                <a:solidFill>
                  <a:schemeClr val="lt1"/>
                </a:solidFill>
              </a:defRPr>
            </a:lvl5pPr>
            <a:lvl6pPr lvl="5" rtl="0">
              <a:spcBef>
                <a:spcPts val="0"/>
              </a:spcBef>
              <a:spcAft>
                <a:spcPts val="0"/>
              </a:spcAft>
              <a:buClr>
                <a:schemeClr val="lt1"/>
              </a:buClr>
              <a:buSzPts val="4200"/>
              <a:buNone/>
              <a:defRPr sz="5600">
                <a:solidFill>
                  <a:schemeClr val="lt1"/>
                </a:solidFill>
              </a:defRPr>
            </a:lvl6pPr>
            <a:lvl7pPr lvl="6" rtl="0">
              <a:spcBef>
                <a:spcPts val="0"/>
              </a:spcBef>
              <a:spcAft>
                <a:spcPts val="0"/>
              </a:spcAft>
              <a:buClr>
                <a:schemeClr val="lt1"/>
              </a:buClr>
              <a:buSzPts val="4200"/>
              <a:buNone/>
              <a:defRPr sz="5600">
                <a:solidFill>
                  <a:schemeClr val="lt1"/>
                </a:solidFill>
              </a:defRPr>
            </a:lvl7pPr>
            <a:lvl8pPr lvl="7" rtl="0">
              <a:spcBef>
                <a:spcPts val="0"/>
              </a:spcBef>
              <a:spcAft>
                <a:spcPts val="0"/>
              </a:spcAft>
              <a:buClr>
                <a:schemeClr val="lt1"/>
              </a:buClr>
              <a:buSzPts val="4200"/>
              <a:buNone/>
              <a:defRPr sz="5600">
                <a:solidFill>
                  <a:schemeClr val="lt1"/>
                </a:solidFill>
              </a:defRPr>
            </a:lvl8pPr>
            <a:lvl9pPr lvl="8" rtl="0">
              <a:spcBef>
                <a:spcPts val="0"/>
              </a:spcBef>
              <a:spcAft>
                <a:spcPts val="0"/>
              </a:spcAft>
              <a:buClr>
                <a:schemeClr val="lt1"/>
              </a:buClr>
              <a:buSzPts val="4200"/>
              <a:buNone/>
              <a:defRPr sz="5600">
                <a:solidFill>
                  <a:schemeClr val="lt1"/>
                </a:solidFill>
              </a:defRPr>
            </a:lvl9pPr>
          </a:lstStyle>
          <a:p>
            <a:endParaRPr/>
          </a:p>
        </p:txBody>
      </p:sp>
      <p:sp>
        <p:nvSpPr>
          <p:cNvPr id="17" name="Google Shape;17;p2"/>
          <p:cNvSpPr txBox="1">
            <a:spLocks noGrp="1"/>
          </p:cNvSpPr>
          <p:nvPr>
            <p:ph type="subTitle" idx="1"/>
          </p:nvPr>
        </p:nvSpPr>
        <p:spPr>
          <a:xfrm>
            <a:off x="797451" y="3621217"/>
            <a:ext cx="10962800" cy="5772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chemeClr val="lt1"/>
              </a:buClr>
              <a:buSzPts val="2100"/>
              <a:buNone/>
              <a:defRPr sz="2800">
                <a:solidFill>
                  <a:schemeClr val="lt1"/>
                </a:solidFill>
              </a:defRPr>
            </a:lvl1pPr>
            <a:lvl2pPr lvl="1" rtl="0">
              <a:lnSpc>
                <a:spcPct val="100000"/>
              </a:lnSpc>
              <a:spcBef>
                <a:spcPts val="0"/>
              </a:spcBef>
              <a:spcAft>
                <a:spcPts val="0"/>
              </a:spcAft>
              <a:buClr>
                <a:schemeClr val="lt1"/>
              </a:buClr>
              <a:buSzPts val="2100"/>
              <a:buNone/>
              <a:defRPr sz="2800">
                <a:solidFill>
                  <a:schemeClr val="lt1"/>
                </a:solidFill>
              </a:defRPr>
            </a:lvl2pPr>
            <a:lvl3pPr lvl="2" rtl="0">
              <a:lnSpc>
                <a:spcPct val="100000"/>
              </a:lnSpc>
              <a:spcBef>
                <a:spcPts val="0"/>
              </a:spcBef>
              <a:spcAft>
                <a:spcPts val="0"/>
              </a:spcAft>
              <a:buClr>
                <a:schemeClr val="lt1"/>
              </a:buClr>
              <a:buSzPts val="2100"/>
              <a:buNone/>
              <a:defRPr sz="2800">
                <a:solidFill>
                  <a:schemeClr val="lt1"/>
                </a:solidFill>
              </a:defRPr>
            </a:lvl3pPr>
            <a:lvl4pPr lvl="3" rtl="0">
              <a:lnSpc>
                <a:spcPct val="100000"/>
              </a:lnSpc>
              <a:spcBef>
                <a:spcPts val="0"/>
              </a:spcBef>
              <a:spcAft>
                <a:spcPts val="0"/>
              </a:spcAft>
              <a:buClr>
                <a:schemeClr val="lt1"/>
              </a:buClr>
              <a:buSzPts val="2100"/>
              <a:buNone/>
              <a:defRPr sz="2800">
                <a:solidFill>
                  <a:schemeClr val="lt1"/>
                </a:solidFill>
              </a:defRPr>
            </a:lvl4pPr>
            <a:lvl5pPr lvl="4" rtl="0">
              <a:lnSpc>
                <a:spcPct val="100000"/>
              </a:lnSpc>
              <a:spcBef>
                <a:spcPts val="0"/>
              </a:spcBef>
              <a:spcAft>
                <a:spcPts val="0"/>
              </a:spcAft>
              <a:buClr>
                <a:schemeClr val="lt1"/>
              </a:buClr>
              <a:buSzPts val="2100"/>
              <a:buNone/>
              <a:defRPr sz="2800">
                <a:solidFill>
                  <a:schemeClr val="lt1"/>
                </a:solidFill>
              </a:defRPr>
            </a:lvl5pPr>
            <a:lvl6pPr lvl="5" rtl="0">
              <a:lnSpc>
                <a:spcPct val="100000"/>
              </a:lnSpc>
              <a:spcBef>
                <a:spcPts val="0"/>
              </a:spcBef>
              <a:spcAft>
                <a:spcPts val="0"/>
              </a:spcAft>
              <a:buClr>
                <a:schemeClr val="lt1"/>
              </a:buClr>
              <a:buSzPts val="2100"/>
              <a:buNone/>
              <a:defRPr sz="2800">
                <a:solidFill>
                  <a:schemeClr val="lt1"/>
                </a:solidFill>
              </a:defRPr>
            </a:lvl6pPr>
            <a:lvl7pPr lvl="6" rtl="0">
              <a:lnSpc>
                <a:spcPct val="100000"/>
              </a:lnSpc>
              <a:spcBef>
                <a:spcPts val="0"/>
              </a:spcBef>
              <a:spcAft>
                <a:spcPts val="0"/>
              </a:spcAft>
              <a:buClr>
                <a:schemeClr val="lt1"/>
              </a:buClr>
              <a:buSzPts val="2100"/>
              <a:buNone/>
              <a:defRPr sz="2800">
                <a:solidFill>
                  <a:schemeClr val="lt1"/>
                </a:solidFill>
              </a:defRPr>
            </a:lvl7pPr>
            <a:lvl8pPr lvl="7" rtl="0">
              <a:lnSpc>
                <a:spcPct val="100000"/>
              </a:lnSpc>
              <a:spcBef>
                <a:spcPts val="0"/>
              </a:spcBef>
              <a:spcAft>
                <a:spcPts val="0"/>
              </a:spcAft>
              <a:buClr>
                <a:schemeClr val="lt1"/>
              </a:buClr>
              <a:buSzPts val="2100"/>
              <a:buNone/>
              <a:defRPr sz="2800">
                <a:solidFill>
                  <a:schemeClr val="lt1"/>
                </a:solidFill>
              </a:defRPr>
            </a:lvl8pPr>
            <a:lvl9pPr lvl="8" rtl="0">
              <a:lnSpc>
                <a:spcPct val="100000"/>
              </a:lnSpc>
              <a:spcBef>
                <a:spcPts val="0"/>
              </a:spcBef>
              <a:spcAft>
                <a:spcPts val="0"/>
              </a:spcAft>
              <a:buClr>
                <a:schemeClr val="lt1"/>
              </a:buClr>
              <a:buSzPts val="2100"/>
              <a:buNone/>
              <a:defRPr sz="2800">
                <a:solidFill>
                  <a:schemeClr val="lt1"/>
                </a:solidFill>
              </a:defRPr>
            </a:lvl9pPr>
          </a:lstStyle>
          <a:p>
            <a:endParaRPr/>
          </a:p>
        </p:txBody>
      </p:sp>
      <p:sp>
        <p:nvSpPr>
          <p:cNvPr id="18" name="Google Shape;18;p2"/>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bg>
      <p:bgRef idx="1001">
        <a:schemeClr val="bg1"/>
      </p:bgRef>
    </p:bg>
    <p:spTree>
      <p:nvGrpSpPr>
        <p:cNvPr id="1" name="Shape 74"/>
        <p:cNvGrpSpPr/>
        <p:nvPr/>
      </p:nvGrpSpPr>
      <p:grpSpPr>
        <a:xfrm>
          <a:off x="0" y="0"/>
          <a:ext cx="0" cy="0"/>
          <a:chOff x="0" y="0"/>
          <a:chExt cx="0" cy="0"/>
        </a:xfrm>
      </p:grpSpPr>
      <p:sp>
        <p:nvSpPr>
          <p:cNvPr id="75" name="Google Shape;75;p12"/>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grpSp>
        <p:nvGrpSpPr>
          <p:cNvPr id="20" name="Google Shape;20;p3"/>
          <p:cNvGrpSpPr/>
          <p:nvPr/>
        </p:nvGrpSpPr>
        <p:grpSpPr>
          <a:xfrm>
            <a:off x="8131172" y="7"/>
            <a:ext cx="4060833" cy="2707427"/>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533"/>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533"/>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533"/>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533"/>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533"/>
            </a:p>
          </p:txBody>
        </p:sp>
      </p:grpSp>
      <p:sp>
        <p:nvSpPr>
          <p:cNvPr id="26" name="Google Shape;26;p3"/>
          <p:cNvSpPr txBox="1">
            <a:spLocks noGrp="1"/>
          </p:cNvSpPr>
          <p:nvPr>
            <p:ph type="title"/>
          </p:nvPr>
        </p:nvSpPr>
        <p:spPr>
          <a:xfrm>
            <a:off x="797467" y="2869796"/>
            <a:ext cx="10962800" cy="11184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4200"/>
              <a:buNone/>
              <a:defRPr sz="5600">
                <a:solidFill>
                  <a:schemeClr val="lt1"/>
                </a:solidFill>
              </a:defRPr>
            </a:lvl1pPr>
            <a:lvl2pPr lvl="1" rtl="0">
              <a:spcBef>
                <a:spcPts val="0"/>
              </a:spcBef>
              <a:spcAft>
                <a:spcPts val="0"/>
              </a:spcAft>
              <a:buClr>
                <a:schemeClr val="lt1"/>
              </a:buClr>
              <a:buSzPts val="4200"/>
              <a:buNone/>
              <a:defRPr sz="5600">
                <a:solidFill>
                  <a:schemeClr val="lt1"/>
                </a:solidFill>
              </a:defRPr>
            </a:lvl2pPr>
            <a:lvl3pPr lvl="2" rtl="0">
              <a:spcBef>
                <a:spcPts val="0"/>
              </a:spcBef>
              <a:spcAft>
                <a:spcPts val="0"/>
              </a:spcAft>
              <a:buClr>
                <a:schemeClr val="lt1"/>
              </a:buClr>
              <a:buSzPts val="4200"/>
              <a:buNone/>
              <a:defRPr sz="5600">
                <a:solidFill>
                  <a:schemeClr val="lt1"/>
                </a:solidFill>
              </a:defRPr>
            </a:lvl3pPr>
            <a:lvl4pPr lvl="3" rtl="0">
              <a:spcBef>
                <a:spcPts val="0"/>
              </a:spcBef>
              <a:spcAft>
                <a:spcPts val="0"/>
              </a:spcAft>
              <a:buClr>
                <a:schemeClr val="lt1"/>
              </a:buClr>
              <a:buSzPts val="4200"/>
              <a:buNone/>
              <a:defRPr sz="5600">
                <a:solidFill>
                  <a:schemeClr val="lt1"/>
                </a:solidFill>
              </a:defRPr>
            </a:lvl4pPr>
            <a:lvl5pPr lvl="4" rtl="0">
              <a:spcBef>
                <a:spcPts val="0"/>
              </a:spcBef>
              <a:spcAft>
                <a:spcPts val="0"/>
              </a:spcAft>
              <a:buClr>
                <a:schemeClr val="lt1"/>
              </a:buClr>
              <a:buSzPts val="4200"/>
              <a:buNone/>
              <a:defRPr sz="5600">
                <a:solidFill>
                  <a:schemeClr val="lt1"/>
                </a:solidFill>
              </a:defRPr>
            </a:lvl5pPr>
            <a:lvl6pPr lvl="5" rtl="0">
              <a:spcBef>
                <a:spcPts val="0"/>
              </a:spcBef>
              <a:spcAft>
                <a:spcPts val="0"/>
              </a:spcAft>
              <a:buClr>
                <a:schemeClr val="lt1"/>
              </a:buClr>
              <a:buSzPts val="4200"/>
              <a:buNone/>
              <a:defRPr sz="5600">
                <a:solidFill>
                  <a:schemeClr val="lt1"/>
                </a:solidFill>
              </a:defRPr>
            </a:lvl6pPr>
            <a:lvl7pPr lvl="6" rtl="0">
              <a:spcBef>
                <a:spcPts val="0"/>
              </a:spcBef>
              <a:spcAft>
                <a:spcPts val="0"/>
              </a:spcAft>
              <a:buClr>
                <a:schemeClr val="lt1"/>
              </a:buClr>
              <a:buSzPts val="4200"/>
              <a:buNone/>
              <a:defRPr sz="5600">
                <a:solidFill>
                  <a:schemeClr val="lt1"/>
                </a:solidFill>
              </a:defRPr>
            </a:lvl7pPr>
            <a:lvl8pPr lvl="7" rtl="0">
              <a:spcBef>
                <a:spcPts val="0"/>
              </a:spcBef>
              <a:spcAft>
                <a:spcPts val="0"/>
              </a:spcAft>
              <a:buClr>
                <a:schemeClr val="lt1"/>
              </a:buClr>
              <a:buSzPts val="4200"/>
              <a:buNone/>
              <a:defRPr sz="5600">
                <a:solidFill>
                  <a:schemeClr val="lt1"/>
                </a:solidFill>
              </a:defRPr>
            </a:lvl8pPr>
            <a:lvl9pPr lvl="8" rtl="0">
              <a:spcBef>
                <a:spcPts val="0"/>
              </a:spcBef>
              <a:spcAft>
                <a:spcPts val="0"/>
              </a:spcAft>
              <a:buClr>
                <a:schemeClr val="lt1"/>
              </a:buClr>
              <a:buSzPts val="4200"/>
              <a:buNone/>
              <a:defRPr sz="5600">
                <a:solidFill>
                  <a:schemeClr val="lt1"/>
                </a:solidFill>
              </a:defRPr>
            </a:lvl9pPr>
          </a:lstStyle>
          <a:p>
            <a:endParaRPr/>
          </a:p>
        </p:txBody>
      </p:sp>
      <p:sp>
        <p:nvSpPr>
          <p:cNvPr id="27" name="Google Shape;27;p3"/>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Ref idx="1001">
        <a:schemeClr val="bg1"/>
      </p:bgRef>
    </p:bg>
    <p:spTree>
      <p:nvGrpSpPr>
        <p:cNvPr id="1" name="Shape 28"/>
        <p:cNvGrpSpPr/>
        <p:nvPr/>
      </p:nvGrpSpPr>
      <p:grpSpPr>
        <a:xfrm>
          <a:off x="0" y="0"/>
          <a:ext cx="0" cy="0"/>
          <a:chOff x="0" y="0"/>
          <a:chExt cx="0" cy="0"/>
        </a:xfrm>
      </p:grpSpPr>
      <p:sp>
        <p:nvSpPr>
          <p:cNvPr id="29" name="Google Shape;29;p4"/>
          <p:cNvSpPr txBox="1">
            <a:spLocks noGrp="1"/>
          </p:cNvSpPr>
          <p:nvPr>
            <p:ph type="title"/>
          </p:nvPr>
        </p:nvSpPr>
        <p:spPr>
          <a:xfrm>
            <a:off x="415600" y="546667"/>
            <a:ext cx="11360800" cy="8104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30" name="Google Shape;30;p4"/>
          <p:cNvSpPr txBox="1">
            <a:spLocks noGrp="1"/>
          </p:cNvSpPr>
          <p:nvPr>
            <p:ph type="body" idx="1"/>
          </p:nvPr>
        </p:nvSpPr>
        <p:spPr>
          <a:xfrm>
            <a:off x="415600" y="1639833"/>
            <a:ext cx="11360800" cy="4452000"/>
          </a:xfrm>
          <a:prstGeom prst="rect">
            <a:avLst/>
          </a:prstGeom>
        </p:spPr>
        <p:txBody>
          <a:bodyPr spcFirstLastPara="1" wrap="square" lIns="91425" tIns="91425" rIns="91425" bIns="91425" anchor="t" anchorCtr="0">
            <a:normAutofit/>
          </a:bodyPr>
          <a:lstStyle>
            <a:lvl1pPr marL="609585" lvl="0" indent="-457189" rtl="0">
              <a:spcBef>
                <a:spcPts val="0"/>
              </a:spcBef>
              <a:spcAft>
                <a:spcPts val="0"/>
              </a:spcAft>
              <a:buSzPts val="1800"/>
              <a:buChar char="●"/>
              <a:defRPr/>
            </a:lvl1pPr>
            <a:lvl2pPr marL="1219170" lvl="1" indent="-423323" rtl="0">
              <a:spcBef>
                <a:spcPts val="0"/>
              </a:spcBef>
              <a:spcAft>
                <a:spcPts val="0"/>
              </a:spcAft>
              <a:buSzPts val="1400"/>
              <a:buChar char="○"/>
              <a:defRPr/>
            </a:lvl2pPr>
            <a:lvl3pPr marL="1828754" lvl="2" indent="-423323" rtl="0">
              <a:spcBef>
                <a:spcPts val="0"/>
              </a:spcBef>
              <a:spcAft>
                <a:spcPts val="0"/>
              </a:spcAft>
              <a:buSzPts val="1400"/>
              <a:buChar char="■"/>
              <a:defRPr/>
            </a:lvl3pPr>
            <a:lvl4pPr marL="2438339" lvl="3" indent="-423323" rtl="0">
              <a:spcBef>
                <a:spcPts val="0"/>
              </a:spcBef>
              <a:spcAft>
                <a:spcPts val="0"/>
              </a:spcAft>
              <a:buSzPts val="1400"/>
              <a:buChar char="●"/>
              <a:defRPr/>
            </a:lvl4pPr>
            <a:lvl5pPr marL="3047924" lvl="4" indent="-423323" rtl="0">
              <a:spcBef>
                <a:spcPts val="0"/>
              </a:spcBef>
              <a:spcAft>
                <a:spcPts val="0"/>
              </a:spcAft>
              <a:buSzPts val="1400"/>
              <a:buChar char="○"/>
              <a:defRPr/>
            </a:lvl5pPr>
            <a:lvl6pPr marL="3657509" lvl="5" indent="-423323" rtl="0">
              <a:spcBef>
                <a:spcPts val="0"/>
              </a:spcBef>
              <a:spcAft>
                <a:spcPts val="0"/>
              </a:spcAft>
              <a:buSzPts val="1400"/>
              <a:buChar char="■"/>
              <a:defRPr/>
            </a:lvl6pPr>
            <a:lvl7pPr marL="4267093" lvl="6" indent="-423323" rtl="0">
              <a:spcBef>
                <a:spcPts val="0"/>
              </a:spcBef>
              <a:spcAft>
                <a:spcPts val="0"/>
              </a:spcAft>
              <a:buSzPts val="1400"/>
              <a:buChar char="●"/>
              <a:defRPr/>
            </a:lvl7pPr>
            <a:lvl8pPr marL="4876678" lvl="7" indent="-423323" rtl="0">
              <a:spcBef>
                <a:spcPts val="0"/>
              </a:spcBef>
              <a:spcAft>
                <a:spcPts val="0"/>
              </a:spcAft>
              <a:buSzPts val="1400"/>
              <a:buChar char="○"/>
              <a:defRPr/>
            </a:lvl8pPr>
            <a:lvl9pPr marL="5486263" lvl="8" indent="-423323" rtl="0">
              <a:spcBef>
                <a:spcPts val="0"/>
              </a:spcBef>
              <a:spcAft>
                <a:spcPts val="0"/>
              </a:spcAft>
              <a:buSzPts val="1400"/>
              <a:buChar char="■"/>
              <a:defRPr/>
            </a:lvl9pPr>
          </a:lstStyle>
          <a:p>
            <a:endParaRPr/>
          </a:p>
        </p:txBody>
      </p:sp>
      <p:sp>
        <p:nvSpPr>
          <p:cNvPr id="31" name="Google Shape;31;p4"/>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
        <p:nvSpPr>
          <p:cNvPr id="32" name="Google Shape;32;p4"/>
          <p:cNvSpPr/>
          <p:nvPr/>
        </p:nvSpPr>
        <p:spPr>
          <a:xfrm>
            <a:off x="0" y="6522125"/>
            <a:ext cx="12192000" cy="3360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533"/>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Ref idx="1001">
        <a:schemeClr val="bg1"/>
      </p:bgRef>
    </p:bg>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415600" y="546667"/>
            <a:ext cx="11360800" cy="8104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40" name="Google Shape;40;p6"/>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bg>
      <p:bgRef idx="1001">
        <a:schemeClr val="bg1"/>
      </p:bgRef>
    </p:bg>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415600" y="740800"/>
            <a:ext cx="3744000" cy="10076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3200"/>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endParaRPr/>
          </a:p>
        </p:txBody>
      </p:sp>
      <p:sp>
        <p:nvSpPr>
          <p:cNvPr id="43" name="Google Shape;43;p7"/>
          <p:cNvSpPr txBox="1">
            <a:spLocks noGrp="1"/>
          </p:cNvSpPr>
          <p:nvPr>
            <p:ph type="body" idx="1"/>
          </p:nvPr>
        </p:nvSpPr>
        <p:spPr>
          <a:xfrm>
            <a:off x="415600" y="1954405"/>
            <a:ext cx="3744000" cy="4137600"/>
          </a:xfrm>
          <a:prstGeom prst="rect">
            <a:avLst/>
          </a:prstGeom>
        </p:spPr>
        <p:txBody>
          <a:bodyPr spcFirstLastPara="1" wrap="square" lIns="91425" tIns="91425" rIns="91425" bIns="91425" anchor="t" anchorCtr="0">
            <a:normAutofit/>
          </a:bodyPr>
          <a:lstStyle>
            <a:lvl1pPr marL="609585" lvl="0" indent="-406390" rtl="0">
              <a:spcBef>
                <a:spcPts val="0"/>
              </a:spcBef>
              <a:spcAft>
                <a:spcPts val="0"/>
              </a:spcAft>
              <a:buSzPts val="1200"/>
              <a:buChar char="●"/>
              <a:defRPr sz="1600"/>
            </a:lvl1pPr>
            <a:lvl2pPr marL="1219170" lvl="1" indent="-406390" rtl="0">
              <a:spcBef>
                <a:spcPts val="0"/>
              </a:spcBef>
              <a:spcAft>
                <a:spcPts val="0"/>
              </a:spcAft>
              <a:buSzPts val="1200"/>
              <a:buChar char="○"/>
              <a:defRPr sz="1600"/>
            </a:lvl2pPr>
            <a:lvl3pPr marL="1828754" lvl="2" indent="-406390" rtl="0">
              <a:spcBef>
                <a:spcPts val="0"/>
              </a:spcBef>
              <a:spcAft>
                <a:spcPts val="0"/>
              </a:spcAft>
              <a:buSzPts val="1200"/>
              <a:buChar char="■"/>
              <a:defRPr sz="1600"/>
            </a:lvl3pPr>
            <a:lvl4pPr marL="2438339" lvl="3" indent="-406390" rtl="0">
              <a:spcBef>
                <a:spcPts val="0"/>
              </a:spcBef>
              <a:spcAft>
                <a:spcPts val="0"/>
              </a:spcAft>
              <a:buSzPts val="1200"/>
              <a:buChar char="●"/>
              <a:defRPr sz="1600"/>
            </a:lvl4pPr>
            <a:lvl5pPr marL="3047924" lvl="4" indent="-406390" rtl="0">
              <a:spcBef>
                <a:spcPts val="0"/>
              </a:spcBef>
              <a:spcAft>
                <a:spcPts val="0"/>
              </a:spcAft>
              <a:buSzPts val="1200"/>
              <a:buChar char="○"/>
              <a:defRPr sz="1600"/>
            </a:lvl5pPr>
            <a:lvl6pPr marL="3657509" lvl="5" indent="-406390" rtl="0">
              <a:spcBef>
                <a:spcPts val="0"/>
              </a:spcBef>
              <a:spcAft>
                <a:spcPts val="0"/>
              </a:spcAft>
              <a:buSzPts val="1200"/>
              <a:buChar char="■"/>
              <a:defRPr sz="1600"/>
            </a:lvl6pPr>
            <a:lvl7pPr marL="4267093" lvl="6" indent="-406390" rtl="0">
              <a:spcBef>
                <a:spcPts val="0"/>
              </a:spcBef>
              <a:spcAft>
                <a:spcPts val="0"/>
              </a:spcAft>
              <a:buSzPts val="1200"/>
              <a:buChar char="●"/>
              <a:defRPr sz="1600"/>
            </a:lvl7pPr>
            <a:lvl8pPr marL="4876678" lvl="7" indent="-406390" rtl="0">
              <a:spcBef>
                <a:spcPts val="0"/>
              </a:spcBef>
              <a:spcAft>
                <a:spcPts val="0"/>
              </a:spcAft>
              <a:buSzPts val="1200"/>
              <a:buChar char="○"/>
              <a:defRPr sz="1600"/>
            </a:lvl8pPr>
            <a:lvl9pPr marL="5486263" lvl="8" indent="-406390" rtl="0">
              <a:spcBef>
                <a:spcPts val="0"/>
              </a:spcBef>
              <a:spcAft>
                <a:spcPts val="0"/>
              </a:spcAft>
              <a:buSzPts val="1200"/>
              <a:buChar char="■"/>
              <a:defRPr sz="1600"/>
            </a:lvl9pPr>
          </a:lstStyle>
          <a:p>
            <a:endParaRPr/>
          </a:p>
        </p:txBody>
      </p:sp>
      <p:sp>
        <p:nvSpPr>
          <p:cNvPr id="44" name="Google Shape;44;p7"/>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bg>
      <p:bgRef idx="1001">
        <a:schemeClr val="bg1"/>
      </p:bgRef>
    </p:bg>
    <p:spTree>
      <p:nvGrpSpPr>
        <p:cNvPr id="1" name="Shape 45"/>
        <p:cNvGrpSpPr/>
        <p:nvPr/>
      </p:nvGrpSpPr>
      <p:grpSpPr>
        <a:xfrm>
          <a:off x="0" y="0"/>
          <a:ext cx="0" cy="0"/>
          <a:chOff x="0" y="0"/>
          <a:chExt cx="0" cy="0"/>
        </a:xfrm>
      </p:grpSpPr>
      <p:sp>
        <p:nvSpPr>
          <p:cNvPr id="52" name="Google Shape;52;p8"/>
          <p:cNvSpPr txBox="1">
            <a:spLocks noGrp="1"/>
          </p:cNvSpPr>
          <p:nvPr>
            <p:ph type="title"/>
          </p:nvPr>
        </p:nvSpPr>
        <p:spPr>
          <a:xfrm>
            <a:off x="653667" y="701800"/>
            <a:ext cx="7491600" cy="54544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4800"/>
              <a:buNone/>
              <a:defRPr sz="6400">
                <a:solidFill>
                  <a:schemeClr val="lt1"/>
                </a:solidFill>
              </a:defRPr>
            </a:lvl1pPr>
            <a:lvl2pPr lvl="1" rtl="0">
              <a:spcBef>
                <a:spcPts val="0"/>
              </a:spcBef>
              <a:spcAft>
                <a:spcPts val="0"/>
              </a:spcAft>
              <a:buClr>
                <a:schemeClr val="lt1"/>
              </a:buClr>
              <a:buSzPts val="4800"/>
              <a:buNone/>
              <a:defRPr sz="6400">
                <a:solidFill>
                  <a:schemeClr val="lt1"/>
                </a:solidFill>
              </a:defRPr>
            </a:lvl2pPr>
            <a:lvl3pPr lvl="2" rtl="0">
              <a:spcBef>
                <a:spcPts val="0"/>
              </a:spcBef>
              <a:spcAft>
                <a:spcPts val="0"/>
              </a:spcAft>
              <a:buClr>
                <a:schemeClr val="lt1"/>
              </a:buClr>
              <a:buSzPts val="4800"/>
              <a:buNone/>
              <a:defRPr sz="6400">
                <a:solidFill>
                  <a:schemeClr val="lt1"/>
                </a:solidFill>
              </a:defRPr>
            </a:lvl3pPr>
            <a:lvl4pPr lvl="3" rtl="0">
              <a:spcBef>
                <a:spcPts val="0"/>
              </a:spcBef>
              <a:spcAft>
                <a:spcPts val="0"/>
              </a:spcAft>
              <a:buClr>
                <a:schemeClr val="lt1"/>
              </a:buClr>
              <a:buSzPts val="4800"/>
              <a:buNone/>
              <a:defRPr sz="6400">
                <a:solidFill>
                  <a:schemeClr val="lt1"/>
                </a:solidFill>
              </a:defRPr>
            </a:lvl4pPr>
            <a:lvl5pPr lvl="4" rtl="0">
              <a:spcBef>
                <a:spcPts val="0"/>
              </a:spcBef>
              <a:spcAft>
                <a:spcPts val="0"/>
              </a:spcAft>
              <a:buClr>
                <a:schemeClr val="lt1"/>
              </a:buClr>
              <a:buSzPts val="4800"/>
              <a:buNone/>
              <a:defRPr sz="6400">
                <a:solidFill>
                  <a:schemeClr val="lt1"/>
                </a:solidFill>
              </a:defRPr>
            </a:lvl5pPr>
            <a:lvl6pPr lvl="5" rtl="0">
              <a:spcBef>
                <a:spcPts val="0"/>
              </a:spcBef>
              <a:spcAft>
                <a:spcPts val="0"/>
              </a:spcAft>
              <a:buClr>
                <a:schemeClr val="lt1"/>
              </a:buClr>
              <a:buSzPts val="4800"/>
              <a:buNone/>
              <a:defRPr sz="6400">
                <a:solidFill>
                  <a:schemeClr val="lt1"/>
                </a:solidFill>
              </a:defRPr>
            </a:lvl6pPr>
            <a:lvl7pPr lvl="6" rtl="0">
              <a:spcBef>
                <a:spcPts val="0"/>
              </a:spcBef>
              <a:spcAft>
                <a:spcPts val="0"/>
              </a:spcAft>
              <a:buClr>
                <a:schemeClr val="lt1"/>
              </a:buClr>
              <a:buSzPts val="4800"/>
              <a:buNone/>
              <a:defRPr sz="6400">
                <a:solidFill>
                  <a:schemeClr val="lt1"/>
                </a:solidFill>
              </a:defRPr>
            </a:lvl7pPr>
            <a:lvl8pPr lvl="7" rtl="0">
              <a:spcBef>
                <a:spcPts val="0"/>
              </a:spcBef>
              <a:spcAft>
                <a:spcPts val="0"/>
              </a:spcAft>
              <a:buClr>
                <a:schemeClr val="lt1"/>
              </a:buClr>
              <a:buSzPts val="4800"/>
              <a:buNone/>
              <a:defRPr sz="6400">
                <a:solidFill>
                  <a:schemeClr val="lt1"/>
                </a:solidFill>
              </a:defRPr>
            </a:lvl8pPr>
            <a:lvl9pPr lvl="8" rtl="0">
              <a:spcBef>
                <a:spcPts val="0"/>
              </a:spcBef>
              <a:spcAft>
                <a:spcPts val="0"/>
              </a:spcAft>
              <a:buClr>
                <a:schemeClr val="lt1"/>
              </a:buClr>
              <a:buSzPts val="4800"/>
              <a:buNone/>
              <a:defRPr sz="6400">
                <a:solidFill>
                  <a:schemeClr val="lt1"/>
                </a:solidFill>
              </a:defRPr>
            </a:lvl9pPr>
          </a:lstStyle>
          <a:p>
            <a:endParaRPr/>
          </a:p>
        </p:txBody>
      </p:sp>
      <p:sp>
        <p:nvSpPr>
          <p:cNvPr id="53" name="Google Shape;53;p8"/>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grpSp>
        <p:nvGrpSpPr>
          <p:cNvPr id="10" name="Google Shape;10;p2">
            <a:extLst>
              <a:ext uri="{FF2B5EF4-FFF2-40B4-BE49-F238E27FC236}">
                <a16:creationId xmlns:a16="http://schemas.microsoft.com/office/drawing/2014/main" id="{94E37FEB-BEE9-48E8-A989-F7B12283B281}"/>
              </a:ext>
            </a:extLst>
          </p:cNvPr>
          <p:cNvGrpSpPr/>
          <p:nvPr userDrawn="1"/>
        </p:nvGrpSpPr>
        <p:grpSpPr>
          <a:xfrm>
            <a:off x="8131172" y="7"/>
            <a:ext cx="4060833" cy="2707427"/>
            <a:chOff x="6098378" y="5"/>
            <a:chExt cx="3045625" cy="2030570"/>
          </a:xfrm>
        </p:grpSpPr>
        <p:sp>
          <p:nvSpPr>
            <p:cNvPr id="11" name="Google Shape;11;p2">
              <a:extLst>
                <a:ext uri="{FF2B5EF4-FFF2-40B4-BE49-F238E27FC236}">
                  <a16:creationId xmlns:a16="http://schemas.microsoft.com/office/drawing/2014/main" id="{0D0EA12B-CAE0-4296-A05C-48E0D20F07C1}"/>
                </a:ext>
              </a:extLst>
            </p:cNvPr>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533"/>
            </a:p>
          </p:txBody>
        </p:sp>
        <p:sp>
          <p:nvSpPr>
            <p:cNvPr id="12" name="Google Shape;12;p2">
              <a:extLst>
                <a:ext uri="{FF2B5EF4-FFF2-40B4-BE49-F238E27FC236}">
                  <a16:creationId xmlns:a16="http://schemas.microsoft.com/office/drawing/2014/main" id="{87BF8844-1E2C-4295-83BB-AB19586BD660}"/>
                </a:ext>
              </a:extLst>
            </p:cNvPr>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533"/>
            </a:p>
          </p:txBody>
        </p:sp>
        <p:sp>
          <p:nvSpPr>
            <p:cNvPr id="13" name="Google Shape;13;p2">
              <a:extLst>
                <a:ext uri="{FF2B5EF4-FFF2-40B4-BE49-F238E27FC236}">
                  <a16:creationId xmlns:a16="http://schemas.microsoft.com/office/drawing/2014/main" id="{7C0F9AAE-BC99-479A-9CDC-8FF5E2D3F96B}"/>
                </a:ext>
              </a:extLst>
            </p:cNvPr>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533"/>
            </a:p>
          </p:txBody>
        </p:sp>
        <p:sp>
          <p:nvSpPr>
            <p:cNvPr id="14" name="Google Shape;14;p2">
              <a:extLst>
                <a:ext uri="{FF2B5EF4-FFF2-40B4-BE49-F238E27FC236}">
                  <a16:creationId xmlns:a16="http://schemas.microsoft.com/office/drawing/2014/main" id="{475EDB2B-D528-4134-A70D-E73535193BAB}"/>
                </a:ext>
              </a:extLst>
            </p:cNvPr>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533"/>
            </a:p>
          </p:txBody>
        </p:sp>
        <p:sp>
          <p:nvSpPr>
            <p:cNvPr id="15" name="Google Shape;15;p2">
              <a:extLst>
                <a:ext uri="{FF2B5EF4-FFF2-40B4-BE49-F238E27FC236}">
                  <a16:creationId xmlns:a16="http://schemas.microsoft.com/office/drawing/2014/main" id="{FE335256-2CE6-4DA6-896F-010B1D2E0BB8}"/>
                </a:ext>
              </a:extLst>
            </p:cNvPr>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533"/>
            </a:p>
          </p:txBody>
        </p:sp>
      </p:gr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Ref idx="1001">
        <a:schemeClr val="bg1"/>
      </p:bgRef>
    </p:bg>
    <p:spTree>
      <p:nvGrpSpPr>
        <p:cNvPr id="1" name="Shape 54"/>
        <p:cNvGrpSpPr/>
        <p:nvPr/>
      </p:nvGrpSpPr>
      <p:grpSpPr>
        <a:xfrm>
          <a:off x="0" y="0"/>
          <a:ext cx="0" cy="0"/>
          <a:chOff x="0" y="0"/>
          <a:chExt cx="0" cy="0"/>
        </a:xfrm>
      </p:grpSpPr>
      <p:sp>
        <p:nvSpPr>
          <p:cNvPr id="55" name="Google Shape;55;p9"/>
          <p:cNvSpPr/>
          <p:nvPr/>
        </p:nvSpPr>
        <p:spPr>
          <a:xfrm>
            <a:off x="6096000" y="-233"/>
            <a:ext cx="6096000" cy="68580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533"/>
          </a:p>
        </p:txBody>
      </p:sp>
      <p:cxnSp>
        <p:nvCxnSpPr>
          <p:cNvPr id="56" name="Google Shape;56;p9"/>
          <p:cNvCxnSpPr/>
          <p:nvPr/>
        </p:nvCxnSpPr>
        <p:spPr>
          <a:xfrm>
            <a:off x="6706233" y="5994000"/>
            <a:ext cx="624400" cy="0"/>
          </a:xfrm>
          <a:prstGeom prst="straightConnector1">
            <a:avLst/>
          </a:prstGeom>
          <a:noFill/>
          <a:ln w="19050" cap="flat" cmpd="sng">
            <a:solidFill>
              <a:schemeClr val="lt1"/>
            </a:solidFill>
            <a:prstDash val="solid"/>
            <a:round/>
            <a:headEnd type="none" w="sm" len="sm"/>
            <a:tailEnd type="none" w="sm" len="sm"/>
          </a:ln>
        </p:spPr>
      </p:cxnSp>
      <p:sp>
        <p:nvSpPr>
          <p:cNvPr id="57" name="Google Shape;57;p9"/>
          <p:cNvSpPr txBox="1">
            <a:spLocks noGrp="1"/>
          </p:cNvSpPr>
          <p:nvPr>
            <p:ph type="title"/>
          </p:nvPr>
        </p:nvSpPr>
        <p:spPr>
          <a:xfrm>
            <a:off x="354000" y="1534800"/>
            <a:ext cx="5393600" cy="20860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5600"/>
            </a:lvl1pPr>
            <a:lvl2pPr lvl="1" algn="ctr" rtl="0">
              <a:spcBef>
                <a:spcPts val="0"/>
              </a:spcBef>
              <a:spcAft>
                <a:spcPts val="0"/>
              </a:spcAft>
              <a:buSzPts val="4200"/>
              <a:buNone/>
              <a:defRPr sz="5600"/>
            </a:lvl2pPr>
            <a:lvl3pPr lvl="2" algn="ctr" rtl="0">
              <a:spcBef>
                <a:spcPts val="0"/>
              </a:spcBef>
              <a:spcAft>
                <a:spcPts val="0"/>
              </a:spcAft>
              <a:buSzPts val="4200"/>
              <a:buNone/>
              <a:defRPr sz="5600"/>
            </a:lvl3pPr>
            <a:lvl4pPr lvl="3" algn="ctr" rtl="0">
              <a:spcBef>
                <a:spcPts val="0"/>
              </a:spcBef>
              <a:spcAft>
                <a:spcPts val="0"/>
              </a:spcAft>
              <a:buSzPts val="4200"/>
              <a:buNone/>
              <a:defRPr sz="5600"/>
            </a:lvl4pPr>
            <a:lvl5pPr lvl="4" algn="ctr" rtl="0">
              <a:spcBef>
                <a:spcPts val="0"/>
              </a:spcBef>
              <a:spcAft>
                <a:spcPts val="0"/>
              </a:spcAft>
              <a:buSzPts val="4200"/>
              <a:buNone/>
              <a:defRPr sz="5600"/>
            </a:lvl5pPr>
            <a:lvl6pPr lvl="5" algn="ctr" rtl="0">
              <a:spcBef>
                <a:spcPts val="0"/>
              </a:spcBef>
              <a:spcAft>
                <a:spcPts val="0"/>
              </a:spcAft>
              <a:buSzPts val="4200"/>
              <a:buNone/>
              <a:defRPr sz="5600"/>
            </a:lvl6pPr>
            <a:lvl7pPr lvl="6" algn="ctr" rtl="0">
              <a:spcBef>
                <a:spcPts val="0"/>
              </a:spcBef>
              <a:spcAft>
                <a:spcPts val="0"/>
              </a:spcAft>
              <a:buSzPts val="4200"/>
              <a:buNone/>
              <a:defRPr sz="5600"/>
            </a:lvl7pPr>
            <a:lvl8pPr lvl="7" algn="ctr" rtl="0">
              <a:spcBef>
                <a:spcPts val="0"/>
              </a:spcBef>
              <a:spcAft>
                <a:spcPts val="0"/>
              </a:spcAft>
              <a:buSzPts val="4200"/>
              <a:buNone/>
              <a:defRPr sz="5600"/>
            </a:lvl8pPr>
            <a:lvl9pPr lvl="8" algn="ctr" rtl="0">
              <a:spcBef>
                <a:spcPts val="0"/>
              </a:spcBef>
              <a:spcAft>
                <a:spcPts val="0"/>
              </a:spcAft>
              <a:buSzPts val="4200"/>
              <a:buNone/>
              <a:defRPr sz="5600"/>
            </a:lvl9pPr>
          </a:lstStyle>
          <a:p>
            <a:endParaRPr/>
          </a:p>
        </p:txBody>
      </p:sp>
      <p:sp>
        <p:nvSpPr>
          <p:cNvPr id="58" name="Google Shape;58;p9"/>
          <p:cNvSpPr txBox="1">
            <a:spLocks noGrp="1"/>
          </p:cNvSpPr>
          <p:nvPr>
            <p:ph type="subTitle" idx="1"/>
          </p:nvPr>
        </p:nvSpPr>
        <p:spPr>
          <a:xfrm>
            <a:off x="354000" y="3692001"/>
            <a:ext cx="5393600" cy="16924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800"/>
            </a:lvl1pPr>
            <a:lvl2pPr lvl="1" algn="ctr" rtl="0">
              <a:lnSpc>
                <a:spcPct val="100000"/>
              </a:lnSpc>
              <a:spcBef>
                <a:spcPts val="0"/>
              </a:spcBef>
              <a:spcAft>
                <a:spcPts val="0"/>
              </a:spcAft>
              <a:buSzPts val="2100"/>
              <a:buNone/>
              <a:defRPr sz="2800"/>
            </a:lvl2pPr>
            <a:lvl3pPr lvl="2" algn="ctr" rtl="0">
              <a:lnSpc>
                <a:spcPct val="100000"/>
              </a:lnSpc>
              <a:spcBef>
                <a:spcPts val="0"/>
              </a:spcBef>
              <a:spcAft>
                <a:spcPts val="0"/>
              </a:spcAft>
              <a:buSzPts val="2100"/>
              <a:buNone/>
              <a:defRPr sz="2800"/>
            </a:lvl3pPr>
            <a:lvl4pPr lvl="3" algn="ctr" rtl="0">
              <a:lnSpc>
                <a:spcPct val="100000"/>
              </a:lnSpc>
              <a:spcBef>
                <a:spcPts val="0"/>
              </a:spcBef>
              <a:spcAft>
                <a:spcPts val="0"/>
              </a:spcAft>
              <a:buSzPts val="2100"/>
              <a:buNone/>
              <a:defRPr sz="2800"/>
            </a:lvl4pPr>
            <a:lvl5pPr lvl="4" algn="ctr" rtl="0">
              <a:lnSpc>
                <a:spcPct val="100000"/>
              </a:lnSpc>
              <a:spcBef>
                <a:spcPts val="0"/>
              </a:spcBef>
              <a:spcAft>
                <a:spcPts val="0"/>
              </a:spcAft>
              <a:buSzPts val="2100"/>
              <a:buNone/>
              <a:defRPr sz="2800"/>
            </a:lvl5pPr>
            <a:lvl6pPr lvl="5" algn="ctr" rtl="0">
              <a:lnSpc>
                <a:spcPct val="100000"/>
              </a:lnSpc>
              <a:spcBef>
                <a:spcPts val="0"/>
              </a:spcBef>
              <a:spcAft>
                <a:spcPts val="0"/>
              </a:spcAft>
              <a:buSzPts val="2100"/>
              <a:buNone/>
              <a:defRPr sz="2800"/>
            </a:lvl6pPr>
            <a:lvl7pPr lvl="6" algn="ctr" rtl="0">
              <a:lnSpc>
                <a:spcPct val="100000"/>
              </a:lnSpc>
              <a:spcBef>
                <a:spcPts val="0"/>
              </a:spcBef>
              <a:spcAft>
                <a:spcPts val="0"/>
              </a:spcAft>
              <a:buSzPts val="2100"/>
              <a:buNone/>
              <a:defRPr sz="2800"/>
            </a:lvl7pPr>
            <a:lvl8pPr lvl="7" algn="ctr" rtl="0">
              <a:lnSpc>
                <a:spcPct val="100000"/>
              </a:lnSpc>
              <a:spcBef>
                <a:spcPts val="0"/>
              </a:spcBef>
              <a:spcAft>
                <a:spcPts val="0"/>
              </a:spcAft>
              <a:buSzPts val="2100"/>
              <a:buNone/>
              <a:defRPr sz="2800"/>
            </a:lvl8pPr>
            <a:lvl9pPr lvl="8" algn="ctr" rtl="0">
              <a:lnSpc>
                <a:spcPct val="100000"/>
              </a:lnSpc>
              <a:spcBef>
                <a:spcPts val="0"/>
              </a:spcBef>
              <a:spcAft>
                <a:spcPts val="0"/>
              </a:spcAft>
              <a:buSzPts val="2100"/>
              <a:buNone/>
              <a:defRPr sz="2800"/>
            </a:lvl9pPr>
          </a:lstStyle>
          <a:p>
            <a:endParaRPr/>
          </a:p>
        </p:txBody>
      </p:sp>
      <p:sp>
        <p:nvSpPr>
          <p:cNvPr id="59" name="Google Shape;59;p9"/>
          <p:cNvSpPr txBox="1">
            <a:spLocks noGrp="1"/>
          </p:cNvSpPr>
          <p:nvPr>
            <p:ph type="body" idx="2"/>
          </p:nvPr>
        </p:nvSpPr>
        <p:spPr>
          <a:xfrm>
            <a:off x="6586000" y="965600"/>
            <a:ext cx="5116000" cy="4926800"/>
          </a:xfrm>
          <a:prstGeom prst="rect">
            <a:avLst/>
          </a:prstGeom>
        </p:spPr>
        <p:txBody>
          <a:bodyPr spcFirstLastPara="1" wrap="square" lIns="91425" tIns="91425" rIns="91425" bIns="91425" anchor="ctr" anchorCtr="0">
            <a:normAutofit/>
          </a:bodyPr>
          <a:lstStyle>
            <a:lvl1pPr marL="609585" lvl="0" indent="-457189" rtl="0">
              <a:spcBef>
                <a:spcPts val="0"/>
              </a:spcBef>
              <a:spcAft>
                <a:spcPts val="0"/>
              </a:spcAft>
              <a:buClr>
                <a:schemeClr val="lt1"/>
              </a:buClr>
              <a:buSzPts val="1800"/>
              <a:buChar char="●"/>
              <a:defRPr>
                <a:solidFill>
                  <a:schemeClr val="lt1"/>
                </a:solidFill>
              </a:defRPr>
            </a:lvl1pPr>
            <a:lvl2pPr marL="1219170" lvl="1" indent="-423323" rtl="0">
              <a:spcBef>
                <a:spcPts val="0"/>
              </a:spcBef>
              <a:spcAft>
                <a:spcPts val="0"/>
              </a:spcAft>
              <a:buClr>
                <a:schemeClr val="lt1"/>
              </a:buClr>
              <a:buSzPts val="1400"/>
              <a:buChar char="○"/>
              <a:defRPr>
                <a:solidFill>
                  <a:schemeClr val="lt1"/>
                </a:solidFill>
              </a:defRPr>
            </a:lvl2pPr>
            <a:lvl3pPr marL="1828754" lvl="2" indent="-423323" rtl="0">
              <a:spcBef>
                <a:spcPts val="0"/>
              </a:spcBef>
              <a:spcAft>
                <a:spcPts val="0"/>
              </a:spcAft>
              <a:buClr>
                <a:schemeClr val="lt1"/>
              </a:buClr>
              <a:buSzPts val="1400"/>
              <a:buChar char="■"/>
              <a:defRPr>
                <a:solidFill>
                  <a:schemeClr val="lt1"/>
                </a:solidFill>
              </a:defRPr>
            </a:lvl3pPr>
            <a:lvl4pPr marL="2438339" lvl="3" indent="-423323" rtl="0">
              <a:spcBef>
                <a:spcPts val="0"/>
              </a:spcBef>
              <a:spcAft>
                <a:spcPts val="0"/>
              </a:spcAft>
              <a:buClr>
                <a:schemeClr val="lt1"/>
              </a:buClr>
              <a:buSzPts val="1400"/>
              <a:buChar char="●"/>
              <a:defRPr>
                <a:solidFill>
                  <a:schemeClr val="lt1"/>
                </a:solidFill>
              </a:defRPr>
            </a:lvl4pPr>
            <a:lvl5pPr marL="3047924" lvl="4" indent="-423323" rtl="0">
              <a:spcBef>
                <a:spcPts val="0"/>
              </a:spcBef>
              <a:spcAft>
                <a:spcPts val="0"/>
              </a:spcAft>
              <a:buClr>
                <a:schemeClr val="lt1"/>
              </a:buClr>
              <a:buSzPts val="1400"/>
              <a:buChar char="○"/>
              <a:defRPr>
                <a:solidFill>
                  <a:schemeClr val="lt1"/>
                </a:solidFill>
              </a:defRPr>
            </a:lvl5pPr>
            <a:lvl6pPr marL="3657509" lvl="5" indent="-423323" rtl="0">
              <a:spcBef>
                <a:spcPts val="0"/>
              </a:spcBef>
              <a:spcAft>
                <a:spcPts val="0"/>
              </a:spcAft>
              <a:buClr>
                <a:schemeClr val="lt1"/>
              </a:buClr>
              <a:buSzPts val="1400"/>
              <a:buChar char="■"/>
              <a:defRPr>
                <a:solidFill>
                  <a:schemeClr val="lt1"/>
                </a:solidFill>
              </a:defRPr>
            </a:lvl6pPr>
            <a:lvl7pPr marL="4267093" lvl="6" indent="-423323" rtl="0">
              <a:spcBef>
                <a:spcPts val="0"/>
              </a:spcBef>
              <a:spcAft>
                <a:spcPts val="0"/>
              </a:spcAft>
              <a:buClr>
                <a:schemeClr val="lt1"/>
              </a:buClr>
              <a:buSzPts val="1400"/>
              <a:buChar char="●"/>
              <a:defRPr>
                <a:solidFill>
                  <a:schemeClr val="lt1"/>
                </a:solidFill>
              </a:defRPr>
            </a:lvl7pPr>
            <a:lvl8pPr marL="4876678" lvl="7" indent="-423323" rtl="0">
              <a:spcBef>
                <a:spcPts val="0"/>
              </a:spcBef>
              <a:spcAft>
                <a:spcPts val="0"/>
              </a:spcAft>
              <a:buClr>
                <a:schemeClr val="lt1"/>
              </a:buClr>
              <a:buSzPts val="1400"/>
              <a:buChar char="○"/>
              <a:defRPr>
                <a:solidFill>
                  <a:schemeClr val="lt1"/>
                </a:solidFill>
              </a:defRPr>
            </a:lvl8pPr>
            <a:lvl9pPr marL="5486263" lvl="8" indent="-423323" rtl="0">
              <a:spcBef>
                <a:spcPts val="0"/>
              </a:spcBef>
              <a:spcAft>
                <a:spcPts val="0"/>
              </a:spcAft>
              <a:buClr>
                <a:schemeClr val="lt1"/>
              </a:buClr>
              <a:buSzPts val="1400"/>
              <a:buChar char="■"/>
              <a:defRPr>
                <a:solidFill>
                  <a:schemeClr val="lt1"/>
                </a:solidFill>
              </a:defRPr>
            </a:lvl9pPr>
          </a:lstStyle>
          <a:p>
            <a:endParaRPr/>
          </a:p>
        </p:txBody>
      </p:sp>
      <p:sp>
        <p:nvSpPr>
          <p:cNvPr id="60" name="Google Shape;60;p9"/>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bg>
      <p:bgRef idx="1001">
        <a:schemeClr val="bg1"/>
      </p:bgRef>
    </p:bg>
    <p:spTree>
      <p:nvGrpSpPr>
        <p:cNvPr id="1" name="Shape 61"/>
        <p:cNvGrpSpPr/>
        <p:nvPr/>
      </p:nvGrpSpPr>
      <p:grpSpPr>
        <a:xfrm>
          <a:off x="0" y="0"/>
          <a:ext cx="0" cy="0"/>
          <a:chOff x="0" y="0"/>
          <a:chExt cx="0" cy="0"/>
        </a:xfrm>
      </p:grpSpPr>
      <p:sp>
        <p:nvSpPr>
          <p:cNvPr id="62" name="Google Shape;62;p10"/>
          <p:cNvSpPr txBox="1">
            <a:spLocks noGrp="1"/>
          </p:cNvSpPr>
          <p:nvPr>
            <p:ph type="body" idx="1"/>
          </p:nvPr>
        </p:nvSpPr>
        <p:spPr>
          <a:xfrm>
            <a:off x="426000" y="5640767"/>
            <a:ext cx="7998400" cy="798400"/>
          </a:xfrm>
          <a:prstGeom prst="rect">
            <a:avLst/>
          </a:prstGeom>
        </p:spPr>
        <p:txBody>
          <a:bodyPr spcFirstLastPara="1" wrap="square" lIns="91425" tIns="91425" rIns="91425" bIns="91425" anchor="ctr" anchorCtr="0">
            <a:normAutofit/>
          </a:bodyPr>
          <a:lstStyle>
            <a:lvl1pPr marL="609585" lvl="0" indent="-304792" rtl="0">
              <a:lnSpc>
                <a:spcPct val="100000"/>
              </a:lnSpc>
              <a:spcBef>
                <a:spcPts val="0"/>
              </a:spcBef>
              <a:spcAft>
                <a:spcPts val="0"/>
              </a:spcAft>
              <a:buSzPts val="1800"/>
              <a:buNone/>
              <a:defRPr/>
            </a:lvl1pPr>
          </a:lstStyle>
          <a:p>
            <a:endParaRPr/>
          </a:p>
        </p:txBody>
      </p:sp>
      <p:sp>
        <p:nvSpPr>
          <p:cNvPr id="63" name="Google Shape;63;p10"/>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bg>
      <p:bgRef idx="1001">
        <a:schemeClr val="bg1"/>
      </p:bgRef>
    </p:bg>
    <p:spTree>
      <p:nvGrpSpPr>
        <p:cNvPr id="1" name="Shape 64"/>
        <p:cNvGrpSpPr/>
        <p:nvPr/>
      </p:nvGrpSpPr>
      <p:grpSpPr>
        <a:xfrm>
          <a:off x="0" y="0"/>
          <a:ext cx="0" cy="0"/>
          <a:chOff x="0" y="0"/>
          <a:chExt cx="0" cy="0"/>
        </a:xfrm>
      </p:grpSpPr>
      <p:grpSp>
        <p:nvGrpSpPr>
          <p:cNvPr id="65" name="Google Shape;65;p11"/>
          <p:cNvGrpSpPr/>
          <p:nvPr/>
        </p:nvGrpSpPr>
        <p:grpSpPr>
          <a:xfrm>
            <a:off x="8131172" y="7"/>
            <a:ext cx="4060833" cy="2707427"/>
            <a:chOff x="6098378" y="5"/>
            <a:chExt cx="3045625" cy="2030570"/>
          </a:xfrm>
        </p:grpSpPr>
        <p:sp>
          <p:nvSpPr>
            <p:cNvPr id="66" name="Google Shape;66;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533"/>
            </a:p>
          </p:txBody>
        </p:sp>
        <p:sp>
          <p:nvSpPr>
            <p:cNvPr id="67" name="Google Shape;67;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533"/>
            </a:p>
          </p:txBody>
        </p:sp>
        <p:sp>
          <p:nvSpPr>
            <p:cNvPr id="68" name="Google Shape;68;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533"/>
            </a:p>
          </p:txBody>
        </p:sp>
        <p:sp>
          <p:nvSpPr>
            <p:cNvPr id="69" name="Google Shape;69;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533"/>
            </a:p>
          </p:txBody>
        </p:sp>
        <p:sp>
          <p:nvSpPr>
            <p:cNvPr id="70" name="Google Shape;70;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533"/>
            </a:p>
          </p:txBody>
        </p:sp>
      </p:grpSp>
      <p:sp>
        <p:nvSpPr>
          <p:cNvPr id="71" name="Google Shape;71;p11"/>
          <p:cNvSpPr txBox="1">
            <a:spLocks noGrp="1"/>
          </p:cNvSpPr>
          <p:nvPr>
            <p:ph type="title" hasCustomPrompt="1"/>
          </p:nvPr>
        </p:nvSpPr>
        <p:spPr>
          <a:xfrm>
            <a:off x="415600" y="1674733"/>
            <a:ext cx="11360800" cy="2707600"/>
          </a:xfrm>
          <a:prstGeom prst="rect">
            <a:avLst/>
          </a:prstGeom>
        </p:spPr>
        <p:txBody>
          <a:bodyPr spcFirstLastPara="1" wrap="square" lIns="91425" tIns="91425" rIns="91425" bIns="91425" anchor="b" anchorCtr="0">
            <a:normAutofit/>
          </a:bodyPr>
          <a:lstStyle>
            <a:lvl1pPr lvl="0" algn="ctr" rtl="0">
              <a:spcBef>
                <a:spcPts val="0"/>
              </a:spcBef>
              <a:spcAft>
                <a:spcPts val="0"/>
              </a:spcAft>
              <a:buClr>
                <a:schemeClr val="lt1"/>
              </a:buClr>
              <a:buSzPts val="12000"/>
              <a:buNone/>
              <a:defRPr sz="16000">
                <a:solidFill>
                  <a:srgbClr val="080808"/>
                </a:solidFill>
              </a:defRPr>
            </a:lvl1pPr>
            <a:lvl2pPr lvl="1" algn="ctr" rtl="0">
              <a:spcBef>
                <a:spcPts val="0"/>
              </a:spcBef>
              <a:spcAft>
                <a:spcPts val="0"/>
              </a:spcAft>
              <a:buClr>
                <a:schemeClr val="lt1"/>
              </a:buClr>
              <a:buSzPts val="12000"/>
              <a:buNone/>
              <a:defRPr sz="16000">
                <a:solidFill>
                  <a:schemeClr val="lt1"/>
                </a:solidFill>
              </a:defRPr>
            </a:lvl2pPr>
            <a:lvl3pPr lvl="2" algn="ctr" rtl="0">
              <a:spcBef>
                <a:spcPts val="0"/>
              </a:spcBef>
              <a:spcAft>
                <a:spcPts val="0"/>
              </a:spcAft>
              <a:buClr>
                <a:schemeClr val="lt1"/>
              </a:buClr>
              <a:buSzPts val="12000"/>
              <a:buNone/>
              <a:defRPr sz="16000">
                <a:solidFill>
                  <a:schemeClr val="lt1"/>
                </a:solidFill>
              </a:defRPr>
            </a:lvl3pPr>
            <a:lvl4pPr lvl="3" algn="ctr" rtl="0">
              <a:spcBef>
                <a:spcPts val="0"/>
              </a:spcBef>
              <a:spcAft>
                <a:spcPts val="0"/>
              </a:spcAft>
              <a:buClr>
                <a:schemeClr val="lt1"/>
              </a:buClr>
              <a:buSzPts val="12000"/>
              <a:buNone/>
              <a:defRPr sz="16000">
                <a:solidFill>
                  <a:schemeClr val="lt1"/>
                </a:solidFill>
              </a:defRPr>
            </a:lvl4pPr>
            <a:lvl5pPr lvl="4" algn="ctr" rtl="0">
              <a:spcBef>
                <a:spcPts val="0"/>
              </a:spcBef>
              <a:spcAft>
                <a:spcPts val="0"/>
              </a:spcAft>
              <a:buClr>
                <a:schemeClr val="lt1"/>
              </a:buClr>
              <a:buSzPts val="12000"/>
              <a:buNone/>
              <a:defRPr sz="16000">
                <a:solidFill>
                  <a:schemeClr val="lt1"/>
                </a:solidFill>
              </a:defRPr>
            </a:lvl5pPr>
            <a:lvl6pPr lvl="5" algn="ctr" rtl="0">
              <a:spcBef>
                <a:spcPts val="0"/>
              </a:spcBef>
              <a:spcAft>
                <a:spcPts val="0"/>
              </a:spcAft>
              <a:buClr>
                <a:schemeClr val="lt1"/>
              </a:buClr>
              <a:buSzPts val="12000"/>
              <a:buNone/>
              <a:defRPr sz="16000">
                <a:solidFill>
                  <a:schemeClr val="lt1"/>
                </a:solidFill>
              </a:defRPr>
            </a:lvl6pPr>
            <a:lvl7pPr lvl="6" algn="ctr" rtl="0">
              <a:spcBef>
                <a:spcPts val="0"/>
              </a:spcBef>
              <a:spcAft>
                <a:spcPts val="0"/>
              </a:spcAft>
              <a:buClr>
                <a:schemeClr val="lt1"/>
              </a:buClr>
              <a:buSzPts val="12000"/>
              <a:buNone/>
              <a:defRPr sz="16000">
                <a:solidFill>
                  <a:schemeClr val="lt1"/>
                </a:solidFill>
              </a:defRPr>
            </a:lvl7pPr>
            <a:lvl8pPr lvl="7" algn="ctr" rtl="0">
              <a:spcBef>
                <a:spcPts val="0"/>
              </a:spcBef>
              <a:spcAft>
                <a:spcPts val="0"/>
              </a:spcAft>
              <a:buClr>
                <a:schemeClr val="lt1"/>
              </a:buClr>
              <a:buSzPts val="12000"/>
              <a:buNone/>
              <a:defRPr sz="16000">
                <a:solidFill>
                  <a:schemeClr val="lt1"/>
                </a:solidFill>
              </a:defRPr>
            </a:lvl8pPr>
            <a:lvl9pPr lvl="8" algn="ctr" rtl="0">
              <a:spcBef>
                <a:spcPts val="0"/>
              </a:spcBef>
              <a:spcAft>
                <a:spcPts val="0"/>
              </a:spcAft>
              <a:buClr>
                <a:schemeClr val="lt1"/>
              </a:buClr>
              <a:buSzPts val="12000"/>
              <a:buNone/>
              <a:defRPr sz="16000">
                <a:solidFill>
                  <a:schemeClr val="lt1"/>
                </a:solidFill>
              </a:defRPr>
            </a:lvl9pPr>
          </a:lstStyle>
          <a:p>
            <a:r>
              <a:t>xx%</a:t>
            </a:r>
          </a:p>
        </p:txBody>
      </p:sp>
      <p:sp>
        <p:nvSpPr>
          <p:cNvPr id="72" name="Google Shape;72;p11"/>
          <p:cNvSpPr txBox="1">
            <a:spLocks noGrp="1"/>
          </p:cNvSpPr>
          <p:nvPr>
            <p:ph type="body" idx="1"/>
          </p:nvPr>
        </p:nvSpPr>
        <p:spPr>
          <a:xfrm>
            <a:off x="415600" y="4492300"/>
            <a:ext cx="11360800" cy="1709200"/>
          </a:xfrm>
          <a:prstGeom prst="rect">
            <a:avLst/>
          </a:prstGeom>
        </p:spPr>
        <p:txBody>
          <a:bodyPr spcFirstLastPara="1" wrap="square" lIns="91425" tIns="91425" rIns="91425" bIns="91425" anchor="t" anchorCtr="0">
            <a:normAutofit/>
          </a:bodyPr>
          <a:lstStyle>
            <a:lvl1pPr marL="609585" lvl="0" indent="-457189" algn="ctr" rtl="0">
              <a:spcBef>
                <a:spcPts val="0"/>
              </a:spcBef>
              <a:spcAft>
                <a:spcPts val="0"/>
              </a:spcAft>
              <a:buClr>
                <a:schemeClr val="lt1"/>
              </a:buClr>
              <a:buSzPts val="1800"/>
              <a:buChar char="●"/>
              <a:defRPr>
                <a:solidFill>
                  <a:schemeClr val="lt1"/>
                </a:solidFill>
              </a:defRPr>
            </a:lvl1pPr>
            <a:lvl2pPr marL="1219170" lvl="1" indent="-423323" algn="ctr" rtl="0">
              <a:spcBef>
                <a:spcPts val="0"/>
              </a:spcBef>
              <a:spcAft>
                <a:spcPts val="0"/>
              </a:spcAft>
              <a:buClr>
                <a:schemeClr val="lt1"/>
              </a:buClr>
              <a:buSzPts val="1400"/>
              <a:buChar char="○"/>
              <a:defRPr>
                <a:solidFill>
                  <a:schemeClr val="lt1"/>
                </a:solidFill>
              </a:defRPr>
            </a:lvl2pPr>
            <a:lvl3pPr marL="1828754" lvl="2" indent="-423323" algn="ctr" rtl="0">
              <a:spcBef>
                <a:spcPts val="0"/>
              </a:spcBef>
              <a:spcAft>
                <a:spcPts val="0"/>
              </a:spcAft>
              <a:buClr>
                <a:schemeClr val="lt1"/>
              </a:buClr>
              <a:buSzPts val="1400"/>
              <a:buChar char="■"/>
              <a:defRPr>
                <a:solidFill>
                  <a:schemeClr val="lt1"/>
                </a:solidFill>
              </a:defRPr>
            </a:lvl3pPr>
            <a:lvl4pPr marL="2438339" lvl="3" indent="-423323" algn="ctr" rtl="0">
              <a:spcBef>
                <a:spcPts val="0"/>
              </a:spcBef>
              <a:spcAft>
                <a:spcPts val="0"/>
              </a:spcAft>
              <a:buClr>
                <a:schemeClr val="lt1"/>
              </a:buClr>
              <a:buSzPts val="1400"/>
              <a:buChar char="●"/>
              <a:defRPr>
                <a:solidFill>
                  <a:schemeClr val="lt1"/>
                </a:solidFill>
              </a:defRPr>
            </a:lvl4pPr>
            <a:lvl5pPr marL="3047924" lvl="4" indent="-423323" algn="ctr" rtl="0">
              <a:spcBef>
                <a:spcPts val="0"/>
              </a:spcBef>
              <a:spcAft>
                <a:spcPts val="0"/>
              </a:spcAft>
              <a:buClr>
                <a:schemeClr val="lt1"/>
              </a:buClr>
              <a:buSzPts val="1400"/>
              <a:buChar char="○"/>
              <a:defRPr>
                <a:solidFill>
                  <a:schemeClr val="lt1"/>
                </a:solidFill>
              </a:defRPr>
            </a:lvl5pPr>
            <a:lvl6pPr marL="3657509" lvl="5" indent="-423323" algn="ctr" rtl="0">
              <a:spcBef>
                <a:spcPts val="0"/>
              </a:spcBef>
              <a:spcAft>
                <a:spcPts val="0"/>
              </a:spcAft>
              <a:buClr>
                <a:schemeClr val="lt1"/>
              </a:buClr>
              <a:buSzPts val="1400"/>
              <a:buChar char="■"/>
              <a:defRPr>
                <a:solidFill>
                  <a:schemeClr val="lt1"/>
                </a:solidFill>
              </a:defRPr>
            </a:lvl6pPr>
            <a:lvl7pPr marL="4267093" lvl="6" indent="-423323" algn="ctr" rtl="0">
              <a:spcBef>
                <a:spcPts val="0"/>
              </a:spcBef>
              <a:spcAft>
                <a:spcPts val="0"/>
              </a:spcAft>
              <a:buClr>
                <a:schemeClr val="lt1"/>
              </a:buClr>
              <a:buSzPts val="1400"/>
              <a:buChar char="●"/>
              <a:defRPr>
                <a:solidFill>
                  <a:schemeClr val="lt1"/>
                </a:solidFill>
              </a:defRPr>
            </a:lvl7pPr>
            <a:lvl8pPr marL="4876678" lvl="7" indent="-423323" algn="ctr" rtl="0">
              <a:spcBef>
                <a:spcPts val="0"/>
              </a:spcBef>
              <a:spcAft>
                <a:spcPts val="0"/>
              </a:spcAft>
              <a:buClr>
                <a:schemeClr val="lt1"/>
              </a:buClr>
              <a:buSzPts val="1400"/>
              <a:buChar char="○"/>
              <a:defRPr>
                <a:solidFill>
                  <a:schemeClr val="lt1"/>
                </a:solidFill>
              </a:defRPr>
            </a:lvl8pPr>
            <a:lvl9pPr marL="5486263" lvl="8" indent="-423323" algn="ctr" rtl="0">
              <a:spcBef>
                <a:spcPts val="0"/>
              </a:spcBef>
              <a:spcAft>
                <a:spcPts val="0"/>
              </a:spcAft>
              <a:buClr>
                <a:schemeClr val="lt1"/>
              </a:buClr>
              <a:buSzPts val="1400"/>
              <a:buChar char="■"/>
              <a:defRPr>
                <a:solidFill>
                  <a:schemeClr val="lt1"/>
                </a:solidFill>
              </a:defRPr>
            </a:lvl9pPr>
          </a:lstStyle>
          <a:p>
            <a:endParaRPr/>
          </a:p>
        </p:txBody>
      </p:sp>
      <p:sp>
        <p:nvSpPr>
          <p:cNvPr id="73" name="Google Shape;73;p11"/>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46667"/>
            <a:ext cx="11360800" cy="8104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15600" y="1639833"/>
            <a:ext cx="11360800" cy="44520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11280575" y="6201587"/>
            <a:ext cx="731600" cy="524800"/>
          </a:xfrm>
          <a:prstGeom prst="rect">
            <a:avLst/>
          </a:prstGeom>
          <a:noFill/>
          <a:ln>
            <a:noFill/>
          </a:ln>
        </p:spPr>
        <p:txBody>
          <a:bodyPr spcFirstLastPara="1" wrap="square" lIns="91425" tIns="91425" rIns="91425" bIns="91425" anchor="ctr" anchorCtr="0">
            <a:normAutofit/>
          </a:bodyPr>
          <a:lstStyle>
            <a:lvl1pPr lvl="0" algn="r" rtl="0">
              <a:buNone/>
              <a:defRPr sz="1333">
                <a:solidFill>
                  <a:schemeClr val="lt1"/>
                </a:solidFill>
                <a:latin typeface="Roboto"/>
                <a:ea typeface="Roboto"/>
                <a:cs typeface="Roboto"/>
                <a:sym typeface="Roboto"/>
              </a:defRPr>
            </a:lvl1pPr>
            <a:lvl2pPr lvl="1" algn="r" rtl="0">
              <a:buNone/>
              <a:defRPr sz="1333">
                <a:solidFill>
                  <a:schemeClr val="lt1"/>
                </a:solidFill>
                <a:latin typeface="Roboto"/>
                <a:ea typeface="Roboto"/>
                <a:cs typeface="Roboto"/>
                <a:sym typeface="Roboto"/>
              </a:defRPr>
            </a:lvl2pPr>
            <a:lvl3pPr lvl="2" algn="r" rtl="0">
              <a:buNone/>
              <a:defRPr sz="1333">
                <a:solidFill>
                  <a:schemeClr val="lt1"/>
                </a:solidFill>
                <a:latin typeface="Roboto"/>
                <a:ea typeface="Roboto"/>
                <a:cs typeface="Roboto"/>
                <a:sym typeface="Roboto"/>
              </a:defRPr>
            </a:lvl3pPr>
            <a:lvl4pPr lvl="3" algn="r" rtl="0">
              <a:buNone/>
              <a:defRPr sz="1333">
                <a:solidFill>
                  <a:schemeClr val="lt1"/>
                </a:solidFill>
                <a:latin typeface="Roboto"/>
                <a:ea typeface="Roboto"/>
                <a:cs typeface="Roboto"/>
                <a:sym typeface="Roboto"/>
              </a:defRPr>
            </a:lvl4pPr>
            <a:lvl5pPr lvl="4" algn="r" rtl="0">
              <a:buNone/>
              <a:defRPr sz="1333">
                <a:solidFill>
                  <a:schemeClr val="lt1"/>
                </a:solidFill>
                <a:latin typeface="Roboto"/>
                <a:ea typeface="Roboto"/>
                <a:cs typeface="Roboto"/>
                <a:sym typeface="Roboto"/>
              </a:defRPr>
            </a:lvl5pPr>
            <a:lvl6pPr lvl="5" algn="r" rtl="0">
              <a:buNone/>
              <a:defRPr sz="1333">
                <a:solidFill>
                  <a:schemeClr val="lt1"/>
                </a:solidFill>
                <a:latin typeface="Roboto"/>
                <a:ea typeface="Roboto"/>
                <a:cs typeface="Roboto"/>
                <a:sym typeface="Roboto"/>
              </a:defRPr>
            </a:lvl6pPr>
            <a:lvl7pPr lvl="6" algn="r" rtl="0">
              <a:buNone/>
              <a:defRPr sz="1333">
                <a:solidFill>
                  <a:schemeClr val="lt1"/>
                </a:solidFill>
                <a:latin typeface="Roboto"/>
                <a:ea typeface="Roboto"/>
                <a:cs typeface="Roboto"/>
                <a:sym typeface="Roboto"/>
              </a:defRPr>
            </a:lvl7pPr>
            <a:lvl8pPr lvl="7" algn="r" rtl="0">
              <a:buNone/>
              <a:defRPr sz="1333">
                <a:solidFill>
                  <a:schemeClr val="lt1"/>
                </a:solidFill>
                <a:latin typeface="Roboto"/>
                <a:ea typeface="Roboto"/>
                <a:cs typeface="Roboto"/>
                <a:sym typeface="Roboto"/>
              </a:defRPr>
            </a:lvl8pPr>
            <a:lvl9pPr lvl="8" algn="r" rtl="0">
              <a:buNone/>
              <a:defRPr sz="1333">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 name="Title 7">
            <a:extLst>
              <a:ext uri="{FF2B5EF4-FFF2-40B4-BE49-F238E27FC236}">
                <a16:creationId xmlns:a16="http://schemas.microsoft.com/office/drawing/2014/main" id="{A5340DFF-A780-E014-D425-1327577908CB}"/>
              </a:ext>
            </a:extLst>
          </p:cNvPr>
          <p:cNvSpPr>
            <a:spLocks noGrp="1"/>
          </p:cNvSpPr>
          <p:nvPr>
            <p:ph type="ctrTitle"/>
          </p:nvPr>
        </p:nvSpPr>
        <p:spPr/>
        <p:txBody>
          <a:bodyPr/>
          <a:lstStyle/>
          <a:p>
            <a:r>
              <a:rPr lang="en-US" b="1">
                <a:latin typeface="Arial"/>
              </a:rPr>
              <a:t>Principles of Macroeconomics</a:t>
            </a:r>
            <a:endParaRPr lang="en-US">
              <a:latin typeface="Arial"/>
            </a:endParaRPr>
          </a:p>
        </p:txBody>
      </p:sp>
      <p:sp>
        <p:nvSpPr>
          <p:cNvPr id="3" name="Subtitle 2">
            <a:extLst>
              <a:ext uri="{FF2B5EF4-FFF2-40B4-BE49-F238E27FC236}">
                <a16:creationId xmlns:a16="http://schemas.microsoft.com/office/drawing/2014/main" id="{DAF16DD0-5086-E42F-0673-5C28F99622EE}"/>
              </a:ext>
            </a:extLst>
          </p:cNvPr>
          <p:cNvSpPr>
            <a:spLocks noGrp="1"/>
          </p:cNvSpPr>
          <p:nvPr>
            <p:ph type="subTitle" idx="1"/>
          </p:nvPr>
        </p:nvSpPr>
        <p:spPr>
          <a:xfrm>
            <a:off x="677917" y="3513639"/>
            <a:ext cx="10962800" cy="577200"/>
          </a:xfrm>
        </p:spPr>
        <p:txBody>
          <a:bodyPr>
            <a:noAutofit/>
          </a:bodyPr>
          <a:lstStyle/>
          <a:p>
            <a:r>
              <a:rPr lang="en-US" sz="3300" b="1">
                <a:latin typeface="Arial"/>
              </a:rPr>
              <a:t>CHAPTER 8: AGGREGATE EXPENDITURE</a:t>
            </a:r>
            <a:endParaRPr lang="en-US" sz="3300" b="1">
              <a:solidFill>
                <a:srgbClr val="FFFFFF"/>
              </a:solidFill>
              <a:latin typeface="Arial"/>
            </a:endParaRPr>
          </a:p>
          <a:p>
            <a:endParaRPr lang="en-US" sz="3333">
              <a:latin typeface="Arial"/>
            </a:endParaRPr>
          </a:p>
        </p:txBody>
      </p:sp>
      <p:grpSp>
        <p:nvGrpSpPr>
          <p:cNvPr id="4" name="Group 3" descr="Unless otherwise noted, this work is licensed under a Creative Commons Attribution-NonCommercial-ShareAlike 4.0 International (CC BY-NC-SA 4.0) license. Feel free to use, modify, reuse or redistribute any portion of this presentation.">
            <a:extLst>
              <a:ext uri="{FF2B5EF4-FFF2-40B4-BE49-F238E27FC236}">
                <a16:creationId xmlns:a16="http://schemas.microsoft.com/office/drawing/2014/main" id="{6062C8D7-224B-43F0-961A-744AB9D4AED9}"/>
              </a:ext>
            </a:extLst>
          </p:cNvPr>
          <p:cNvGrpSpPr/>
          <p:nvPr/>
        </p:nvGrpSpPr>
        <p:grpSpPr>
          <a:xfrm>
            <a:off x="797451" y="6019030"/>
            <a:ext cx="10597099" cy="592669"/>
            <a:chOff x="598088" y="4514272"/>
            <a:chExt cx="7947824" cy="444502"/>
          </a:xfrm>
        </p:grpSpPr>
        <p:pic>
          <p:nvPicPr>
            <p:cNvPr id="5" name="Google Shape;92;p23" descr="CC BY-NC-SA 4.0 License Logo">
              <a:extLst>
                <a:ext uri="{FF2B5EF4-FFF2-40B4-BE49-F238E27FC236}">
                  <a16:creationId xmlns:a16="http://schemas.microsoft.com/office/drawing/2014/main" id="{9C8C8945-068C-4988-8061-8FBB6A5A32A0}"/>
                </a:ext>
              </a:extLst>
            </p:cNvPr>
            <p:cNvPicPr preferRelativeResize="0"/>
            <p:nvPr/>
          </p:nvPicPr>
          <p:blipFill rotWithShape="1">
            <a:blip r:embed="rId3">
              <a:alphaModFix/>
            </a:blip>
            <a:srcRect/>
            <a:stretch/>
          </p:blipFill>
          <p:spPr>
            <a:xfrm>
              <a:off x="598088" y="4570826"/>
              <a:ext cx="947180" cy="331395"/>
            </a:xfrm>
            <a:prstGeom prst="rect">
              <a:avLst/>
            </a:prstGeom>
            <a:noFill/>
            <a:ln>
              <a:noFill/>
            </a:ln>
          </p:spPr>
        </p:pic>
        <p:sp>
          <p:nvSpPr>
            <p:cNvPr id="6" name="Google Shape;91;p23">
              <a:extLst>
                <a:ext uri="{FF2B5EF4-FFF2-40B4-BE49-F238E27FC236}">
                  <a16:creationId xmlns:a16="http://schemas.microsoft.com/office/drawing/2014/main" id="{3923A46C-86D9-4438-8E0E-372FAB5045D4}"/>
                </a:ext>
              </a:extLst>
            </p:cNvPr>
            <p:cNvSpPr/>
            <p:nvPr/>
          </p:nvSpPr>
          <p:spPr>
            <a:xfrm>
              <a:off x="1686732" y="4514272"/>
              <a:ext cx="6859180" cy="444502"/>
            </a:xfrm>
            <a:prstGeom prst="rect">
              <a:avLst/>
            </a:prstGeom>
            <a:noFill/>
            <a:ln>
              <a:noFill/>
            </a:ln>
          </p:spPr>
          <p:txBody>
            <a:bodyPr spcFirstLastPara="1" wrap="square" lIns="91433" tIns="45700" rIns="91433" bIns="45700" anchor="t" anchorCtr="0">
              <a:noAutofit/>
            </a:bodyPr>
            <a:lstStyle/>
            <a:p>
              <a:r>
                <a:rPr lang="en" sz="1467">
                  <a:solidFill>
                    <a:schemeClr val="bg1"/>
                  </a:solidFill>
                  <a:latin typeface="Calibri"/>
                  <a:ea typeface="Calibri"/>
                  <a:cs typeface="Calibri"/>
                  <a:sym typeface="Calibri"/>
                </a:rPr>
                <a:t>Unless otherwise noted, this work is licensed under a </a:t>
              </a:r>
              <a:r>
                <a:rPr lang="en" sz="1467">
                  <a:solidFill>
                    <a:schemeClr val="bg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Creative Commons </a:t>
              </a:r>
              <a:r>
                <a:rPr lang="en-US" sz="1467">
                  <a:solidFill>
                    <a:schemeClr val="bg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Attribution-NonCommercial-ShareAlike 4.0 International (CC BY-NC-SA 4.0)</a:t>
              </a:r>
              <a:r>
                <a:rPr lang="en-US" sz="1467">
                  <a:solidFill>
                    <a:schemeClr val="bg1"/>
                  </a:solidFill>
                  <a:latin typeface="Calibri"/>
                  <a:ea typeface="Calibri"/>
                  <a:cs typeface="Calibri"/>
                  <a:sym typeface="Calibri"/>
                </a:rPr>
                <a:t> license</a:t>
              </a:r>
              <a:r>
                <a:rPr lang="en" sz="1467">
                  <a:solidFill>
                    <a:schemeClr val="bg1"/>
                  </a:solidFill>
                  <a:latin typeface="Calibri"/>
                  <a:ea typeface="Calibri"/>
                  <a:cs typeface="Calibri"/>
                  <a:sym typeface="Calibri"/>
                </a:rPr>
                <a:t>. Feel free to use, modify, reuse or redistribute any portion of this presentation.</a:t>
              </a:r>
              <a:endParaRPr sz="1467">
                <a:solidFill>
                  <a:schemeClr val="bg1"/>
                </a:solidFill>
                <a:latin typeface="Calibri"/>
                <a:ea typeface="Calibri"/>
                <a:cs typeface="Calibri"/>
                <a:sym typeface="Calibri"/>
              </a:endParaRPr>
            </a:p>
          </p:txBody>
        </p:sp>
      </p:grpSp>
    </p:spTree>
    <p:extLst>
      <p:ext uri="{BB962C8B-B14F-4D97-AF65-F5344CB8AC3E}">
        <p14:creationId xmlns:p14="http://schemas.microsoft.com/office/powerpoint/2010/main" val="1273929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1B720-BA72-9227-58FB-499B6BDC1580}"/>
              </a:ext>
            </a:extLst>
          </p:cNvPr>
          <p:cNvSpPr>
            <a:spLocks noGrp="1"/>
          </p:cNvSpPr>
          <p:nvPr>
            <p:ph type="title"/>
          </p:nvPr>
        </p:nvSpPr>
        <p:spPr/>
        <p:txBody>
          <a:bodyPr>
            <a:normAutofit/>
          </a:bodyPr>
          <a:lstStyle/>
          <a:p>
            <a:r>
              <a:rPr lang="en-US" b="1" dirty="0">
                <a:latin typeface="Arial"/>
              </a:rPr>
              <a:t>8.2 Components of AE: Consumption III</a:t>
            </a:r>
          </a:p>
        </p:txBody>
      </p:sp>
      <p:sp>
        <p:nvSpPr>
          <p:cNvPr id="3" name="Text Placeholder 2">
            <a:extLst>
              <a:ext uri="{FF2B5EF4-FFF2-40B4-BE49-F238E27FC236}">
                <a16:creationId xmlns:a16="http://schemas.microsoft.com/office/drawing/2014/main" id="{5AFE1400-E641-C9E6-9F35-08B26AA2C212}"/>
              </a:ext>
            </a:extLst>
          </p:cNvPr>
          <p:cNvSpPr>
            <a:spLocks noGrp="1"/>
          </p:cNvSpPr>
          <p:nvPr>
            <p:ph type="body" idx="1"/>
          </p:nvPr>
        </p:nvSpPr>
        <p:spPr>
          <a:xfrm flipH="1">
            <a:off x="415600" y="1357067"/>
            <a:ext cx="11516474" cy="1470843"/>
          </a:xfrm>
        </p:spPr>
        <p:txBody>
          <a:bodyPr>
            <a:normAutofit/>
          </a:bodyPr>
          <a:lstStyle/>
          <a:p>
            <a:pPr marL="152400" indent="0">
              <a:lnSpc>
                <a:spcPct val="114999"/>
              </a:lnSpc>
              <a:buNone/>
            </a:pPr>
            <a:r>
              <a:rPr lang="en-US" sz="2400" dirty="0">
                <a:latin typeface="Arial"/>
              </a:rPr>
              <a:t>The relationship between income and consumption can be extended to </a:t>
            </a:r>
            <a:r>
              <a:rPr lang="en-US" sz="2400" dirty="0">
                <a:solidFill>
                  <a:srgbClr val="434343"/>
                </a:solidFill>
                <a:latin typeface="Arial"/>
              </a:rPr>
              <a:t>the national economy as any increase in national income will lead to an increase in consumption</a:t>
            </a:r>
            <a:r>
              <a:rPr lang="en-US" sz="2400" dirty="0">
                <a:latin typeface="Arial"/>
              </a:rPr>
              <a:t>. </a:t>
            </a:r>
            <a:r>
              <a:rPr lang="en-US" sz="2400" b="1" dirty="0">
                <a:solidFill>
                  <a:schemeClr val="accent2"/>
                </a:solidFill>
                <a:latin typeface="Arial"/>
              </a:rPr>
              <a:t>National Income = GDP = Disposable income + Net taxes</a:t>
            </a:r>
          </a:p>
          <a:p>
            <a:pPr marL="152400" indent="0">
              <a:lnSpc>
                <a:spcPct val="114999"/>
              </a:lnSpc>
              <a:buNone/>
            </a:pPr>
            <a:endParaRPr lang="en-US" sz="2400" dirty="0">
              <a:latin typeface="Arial"/>
            </a:endParaRPr>
          </a:p>
          <a:p>
            <a:pPr marL="608965" indent="-456565">
              <a:lnSpc>
                <a:spcPct val="114999"/>
              </a:lnSpc>
            </a:pPr>
            <a:endParaRPr lang="en-US" dirty="0"/>
          </a:p>
        </p:txBody>
      </p:sp>
      <p:pic>
        <p:nvPicPr>
          <p:cNvPr id="6" name="Picture 6" descr="Canadian household disposable income 2010-2021 (rising line)">
            <a:extLst>
              <a:ext uri="{FF2B5EF4-FFF2-40B4-BE49-F238E27FC236}">
                <a16:creationId xmlns:a16="http://schemas.microsoft.com/office/drawing/2014/main" id="{965C4F32-7D99-ACBA-6076-1E64DD36CAFE}"/>
              </a:ext>
            </a:extLst>
          </p:cNvPr>
          <p:cNvPicPr>
            <a:picLocks noChangeAspect="1"/>
          </p:cNvPicPr>
          <p:nvPr/>
        </p:nvPicPr>
        <p:blipFill>
          <a:blip r:embed="rId3"/>
          <a:stretch>
            <a:fillRect/>
          </a:stretch>
        </p:blipFill>
        <p:spPr>
          <a:xfrm>
            <a:off x="2370425" y="2827910"/>
            <a:ext cx="6650686" cy="3666867"/>
          </a:xfrm>
          <a:prstGeom prst="rect">
            <a:avLst/>
          </a:prstGeom>
        </p:spPr>
      </p:pic>
    </p:spTree>
    <p:extLst>
      <p:ext uri="{BB962C8B-B14F-4D97-AF65-F5344CB8AC3E}">
        <p14:creationId xmlns:p14="http://schemas.microsoft.com/office/powerpoint/2010/main" val="3902198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40776-C4DF-249A-9899-5322A603EABE}"/>
              </a:ext>
            </a:extLst>
          </p:cNvPr>
          <p:cNvSpPr>
            <a:spLocks noGrp="1"/>
          </p:cNvSpPr>
          <p:nvPr>
            <p:ph type="title"/>
          </p:nvPr>
        </p:nvSpPr>
        <p:spPr/>
        <p:txBody>
          <a:bodyPr>
            <a:normAutofit/>
          </a:bodyPr>
          <a:lstStyle/>
          <a:p>
            <a:r>
              <a:rPr lang="en-US" b="1" dirty="0">
                <a:latin typeface="Arial"/>
              </a:rPr>
              <a:t>8.2 Components of AE: Planned Investment I</a:t>
            </a:r>
          </a:p>
          <a:p>
            <a:endParaRPr lang="en-US" dirty="0">
              <a:latin typeface="Arial"/>
            </a:endParaRPr>
          </a:p>
        </p:txBody>
      </p:sp>
      <p:pic>
        <p:nvPicPr>
          <p:cNvPr id="6" name="Picture 6" descr="Canadian Total Aggregate Private Investment.  Line graph from 1980-2023 showing value in billion dollars.  Line moves up and down with an upwards trend">
            <a:extLst>
              <a:ext uri="{FF2B5EF4-FFF2-40B4-BE49-F238E27FC236}">
                <a16:creationId xmlns:a16="http://schemas.microsoft.com/office/drawing/2014/main" id="{91BA6172-86A8-0924-397C-E6F586158D54}"/>
              </a:ext>
            </a:extLst>
          </p:cNvPr>
          <p:cNvPicPr>
            <a:picLocks noChangeAspect="1"/>
          </p:cNvPicPr>
          <p:nvPr/>
        </p:nvPicPr>
        <p:blipFill>
          <a:blip r:embed="rId3"/>
          <a:stretch>
            <a:fillRect/>
          </a:stretch>
        </p:blipFill>
        <p:spPr>
          <a:xfrm>
            <a:off x="411192" y="1407696"/>
            <a:ext cx="4885426" cy="4675213"/>
          </a:xfrm>
          <a:prstGeom prst="rect">
            <a:avLst/>
          </a:prstGeom>
        </p:spPr>
      </p:pic>
      <p:sp>
        <p:nvSpPr>
          <p:cNvPr id="3" name="Text Placeholder 2">
            <a:extLst>
              <a:ext uri="{FF2B5EF4-FFF2-40B4-BE49-F238E27FC236}">
                <a16:creationId xmlns:a16="http://schemas.microsoft.com/office/drawing/2014/main" id="{8570B843-6939-94D5-4B19-7AC17B93BC5A}"/>
              </a:ext>
            </a:extLst>
          </p:cNvPr>
          <p:cNvSpPr>
            <a:spLocks noGrp="1"/>
          </p:cNvSpPr>
          <p:nvPr>
            <p:ph type="body" idx="1"/>
          </p:nvPr>
        </p:nvSpPr>
        <p:spPr>
          <a:xfrm>
            <a:off x="5420644" y="2468620"/>
            <a:ext cx="6452205" cy="2489273"/>
          </a:xfrm>
        </p:spPr>
        <p:txBody>
          <a:bodyPr>
            <a:normAutofit/>
          </a:bodyPr>
          <a:lstStyle/>
          <a:p>
            <a:pPr marL="608965" indent="-456565"/>
            <a:r>
              <a:rPr lang="en-US" sz="2400">
                <a:latin typeface="Arial"/>
              </a:rPr>
              <a:t>Planned investment is determined by:</a:t>
            </a:r>
          </a:p>
          <a:p>
            <a:pPr marL="1218565" lvl="1" indent="-422910">
              <a:lnSpc>
                <a:spcPct val="114999"/>
              </a:lnSpc>
            </a:pPr>
            <a:r>
              <a:rPr lang="en-US" sz="2450">
                <a:latin typeface="Arial"/>
              </a:rPr>
              <a:t>Expectations of future profitability</a:t>
            </a:r>
          </a:p>
          <a:p>
            <a:pPr marL="1218565" lvl="1" indent="-422910">
              <a:lnSpc>
                <a:spcPct val="114999"/>
              </a:lnSpc>
            </a:pPr>
            <a:r>
              <a:rPr lang="en-US" sz="2450">
                <a:latin typeface="Arial"/>
              </a:rPr>
              <a:t>The real interest rate</a:t>
            </a:r>
          </a:p>
          <a:p>
            <a:pPr marL="1218565" lvl="1" indent="-422910">
              <a:lnSpc>
                <a:spcPct val="114999"/>
              </a:lnSpc>
            </a:pPr>
            <a:r>
              <a:rPr lang="en-US" sz="2450">
                <a:latin typeface="Arial"/>
              </a:rPr>
              <a:t>Taxes</a:t>
            </a:r>
          </a:p>
          <a:p>
            <a:pPr marL="1218565" lvl="1" indent="-422910">
              <a:lnSpc>
                <a:spcPct val="114999"/>
              </a:lnSpc>
            </a:pPr>
            <a:r>
              <a:rPr lang="en-US" sz="2450">
                <a:latin typeface="Arial"/>
              </a:rPr>
              <a:t>Cash flow</a:t>
            </a:r>
          </a:p>
        </p:txBody>
      </p:sp>
    </p:spTree>
    <p:extLst>
      <p:ext uri="{BB962C8B-B14F-4D97-AF65-F5344CB8AC3E}">
        <p14:creationId xmlns:p14="http://schemas.microsoft.com/office/powerpoint/2010/main" val="2307823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422E0-F755-A21A-15A1-13198B83AE9C}"/>
              </a:ext>
            </a:extLst>
          </p:cNvPr>
          <p:cNvSpPr>
            <a:spLocks noGrp="1"/>
          </p:cNvSpPr>
          <p:nvPr>
            <p:ph type="title"/>
          </p:nvPr>
        </p:nvSpPr>
        <p:spPr/>
        <p:txBody>
          <a:bodyPr>
            <a:normAutofit/>
          </a:bodyPr>
          <a:lstStyle/>
          <a:p>
            <a:r>
              <a:rPr lang="en-US" b="1" dirty="0">
                <a:latin typeface="Arial"/>
                <a:cs typeface="Arial"/>
              </a:rPr>
              <a:t>8.2 </a:t>
            </a:r>
            <a:r>
              <a:rPr lang="en-US" b="1" dirty="0">
                <a:latin typeface="Arial"/>
              </a:rPr>
              <a:t>Components of AE: </a:t>
            </a:r>
            <a:r>
              <a:rPr lang="en-US" b="1" dirty="0">
                <a:latin typeface="Arial"/>
                <a:cs typeface="Arial"/>
              </a:rPr>
              <a:t>Planned Investment II</a:t>
            </a:r>
            <a:endParaRPr lang="en-US" dirty="0"/>
          </a:p>
          <a:p>
            <a:endParaRPr lang="en-US" dirty="0"/>
          </a:p>
          <a:p>
            <a:endParaRPr lang="en-US" b="1" dirty="0"/>
          </a:p>
          <a:p>
            <a:endParaRPr lang="en-US" dirty="0"/>
          </a:p>
        </p:txBody>
      </p:sp>
      <p:pic>
        <p:nvPicPr>
          <p:cNvPr id="5" name="Picture 5" descr="Aggregate expenditure vs Real GDP (Y).  Investment function as a horizontal line">
            <a:extLst>
              <a:ext uri="{FF2B5EF4-FFF2-40B4-BE49-F238E27FC236}">
                <a16:creationId xmlns:a16="http://schemas.microsoft.com/office/drawing/2014/main" id="{355239DA-AE34-8715-7A36-230339E5ECC2}"/>
              </a:ext>
            </a:extLst>
          </p:cNvPr>
          <p:cNvPicPr>
            <a:picLocks noChangeAspect="1"/>
          </p:cNvPicPr>
          <p:nvPr/>
        </p:nvPicPr>
        <p:blipFill>
          <a:blip r:embed="rId3"/>
          <a:stretch>
            <a:fillRect/>
          </a:stretch>
        </p:blipFill>
        <p:spPr>
          <a:xfrm>
            <a:off x="614218" y="1749705"/>
            <a:ext cx="5237018" cy="3624135"/>
          </a:xfrm>
          <a:prstGeom prst="rect">
            <a:avLst/>
          </a:prstGeom>
        </p:spPr>
      </p:pic>
      <p:sp>
        <p:nvSpPr>
          <p:cNvPr id="3" name="Text Placeholder 2">
            <a:extLst>
              <a:ext uri="{FF2B5EF4-FFF2-40B4-BE49-F238E27FC236}">
                <a16:creationId xmlns:a16="http://schemas.microsoft.com/office/drawing/2014/main" id="{5CFED1D2-0D49-1998-62D8-36D0A97A1969}"/>
              </a:ext>
            </a:extLst>
          </p:cNvPr>
          <p:cNvSpPr>
            <a:spLocks noGrp="1"/>
          </p:cNvSpPr>
          <p:nvPr>
            <p:ph type="body" idx="1"/>
          </p:nvPr>
        </p:nvSpPr>
        <p:spPr>
          <a:xfrm>
            <a:off x="5890277" y="1639833"/>
            <a:ext cx="5886124" cy="4452000"/>
          </a:xfrm>
        </p:spPr>
        <p:txBody>
          <a:bodyPr>
            <a:normAutofit/>
          </a:bodyPr>
          <a:lstStyle/>
          <a:p>
            <a:pPr marL="608965" indent="-456565"/>
            <a:r>
              <a:rPr lang="en-US" sz="2400" dirty="0"/>
              <a:t>The investment function shows the relationship between real GDP and investment levels.</a:t>
            </a:r>
          </a:p>
          <a:p>
            <a:pPr marL="608965" indent="-456565">
              <a:lnSpc>
                <a:spcPct val="114999"/>
              </a:lnSpc>
            </a:pPr>
            <a:r>
              <a:rPr lang="en-US" sz="2400" dirty="0">
                <a:latin typeface="Arial"/>
              </a:rPr>
              <a:t>The investment function can be drawn as a horizontal line as investment decisions do </a:t>
            </a:r>
            <a:r>
              <a:rPr lang="en-US" sz="2400" i="1" dirty="0">
                <a:latin typeface="Arial"/>
              </a:rPr>
              <a:t>not </a:t>
            </a:r>
            <a:r>
              <a:rPr lang="en-US" sz="2400" dirty="0">
                <a:latin typeface="Arial"/>
              </a:rPr>
              <a:t>depend primarily on the level of GDP in the current year. Investment is called an </a:t>
            </a:r>
            <a:r>
              <a:rPr lang="en-US" sz="2400" i="1" dirty="0">
                <a:latin typeface="Arial"/>
              </a:rPr>
              <a:t>Autonomous</a:t>
            </a:r>
            <a:r>
              <a:rPr lang="en-US" sz="2400" dirty="0">
                <a:latin typeface="Arial"/>
              </a:rPr>
              <a:t> expenditure, that </a:t>
            </a:r>
            <a:r>
              <a:rPr lang="en-US" sz="2400" i="1" dirty="0">
                <a:latin typeface="Arial"/>
              </a:rPr>
              <a:t>does not </a:t>
            </a:r>
            <a:r>
              <a:rPr lang="en-US" sz="2400" dirty="0">
                <a:latin typeface="Arial"/>
              </a:rPr>
              <a:t>depend on real GDP.</a:t>
            </a:r>
          </a:p>
        </p:txBody>
      </p:sp>
    </p:spTree>
    <p:extLst>
      <p:ext uri="{BB962C8B-B14F-4D97-AF65-F5344CB8AC3E}">
        <p14:creationId xmlns:p14="http://schemas.microsoft.com/office/powerpoint/2010/main" val="695745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5BB91-44AD-9187-31A0-6BE0224D2E05}"/>
              </a:ext>
            </a:extLst>
          </p:cNvPr>
          <p:cNvSpPr>
            <a:spLocks noGrp="1"/>
          </p:cNvSpPr>
          <p:nvPr>
            <p:ph type="title"/>
          </p:nvPr>
        </p:nvSpPr>
        <p:spPr/>
        <p:txBody>
          <a:bodyPr>
            <a:normAutofit/>
          </a:bodyPr>
          <a:lstStyle/>
          <a:p>
            <a:r>
              <a:rPr lang="en-US" b="1" dirty="0">
                <a:latin typeface="Arial"/>
              </a:rPr>
              <a:t>8.2 Components of AE: Government Purchases</a:t>
            </a:r>
            <a:endParaRPr lang="en-US" dirty="0">
              <a:latin typeface="Arial"/>
            </a:endParaRPr>
          </a:p>
        </p:txBody>
      </p:sp>
      <p:pic>
        <p:nvPicPr>
          <p:cNvPr id="5" name="Picture 5" descr="Aggregate expenditure vs Real GDP (Y).  government spending as a horizontal line">
            <a:extLst>
              <a:ext uri="{FF2B5EF4-FFF2-40B4-BE49-F238E27FC236}">
                <a16:creationId xmlns:a16="http://schemas.microsoft.com/office/drawing/2014/main" id="{43B27AD5-06AE-9A91-AC78-0E236483D9CC}"/>
              </a:ext>
            </a:extLst>
          </p:cNvPr>
          <p:cNvPicPr>
            <a:picLocks noChangeAspect="1"/>
          </p:cNvPicPr>
          <p:nvPr/>
        </p:nvPicPr>
        <p:blipFill>
          <a:blip r:embed="rId3"/>
          <a:stretch>
            <a:fillRect/>
          </a:stretch>
        </p:blipFill>
        <p:spPr>
          <a:xfrm>
            <a:off x="417945" y="1578349"/>
            <a:ext cx="5156200" cy="3735936"/>
          </a:xfrm>
          <a:prstGeom prst="rect">
            <a:avLst/>
          </a:prstGeom>
        </p:spPr>
      </p:pic>
      <p:sp>
        <p:nvSpPr>
          <p:cNvPr id="3" name="Text Placeholder 2">
            <a:extLst>
              <a:ext uri="{FF2B5EF4-FFF2-40B4-BE49-F238E27FC236}">
                <a16:creationId xmlns:a16="http://schemas.microsoft.com/office/drawing/2014/main" id="{14A32FA9-5D3C-0A48-CE48-25A39188ACF9}"/>
              </a:ext>
            </a:extLst>
          </p:cNvPr>
          <p:cNvSpPr>
            <a:spLocks noGrp="1"/>
          </p:cNvSpPr>
          <p:nvPr>
            <p:ph type="body" idx="1"/>
          </p:nvPr>
        </p:nvSpPr>
        <p:spPr>
          <a:xfrm>
            <a:off x="5749600" y="1927380"/>
            <a:ext cx="6024455" cy="3647797"/>
          </a:xfrm>
        </p:spPr>
        <p:txBody>
          <a:bodyPr>
            <a:normAutofit fontScale="92500" lnSpcReduction="20000"/>
          </a:bodyPr>
          <a:lstStyle/>
          <a:p>
            <a:pPr marL="608965" indent="-456565"/>
            <a:r>
              <a:rPr lang="en-US" sz="2400" dirty="0">
                <a:latin typeface="Arial"/>
              </a:rPr>
              <a:t>Federal, provincial, and local governments determine the level of government spending.</a:t>
            </a:r>
          </a:p>
          <a:p>
            <a:pPr marL="608965" indent="-456565">
              <a:lnSpc>
                <a:spcPct val="114999"/>
              </a:lnSpc>
            </a:pPr>
            <a:r>
              <a:rPr lang="en-US" sz="2400" dirty="0">
                <a:latin typeface="Arial"/>
              </a:rPr>
              <a:t>Government spending is independent of GDP and so is shown as a horizontal line.</a:t>
            </a:r>
          </a:p>
          <a:p>
            <a:pPr marL="608965" indent="-456565">
              <a:lnSpc>
                <a:spcPct val="114999"/>
              </a:lnSpc>
            </a:pPr>
            <a:endParaRPr lang="en-US" sz="2400" dirty="0">
              <a:latin typeface="Arial"/>
            </a:endParaRPr>
          </a:p>
          <a:p>
            <a:pPr marL="608965" indent="-456565">
              <a:lnSpc>
                <a:spcPct val="114999"/>
              </a:lnSpc>
            </a:pPr>
            <a:endParaRPr lang="en-US" sz="2400" dirty="0">
              <a:latin typeface="Arial"/>
            </a:endParaRPr>
          </a:p>
          <a:p>
            <a:pPr marL="608965" indent="-456565">
              <a:lnSpc>
                <a:spcPct val="114999"/>
              </a:lnSpc>
            </a:pPr>
            <a:r>
              <a:rPr lang="en-US" sz="2400" dirty="0">
                <a:latin typeface="Arial"/>
              </a:rPr>
              <a:t>Government spending is called an </a:t>
            </a:r>
            <a:r>
              <a:rPr lang="en-US" sz="2400" i="1" dirty="0">
                <a:latin typeface="Arial"/>
              </a:rPr>
              <a:t>Autonomous</a:t>
            </a:r>
            <a:r>
              <a:rPr lang="en-US" sz="2400" dirty="0">
                <a:latin typeface="Arial"/>
              </a:rPr>
              <a:t> expenditure, that </a:t>
            </a:r>
            <a:r>
              <a:rPr lang="en-US" sz="2400" i="1" dirty="0">
                <a:latin typeface="Arial"/>
              </a:rPr>
              <a:t>does not </a:t>
            </a:r>
            <a:r>
              <a:rPr lang="en-US" sz="2400" dirty="0">
                <a:latin typeface="Arial"/>
              </a:rPr>
              <a:t>depend on real GDP.</a:t>
            </a:r>
          </a:p>
        </p:txBody>
      </p:sp>
    </p:spTree>
    <p:extLst>
      <p:ext uri="{BB962C8B-B14F-4D97-AF65-F5344CB8AC3E}">
        <p14:creationId xmlns:p14="http://schemas.microsoft.com/office/powerpoint/2010/main" val="1703434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50899-EDBC-DB6E-4CCD-91D94CED08B3}"/>
              </a:ext>
            </a:extLst>
          </p:cNvPr>
          <p:cNvSpPr>
            <a:spLocks noGrp="1"/>
          </p:cNvSpPr>
          <p:nvPr>
            <p:ph type="title"/>
          </p:nvPr>
        </p:nvSpPr>
        <p:spPr/>
        <p:txBody>
          <a:bodyPr>
            <a:normAutofit/>
          </a:bodyPr>
          <a:lstStyle/>
          <a:p>
            <a:r>
              <a:rPr lang="en-US" b="1" dirty="0">
                <a:latin typeface="Arial"/>
              </a:rPr>
              <a:t>8.2 Components of AE: Net Exports</a:t>
            </a:r>
          </a:p>
          <a:p>
            <a:endParaRPr lang="en-US" dirty="0">
              <a:latin typeface="Arial"/>
            </a:endParaRPr>
          </a:p>
        </p:txBody>
      </p:sp>
      <p:pic>
        <p:nvPicPr>
          <p:cNvPr id="5" name="Picture 5" descr="The Export and Import Functions. (a) The export function is drawn as a horizontal line because exports are determined by the buying power of other countries and thus do not change with the size of the domestic economy. In this example, exports are set at 840. However, exports can shift up or down, depending on buying patterns in other countries. (b) The import function is drawn as an upward-sloping line because expenditures on imported products increase with income. In this example, the marginal propensity to import is 0.1, so imports are calculated by multiplying the level of income by +0.1.">
            <a:extLst>
              <a:ext uri="{FF2B5EF4-FFF2-40B4-BE49-F238E27FC236}">
                <a16:creationId xmlns:a16="http://schemas.microsoft.com/office/drawing/2014/main" id="{9B546E4E-1707-ECFA-4A8A-4B95FF0BED61}"/>
              </a:ext>
            </a:extLst>
          </p:cNvPr>
          <p:cNvPicPr>
            <a:picLocks noChangeAspect="1"/>
          </p:cNvPicPr>
          <p:nvPr/>
        </p:nvPicPr>
        <p:blipFill>
          <a:blip r:embed="rId3"/>
          <a:stretch>
            <a:fillRect/>
          </a:stretch>
        </p:blipFill>
        <p:spPr>
          <a:xfrm>
            <a:off x="123645" y="1834378"/>
            <a:ext cx="7025300" cy="3519114"/>
          </a:xfrm>
          <a:prstGeom prst="rect">
            <a:avLst/>
          </a:prstGeom>
        </p:spPr>
      </p:pic>
      <p:sp>
        <p:nvSpPr>
          <p:cNvPr id="3" name="Text Placeholder 2">
            <a:extLst>
              <a:ext uri="{FF2B5EF4-FFF2-40B4-BE49-F238E27FC236}">
                <a16:creationId xmlns:a16="http://schemas.microsoft.com/office/drawing/2014/main" id="{20F9C64B-B5C6-7FB7-D9A2-E2E9F3A8D17D}"/>
              </a:ext>
            </a:extLst>
          </p:cNvPr>
          <p:cNvSpPr>
            <a:spLocks noGrp="1"/>
          </p:cNvSpPr>
          <p:nvPr>
            <p:ph type="body" idx="1"/>
          </p:nvPr>
        </p:nvSpPr>
        <p:spPr>
          <a:xfrm>
            <a:off x="6664000" y="1352286"/>
            <a:ext cx="5112400" cy="4739547"/>
          </a:xfrm>
        </p:spPr>
        <p:txBody>
          <a:bodyPr>
            <a:normAutofit fontScale="85000" lnSpcReduction="10000"/>
          </a:bodyPr>
          <a:lstStyle/>
          <a:p>
            <a:pPr marL="608965" indent="-456565"/>
            <a:r>
              <a:rPr lang="en-US" sz="2400" dirty="0">
                <a:latin typeface="Arial"/>
              </a:rPr>
              <a:t>Exports do not depend on a country's national income (GDP), so exports are autonomous too.</a:t>
            </a:r>
            <a:br>
              <a:rPr lang="en-US" sz="2400" dirty="0">
                <a:latin typeface="Arial"/>
              </a:rPr>
            </a:br>
            <a:endParaRPr lang="en-US" sz="2400" dirty="0">
              <a:latin typeface="Arial"/>
            </a:endParaRPr>
          </a:p>
          <a:p>
            <a:pPr marL="608965" indent="-456565">
              <a:lnSpc>
                <a:spcPct val="114999"/>
              </a:lnSpc>
            </a:pPr>
            <a:r>
              <a:rPr lang="en-US" sz="2400" dirty="0">
                <a:latin typeface="Arial"/>
              </a:rPr>
              <a:t>The import function is connected to national income. As income grows, a country’s ability to import increases.</a:t>
            </a:r>
          </a:p>
          <a:p>
            <a:pPr marL="1218565" lvl="1" indent="-422910">
              <a:lnSpc>
                <a:spcPct val="114999"/>
              </a:lnSpc>
            </a:pPr>
            <a:r>
              <a:rPr lang="en-US" sz="2450" dirty="0">
                <a:latin typeface="Arial"/>
              </a:rPr>
              <a:t>The slope of the function (line) = </a:t>
            </a:r>
            <a:r>
              <a:rPr lang="en-US" sz="2450" b="1" dirty="0">
                <a:latin typeface="Arial"/>
              </a:rPr>
              <a:t>marginal propensity to import (MPI)</a:t>
            </a:r>
            <a:r>
              <a:rPr lang="en-US" sz="2450" dirty="0">
                <a:latin typeface="Arial"/>
              </a:rPr>
              <a:t> where the percentage change in spending on imports when national income changes.</a:t>
            </a:r>
          </a:p>
        </p:txBody>
      </p:sp>
    </p:spTree>
    <p:extLst>
      <p:ext uri="{BB962C8B-B14F-4D97-AF65-F5344CB8AC3E}">
        <p14:creationId xmlns:p14="http://schemas.microsoft.com/office/powerpoint/2010/main" val="3867377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53130-EAD3-429D-23CB-BDFE9768CCFF}"/>
              </a:ext>
            </a:extLst>
          </p:cNvPr>
          <p:cNvSpPr>
            <a:spLocks noGrp="1"/>
          </p:cNvSpPr>
          <p:nvPr>
            <p:ph type="title"/>
          </p:nvPr>
        </p:nvSpPr>
        <p:spPr/>
        <p:txBody>
          <a:bodyPr>
            <a:normAutofit/>
          </a:bodyPr>
          <a:lstStyle/>
          <a:p>
            <a:r>
              <a:rPr lang="en-US" b="1">
                <a:latin typeface="Arial"/>
              </a:rPr>
              <a:t>8.3 The Aggregate Expenditure Function I</a:t>
            </a:r>
          </a:p>
          <a:p>
            <a:endParaRPr lang="en-US"/>
          </a:p>
        </p:txBody>
      </p:sp>
      <p:sp>
        <p:nvSpPr>
          <p:cNvPr id="3" name="Text Placeholder 2">
            <a:extLst>
              <a:ext uri="{FF2B5EF4-FFF2-40B4-BE49-F238E27FC236}">
                <a16:creationId xmlns:a16="http://schemas.microsoft.com/office/drawing/2014/main" id="{92F183E8-0768-C9A0-18AA-E83754BA3776}"/>
              </a:ext>
            </a:extLst>
          </p:cNvPr>
          <p:cNvSpPr>
            <a:spLocks noGrp="1"/>
          </p:cNvSpPr>
          <p:nvPr>
            <p:ph type="body" idx="1"/>
          </p:nvPr>
        </p:nvSpPr>
        <p:spPr>
          <a:xfrm>
            <a:off x="171280" y="1244851"/>
            <a:ext cx="11849439" cy="861365"/>
          </a:xfrm>
        </p:spPr>
        <p:txBody>
          <a:bodyPr spcFirstLastPara="1" wrap="square" lIns="91425" tIns="91425" rIns="91425" bIns="91425" anchor="t" anchorCtr="0">
            <a:noAutofit/>
          </a:bodyPr>
          <a:lstStyle/>
          <a:p>
            <a:pPr marL="608965" indent="-456565"/>
            <a:r>
              <a:rPr lang="en-US" dirty="0">
                <a:latin typeface="Arial"/>
              </a:rPr>
              <a:t>The aggregate expenditure function shows the total expenditures in the economy for each level of real GDP.</a:t>
            </a:r>
          </a:p>
          <a:p>
            <a:pPr marL="608965" indent="-456565">
              <a:lnSpc>
                <a:spcPct val="114999"/>
              </a:lnSpc>
            </a:pPr>
            <a:r>
              <a:rPr lang="en-US" dirty="0">
                <a:latin typeface="Arial"/>
              </a:rPr>
              <a:t>To find the aggregate expenditure function sum the parts using the equation </a:t>
            </a:r>
            <a:r>
              <a:rPr lang="en-US" b="1" dirty="0">
                <a:solidFill>
                  <a:schemeClr val="accent2"/>
                </a:solidFill>
                <a:latin typeface="Arial"/>
              </a:rPr>
              <a:t>C + I + G + (X-M) = AE</a:t>
            </a:r>
          </a:p>
          <a:p>
            <a:pPr marL="608965" indent="-456565">
              <a:lnSpc>
                <a:spcPct val="114999"/>
              </a:lnSpc>
            </a:pPr>
            <a:r>
              <a:rPr lang="en-US" b="1" dirty="0">
                <a:solidFill>
                  <a:schemeClr val="accent2"/>
                </a:solidFill>
                <a:latin typeface="Arial"/>
              </a:rPr>
              <a:t>The equilibrium level of AE is $6000 in the table below where AE = GDP</a:t>
            </a:r>
          </a:p>
          <a:p>
            <a:pPr marL="152400" indent="0">
              <a:lnSpc>
                <a:spcPct val="114999"/>
              </a:lnSpc>
              <a:buNone/>
            </a:pPr>
            <a:endParaRPr lang="en-US" dirty="0">
              <a:latin typeface="Arial"/>
            </a:endParaRPr>
          </a:p>
        </p:txBody>
      </p:sp>
      <p:pic>
        <p:nvPicPr>
          <p:cNvPr id="5" name="Picture 5" descr="Example showing the Aggregate Expenditure (AE). Columns are:&#10;Read GDP, Consumption (C), Investment (I), Government Spending (G), Exports (X), Imports (M), Net Exports (X-M), and Aggregate Expenditure (AE).&#10;$6,000 under real GDP and under AE indicated">
            <a:extLst>
              <a:ext uri="{FF2B5EF4-FFF2-40B4-BE49-F238E27FC236}">
                <a16:creationId xmlns:a16="http://schemas.microsoft.com/office/drawing/2014/main" id="{005CCC90-3A35-1941-22DF-7D9AEE082C89}"/>
              </a:ext>
            </a:extLst>
          </p:cNvPr>
          <p:cNvPicPr>
            <a:picLocks noChangeAspect="1"/>
          </p:cNvPicPr>
          <p:nvPr/>
        </p:nvPicPr>
        <p:blipFill>
          <a:blip r:embed="rId3"/>
          <a:stretch>
            <a:fillRect/>
          </a:stretch>
        </p:blipFill>
        <p:spPr>
          <a:xfrm>
            <a:off x="1842828" y="2294773"/>
            <a:ext cx="8093974" cy="4019876"/>
          </a:xfrm>
          <a:prstGeom prst="rect">
            <a:avLst/>
          </a:prstGeom>
        </p:spPr>
      </p:pic>
      <p:sp>
        <p:nvSpPr>
          <p:cNvPr id="4" name="Oval 3">
            <a:extLst>
              <a:ext uri="{C183D7F6-B498-43B3-948B-1728B52AA6E4}">
                <adec:decorative xmlns:adec="http://schemas.microsoft.com/office/drawing/2017/decorative" val="1"/>
              </a:ext>
            </a:extLst>
          </p:cNvPr>
          <p:cNvSpPr/>
          <p:nvPr/>
        </p:nvSpPr>
        <p:spPr>
          <a:xfrm>
            <a:off x="1842828" y="4973782"/>
            <a:ext cx="844954" cy="290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Oval 6">
            <a:extLst>
              <a:ext uri="{C183D7F6-B498-43B3-948B-1728B52AA6E4}">
                <adec:decorative xmlns:adec="http://schemas.microsoft.com/office/drawing/2017/decorative" val="1"/>
              </a:ext>
            </a:extLst>
          </p:cNvPr>
          <p:cNvSpPr/>
          <p:nvPr/>
        </p:nvSpPr>
        <p:spPr>
          <a:xfrm>
            <a:off x="8451447" y="4973782"/>
            <a:ext cx="844954" cy="290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528226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3C468-540E-2912-52F0-360A1ABCEDD0}"/>
              </a:ext>
            </a:extLst>
          </p:cNvPr>
          <p:cNvSpPr>
            <a:spLocks noGrp="1"/>
          </p:cNvSpPr>
          <p:nvPr>
            <p:ph type="title"/>
          </p:nvPr>
        </p:nvSpPr>
        <p:spPr/>
        <p:txBody>
          <a:bodyPr>
            <a:normAutofit/>
          </a:bodyPr>
          <a:lstStyle/>
          <a:p>
            <a:r>
              <a:rPr lang="en-US" b="1">
                <a:latin typeface="Arial"/>
                <a:cs typeface="Arial"/>
              </a:rPr>
              <a:t>8.3 The Aggregate Expenditure Function II</a:t>
            </a:r>
            <a:endParaRPr lang="en-US"/>
          </a:p>
          <a:p>
            <a:endParaRPr lang="en-US"/>
          </a:p>
        </p:txBody>
      </p:sp>
      <p:pic>
        <p:nvPicPr>
          <p:cNvPr id="4" name="Picture 4" descr="The aggregate expenditure is the vertical sum of C + I + G + (X-M)&#10;&#10;There are 4 lines going up:&#10;C + I + G + (X-M) = AE&#10;C + I + G &#10;C + I &#10;C">
            <a:extLst>
              <a:ext uri="{FF2B5EF4-FFF2-40B4-BE49-F238E27FC236}">
                <a16:creationId xmlns:a16="http://schemas.microsoft.com/office/drawing/2014/main" id="{B8A7AA60-D9F0-A700-6966-9ECEC5C48D32}"/>
              </a:ext>
            </a:extLst>
          </p:cNvPr>
          <p:cNvPicPr>
            <a:picLocks noChangeAspect="1"/>
          </p:cNvPicPr>
          <p:nvPr/>
        </p:nvPicPr>
        <p:blipFill>
          <a:blip r:embed="rId3"/>
          <a:stretch>
            <a:fillRect/>
          </a:stretch>
        </p:blipFill>
        <p:spPr>
          <a:xfrm>
            <a:off x="299883" y="1901316"/>
            <a:ext cx="5373329" cy="3706755"/>
          </a:xfrm>
          <a:prstGeom prst="rect">
            <a:avLst/>
          </a:prstGeom>
        </p:spPr>
      </p:pic>
      <p:sp>
        <p:nvSpPr>
          <p:cNvPr id="3" name="Text Placeholder 2">
            <a:extLst>
              <a:ext uri="{FF2B5EF4-FFF2-40B4-BE49-F238E27FC236}">
                <a16:creationId xmlns:a16="http://schemas.microsoft.com/office/drawing/2014/main" id="{B6B103D3-324E-05C4-494A-2935EF8CBEAE}"/>
              </a:ext>
            </a:extLst>
          </p:cNvPr>
          <p:cNvSpPr>
            <a:spLocks noGrp="1"/>
          </p:cNvSpPr>
          <p:nvPr>
            <p:ph type="body" idx="1"/>
          </p:nvPr>
        </p:nvSpPr>
        <p:spPr>
          <a:xfrm>
            <a:off x="5902000" y="1639833"/>
            <a:ext cx="5874400" cy="4452000"/>
          </a:xfrm>
        </p:spPr>
        <p:txBody>
          <a:bodyPr/>
          <a:lstStyle/>
          <a:p>
            <a:pPr marL="608965" indent="-456565"/>
            <a:r>
              <a:rPr lang="en-US" sz="2400">
                <a:latin typeface="Arial"/>
              </a:rPr>
              <a:t>Graphically,  the aggregate expenditure function is formed by stacking:</a:t>
            </a:r>
            <a:endParaRPr lang="en-US"/>
          </a:p>
          <a:p>
            <a:pPr marL="1218565" lvl="1" indent="-422910">
              <a:lnSpc>
                <a:spcPct val="114999"/>
              </a:lnSpc>
              <a:buSzPts val="1800"/>
            </a:pPr>
            <a:r>
              <a:rPr lang="en-US" sz="2450">
                <a:latin typeface="Arial"/>
              </a:rPr>
              <a:t>the consumption function</a:t>
            </a:r>
          </a:p>
          <a:p>
            <a:pPr marL="1218565" lvl="1" indent="-422910">
              <a:lnSpc>
                <a:spcPct val="114999"/>
              </a:lnSpc>
              <a:buSzPts val="1800"/>
            </a:pPr>
            <a:r>
              <a:rPr lang="en-US" sz="2450">
                <a:latin typeface="Arial"/>
              </a:rPr>
              <a:t>the investment function</a:t>
            </a:r>
            <a:endParaRPr lang="en-US" sz="1850"/>
          </a:p>
          <a:p>
            <a:pPr marL="1218565" lvl="1" indent="-422910">
              <a:lnSpc>
                <a:spcPct val="114999"/>
              </a:lnSpc>
              <a:buSzPts val="1800"/>
            </a:pPr>
            <a:r>
              <a:rPr lang="en-US" sz="2450">
                <a:latin typeface="Arial"/>
              </a:rPr>
              <a:t>the government spending function </a:t>
            </a:r>
            <a:endParaRPr lang="en-US" sz="1850"/>
          </a:p>
          <a:p>
            <a:pPr marL="1218565" lvl="1" indent="-422910">
              <a:lnSpc>
                <a:spcPct val="114999"/>
              </a:lnSpc>
              <a:buSzPts val="1800"/>
            </a:pPr>
            <a:r>
              <a:rPr lang="en-US" sz="2450">
                <a:latin typeface="Arial"/>
              </a:rPr>
              <a:t>the net export function</a:t>
            </a:r>
            <a:endParaRPr lang="en-US" sz="1850"/>
          </a:p>
          <a:p>
            <a:pPr marL="608965" indent="-456565">
              <a:lnSpc>
                <a:spcPct val="114999"/>
              </a:lnSpc>
            </a:pPr>
            <a:endParaRPr lang="en-US"/>
          </a:p>
          <a:p>
            <a:pPr marL="608965" indent="-456565">
              <a:lnSpc>
                <a:spcPct val="114999"/>
              </a:lnSpc>
            </a:pPr>
            <a:endParaRPr lang="en-US"/>
          </a:p>
        </p:txBody>
      </p:sp>
    </p:spTree>
    <p:extLst>
      <p:ext uri="{BB962C8B-B14F-4D97-AF65-F5344CB8AC3E}">
        <p14:creationId xmlns:p14="http://schemas.microsoft.com/office/powerpoint/2010/main" val="10168738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C7DB7-3247-FCDC-3CD8-DB2CA43AB341}"/>
              </a:ext>
            </a:extLst>
          </p:cNvPr>
          <p:cNvSpPr>
            <a:spLocks noGrp="1"/>
          </p:cNvSpPr>
          <p:nvPr>
            <p:ph type="title"/>
          </p:nvPr>
        </p:nvSpPr>
        <p:spPr/>
        <p:txBody>
          <a:bodyPr/>
          <a:lstStyle/>
          <a:p>
            <a:r>
              <a:rPr lang="en-US" b="1">
                <a:latin typeface="Arial"/>
                <a:cs typeface="Arial"/>
              </a:rPr>
              <a:t>8.3 The Aggregate Expenditure Function III</a:t>
            </a:r>
            <a:endParaRPr lang="en-US"/>
          </a:p>
          <a:p>
            <a:endParaRPr lang="en-US"/>
          </a:p>
        </p:txBody>
      </p:sp>
      <p:pic>
        <p:nvPicPr>
          <p:cNvPr id="4" name="Picture 4" descr="Aggregate Expenditure vs Read GDP (Y) &#10;&#10;Aggregate expenditure and 45 degree lines.  Intersection point E0 is at AE0 and Y0.">
            <a:extLst>
              <a:ext uri="{FF2B5EF4-FFF2-40B4-BE49-F238E27FC236}">
                <a16:creationId xmlns:a16="http://schemas.microsoft.com/office/drawing/2014/main" id="{9E510A70-CE78-081D-229A-97A47C259FC9}"/>
              </a:ext>
            </a:extLst>
          </p:cNvPr>
          <p:cNvPicPr>
            <a:picLocks noChangeAspect="1"/>
          </p:cNvPicPr>
          <p:nvPr/>
        </p:nvPicPr>
        <p:blipFill>
          <a:blip r:embed="rId2"/>
          <a:stretch>
            <a:fillRect/>
          </a:stretch>
        </p:blipFill>
        <p:spPr>
          <a:xfrm>
            <a:off x="413657" y="1554522"/>
            <a:ext cx="5323114" cy="4140841"/>
          </a:xfrm>
          <a:prstGeom prst="rect">
            <a:avLst/>
          </a:prstGeom>
        </p:spPr>
      </p:pic>
      <p:sp>
        <p:nvSpPr>
          <p:cNvPr id="3" name="Text Placeholder 2">
            <a:extLst>
              <a:ext uri="{FF2B5EF4-FFF2-40B4-BE49-F238E27FC236}">
                <a16:creationId xmlns:a16="http://schemas.microsoft.com/office/drawing/2014/main" id="{7AF54E72-E6D1-3C4D-EF47-29AED551FB2D}"/>
              </a:ext>
            </a:extLst>
          </p:cNvPr>
          <p:cNvSpPr>
            <a:spLocks noGrp="1"/>
          </p:cNvSpPr>
          <p:nvPr>
            <p:ph type="body" idx="1"/>
          </p:nvPr>
        </p:nvSpPr>
        <p:spPr>
          <a:xfrm>
            <a:off x="6812962" y="2261465"/>
            <a:ext cx="5013569" cy="2526948"/>
          </a:xfrm>
        </p:spPr>
        <p:txBody>
          <a:bodyPr/>
          <a:lstStyle/>
          <a:p>
            <a:pPr marL="608965" indent="-456565"/>
            <a:r>
              <a:rPr lang="en-US" sz="2400" dirty="0">
                <a:latin typeface="Arial"/>
              </a:rPr>
              <a:t>Point E</a:t>
            </a:r>
            <a:r>
              <a:rPr lang="en-US" sz="2400" baseline="-25000" dirty="0">
                <a:latin typeface="Arial"/>
              </a:rPr>
              <a:t>0</a:t>
            </a:r>
            <a:r>
              <a:rPr lang="en-US" sz="2400" dirty="0">
                <a:latin typeface="Arial"/>
              </a:rPr>
              <a:t> is the equilibrium for the economy</a:t>
            </a:r>
          </a:p>
          <a:p>
            <a:pPr marL="608965" indent="-456565">
              <a:lnSpc>
                <a:spcPct val="114999"/>
              </a:lnSpc>
            </a:pPr>
            <a:r>
              <a:rPr lang="en-US" sz="2400" dirty="0">
                <a:latin typeface="Arial"/>
              </a:rPr>
              <a:t>This point is where total amount being spend equals the total level of production</a:t>
            </a:r>
          </a:p>
        </p:txBody>
      </p:sp>
    </p:spTree>
    <p:extLst>
      <p:ext uri="{BB962C8B-B14F-4D97-AF65-F5344CB8AC3E}">
        <p14:creationId xmlns:p14="http://schemas.microsoft.com/office/powerpoint/2010/main" val="1606935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E0433-C49D-5BCA-46A2-288C0EA82D57}"/>
              </a:ext>
            </a:extLst>
          </p:cNvPr>
          <p:cNvSpPr>
            <a:spLocks noGrp="1"/>
          </p:cNvSpPr>
          <p:nvPr>
            <p:ph type="title"/>
          </p:nvPr>
        </p:nvSpPr>
        <p:spPr/>
        <p:txBody>
          <a:bodyPr/>
          <a:lstStyle/>
          <a:p>
            <a:r>
              <a:rPr lang="en-US" b="1">
                <a:latin typeface="Arial"/>
                <a:cs typeface="Arial"/>
              </a:rPr>
              <a:t>8.3 The Aggregate Expenditure Function IV</a:t>
            </a:r>
            <a:endParaRPr lang="en-US"/>
          </a:p>
          <a:p>
            <a:endParaRPr lang="en-US"/>
          </a:p>
        </p:txBody>
      </p:sp>
      <p:pic>
        <p:nvPicPr>
          <p:cNvPr id="4" name="Picture 4" descr="the aggregate expenditure function described in text">
            <a:extLst>
              <a:ext uri="{FF2B5EF4-FFF2-40B4-BE49-F238E27FC236}">
                <a16:creationId xmlns:a16="http://schemas.microsoft.com/office/drawing/2014/main" id="{4CC14710-EBB0-A5CC-733B-4946F5550E2C}"/>
              </a:ext>
            </a:extLst>
          </p:cNvPr>
          <p:cNvPicPr>
            <a:picLocks noChangeAspect="1"/>
          </p:cNvPicPr>
          <p:nvPr/>
        </p:nvPicPr>
        <p:blipFill>
          <a:blip r:embed="rId2"/>
          <a:stretch>
            <a:fillRect/>
          </a:stretch>
        </p:blipFill>
        <p:spPr>
          <a:xfrm>
            <a:off x="418495" y="1712071"/>
            <a:ext cx="5271104" cy="4304715"/>
          </a:xfrm>
          <a:prstGeom prst="rect">
            <a:avLst/>
          </a:prstGeom>
        </p:spPr>
      </p:pic>
      <p:sp>
        <p:nvSpPr>
          <p:cNvPr id="3" name="Text Placeholder 2">
            <a:extLst>
              <a:ext uri="{FF2B5EF4-FFF2-40B4-BE49-F238E27FC236}">
                <a16:creationId xmlns:a16="http://schemas.microsoft.com/office/drawing/2014/main" id="{39D7CAB5-5214-58E3-B011-363983A7930A}"/>
              </a:ext>
            </a:extLst>
          </p:cNvPr>
          <p:cNvSpPr>
            <a:spLocks noGrp="1"/>
          </p:cNvSpPr>
          <p:nvPr>
            <p:ph type="body" idx="1"/>
          </p:nvPr>
        </p:nvSpPr>
        <p:spPr>
          <a:xfrm>
            <a:off x="5792263" y="1224196"/>
            <a:ext cx="5748610" cy="4452000"/>
          </a:xfrm>
        </p:spPr>
        <p:txBody>
          <a:bodyPr>
            <a:normAutofit fontScale="92500"/>
          </a:bodyPr>
          <a:lstStyle/>
          <a:p>
            <a:pPr marL="608965" indent="-456565"/>
            <a:r>
              <a:rPr lang="en-US" sz="2400" dirty="0">
                <a:latin typeface="Arial"/>
              </a:rPr>
              <a:t>The point of intersection between the aggregate expenditure function and the 45° line is a </a:t>
            </a:r>
            <a:r>
              <a:rPr lang="en-US" sz="2400" i="1" dirty="0">
                <a:latin typeface="Arial"/>
              </a:rPr>
              <a:t>macroeconomic equilibrium</a:t>
            </a:r>
            <a:r>
              <a:rPr lang="en-US" sz="2400" dirty="0">
                <a:latin typeface="Arial"/>
              </a:rPr>
              <a:t>. No change in inventories. </a:t>
            </a:r>
          </a:p>
          <a:p>
            <a:pPr marL="608965" indent="-456565">
              <a:lnSpc>
                <a:spcPct val="114999"/>
              </a:lnSpc>
              <a:buSzPts val="1400"/>
            </a:pPr>
            <a:r>
              <a:rPr lang="en-US" sz="2400" dirty="0">
                <a:latin typeface="Arial"/>
              </a:rPr>
              <a:t>To the right of equilibrium (i.e. at H) output is higher than AE, spending falls and unsold inventories pile up.</a:t>
            </a:r>
          </a:p>
          <a:p>
            <a:pPr marL="608965" indent="-456565">
              <a:lnSpc>
                <a:spcPct val="114999"/>
              </a:lnSpc>
              <a:buSzPts val="1400"/>
            </a:pPr>
            <a:r>
              <a:rPr lang="en-US" sz="2400" dirty="0">
                <a:latin typeface="Arial"/>
              </a:rPr>
              <a:t>To the left of equilibrium (i.e. at L) output is lower than AE, spending increases and store shelves get empty, inventories decline.</a:t>
            </a:r>
          </a:p>
        </p:txBody>
      </p:sp>
    </p:spTree>
    <p:extLst>
      <p:ext uri="{BB962C8B-B14F-4D97-AF65-F5344CB8AC3E}">
        <p14:creationId xmlns:p14="http://schemas.microsoft.com/office/powerpoint/2010/main" val="1232140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46DB3-7461-6414-F566-5ADBA318CA14}"/>
              </a:ext>
            </a:extLst>
          </p:cNvPr>
          <p:cNvSpPr>
            <a:spLocks noGrp="1"/>
          </p:cNvSpPr>
          <p:nvPr>
            <p:ph type="title"/>
          </p:nvPr>
        </p:nvSpPr>
        <p:spPr/>
        <p:txBody>
          <a:bodyPr/>
          <a:lstStyle/>
          <a:p>
            <a:r>
              <a:rPr lang="en-US" b="1">
                <a:latin typeface="Arial"/>
              </a:rPr>
              <a:t>8.4 The Multiplier I</a:t>
            </a:r>
          </a:p>
        </p:txBody>
      </p:sp>
      <p:sp>
        <p:nvSpPr>
          <p:cNvPr id="3" name="Text Placeholder 2">
            <a:extLst>
              <a:ext uri="{FF2B5EF4-FFF2-40B4-BE49-F238E27FC236}">
                <a16:creationId xmlns:a16="http://schemas.microsoft.com/office/drawing/2014/main" id="{410679CC-F9FB-47B1-0FC6-1E16C6B36D9D}"/>
              </a:ext>
            </a:extLst>
          </p:cNvPr>
          <p:cNvSpPr>
            <a:spLocks noGrp="1"/>
          </p:cNvSpPr>
          <p:nvPr>
            <p:ph type="body" idx="1"/>
          </p:nvPr>
        </p:nvSpPr>
        <p:spPr>
          <a:xfrm>
            <a:off x="415600" y="1639833"/>
            <a:ext cx="11360800" cy="4452000"/>
          </a:xfrm>
        </p:spPr>
        <p:txBody>
          <a:bodyPr/>
          <a:lstStyle/>
          <a:p>
            <a:pPr marL="608965" indent="-456565"/>
            <a:r>
              <a:rPr lang="en-US" sz="2400" dirty="0">
                <a:latin typeface="Arial"/>
              </a:rPr>
              <a:t>Changes in any category of expenditure have a more than proportional impact on GDP.</a:t>
            </a:r>
          </a:p>
          <a:p>
            <a:pPr marL="1218565" lvl="1" indent="-422910">
              <a:lnSpc>
                <a:spcPct val="114999"/>
              </a:lnSpc>
            </a:pPr>
            <a:r>
              <a:rPr lang="en-US" sz="2400" dirty="0">
                <a:latin typeface="Arial"/>
              </a:rPr>
              <a:t>The </a:t>
            </a:r>
            <a:r>
              <a:rPr lang="en-US" sz="2400" b="1" dirty="0">
                <a:latin typeface="Arial"/>
              </a:rPr>
              <a:t>multiplier </a:t>
            </a:r>
            <a:r>
              <a:rPr lang="en-US" sz="2400" dirty="0">
                <a:latin typeface="Arial"/>
              </a:rPr>
              <a:t>shows that the change in GDP is a multiple of the change in any autonomous expenditure (I, G or X)</a:t>
            </a:r>
          </a:p>
          <a:p>
            <a:pPr marL="1218565" lvl="1" indent="-422910">
              <a:lnSpc>
                <a:spcPct val="114999"/>
              </a:lnSpc>
            </a:pPr>
            <a:endParaRPr lang="en-US" sz="2400" dirty="0">
              <a:latin typeface="Arial"/>
            </a:endParaRPr>
          </a:p>
          <a:p>
            <a:pPr marL="608965" indent="-456565">
              <a:lnSpc>
                <a:spcPct val="114999"/>
              </a:lnSpc>
              <a:buSzPts val="1400"/>
            </a:pPr>
            <a:r>
              <a:rPr lang="en-US" sz="2350" dirty="0">
                <a:latin typeface="Arial"/>
              </a:rPr>
              <a:t>Changes in autonomous variables cause the AE curve to shift vertically creating a new equilibrium.</a:t>
            </a:r>
          </a:p>
        </p:txBody>
      </p:sp>
    </p:spTree>
    <p:extLst>
      <p:ext uri="{BB962C8B-B14F-4D97-AF65-F5344CB8AC3E}">
        <p14:creationId xmlns:p14="http://schemas.microsoft.com/office/powerpoint/2010/main" val="3810667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prstGeom prst="rect">
            <a:avLst/>
          </a:prstGeom>
        </p:spPr>
        <p:txBody>
          <a:bodyPr spcFirstLastPara="1" wrap="square" lIns="121900" tIns="121900" rIns="121900" bIns="121900" anchor="t" anchorCtr="0">
            <a:noAutofit/>
          </a:bodyPr>
          <a:lstStyle/>
          <a:p>
            <a:r>
              <a:rPr lang="en-CA" b="1">
                <a:latin typeface="+mj-lt"/>
              </a:rPr>
              <a:t>Learning Outcomes</a:t>
            </a:r>
            <a:endParaRPr lang="en-CA" b="1">
              <a:latin typeface="Arial"/>
            </a:endParaRPr>
          </a:p>
        </p:txBody>
      </p:sp>
      <p:sp>
        <p:nvSpPr>
          <p:cNvPr id="2" name="Text Placeholder 1">
            <a:extLst>
              <a:ext uri="{FF2B5EF4-FFF2-40B4-BE49-F238E27FC236}">
                <a16:creationId xmlns:a16="http://schemas.microsoft.com/office/drawing/2014/main" id="{752444B8-550C-4A92-B17C-5FB38A07A14F}"/>
              </a:ext>
            </a:extLst>
          </p:cNvPr>
          <p:cNvSpPr>
            <a:spLocks noGrp="1"/>
          </p:cNvSpPr>
          <p:nvPr>
            <p:ph type="body" idx="1"/>
          </p:nvPr>
        </p:nvSpPr>
        <p:spPr/>
        <p:txBody>
          <a:bodyPr>
            <a:noAutofit/>
          </a:bodyPr>
          <a:lstStyle/>
          <a:p>
            <a:pPr marL="151765" indent="0">
              <a:lnSpc>
                <a:spcPct val="114999"/>
              </a:lnSpc>
              <a:buNone/>
            </a:pPr>
            <a:r>
              <a:rPr lang="en-US" sz="2400">
                <a:solidFill>
                  <a:srgbClr val="080808"/>
                </a:solidFill>
                <a:latin typeface="Arial"/>
              </a:rPr>
              <a:t>At the end of this chapter, you will be able to:</a:t>
            </a:r>
            <a:endParaRPr lang="en-US" sz="2400">
              <a:latin typeface="Arial"/>
            </a:endParaRPr>
          </a:p>
          <a:p>
            <a:pPr marL="151765" indent="0">
              <a:lnSpc>
                <a:spcPct val="114999"/>
              </a:lnSpc>
              <a:buNone/>
            </a:pPr>
            <a:endParaRPr lang="en-US" sz="2400">
              <a:latin typeface="Arial"/>
            </a:endParaRPr>
          </a:p>
          <a:p>
            <a:pPr marL="608965" indent="-456565">
              <a:buFont typeface="Roboto" panose="020B0604020202020204" pitchFamily="34" charset="0"/>
              <a:buChar char="●"/>
            </a:pPr>
            <a:r>
              <a:rPr lang="en-CA" sz="2400">
                <a:latin typeface="Arial"/>
              </a:rPr>
              <a:t>Explain the Aggregate Expenditure Model</a:t>
            </a:r>
            <a:r>
              <a:rPr lang="en-CA" sz="2400" b="1">
                <a:latin typeface="Arial"/>
              </a:rPr>
              <a:t> </a:t>
            </a:r>
          </a:p>
          <a:p>
            <a:pPr marL="608965" indent="-456565">
              <a:lnSpc>
                <a:spcPct val="114999"/>
              </a:lnSpc>
              <a:buFont typeface="Roboto" panose="020B0604020202020204" pitchFamily="34" charset="0"/>
              <a:buChar char="●"/>
            </a:pPr>
            <a:r>
              <a:rPr lang="en-CA" sz="2400">
                <a:latin typeface="Arial"/>
              </a:rPr>
              <a:t>Determine the Level of Aggregate Expenditure in the Economy</a:t>
            </a:r>
          </a:p>
          <a:p>
            <a:pPr marL="608965" indent="-456565">
              <a:lnSpc>
                <a:spcPct val="114999"/>
              </a:lnSpc>
              <a:buFont typeface="Roboto" panose="020B0604020202020204" pitchFamily="34" charset="0"/>
              <a:buChar char="●"/>
            </a:pPr>
            <a:r>
              <a:rPr lang="en-CA" sz="2400">
                <a:latin typeface="Arial"/>
              </a:rPr>
              <a:t>Define Macroeconomic Equilibrium</a:t>
            </a:r>
          </a:p>
          <a:p>
            <a:pPr marL="608965" indent="-456565">
              <a:lnSpc>
                <a:spcPct val="114999"/>
              </a:lnSpc>
              <a:buFont typeface="Roboto" panose="020B0604020202020204" pitchFamily="34" charset="0"/>
              <a:buChar char="●"/>
            </a:pPr>
            <a:r>
              <a:rPr lang="en-CA" sz="2400">
                <a:latin typeface="Arial"/>
              </a:rPr>
              <a:t>Identify the Multiplier Effect</a:t>
            </a:r>
          </a:p>
          <a:p>
            <a:pPr marL="608965" indent="-456565">
              <a:lnSpc>
                <a:spcPct val="114999"/>
              </a:lnSpc>
              <a:buFont typeface="Roboto" panose="020B0604020202020204" pitchFamily="34" charset="0"/>
              <a:buChar char="●"/>
            </a:pPr>
            <a:endParaRPr lang="en-CA" sz="2400">
              <a:latin typeface="Arial"/>
            </a:endParaRPr>
          </a:p>
          <a:p>
            <a:pPr marL="608965" indent="-456565" algn="l">
              <a:lnSpc>
                <a:spcPct val="114999"/>
              </a:lnSpc>
              <a:buFont typeface="Arial" panose="020B0604020202020204" pitchFamily="34" charset="0"/>
              <a:buChar char="•"/>
            </a:pPr>
            <a:endParaRPr lang="en-CA" sz="2400">
              <a:solidFill>
                <a:srgbClr val="000000"/>
              </a:solidFill>
              <a:latin typeface="Arial" panose="020B0604020202020204" pitchFamily="34" charset="0"/>
              <a:cs typeface="Arial" panose="020B0604020202020204" pitchFamily="34" charset="0"/>
            </a:endParaRPr>
          </a:p>
          <a:p>
            <a:pPr marL="151765" indent="0">
              <a:lnSpc>
                <a:spcPct val="114999"/>
              </a:lnSpc>
              <a:buNone/>
            </a:pPr>
            <a:endParaRPr lang="en-US" sz="2400">
              <a:latin typeface="Arial"/>
            </a:endParaRPr>
          </a:p>
        </p:txBody>
      </p:sp>
    </p:spTree>
    <p:extLst>
      <p:ext uri="{BB962C8B-B14F-4D97-AF65-F5344CB8AC3E}">
        <p14:creationId xmlns:p14="http://schemas.microsoft.com/office/powerpoint/2010/main" val="24904204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90513-4F05-AA40-8CF2-DD43315A4363}"/>
              </a:ext>
            </a:extLst>
          </p:cNvPr>
          <p:cNvSpPr>
            <a:spLocks noGrp="1"/>
          </p:cNvSpPr>
          <p:nvPr>
            <p:ph type="title"/>
          </p:nvPr>
        </p:nvSpPr>
        <p:spPr/>
        <p:txBody>
          <a:bodyPr/>
          <a:lstStyle/>
          <a:p>
            <a:r>
              <a:rPr lang="en-US" b="1">
                <a:latin typeface="Arial"/>
                <a:cs typeface="Arial"/>
              </a:rPr>
              <a:t>8.4 The Multiplier II</a:t>
            </a:r>
            <a:endParaRPr lang="en-US"/>
          </a:p>
        </p:txBody>
      </p:sp>
      <p:sp>
        <p:nvSpPr>
          <p:cNvPr id="3" name="Text Placeholder 2">
            <a:extLst>
              <a:ext uri="{FF2B5EF4-FFF2-40B4-BE49-F238E27FC236}">
                <a16:creationId xmlns:a16="http://schemas.microsoft.com/office/drawing/2014/main" id="{F1700F72-967D-162A-78C2-199CD7A7ECD3}"/>
              </a:ext>
            </a:extLst>
          </p:cNvPr>
          <p:cNvSpPr>
            <a:spLocks noGrp="1"/>
          </p:cNvSpPr>
          <p:nvPr>
            <p:ph type="body" idx="1"/>
          </p:nvPr>
        </p:nvSpPr>
        <p:spPr>
          <a:xfrm>
            <a:off x="419558" y="1228596"/>
            <a:ext cx="11356842" cy="1031906"/>
          </a:xfrm>
        </p:spPr>
        <p:txBody>
          <a:bodyPr spcFirstLastPara="1" wrap="square" lIns="91425" tIns="91425" rIns="91425" bIns="91425" anchor="t" anchorCtr="0">
            <a:noAutofit/>
          </a:bodyPr>
          <a:lstStyle/>
          <a:p>
            <a:pPr marL="152400" indent="0">
              <a:buNone/>
            </a:pPr>
            <a:r>
              <a:rPr lang="en-US" sz="2400">
                <a:latin typeface="Arial"/>
              </a:rPr>
              <a:t>In this example there is an increase in Government expenditure </a:t>
            </a:r>
            <a:endParaRPr lang="en-US"/>
          </a:p>
          <a:p>
            <a:pPr marL="152400" indent="0">
              <a:lnSpc>
                <a:spcPct val="114999"/>
              </a:lnSpc>
              <a:buNone/>
            </a:pPr>
            <a:endParaRPr lang="en-US"/>
          </a:p>
        </p:txBody>
      </p:sp>
      <p:pic>
        <p:nvPicPr>
          <p:cNvPr id="4" name="Picture 4" descr="The multiplier effect with AE1 higher than AE0 and intersection with the 45 degree line shown">
            <a:extLst>
              <a:ext uri="{FF2B5EF4-FFF2-40B4-BE49-F238E27FC236}">
                <a16:creationId xmlns:a16="http://schemas.microsoft.com/office/drawing/2014/main" id="{1D9E6657-685C-ABC1-7CA6-C3CE2E05ED92}"/>
              </a:ext>
            </a:extLst>
          </p:cNvPr>
          <p:cNvPicPr>
            <a:picLocks noChangeAspect="1"/>
          </p:cNvPicPr>
          <p:nvPr/>
        </p:nvPicPr>
        <p:blipFill>
          <a:blip r:embed="rId2"/>
          <a:stretch>
            <a:fillRect/>
          </a:stretch>
        </p:blipFill>
        <p:spPr>
          <a:xfrm>
            <a:off x="508439" y="1926817"/>
            <a:ext cx="4976420" cy="4194755"/>
          </a:xfrm>
          <a:prstGeom prst="rect">
            <a:avLst/>
          </a:prstGeom>
        </p:spPr>
      </p:pic>
      <p:graphicFrame>
        <p:nvGraphicFramePr>
          <p:cNvPr id="5" name="Table 5">
            <a:extLst>
              <a:ext uri="{FF2B5EF4-FFF2-40B4-BE49-F238E27FC236}">
                <a16:creationId xmlns:a16="http://schemas.microsoft.com/office/drawing/2014/main" id="{95F0F501-DE05-5DEF-A6A9-692AECFDF319}"/>
              </a:ext>
            </a:extLst>
          </p:cNvPr>
          <p:cNvGraphicFramePr>
            <a:graphicFrameLocks noGrp="1"/>
          </p:cNvGraphicFramePr>
          <p:nvPr>
            <p:extLst>
              <p:ext uri="{D42A27DB-BD31-4B8C-83A1-F6EECF244321}">
                <p14:modId xmlns:p14="http://schemas.microsoft.com/office/powerpoint/2010/main" val="393076043"/>
              </p:ext>
            </p:extLst>
          </p:nvPr>
        </p:nvGraphicFramePr>
        <p:xfrm>
          <a:off x="5514473" y="2376236"/>
          <a:ext cx="6541270" cy="3528684"/>
        </p:xfrm>
        <a:graphic>
          <a:graphicData uri="http://schemas.openxmlformats.org/drawingml/2006/table">
            <a:tbl>
              <a:tblPr firstRow="1">
                <a:tableStyleId>{2D5ABB26-0587-4C30-8999-92F81FD0307C}</a:tableStyleId>
              </a:tblPr>
              <a:tblGrid>
                <a:gridCol w="4802605">
                  <a:extLst>
                    <a:ext uri="{9D8B030D-6E8A-4147-A177-3AD203B41FA5}">
                      <a16:colId xmlns:a16="http://schemas.microsoft.com/office/drawing/2014/main" val="3002992657"/>
                    </a:ext>
                  </a:extLst>
                </a:gridCol>
                <a:gridCol w="1738665">
                  <a:extLst>
                    <a:ext uri="{9D8B030D-6E8A-4147-A177-3AD203B41FA5}">
                      <a16:colId xmlns:a16="http://schemas.microsoft.com/office/drawing/2014/main" val="3683279534"/>
                    </a:ext>
                  </a:extLst>
                </a:gridCol>
              </a:tblGrid>
              <a:tr h="882171">
                <a:tc>
                  <a:txBody>
                    <a:bodyPr/>
                    <a:lstStyle/>
                    <a:p>
                      <a:r>
                        <a:rPr lang="en-US" sz="1600" dirty="0">
                          <a:solidFill>
                            <a:schemeClr val="tx2"/>
                          </a:solidFill>
                        </a:rPr>
                        <a:t>Original increase in aggregate expenditure from government purchase </a:t>
                      </a:r>
                    </a:p>
                  </a:txBody>
                  <a:tcPr>
                    <a:lnL w="12700">
                      <a:solidFill>
                        <a:schemeClr val="tx1"/>
                      </a:solidFill>
                    </a:lnL>
                    <a:lnT w="12700">
                      <a:solidFill>
                        <a:schemeClr val="tx1"/>
                      </a:solidFill>
                    </a:lnT>
                    <a:lnB w="12700">
                      <a:solidFill>
                        <a:schemeClr val="tx1"/>
                      </a:solidFill>
                    </a:lnB>
                  </a:tcPr>
                </a:tc>
                <a:tc>
                  <a:txBody>
                    <a:bodyPr/>
                    <a:lstStyle/>
                    <a:p>
                      <a:pPr algn="r"/>
                      <a:r>
                        <a:rPr lang="en-US" sz="1600">
                          <a:solidFill>
                            <a:schemeClr val="tx2"/>
                          </a:solidFill>
                        </a:rPr>
                        <a:t>100</a:t>
                      </a:r>
                    </a:p>
                  </a:txBody>
                  <a:tcPr>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2634901400"/>
                  </a:ext>
                </a:extLst>
              </a:tr>
              <a:tr h="882171">
                <a:tc>
                  <a:txBody>
                    <a:bodyPr/>
                    <a:lstStyle/>
                    <a:p>
                      <a:r>
                        <a:rPr lang="en-US" sz="1600" dirty="0">
                          <a:solidFill>
                            <a:schemeClr val="tx2"/>
                          </a:solidFill>
                        </a:rPr>
                        <a:t>Second round of increase in AE from additional consumption...</a:t>
                      </a:r>
                    </a:p>
                  </a:txBody>
                  <a:tcPr>
                    <a:lnL w="12700">
                      <a:solidFill>
                        <a:schemeClr val="tx1"/>
                      </a:solidFill>
                    </a:lnL>
                    <a:lnT w="12700">
                      <a:solidFill>
                        <a:schemeClr val="tx1"/>
                      </a:solidFill>
                    </a:lnT>
                    <a:lnB w="12700">
                      <a:solidFill>
                        <a:schemeClr val="tx1"/>
                      </a:solidFill>
                    </a:lnB>
                  </a:tcPr>
                </a:tc>
                <a:tc>
                  <a:txBody>
                    <a:bodyPr/>
                    <a:lstStyle/>
                    <a:p>
                      <a:pPr algn="r"/>
                      <a:r>
                        <a:rPr lang="en-US" sz="1600" dirty="0">
                          <a:solidFill>
                            <a:schemeClr val="tx2"/>
                          </a:solidFill>
                        </a:rPr>
                        <a:t>100+80 = 180</a:t>
                      </a:r>
                    </a:p>
                  </a:txBody>
                  <a:tcPr>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4142479041"/>
                  </a:ext>
                </a:extLst>
              </a:tr>
              <a:tr h="882171">
                <a:tc>
                  <a:txBody>
                    <a:bodyPr/>
                    <a:lstStyle/>
                    <a:p>
                      <a:r>
                        <a:rPr lang="en-US" sz="1600" dirty="0">
                          <a:solidFill>
                            <a:schemeClr val="tx2"/>
                          </a:solidFill>
                        </a:rPr>
                        <a:t>Third-round increase in AE due to induced consumption</a:t>
                      </a:r>
                      <a:r>
                        <a:rPr lang="en-US" sz="1600" baseline="0" dirty="0">
                          <a:solidFill>
                            <a:schemeClr val="tx2"/>
                          </a:solidFill>
                        </a:rPr>
                        <a:t> from additional income in second round</a:t>
                      </a:r>
                      <a:endParaRPr lang="en-US" sz="1600" dirty="0">
                        <a:solidFill>
                          <a:schemeClr val="tx2"/>
                        </a:solidFill>
                      </a:endParaRPr>
                    </a:p>
                  </a:txBody>
                  <a:tcPr>
                    <a:lnL w="12700">
                      <a:solidFill>
                        <a:schemeClr val="tx1"/>
                      </a:solidFill>
                    </a:lnL>
                    <a:lnT w="12700">
                      <a:solidFill>
                        <a:schemeClr val="tx1"/>
                      </a:solidFill>
                    </a:lnT>
                    <a:lnB w="12700">
                      <a:solidFill>
                        <a:schemeClr val="tx1"/>
                      </a:solidFill>
                    </a:lnB>
                  </a:tcPr>
                </a:tc>
                <a:tc>
                  <a:txBody>
                    <a:bodyPr/>
                    <a:lstStyle/>
                    <a:p>
                      <a:pPr algn="r"/>
                      <a:r>
                        <a:rPr lang="en-US" sz="1600" dirty="0">
                          <a:solidFill>
                            <a:schemeClr val="tx2"/>
                          </a:solidFill>
                        </a:rPr>
                        <a:t>180</a:t>
                      </a:r>
                      <a:r>
                        <a:rPr lang="en-US" sz="1600" baseline="0" dirty="0">
                          <a:solidFill>
                            <a:schemeClr val="tx2"/>
                          </a:solidFill>
                        </a:rPr>
                        <a:t> + 60 </a:t>
                      </a:r>
                      <a:r>
                        <a:rPr lang="en-US" sz="1600" dirty="0">
                          <a:solidFill>
                            <a:schemeClr val="tx2"/>
                          </a:solidFill>
                        </a:rPr>
                        <a:t>= 240</a:t>
                      </a:r>
                    </a:p>
                  </a:txBody>
                  <a:tcPr>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600800850"/>
                  </a:ext>
                </a:extLst>
              </a:tr>
              <a:tr h="882171">
                <a:tc>
                  <a:txBody>
                    <a:bodyPr/>
                    <a:lstStyle/>
                    <a:p>
                      <a:r>
                        <a:rPr lang="en-US" sz="1600" dirty="0">
                          <a:solidFill>
                            <a:schemeClr val="tx2"/>
                          </a:solidFill>
                        </a:rPr>
                        <a:t>Fourth</a:t>
                      </a:r>
                      <a:r>
                        <a:rPr lang="en-US" sz="1600" baseline="0" dirty="0">
                          <a:solidFill>
                            <a:schemeClr val="tx2"/>
                          </a:solidFill>
                        </a:rPr>
                        <a:t> round increase in AE due to further induced consumption from additional expenditure incurred in round 3</a:t>
                      </a:r>
                      <a:endParaRPr lang="en-US" sz="1600" dirty="0">
                        <a:solidFill>
                          <a:schemeClr val="tx2"/>
                        </a:solidFill>
                      </a:endParaRPr>
                    </a:p>
                  </a:txBody>
                  <a:tcPr>
                    <a:lnL w="12700">
                      <a:solidFill>
                        <a:schemeClr val="tx1"/>
                      </a:solidFill>
                    </a:lnL>
                    <a:lnT w="12700">
                      <a:solidFill>
                        <a:schemeClr val="tx1"/>
                      </a:solidFill>
                    </a:lnT>
                    <a:lnB w="12700">
                      <a:solidFill>
                        <a:schemeClr val="tx1"/>
                      </a:solidFill>
                    </a:lnB>
                  </a:tcPr>
                </a:tc>
                <a:tc>
                  <a:txBody>
                    <a:bodyPr/>
                    <a:lstStyle/>
                    <a:p>
                      <a:pPr algn="r"/>
                      <a:r>
                        <a:rPr lang="en-US" sz="1600" dirty="0">
                          <a:solidFill>
                            <a:schemeClr val="tx2"/>
                          </a:solidFill>
                        </a:rPr>
                        <a:t>240 + 40 = 280</a:t>
                      </a:r>
                    </a:p>
                  </a:txBody>
                  <a:tcPr>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494154426"/>
                  </a:ext>
                </a:extLst>
              </a:tr>
            </a:tbl>
          </a:graphicData>
        </a:graphic>
      </p:graphicFrame>
    </p:spTree>
    <p:extLst>
      <p:ext uri="{BB962C8B-B14F-4D97-AF65-F5344CB8AC3E}">
        <p14:creationId xmlns:p14="http://schemas.microsoft.com/office/powerpoint/2010/main" val="26970173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6A256-2125-A600-7A8C-F2001E1949D4}"/>
              </a:ext>
            </a:extLst>
          </p:cNvPr>
          <p:cNvSpPr>
            <a:spLocks noGrp="1"/>
          </p:cNvSpPr>
          <p:nvPr>
            <p:ph type="title"/>
          </p:nvPr>
        </p:nvSpPr>
        <p:spPr/>
        <p:txBody>
          <a:bodyPr/>
          <a:lstStyle/>
          <a:p>
            <a:r>
              <a:rPr lang="en-US" b="1">
                <a:latin typeface="Arial"/>
                <a:cs typeface="Arial"/>
              </a:rPr>
              <a:t>8.4 The Multiplier III</a:t>
            </a:r>
            <a:endParaRPr lang="en-US"/>
          </a:p>
          <a:p>
            <a:endParaRPr lang="en-US"/>
          </a:p>
        </p:txBody>
      </p:sp>
      <p:sp>
        <p:nvSpPr>
          <p:cNvPr id="3" name="Text Placeholder 2">
            <a:extLst>
              <a:ext uri="{FF2B5EF4-FFF2-40B4-BE49-F238E27FC236}">
                <a16:creationId xmlns:a16="http://schemas.microsoft.com/office/drawing/2014/main" id="{AA06A61B-DD33-0FA6-DAA1-E5A9B69D1CBC}"/>
              </a:ext>
            </a:extLst>
          </p:cNvPr>
          <p:cNvSpPr>
            <a:spLocks noGrp="1"/>
          </p:cNvSpPr>
          <p:nvPr>
            <p:ph type="body" idx="1"/>
          </p:nvPr>
        </p:nvSpPr>
        <p:spPr>
          <a:xfrm>
            <a:off x="415600" y="1357067"/>
            <a:ext cx="11360800" cy="4452000"/>
          </a:xfrm>
        </p:spPr>
        <p:txBody>
          <a:bodyPr>
            <a:normAutofit fontScale="92500" lnSpcReduction="10000"/>
          </a:bodyPr>
          <a:lstStyle/>
          <a:p>
            <a:pPr marL="608965" indent="-456565"/>
            <a:r>
              <a:rPr lang="en-US" sz="2400" dirty="0">
                <a:latin typeface="Arial"/>
              </a:rPr>
              <a:t>First formula for calculating the multiplier:</a:t>
            </a:r>
          </a:p>
          <a:p>
            <a:pPr marL="152400" indent="0" algn="ctr">
              <a:lnSpc>
                <a:spcPct val="114999"/>
              </a:lnSpc>
              <a:buNone/>
            </a:pPr>
            <a:r>
              <a:rPr lang="en-US" sz="2400" b="1" dirty="0">
                <a:solidFill>
                  <a:schemeClr val="accent2"/>
                </a:solidFill>
                <a:latin typeface="Arial"/>
              </a:rPr>
              <a:t>Multiplier = 1 ÷ (1- MPC)</a:t>
            </a:r>
          </a:p>
          <a:p>
            <a:pPr marL="152400" indent="0" algn="ctr">
              <a:lnSpc>
                <a:spcPct val="114999"/>
              </a:lnSpc>
              <a:buNone/>
            </a:pPr>
            <a:endParaRPr lang="en-US" sz="2400" b="1" dirty="0">
              <a:solidFill>
                <a:schemeClr val="tx2"/>
              </a:solidFill>
              <a:latin typeface="Arial"/>
            </a:endParaRPr>
          </a:p>
          <a:p>
            <a:pPr marL="152400" indent="0">
              <a:lnSpc>
                <a:spcPct val="114999"/>
              </a:lnSpc>
              <a:buNone/>
            </a:pPr>
            <a:r>
              <a:rPr lang="en-US" sz="2000" dirty="0">
                <a:solidFill>
                  <a:schemeClr val="tx2"/>
                </a:solidFill>
                <a:latin typeface="Arial"/>
              </a:rPr>
              <a:t>When MPC = 0.8, multiplier = 1/(1 – 0.8) = 5 implying, a dollar increase in G, increases GDP by $5</a:t>
            </a:r>
            <a:r>
              <a:rPr lang="en-US" sz="2000" dirty="0">
                <a:solidFill>
                  <a:schemeClr val="accent2"/>
                </a:solidFill>
                <a:latin typeface="Arial"/>
              </a:rPr>
              <a:t>.</a:t>
            </a:r>
          </a:p>
          <a:p>
            <a:pPr marL="152400" indent="0" algn="ctr">
              <a:lnSpc>
                <a:spcPct val="114999"/>
              </a:lnSpc>
              <a:buNone/>
            </a:pPr>
            <a:endParaRPr lang="en-US" sz="2400" b="1" dirty="0">
              <a:solidFill>
                <a:schemeClr val="accent2"/>
              </a:solidFill>
              <a:latin typeface="Arial"/>
            </a:endParaRPr>
          </a:p>
          <a:p>
            <a:pPr marL="608965" indent="-456565">
              <a:lnSpc>
                <a:spcPct val="114999"/>
              </a:lnSpc>
            </a:pPr>
            <a:r>
              <a:rPr lang="en-US" sz="2400" dirty="0">
                <a:latin typeface="Arial"/>
              </a:rPr>
              <a:t>Second formula for calculating the multiplier:</a:t>
            </a:r>
          </a:p>
          <a:p>
            <a:pPr marL="152400" indent="0">
              <a:lnSpc>
                <a:spcPct val="114999"/>
              </a:lnSpc>
              <a:buNone/>
            </a:pPr>
            <a:endParaRPr lang="en-US" sz="2400" dirty="0">
              <a:latin typeface="Arial"/>
            </a:endParaRPr>
          </a:p>
          <a:p>
            <a:pPr marL="152400" indent="0" algn="ctr">
              <a:lnSpc>
                <a:spcPct val="114999"/>
              </a:lnSpc>
              <a:buNone/>
            </a:pPr>
            <a:r>
              <a:rPr lang="en-US" sz="2400" b="1" dirty="0">
                <a:solidFill>
                  <a:schemeClr val="accent2"/>
                </a:solidFill>
                <a:latin typeface="Arial"/>
              </a:rPr>
              <a:t>Change in GDP</a:t>
            </a:r>
            <a:r>
              <a:rPr lang="en-US" sz="2400" dirty="0">
                <a:latin typeface="Arial"/>
              </a:rPr>
              <a:t> </a:t>
            </a:r>
            <a:r>
              <a:rPr lang="en-US" sz="2400" b="1" dirty="0">
                <a:solidFill>
                  <a:schemeClr val="accent2"/>
                </a:solidFill>
                <a:latin typeface="Arial"/>
                <a:cs typeface="Arial"/>
              </a:rPr>
              <a:t>÷ change in any autonomous expenditure (I, G, or X)</a:t>
            </a:r>
          </a:p>
          <a:p>
            <a:pPr marL="152400" indent="0" algn="ctr">
              <a:lnSpc>
                <a:spcPct val="114999"/>
              </a:lnSpc>
              <a:buNone/>
            </a:pPr>
            <a:endParaRPr lang="en-US" sz="2400" b="1" dirty="0">
              <a:solidFill>
                <a:schemeClr val="accent2"/>
              </a:solidFill>
              <a:latin typeface="Arial"/>
              <a:cs typeface="Arial"/>
            </a:endParaRPr>
          </a:p>
          <a:p>
            <a:pPr marL="152400" indent="0">
              <a:lnSpc>
                <a:spcPct val="114999"/>
              </a:lnSpc>
              <a:buNone/>
            </a:pPr>
            <a:r>
              <a:rPr lang="en-US" sz="2200" dirty="0">
                <a:solidFill>
                  <a:schemeClr val="tx2"/>
                </a:solidFill>
                <a:latin typeface="Arial"/>
                <a:cs typeface="Arial"/>
              </a:rPr>
              <a:t>When a G increase by $100M increases GDP by $500M, multiplier = $500M/$100M = 5</a:t>
            </a:r>
            <a:endParaRPr lang="en-US" sz="2200" dirty="0">
              <a:solidFill>
                <a:schemeClr val="tx2"/>
              </a:solidFill>
              <a:latin typeface="Arial"/>
            </a:endParaRPr>
          </a:p>
          <a:p>
            <a:pPr marL="608965" indent="-456565">
              <a:lnSpc>
                <a:spcPct val="114999"/>
              </a:lnSpc>
            </a:pPr>
            <a:endParaRPr lang="en-US" sz="2400" dirty="0">
              <a:latin typeface="Arial"/>
            </a:endParaRPr>
          </a:p>
          <a:p>
            <a:pPr marL="608965" indent="-456565">
              <a:lnSpc>
                <a:spcPct val="114999"/>
              </a:lnSpc>
            </a:pPr>
            <a:r>
              <a:rPr lang="en-US" sz="2400" dirty="0">
                <a:latin typeface="Arial"/>
              </a:rPr>
              <a:t>The multiplier applies when expenditure decreases as well as when it increases.</a:t>
            </a:r>
          </a:p>
        </p:txBody>
      </p:sp>
    </p:spTree>
    <p:extLst>
      <p:ext uri="{BB962C8B-B14F-4D97-AF65-F5344CB8AC3E}">
        <p14:creationId xmlns:p14="http://schemas.microsoft.com/office/powerpoint/2010/main" val="39348013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24391-9C25-BB45-E5FB-26FD70691F04}"/>
              </a:ext>
            </a:extLst>
          </p:cNvPr>
          <p:cNvSpPr>
            <a:spLocks noGrp="1"/>
          </p:cNvSpPr>
          <p:nvPr>
            <p:ph type="title"/>
          </p:nvPr>
        </p:nvSpPr>
        <p:spPr/>
        <p:txBody>
          <a:bodyPr>
            <a:noAutofit/>
          </a:bodyPr>
          <a:lstStyle/>
          <a:p>
            <a:r>
              <a:rPr lang="en-US" b="1">
                <a:latin typeface="Arial"/>
                <a:cs typeface="Arial"/>
              </a:rPr>
              <a:t>8.5 Key Terms</a:t>
            </a:r>
            <a:br>
              <a:rPr lang="en-US" b="1">
                <a:latin typeface="Arial" panose="020B0604020202020204" pitchFamily="34" charset="0"/>
                <a:cs typeface="Arial" panose="020B0604020202020204" pitchFamily="34" charset="0"/>
              </a:rPr>
            </a:br>
            <a:br>
              <a:rPr lang="en-US" b="1">
                <a:latin typeface="Arial" panose="020B0604020202020204" pitchFamily="34" charset="0"/>
                <a:cs typeface="Arial" panose="020B0604020202020204" pitchFamily="34" charset="0"/>
              </a:rPr>
            </a:br>
            <a:br>
              <a:rPr lang="en-US" b="1">
                <a:latin typeface="Arial" panose="020B0604020202020204" pitchFamily="34" charset="0"/>
                <a:cs typeface="Arial" panose="020B0604020202020204" pitchFamily="34" charset="0"/>
              </a:rPr>
            </a:br>
            <a:br>
              <a:rPr lang="en-US" b="1">
                <a:latin typeface="Arial" panose="020B0604020202020204" pitchFamily="34" charset="0"/>
                <a:cs typeface="Arial" panose="020B0604020202020204" pitchFamily="34" charset="0"/>
              </a:rPr>
            </a:br>
            <a:br>
              <a:rPr lang="en-US" b="1">
                <a:latin typeface="Arial" panose="020B0604020202020204" pitchFamily="34" charset="0"/>
                <a:cs typeface="Arial" panose="020B0604020202020204" pitchFamily="34" charset="0"/>
              </a:rPr>
            </a:br>
            <a:br>
              <a:rPr lang="en-US" b="1">
                <a:latin typeface="Arial" panose="020B0604020202020204" pitchFamily="34" charset="0"/>
                <a:cs typeface="Arial" panose="020B0604020202020204" pitchFamily="34" charset="0"/>
              </a:rPr>
            </a:br>
            <a:endParaRPr lang="en-US" b="1">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F7DF5142-B2A2-AC95-BAB7-136C07B69263}"/>
              </a:ext>
            </a:extLst>
          </p:cNvPr>
          <p:cNvSpPr>
            <a:spLocks noGrp="1"/>
          </p:cNvSpPr>
          <p:nvPr>
            <p:ph type="body" idx="1"/>
          </p:nvPr>
        </p:nvSpPr>
        <p:spPr>
          <a:xfrm>
            <a:off x="415600" y="1207620"/>
            <a:ext cx="11360800" cy="4452000"/>
          </a:xfrm>
        </p:spPr>
        <p:txBody>
          <a:bodyPr>
            <a:noAutofit/>
          </a:bodyPr>
          <a:lstStyle/>
          <a:p>
            <a:pPr marL="608965" indent="-456565"/>
            <a:r>
              <a:rPr lang="en-CA" sz="2200" dirty="0">
                <a:latin typeface="Arial"/>
              </a:rPr>
              <a:t>Aggregate expenditure </a:t>
            </a:r>
          </a:p>
          <a:p>
            <a:pPr marL="608965" indent="-456565">
              <a:lnSpc>
                <a:spcPct val="114999"/>
              </a:lnSpc>
            </a:pPr>
            <a:r>
              <a:rPr lang="en-CA" sz="2200" dirty="0">
                <a:latin typeface="Arial"/>
              </a:rPr>
              <a:t>Autonomous consumption</a:t>
            </a:r>
          </a:p>
          <a:p>
            <a:pPr marL="608965" indent="-456565">
              <a:lnSpc>
                <a:spcPct val="114999"/>
              </a:lnSpc>
            </a:pPr>
            <a:r>
              <a:rPr lang="en-CA" sz="2200" dirty="0">
                <a:latin typeface="Arial"/>
              </a:rPr>
              <a:t>Autonomous Expenditure</a:t>
            </a:r>
          </a:p>
          <a:p>
            <a:pPr marL="608965" indent="-456565">
              <a:lnSpc>
                <a:spcPct val="114999"/>
              </a:lnSpc>
            </a:pPr>
            <a:r>
              <a:rPr lang="en-CA" sz="2200" dirty="0">
                <a:latin typeface="Arial"/>
              </a:rPr>
              <a:t>Consumption</a:t>
            </a:r>
          </a:p>
          <a:p>
            <a:pPr marL="608965" indent="-456565">
              <a:lnSpc>
                <a:spcPct val="114999"/>
              </a:lnSpc>
            </a:pPr>
            <a:r>
              <a:rPr lang="en-CA" sz="2200" dirty="0">
                <a:latin typeface="Arial"/>
              </a:rPr>
              <a:t>Consumption function</a:t>
            </a:r>
          </a:p>
          <a:p>
            <a:pPr marL="608965" indent="-456565">
              <a:lnSpc>
                <a:spcPct val="114999"/>
              </a:lnSpc>
            </a:pPr>
            <a:r>
              <a:rPr lang="en-CA" sz="2200" dirty="0">
                <a:latin typeface="Arial"/>
              </a:rPr>
              <a:t>Induced expenditure</a:t>
            </a:r>
          </a:p>
          <a:p>
            <a:pPr marL="608965" indent="-456565">
              <a:lnSpc>
                <a:spcPct val="114999"/>
              </a:lnSpc>
            </a:pPr>
            <a:r>
              <a:rPr lang="en-CA" sz="2200" dirty="0">
                <a:latin typeface="Arial"/>
              </a:rPr>
              <a:t>Investment function</a:t>
            </a:r>
          </a:p>
          <a:p>
            <a:pPr marL="608965" indent="-456565">
              <a:lnSpc>
                <a:spcPct val="114999"/>
              </a:lnSpc>
            </a:pPr>
            <a:r>
              <a:rPr lang="en-CA" sz="2200" dirty="0">
                <a:latin typeface="Arial"/>
              </a:rPr>
              <a:t>Macroeconomy equilibrium</a:t>
            </a:r>
          </a:p>
          <a:p>
            <a:pPr marL="608965" indent="-456565">
              <a:lnSpc>
                <a:spcPct val="114999"/>
              </a:lnSpc>
            </a:pPr>
            <a:r>
              <a:rPr lang="en-CA" sz="2200" dirty="0">
                <a:latin typeface="Arial"/>
              </a:rPr>
              <a:t>Marginal propensity to consume (MPC)</a:t>
            </a:r>
          </a:p>
          <a:p>
            <a:pPr marL="608965" indent="-456565">
              <a:lnSpc>
                <a:spcPct val="114999"/>
              </a:lnSpc>
            </a:pPr>
            <a:r>
              <a:rPr lang="en-CA" sz="2200" dirty="0">
                <a:latin typeface="Arial"/>
              </a:rPr>
              <a:t>Marginal propensity to import (MPI)</a:t>
            </a:r>
          </a:p>
          <a:p>
            <a:pPr marL="608965" indent="-456565">
              <a:lnSpc>
                <a:spcPct val="114999"/>
              </a:lnSpc>
            </a:pPr>
            <a:r>
              <a:rPr lang="en-CA" sz="2200" dirty="0">
                <a:latin typeface="Arial"/>
              </a:rPr>
              <a:t>Marginal propensity to save (MPS)</a:t>
            </a:r>
          </a:p>
          <a:p>
            <a:pPr marL="608965" indent="-456565">
              <a:lnSpc>
                <a:spcPct val="114999"/>
              </a:lnSpc>
            </a:pPr>
            <a:r>
              <a:rPr lang="en-CA" sz="2200" dirty="0">
                <a:latin typeface="Arial"/>
              </a:rPr>
              <a:t>Multiplier</a:t>
            </a:r>
          </a:p>
          <a:p>
            <a:pPr marL="608965" indent="-456565">
              <a:lnSpc>
                <a:spcPct val="114999"/>
              </a:lnSpc>
            </a:pPr>
            <a:r>
              <a:rPr lang="en-CA" sz="2200" dirty="0">
                <a:latin typeface="Arial"/>
              </a:rPr>
              <a:t>Wealth</a:t>
            </a:r>
          </a:p>
        </p:txBody>
      </p:sp>
    </p:spTree>
    <p:extLst>
      <p:ext uri="{BB962C8B-B14F-4D97-AF65-F5344CB8AC3E}">
        <p14:creationId xmlns:p14="http://schemas.microsoft.com/office/powerpoint/2010/main" val="3676011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62384-8204-0A28-269F-D4CF048EEA6A}"/>
              </a:ext>
            </a:extLst>
          </p:cNvPr>
          <p:cNvSpPr>
            <a:spLocks noGrp="1"/>
          </p:cNvSpPr>
          <p:nvPr>
            <p:ph type="title"/>
          </p:nvPr>
        </p:nvSpPr>
        <p:spPr/>
        <p:txBody>
          <a:bodyPr>
            <a:normAutofit/>
          </a:bodyPr>
          <a:lstStyle/>
          <a:p>
            <a:r>
              <a:rPr lang="en-US" b="1">
                <a:latin typeface="Arial"/>
              </a:rPr>
              <a:t>8.0 Introduction</a:t>
            </a:r>
          </a:p>
        </p:txBody>
      </p:sp>
      <p:pic>
        <p:nvPicPr>
          <p:cNvPr id="4" name="Picture 4" descr="Canadian Unemployment Rate 2002-2021.&#10;&#10;High point of 8.34% in 2009 highlighted.  An additional spike to 9.46% in 2020.&#10;&#10;Lows at">
            <a:extLst>
              <a:ext uri="{FF2B5EF4-FFF2-40B4-BE49-F238E27FC236}">
                <a16:creationId xmlns:a16="http://schemas.microsoft.com/office/drawing/2014/main" id="{0D5278DE-7157-7033-E340-93E682728FB4}"/>
              </a:ext>
            </a:extLst>
          </p:cNvPr>
          <p:cNvPicPr>
            <a:picLocks noChangeAspect="1"/>
          </p:cNvPicPr>
          <p:nvPr/>
        </p:nvPicPr>
        <p:blipFill>
          <a:blip r:embed="rId3"/>
          <a:stretch>
            <a:fillRect/>
          </a:stretch>
        </p:blipFill>
        <p:spPr>
          <a:xfrm>
            <a:off x="368060" y="1355327"/>
            <a:ext cx="5049067" cy="5000633"/>
          </a:xfrm>
          <a:prstGeom prst="rect">
            <a:avLst/>
          </a:prstGeom>
        </p:spPr>
      </p:pic>
      <p:sp>
        <p:nvSpPr>
          <p:cNvPr id="3" name="Text Placeholder 2">
            <a:extLst>
              <a:ext uri="{FF2B5EF4-FFF2-40B4-BE49-F238E27FC236}">
                <a16:creationId xmlns:a16="http://schemas.microsoft.com/office/drawing/2014/main" id="{B690CCC1-6103-18CA-D406-CBF2EE008468}"/>
              </a:ext>
            </a:extLst>
          </p:cNvPr>
          <p:cNvSpPr>
            <a:spLocks noGrp="1"/>
          </p:cNvSpPr>
          <p:nvPr>
            <p:ph type="body" idx="1"/>
          </p:nvPr>
        </p:nvSpPr>
        <p:spPr>
          <a:xfrm>
            <a:off x="6295940" y="1539192"/>
            <a:ext cx="5422951" cy="4452000"/>
          </a:xfrm>
        </p:spPr>
        <p:txBody>
          <a:bodyPr spcFirstLastPara="1" wrap="square" lIns="91425" tIns="91425" rIns="91425" bIns="91425" anchor="t" anchorCtr="0">
            <a:noAutofit/>
          </a:bodyPr>
          <a:lstStyle/>
          <a:p>
            <a:pPr marL="608965" indent="-456565">
              <a:lnSpc>
                <a:spcPct val="114999"/>
              </a:lnSpc>
            </a:pPr>
            <a:r>
              <a:rPr lang="en-US" sz="2400" dirty="0">
                <a:latin typeface="Arial"/>
              </a:rPr>
              <a:t>The Great Recession of 2008-2009 affected the Canadian economy</a:t>
            </a:r>
          </a:p>
          <a:p>
            <a:pPr marL="608965" indent="-456565">
              <a:lnSpc>
                <a:spcPct val="114999"/>
              </a:lnSpc>
            </a:pPr>
            <a:r>
              <a:rPr lang="en-US" sz="2400" dirty="0">
                <a:latin typeface="Arial"/>
              </a:rPr>
              <a:t>The financial market meltdown called for action by the Federal Government</a:t>
            </a:r>
          </a:p>
          <a:p>
            <a:pPr marL="608965" indent="-456565">
              <a:lnSpc>
                <a:spcPct val="114999"/>
              </a:lnSpc>
            </a:pPr>
            <a:endParaRPr lang="en-US" sz="2400" dirty="0">
              <a:latin typeface="Arial"/>
            </a:endParaRPr>
          </a:p>
          <a:p>
            <a:pPr marL="152400" indent="0">
              <a:lnSpc>
                <a:spcPct val="114999"/>
              </a:lnSpc>
              <a:buNone/>
            </a:pPr>
            <a:r>
              <a:rPr lang="en-US" sz="2400" b="1" dirty="0">
                <a:solidFill>
                  <a:schemeClr val="tx1"/>
                </a:solidFill>
                <a:latin typeface="Arial"/>
              </a:rPr>
              <a:t>Question:</a:t>
            </a:r>
            <a:r>
              <a:rPr lang="en-US" sz="2400" dirty="0">
                <a:latin typeface="Arial"/>
              </a:rPr>
              <a:t> </a:t>
            </a:r>
            <a:r>
              <a:rPr lang="en-US" sz="2400" i="1" dirty="0">
                <a:latin typeface="Arial"/>
              </a:rPr>
              <a:t>What caused this recession and what prevented the economy from spiraling further into recession?</a:t>
            </a:r>
          </a:p>
          <a:p>
            <a:pPr marL="151765" indent="0">
              <a:lnSpc>
                <a:spcPct val="114999"/>
              </a:lnSpc>
              <a:buNone/>
            </a:pPr>
            <a:endParaRPr lang="en-US" sz="2400" i="1" dirty="0">
              <a:latin typeface="Arial"/>
            </a:endParaRPr>
          </a:p>
          <a:p>
            <a:pPr marL="151765" indent="0">
              <a:lnSpc>
                <a:spcPct val="114999"/>
              </a:lnSpc>
              <a:buNone/>
            </a:pPr>
            <a:endParaRPr lang="en-US" sz="2400" dirty="0">
              <a:latin typeface="Arial"/>
            </a:endParaRPr>
          </a:p>
          <a:p>
            <a:pPr marL="608965" indent="-456565">
              <a:lnSpc>
                <a:spcPct val="114999"/>
              </a:lnSpc>
            </a:pPr>
            <a:endParaRPr lang="en-US" sz="2400" dirty="0">
              <a:latin typeface="Arial"/>
            </a:endParaRPr>
          </a:p>
        </p:txBody>
      </p:sp>
    </p:spTree>
    <p:extLst>
      <p:ext uri="{BB962C8B-B14F-4D97-AF65-F5344CB8AC3E}">
        <p14:creationId xmlns:p14="http://schemas.microsoft.com/office/powerpoint/2010/main" val="555120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87AF3-6FAC-6547-B595-D9EA97D68548}"/>
              </a:ext>
            </a:extLst>
          </p:cNvPr>
          <p:cNvSpPr>
            <a:spLocks noGrp="1"/>
          </p:cNvSpPr>
          <p:nvPr>
            <p:ph type="title"/>
          </p:nvPr>
        </p:nvSpPr>
        <p:spPr/>
        <p:txBody>
          <a:bodyPr>
            <a:normAutofit/>
          </a:bodyPr>
          <a:lstStyle/>
          <a:p>
            <a:r>
              <a:rPr lang="en-US" b="1">
                <a:latin typeface="Arial"/>
              </a:rPr>
              <a:t>8.1 Defining Aggregate Expenditure</a:t>
            </a:r>
          </a:p>
        </p:txBody>
      </p:sp>
      <p:sp>
        <p:nvSpPr>
          <p:cNvPr id="3" name="Text Placeholder 2">
            <a:extLst>
              <a:ext uri="{FF2B5EF4-FFF2-40B4-BE49-F238E27FC236}">
                <a16:creationId xmlns:a16="http://schemas.microsoft.com/office/drawing/2014/main" id="{7E66355F-AE1B-323B-F4A4-48903246EFB1}"/>
              </a:ext>
            </a:extLst>
          </p:cNvPr>
          <p:cNvSpPr>
            <a:spLocks noGrp="1"/>
          </p:cNvSpPr>
          <p:nvPr>
            <p:ph type="body" idx="1"/>
          </p:nvPr>
        </p:nvSpPr>
        <p:spPr/>
        <p:txBody>
          <a:bodyPr>
            <a:normAutofit fontScale="92500" lnSpcReduction="20000"/>
          </a:bodyPr>
          <a:lstStyle/>
          <a:p>
            <a:pPr marL="608965" indent="-456565">
              <a:lnSpc>
                <a:spcPct val="114999"/>
              </a:lnSpc>
            </a:pPr>
            <a:r>
              <a:rPr lang="en-US" sz="2400" b="1" dirty="0">
                <a:solidFill>
                  <a:schemeClr val="tx1"/>
                </a:solidFill>
                <a:latin typeface="Arial"/>
              </a:rPr>
              <a:t>Aggregate expenditure </a:t>
            </a:r>
            <a:r>
              <a:rPr lang="en-US" sz="2400" dirty="0">
                <a:latin typeface="Arial"/>
              </a:rPr>
              <a:t>is the current value of all the finished goods and services in the economy.</a:t>
            </a:r>
          </a:p>
          <a:p>
            <a:pPr marL="608965" indent="-456565">
              <a:lnSpc>
                <a:spcPct val="114999"/>
              </a:lnSpc>
            </a:pPr>
            <a:endParaRPr lang="en-US" sz="2400" dirty="0">
              <a:latin typeface="Arial"/>
            </a:endParaRPr>
          </a:p>
          <a:p>
            <a:pPr marL="608965" indent="-456565">
              <a:lnSpc>
                <a:spcPct val="114999"/>
              </a:lnSpc>
            </a:pPr>
            <a:r>
              <a:rPr lang="en-US" sz="2400" dirty="0">
                <a:latin typeface="Arial"/>
              </a:rPr>
              <a:t>The aggregate expenditure equation is:</a:t>
            </a:r>
          </a:p>
          <a:p>
            <a:pPr marL="186055" indent="0" algn="ctr">
              <a:lnSpc>
                <a:spcPct val="114999"/>
              </a:lnSpc>
              <a:buNone/>
            </a:pPr>
            <a:r>
              <a:rPr lang="en-US" sz="2400" b="1" dirty="0">
                <a:solidFill>
                  <a:schemeClr val="accent2"/>
                </a:solidFill>
                <a:latin typeface="Arial"/>
              </a:rPr>
              <a:t>AE = C + I + G + NX</a:t>
            </a:r>
          </a:p>
          <a:p>
            <a:pPr marL="795655" lvl="1" indent="0" algn="ctr">
              <a:lnSpc>
                <a:spcPct val="114999"/>
              </a:lnSpc>
              <a:buNone/>
            </a:pPr>
            <a:endParaRPr lang="en-US" sz="2450" dirty="0">
              <a:latin typeface="Arial"/>
            </a:endParaRPr>
          </a:p>
          <a:p>
            <a:pPr marL="1218565" lvl="1" indent="-422910">
              <a:lnSpc>
                <a:spcPct val="114999"/>
              </a:lnSpc>
            </a:pPr>
            <a:r>
              <a:rPr lang="en-US" sz="2450" i="1" dirty="0"/>
              <a:t>Consumption</a:t>
            </a:r>
            <a:r>
              <a:rPr lang="en-US" sz="2450" dirty="0"/>
              <a:t> (C): The household consumption over a period of time.</a:t>
            </a:r>
            <a:endParaRPr lang="en-US" sz="1850" dirty="0"/>
          </a:p>
          <a:p>
            <a:pPr marL="1218565" lvl="1" indent="-422910">
              <a:lnSpc>
                <a:spcPct val="114999"/>
              </a:lnSpc>
            </a:pPr>
            <a:r>
              <a:rPr lang="en-US" sz="2450" i="1" dirty="0"/>
              <a:t>Planned investment</a:t>
            </a:r>
            <a:r>
              <a:rPr lang="en-US" sz="2450" dirty="0"/>
              <a:t> (I): </a:t>
            </a:r>
            <a:r>
              <a:rPr lang="en-US" sz="2450" b="1" i="1" dirty="0"/>
              <a:t>Planned</a:t>
            </a:r>
            <a:r>
              <a:rPr lang="en-US" sz="2450" dirty="0"/>
              <a:t> spending on capital goods.</a:t>
            </a:r>
          </a:p>
          <a:p>
            <a:pPr marL="1218565" lvl="1" indent="-422910">
              <a:lnSpc>
                <a:spcPct val="114999"/>
              </a:lnSpc>
            </a:pPr>
            <a:r>
              <a:rPr lang="en-US" sz="2450" i="1" dirty="0"/>
              <a:t>Government expenditure</a:t>
            </a:r>
            <a:r>
              <a:rPr lang="en-US" sz="2450" dirty="0"/>
              <a:t> (G): The amount of spending by federal, provincial, and local governments. Government expenditure can include infrastructure or transfers which increase the total expenditure in the economy.</a:t>
            </a:r>
            <a:endParaRPr lang="en-US" sz="1850" dirty="0"/>
          </a:p>
          <a:p>
            <a:pPr marL="1218565" lvl="1" indent="-422910">
              <a:lnSpc>
                <a:spcPct val="114999"/>
              </a:lnSpc>
            </a:pPr>
            <a:r>
              <a:rPr lang="en-US" sz="2450" i="1" dirty="0"/>
              <a:t>Net exports</a:t>
            </a:r>
            <a:r>
              <a:rPr lang="en-US" sz="2450" dirty="0"/>
              <a:t> (NX): Total exports minus the total imports.</a:t>
            </a:r>
            <a:endParaRPr lang="en-US" sz="1850" dirty="0"/>
          </a:p>
          <a:p>
            <a:pPr marL="608965" indent="-456565">
              <a:lnSpc>
                <a:spcPct val="114999"/>
              </a:lnSpc>
            </a:pPr>
            <a:endParaRPr lang="en-US" sz="2400" dirty="0">
              <a:latin typeface="Arial"/>
            </a:endParaRPr>
          </a:p>
        </p:txBody>
      </p:sp>
    </p:spTree>
    <p:extLst>
      <p:ext uri="{BB962C8B-B14F-4D97-AF65-F5344CB8AC3E}">
        <p14:creationId xmlns:p14="http://schemas.microsoft.com/office/powerpoint/2010/main" val="1252526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A2DDC-D1AC-E72A-278F-289AC735362F}"/>
              </a:ext>
            </a:extLst>
          </p:cNvPr>
          <p:cNvSpPr>
            <a:spLocks noGrp="1"/>
          </p:cNvSpPr>
          <p:nvPr>
            <p:ph type="title"/>
          </p:nvPr>
        </p:nvSpPr>
        <p:spPr/>
        <p:txBody>
          <a:bodyPr>
            <a:noAutofit/>
          </a:bodyPr>
          <a:lstStyle/>
          <a:p>
            <a:r>
              <a:rPr lang="en-US" b="1" dirty="0">
                <a:latin typeface="Arial"/>
              </a:rPr>
              <a:t>8.1 Actual vs Planned Investment I</a:t>
            </a:r>
            <a:endParaRPr lang="en-US" dirty="0">
              <a:latin typeface="Arial"/>
            </a:endParaRPr>
          </a:p>
        </p:txBody>
      </p:sp>
      <p:sp>
        <p:nvSpPr>
          <p:cNvPr id="3" name="Text Placeholder 2">
            <a:extLst>
              <a:ext uri="{FF2B5EF4-FFF2-40B4-BE49-F238E27FC236}">
                <a16:creationId xmlns:a16="http://schemas.microsoft.com/office/drawing/2014/main" id="{D7CE3CB8-3F49-5CB2-53BC-B8C429696B61}"/>
              </a:ext>
            </a:extLst>
          </p:cNvPr>
          <p:cNvSpPr>
            <a:spLocks noGrp="1"/>
          </p:cNvSpPr>
          <p:nvPr>
            <p:ph type="body" idx="1"/>
          </p:nvPr>
        </p:nvSpPr>
        <p:spPr>
          <a:xfrm>
            <a:off x="415600" y="1639833"/>
            <a:ext cx="11236109" cy="4452000"/>
          </a:xfrm>
        </p:spPr>
        <p:txBody>
          <a:bodyPr>
            <a:normAutofit/>
          </a:bodyPr>
          <a:lstStyle/>
          <a:p>
            <a:pPr marL="380365" indent="-380365">
              <a:lnSpc>
                <a:spcPct val="114999"/>
              </a:lnSpc>
              <a:buFont typeface="Arial"/>
              <a:buChar char="•"/>
            </a:pPr>
            <a:r>
              <a:rPr lang="en-US" sz="2400" dirty="0">
                <a:latin typeface="Arial"/>
              </a:rPr>
              <a:t>When a company decides on how much to spend on investment, we assume they are deciding about business fixed expenditures.</a:t>
            </a:r>
          </a:p>
          <a:p>
            <a:pPr marL="380365" indent="-380365">
              <a:lnSpc>
                <a:spcPct val="114999"/>
              </a:lnSpc>
              <a:buFont typeface="Arial"/>
              <a:buChar char="•"/>
            </a:pPr>
            <a:endParaRPr lang="en-US" sz="2400" dirty="0">
              <a:latin typeface="Arial"/>
            </a:endParaRPr>
          </a:p>
          <a:p>
            <a:pPr marL="380365" indent="-380365">
              <a:lnSpc>
                <a:spcPct val="114999"/>
              </a:lnSpc>
              <a:buFont typeface="Arial"/>
              <a:buChar char="•"/>
            </a:pPr>
            <a:r>
              <a:rPr lang="en-US" sz="2400" dirty="0">
                <a:latin typeface="Arial"/>
              </a:rPr>
              <a:t>The difference between </a:t>
            </a:r>
            <a:r>
              <a:rPr lang="en-US" sz="2400" i="1" dirty="0">
                <a:latin typeface="Arial"/>
              </a:rPr>
              <a:t>actual</a:t>
            </a:r>
            <a:r>
              <a:rPr lang="en-US" sz="2400" dirty="0">
                <a:latin typeface="Arial"/>
              </a:rPr>
              <a:t> investment and </a:t>
            </a:r>
            <a:r>
              <a:rPr lang="en-US" sz="2400" i="1" dirty="0">
                <a:latin typeface="Arial"/>
              </a:rPr>
              <a:t>planned</a:t>
            </a:r>
            <a:r>
              <a:rPr lang="en-US" sz="2400" dirty="0">
                <a:latin typeface="Arial"/>
              </a:rPr>
              <a:t> investment will be caused by an unexpected change in inventories.</a:t>
            </a:r>
          </a:p>
          <a:p>
            <a:pPr marL="989965" lvl="1" indent="-422910">
              <a:lnSpc>
                <a:spcPct val="114999"/>
              </a:lnSpc>
              <a:buFont typeface="Courier New"/>
              <a:buChar char="o"/>
            </a:pPr>
            <a:r>
              <a:rPr lang="en-US" sz="2400" dirty="0">
                <a:latin typeface="Arial"/>
              </a:rPr>
              <a:t>When actual investment spending exceeds planned investment spending, we see an unexpected increase in inventories.</a:t>
            </a:r>
          </a:p>
          <a:p>
            <a:pPr marL="989965" lvl="1" indent="-422910">
              <a:lnSpc>
                <a:spcPct val="114999"/>
              </a:lnSpc>
              <a:buFont typeface="Courier New"/>
              <a:buChar char="o"/>
            </a:pPr>
            <a:r>
              <a:rPr lang="en-US" sz="2400" dirty="0">
                <a:latin typeface="Arial"/>
              </a:rPr>
              <a:t>When actual investment spending is less than planned investment spending, we see an unexpected decrease in inventories.</a:t>
            </a:r>
          </a:p>
          <a:p>
            <a:pPr marL="152396" indent="0">
              <a:lnSpc>
                <a:spcPct val="114999"/>
              </a:lnSpc>
              <a:buNone/>
            </a:pPr>
            <a:endParaRPr lang="en-US" dirty="0"/>
          </a:p>
        </p:txBody>
      </p:sp>
    </p:spTree>
    <p:extLst>
      <p:ext uri="{BB962C8B-B14F-4D97-AF65-F5344CB8AC3E}">
        <p14:creationId xmlns:p14="http://schemas.microsoft.com/office/powerpoint/2010/main" val="4266494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AD6A159-0F94-7E5A-EFC6-E261291FFF5F}"/>
              </a:ext>
            </a:extLst>
          </p:cNvPr>
          <p:cNvSpPr>
            <a:spLocks noGrp="1"/>
          </p:cNvSpPr>
          <p:nvPr>
            <p:ph type="title"/>
          </p:nvPr>
        </p:nvSpPr>
        <p:spPr>
          <a:xfrm>
            <a:off x="415925" y="546100"/>
            <a:ext cx="11360150" cy="811213"/>
          </a:xfrm>
        </p:spPr>
        <p:txBody>
          <a:bodyPr>
            <a:noAutofit/>
          </a:bodyPr>
          <a:lstStyle/>
          <a:p>
            <a:r>
              <a:rPr lang="en-US" b="1" dirty="0">
                <a:latin typeface="Arial"/>
              </a:rPr>
              <a:t>8.1 Actual vs Planned Investment II</a:t>
            </a:r>
            <a:endParaRPr lang="en-US" dirty="0">
              <a:latin typeface="Arial"/>
            </a:endParaRPr>
          </a:p>
        </p:txBody>
      </p:sp>
      <p:sp>
        <p:nvSpPr>
          <p:cNvPr id="3" name="Text Placeholder 2">
            <a:extLst>
              <a:ext uri="{FF2B5EF4-FFF2-40B4-BE49-F238E27FC236}">
                <a16:creationId xmlns:a16="http://schemas.microsoft.com/office/drawing/2014/main" id="{2654A79C-BEDE-3414-9634-9074F49A57D6}"/>
              </a:ext>
            </a:extLst>
          </p:cNvPr>
          <p:cNvSpPr>
            <a:spLocks noGrp="1"/>
          </p:cNvSpPr>
          <p:nvPr>
            <p:ph type="body" idx="1"/>
          </p:nvPr>
        </p:nvSpPr>
        <p:spPr/>
        <p:txBody>
          <a:bodyPr>
            <a:normAutofit fontScale="92500"/>
          </a:bodyPr>
          <a:lstStyle/>
          <a:p>
            <a:r>
              <a:rPr lang="en-CA" dirty="0"/>
              <a:t>Let us assume Toyota manufactures 20,000 pick-up trucks in 2023, so planned investment would be based on the number of trucks manufactured.</a:t>
            </a:r>
          </a:p>
          <a:p>
            <a:endParaRPr lang="en-CA" dirty="0"/>
          </a:p>
          <a:p>
            <a:r>
              <a:rPr lang="en-CA" dirty="0"/>
              <a:t>Suppose, Toyota was able to sell only 18,000 trucks by the end of the year, then actual investment would depend on the number of trucks sold. </a:t>
            </a:r>
          </a:p>
          <a:p>
            <a:endParaRPr lang="en-CA" dirty="0"/>
          </a:p>
          <a:p>
            <a:r>
              <a:rPr lang="en-CA" dirty="0"/>
              <a:t>Due to changing economic circumstances, planned investment and actual investments may differ.</a:t>
            </a:r>
          </a:p>
          <a:p>
            <a:endParaRPr lang="en-CA" dirty="0"/>
          </a:p>
          <a:p>
            <a:pPr marL="152396" indent="0">
              <a:buNone/>
            </a:pPr>
            <a:r>
              <a:rPr lang="en-CA" dirty="0"/>
              <a:t>Sometimes, businesses sell less due to falling consumer demand and therefore, actual investments would fall below planned. Whenever businesses can sell more due to growing demand, actual investments increase beyond planned.</a:t>
            </a:r>
          </a:p>
          <a:p>
            <a:pPr marL="152396" indent="0">
              <a:buNone/>
            </a:pPr>
            <a:endParaRPr lang="en-CA" dirty="0"/>
          </a:p>
          <a:p>
            <a:pPr marL="152396" indent="0">
              <a:buNone/>
            </a:pPr>
            <a:r>
              <a:rPr lang="en-CA" dirty="0"/>
              <a:t>When Toyota manufactures 20K trucks, but sells only 18K, inventories build up, production and real GDP decrease.</a:t>
            </a:r>
          </a:p>
          <a:p>
            <a:pPr marL="152396" indent="0">
              <a:buNone/>
            </a:pPr>
            <a:r>
              <a:rPr lang="en-CA" dirty="0"/>
              <a:t>When Toyota manufactures 20K trucks, but sells 22K, inventories decrease, production and real GDP increase.</a:t>
            </a:r>
          </a:p>
        </p:txBody>
      </p:sp>
    </p:spTree>
    <p:extLst>
      <p:ext uri="{BB962C8B-B14F-4D97-AF65-F5344CB8AC3E}">
        <p14:creationId xmlns:p14="http://schemas.microsoft.com/office/powerpoint/2010/main" val="1863761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789E6-D8D0-7F26-2A8F-1B095010CE1C}"/>
              </a:ext>
            </a:extLst>
          </p:cNvPr>
          <p:cNvSpPr>
            <a:spLocks noGrp="1"/>
          </p:cNvSpPr>
          <p:nvPr>
            <p:ph type="title"/>
          </p:nvPr>
        </p:nvSpPr>
        <p:spPr/>
        <p:txBody>
          <a:bodyPr>
            <a:normAutofit/>
          </a:bodyPr>
          <a:lstStyle/>
          <a:p>
            <a:r>
              <a:rPr lang="en-US" b="1">
                <a:latin typeface="Arial"/>
              </a:rPr>
              <a:t>8.1 Equilibrium</a:t>
            </a:r>
          </a:p>
          <a:p>
            <a:endParaRPr lang="en-US" b="1">
              <a:latin typeface="Arial"/>
            </a:endParaRPr>
          </a:p>
        </p:txBody>
      </p:sp>
      <p:sp>
        <p:nvSpPr>
          <p:cNvPr id="3" name="Text Placeholder 2">
            <a:extLst>
              <a:ext uri="{FF2B5EF4-FFF2-40B4-BE49-F238E27FC236}">
                <a16:creationId xmlns:a16="http://schemas.microsoft.com/office/drawing/2014/main" id="{4EF1C334-354B-F999-D5A7-78250E8FBAF6}"/>
              </a:ext>
            </a:extLst>
          </p:cNvPr>
          <p:cNvSpPr>
            <a:spLocks noGrp="1"/>
          </p:cNvSpPr>
          <p:nvPr>
            <p:ph type="body" idx="1"/>
          </p:nvPr>
        </p:nvSpPr>
        <p:spPr>
          <a:xfrm>
            <a:off x="415600" y="1639833"/>
            <a:ext cx="11360800" cy="688182"/>
          </a:xfrm>
        </p:spPr>
        <p:txBody>
          <a:bodyPr/>
          <a:lstStyle/>
          <a:p>
            <a:pPr marL="380365" indent="-380365">
              <a:lnSpc>
                <a:spcPct val="114999"/>
              </a:lnSpc>
            </a:pPr>
            <a:r>
              <a:rPr lang="en-US" sz="2400">
                <a:latin typeface="Arial"/>
              </a:rPr>
              <a:t>A macroeconomy is in equilibrium when </a:t>
            </a:r>
            <a:r>
              <a:rPr lang="en-US" sz="2400" b="1">
                <a:latin typeface="Arial"/>
              </a:rPr>
              <a:t>Aggregate Expenditure = GDP</a:t>
            </a:r>
          </a:p>
          <a:p>
            <a:pPr marL="380365" indent="-380365">
              <a:lnSpc>
                <a:spcPct val="114999"/>
              </a:lnSpc>
            </a:pPr>
            <a:endParaRPr lang="en-US" sz="2400">
              <a:latin typeface="Arial"/>
            </a:endParaRPr>
          </a:p>
        </p:txBody>
      </p:sp>
      <p:pic>
        <p:nvPicPr>
          <p:cNvPr id="4" name="Picture 4" descr="When Aggregate expenditure = GDP Then, Inventories remain the same. Therefore, the macroeconomy is in equilibrium.&#10;&#10;When Aggregate expenditure &gt; GDP Then, Inventories shrink. Therefore, GDP and employment will increase.&#10;&#10;When Aggregate expenditure &lt; GDP Then, Inventories increase. Therefore, GDP and employment will decrease.">
            <a:extLst>
              <a:ext uri="{FF2B5EF4-FFF2-40B4-BE49-F238E27FC236}">
                <a16:creationId xmlns:a16="http://schemas.microsoft.com/office/drawing/2014/main" id="{7DDA8B8C-5A87-BE3E-F8DF-669889BBC437}"/>
              </a:ext>
            </a:extLst>
          </p:cNvPr>
          <p:cNvPicPr>
            <a:picLocks noChangeAspect="1"/>
          </p:cNvPicPr>
          <p:nvPr/>
        </p:nvPicPr>
        <p:blipFill>
          <a:blip r:embed="rId2"/>
          <a:stretch>
            <a:fillRect/>
          </a:stretch>
        </p:blipFill>
        <p:spPr>
          <a:xfrm>
            <a:off x="752764" y="2501689"/>
            <a:ext cx="10282381" cy="2512711"/>
          </a:xfrm>
          <a:prstGeom prst="rect">
            <a:avLst/>
          </a:prstGeom>
        </p:spPr>
      </p:pic>
    </p:spTree>
    <p:extLst>
      <p:ext uri="{BB962C8B-B14F-4D97-AF65-F5344CB8AC3E}">
        <p14:creationId xmlns:p14="http://schemas.microsoft.com/office/powerpoint/2010/main" val="3033872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B6A82-47D2-4471-9FFD-A6810836937D}"/>
              </a:ext>
            </a:extLst>
          </p:cNvPr>
          <p:cNvSpPr>
            <a:spLocks noGrp="1"/>
          </p:cNvSpPr>
          <p:nvPr>
            <p:ph type="title"/>
          </p:nvPr>
        </p:nvSpPr>
        <p:spPr/>
        <p:txBody>
          <a:bodyPr/>
          <a:lstStyle/>
          <a:p>
            <a:r>
              <a:rPr lang="en-US" b="1" dirty="0">
                <a:latin typeface="Arial"/>
              </a:rPr>
              <a:t>8.2 Components of AE: Consumption I</a:t>
            </a:r>
            <a:endParaRPr lang="en-CA" dirty="0"/>
          </a:p>
        </p:txBody>
      </p:sp>
      <p:sp>
        <p:nvSpPr>
          <p:cNvPr id="3" name="Text Placeholder 2">
            <a:extLst>
              <a:ext uri="{FF2B5EF4-FFF2-40B4-BE49-F238E27FC236}">
                <a16:creationId xmlns:a16="http://schemas.microsoft.com/office/drawing/2014/main" id="{D0BAECD3-D221-7890-E290-E4B14C5771E0}"/>
              </a:ext>
            </a:extLst>
          </p:cNvPr>
          <p:cNvSpPr>
            <a:spLocks noGrp="1"/>
          </p:cNvSpPr>
          <p:nvPr>
            <p:ph type="body" idx="1"/>
          </p:nvPr>
        </p:nvSpPr>
        <p:spPr>
          <a:xfrm>
            <a:off x="415600" y="1266970"/>
            <a:ext cx="11360800" cy="4452000"/>
          </a:xfrm>
        </p:spPr>
        <p:txBody>
          <a:bodyPr/>
          <a:lstStyle/>
          <a:p>
            <a:r>
              <a:rPr lang="en-US" sz="1800" dirty="0">
                <a:latin typeface="Arial"/>
              </a:rPr>
              <a:t>Income can be consumed or saved. The relationship between income and consumption is called the </a:t>
            </a:r>
            <a:r>
              <a:rPr lang="en-US" sz="1800" b="1" dirty="0">
                <a:latin typeface="Arial"/>
              </a:rPr>
              <a:t>consumption function</a:t>
            </a:r>
            <a:r>
              <a:rPr lang="en-US" sz="1800" dirty="0">
                <a:latin typeface="Arial"/>
              </a:rPr>
              <a:t>. Consumption has an </a:t>
            </a:r>
            <a:r>
              <a:rPr lang="en-US" sz="1800" i="1" dirty="0">
                <a:latin typeface="Arial"/>
              </a:rPr>
              <a:t>Autonomous</a:t>
            </a:r>
            <a:r>
              <a:rPr lang="en-US" sz="1800" dirty="0">
                <a:latin typeface="Arial"/>
              </a:rPr>
              <a:t> part and an </a:t>
            </a:r>
            <a:r>
              <a:rPr lang="en-US" sz="1800" i="1" dirty="0">
                <a:latin typeface="Arial"/>
              </a:rPr>
              <a:t>Induced</a:t>
            </a:r>
            <a:r>
              <a:rPr lang="en-US" sz="1800" dirty="0">
                <a:latin typeface="Arial"/>
              </a:rPr>
              <a:t> part. Autonomous consumption does not depend on disposable income, induced part varies with disposable income. </a:t>
            </a:r>
          </a:p>
          <a:p>
            <a:endParaRPr lang="en-US" sz="1800" dirty="0">
              <a:latin typeface="Arial"/>
            </a:endParaRPr>
          </a:p>
          <a:p>
            <a:endParaRPr lang="en-CA" dirty="0"/>
          </a:p>
        </p:txBody>
      </p:sp>
      <p:pic>
        <p:nvPicPr>
          <p:cNvPr id="4" name="Picture 7" descr="The Consumption Function. How does consumption increase with the level of national income? Output on the horizontal axis is conceptually the same as national income, since the value of all final output that is produced and sold must be income to someone, somewhere in the economy. At a national income level of zero, $600 is consumed.">
            <a:extLst>
              <a:ext uri="{FF2B5EF4-FFF2-40B4-BE49-F238E27FC236}">
                <a16:creationId xmlns:a16="http://schemas.microsoft.com/office/drawing/2014/main" id="{B58DF68E-1663-92A8-91C1-FCBAE188DCBC}"/>
              </a:ext>
            </a:extLst>
          </p:cNvPr>
          <p:cNvPicPr>
            <a:picLocks noChangeAspect="1"/>
          </p:cNvPicPr>
          <p:nvPr/>
        </p:nvPicPr>
        <p:blipFill>
          <a:blip r:embed="rId2"/>
          <a:stretch>
            <a:fillRect/>
          </a:stretch>
        </p:blipFill>
        <p:spPr>
          <a:xfrm>
            <a:off x="3381111" y="2432481"/>
            <a:ext cx="4759712" cy="3685785"/>
          </a:xfrm>
          <a:prstGeom prst="rect">
            <a:avLst/>
          </a:prstGeom>
        </p:spPr>
      </p:pic>
    </p:spTree>
    <p:extLst>
      <p:ext uri="{BB962C8B-B14F-4D97-AF65-F5344CB8AC3E}">
        <p14:creationId xmlns:p14="http://schemas.microsoft.com/office/powerpoint/2010/main" val="2170798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84D93-30E8-8248-498B-7678AACB1CEF}"/>
              </a:ext>
            </a:extLst>
          </p:cNvPr>
          <p:cNvSpPr>
            <a:spLocks noGrp="1"/>
          </p:cNvSpPr>
          <p:nvPr>
            <p:ph type="title"/>
          </p:nvPr>
        </p:nvSpPr>
        <p:spPr/>
        <p:txBody>
          <a:bodyPr>
            <a:normAutofit/>
          </a:bodyPr>
          <a:lstStyle/>
          <a:p>
            <a:r>
              <a:rPr lang="en-US" b="1" dirty="0">
                <a:latin typeface="Arial"/>
              </a:rPr>
              <a:t>8.2 Components of AE: Consumption II</a:t>
            </a:r>
          </a:p>
        </p:txBody>
      </p:sp>
      <p:sp>
        <p:nvSpPr>
          <p:cNvPr id="3" name="Text Placeholder 2">
            <a:extLst>
              <a:ext uri="{FF2B5EF4-FFF2-40B4-BE49-F238E27FC236}">
                <a16:creationId xmlns:a16="http://schemas.microsoft.com/office/drawing/2014/main" id="{50159A42-D2F6-3130-FFEE-F52234D0FE4C}"/>
              </a:ext>
            </a:extLst>
          </p:cNvPr>
          <p:cNvSpPr>
            <a:spLocks noGrp="1"/>
          </p:cNvSpPr>
          <p:nvPr>
            <p:ph type="body" idx="1"/>
          </p:nvPr>
        </p:nvSpPr>
        <p:spPr>
          <a:xfrm>
            <a:off x="415600" y="1258834"/>
            <a:ext cx="10903429" cy="4844544"/>
          </a:xfrm>
        </p:spPr>
        <p:txBody>
          <a:bodyPr spcFirstLastPara="1" wrap="square" lIns="91425" tIns="91425" rIns="91425" bIns="91425" anchor="t" anchorCtr="0">
            <a:noAutofit/>
          </a:bodyPr>
          <a:lstStyle/>
          <a:p>
            <a:pPr marL="608965" indent="-456565"/>
            <a:r>
              <a:rPr lang="en-US" sz="2400" dirty="0">
                <a:latin typeface="Arial"/>
              </a:rPr>
              <a:t>Because consumption heavily depends on income, we have a concept in the AE model called marginal propensity to consume (MPC).</a:t>
            </a:r>
          </a:p>
          <a:p>
            <a:pPr marL="151765" indent="0" algn="ctr">
              <a:lnSpc>
                <a:spcPct val="114999"/>
              </a:lnSpc>
              <a:buNone/>
            </a:pPr>
            <a:endParaRPr lang="en-US" sz="2000" b="1" dirty="0">
              <a:solidFill>
                <a:schemeClr val="accent2"/>
              </a:solidFill>
              <a:latin typeface="Arial"/>
            </a:endParaRPr>
          </a:p>
          <a:p>
            <a:pPr marL="151765" indent="0" algn="ctr">
              <a:lnSpc>
                <a:spcPct val="114999"/>
              </a:lnSpc>
              <a:buNone/>
            </a:pPr>
            <a:r>
              <a:rPr lang="en-US" sz="2000" b="1" dirty="0">
                <a:solidFill>
                  <a:schemeClr val="accent2"/>
                </a:solidFill>
                <a:latin typeface="Arial"/>
              </a:rPr>
              <a:t>MPC = Change in Consumption ÷ Change in Disposable Income</a:t>
            </a:r>
          </a:p>
          <a:p>
            <a:pPr marL="151765" indent="0" algn="ctr">
              <a:lnSpc>
                <a:spcPct val="114999"/>
              </a:lnSpc>
              <a:buNone/>
            </a:pPr>
            <a:endParaRPr lang="en-US" sz="2000" b="1" dirty="0">
              <a:solidFill>
                <a:schemeClr val="accent2"/>
              </a:solidFill>
              <a:latin typeface="Arial"/>
            </a:endParaRPr>
          </a:p>
          <a:p>
            <a:pPr marL="494665" indent="-342900">
              <a:lnSpc>
                <a:spcPct val="114999"/>
              </a:lnSpc>
            </a:pPr>
            <a:r>
              <a:rPr lang="en-US" sz="2000" b="1" dirty="0">
                <a:latin typeface="Arial"/>
              </a:rPr>
              <a:t>Marginal propensity to consume (MPC)</a:t>
            </a:r>
            <a:r>
              <a:rPr lang="en-US" sz="2000" dirty="0">
                <a:latin typeface="Arial"/>
              </a:rPr>
              <a:t> is the share or percentage of additional income a person decides to consume (spend).</a:t>
            </a:r>
          </a:p>
          <a:p>
            <a:pPr marL="494665" indent="-342900">
              <a:lnSpc>
                <a:spcPct val="114999"/>
              </a:lnSpc>
            </a:pPr>
            <a:r>
              <a:rPr lang="en-US" sz="2000" b="1" dirty="0">
                <a:latin typeface="Arial"/>
              </a:rPr>
              <a:t>Marginal propensity to save (MPS)</a:t>
            </a:r>
            <a:r>
              <a:rPr lang="en-US" sz="2000" dirty="0">
                <a:latin typeface="Arial"/>
              </a:rPr>
              <a:t> is the share of additional income a person decides to save.</a:t>
            </a:r>
          </a:p>
          <a:p>
            <a:pPr marL="494665" indent="-342900">
              <a:lnSpc>
                <a:spcPct val="114999"/>
              </a:lnSpc>
            </a:pPr>
            <a:r>
              <a:rPr lang="en-US" sz="2000" b="1" dirty="0">
                <a:solidFill>
                  <a:schemeClr val="accent2"/>
                </a:solidFill>
                <a:latin typeface="Arial"/>
              </a:rPr>
              <a:t>MPC + MPS = 1</a:t>
            </a:r>
            <a:r>
              <a:rPr lang="en-US" sz="2000" dirty="0">
                <a:latin typeface="Arial"/>
              </a:rPr>
              <a:t> must always hold true since the only options are to consume or save income.</a:t>
            </a:r>
            <a:endParaRPr lang="en-US" sz="2000" b="1" dirty="0">
              <a:solidFill>
                <a:schemeClr val="accent2"/>
              </a:solidFill>
              <a:latin typeface="Arial"/>
            </a:endParaRPr>
          </a:p>
          <a:p>
            <a:pPr marL="151765" indent="0" algn="ctr">
              <a:lnSpc>
                <a:spcPct val="114999"/>
              </a:lnSpc>
              <a:buNone/>
            </a:pPr>
            <a:endParaRPr lang="en-US" sz="2000" b="1" dirty="0">
              <a:solidFill>
                <a:schemeClr val="accent2"/>
              </a:solidFill>
              <a:latin typeface="Arial"/>
            </a:endParaRPr>
          </a:p>
          <a:p>
            <a:pPr marL="152400" indent="0">
              <a:lnSpc>
                <a:spcPct val="114999"/>
              </a:lnSpc>
              <a:buNone/>
            </a:pPr>
            <a:endParaRPr lang="en-US" sz="2400" dirty="0">
              <a:solidFill>
                <a:srgbClr val="434343"/>
              </a:solidFill>
              <a:latin typeface="Arial"/>
            </a:endParaRPr>
          </a:p>
        </p:txBody>
      </p:sp>
    </p:spTree>
    <p:extLst>
      <p:ext uri="{BB962C8B-B14F-4D97-AF65-F5344CB8AC3E}">
        <p14:creationId xmlns:p14="http://schemas.microsoft.com/office/powerpoint/2010/main" val="2657099813"/>
      </p:ext>
    </p:extLst>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64F16B0183A5B4CBA56991B9C070CC1" ma:contentTypeVersion="12" ma:contentTypeDescription="Create a new document." ma:contentTypeScope="" ma:versionID="cfd144b5c3eab936fcfc1b959fd30704">
  <xsd:schema xmlns:xsd="http://www.w3.org/2001/XMLSchema" xmlns:xs="http://www.w3.org/2001/XMLSchema" xmlns:p="http://schemas.microsoft.com/office/2006/metadata/properties" xmlns:ns3="3bcca7c6-e078-4369-806b-4ead88abfa08" xmlns:ns4="8d9f5a15-a802-46f3-973e-7937d604f1b8" targetNamespace="http://schemas.microsoft.com/office/2006/metadata/properties" ma:root="true" ma:fieldsID="c0c7d8e9bb60af3e7f02ff9072959712" ns3:_="" ns4:_="">
    <xsd:import namespace="3bcca7c6-e078-4369-806b-4ead88abfa08"/>
    <xsd:import namespace="8d9f5a15-a802-46f3-973e-7937d604f1b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cca7c6-e078-4369-806b-4ead88abfa0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d9f5a15-a802-46f3-973e-7937d604f1b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_activity" ma:index="19"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8d9f5a15-a802-46f3-973e-7937d604f1b8" xsi:nil="true"/>
  </documentManagement>
</p:properties>
</file>

<file path=customXml/itemProps1.xml><?xml version="1.0" encoding="utf-8"?>
<ds:datastoreItem xmlns:ds="http://schemas.openxmlformats.org/officeDocument/2006/customXml" ds:itemID="{FEF63E88-FE1E-4E82-AA31-C03C461C24DA}">
  <ds:schemaRefs>
    <ds:schemaRef ds:uri="http://schemas.microsoft.com/sharepoint/v3/contenttype/forms"/>
  </ds:schemaRefs>
</ds:datastoreItem>
</file>

<file path=customXml/itemProps2.xml><?xml version="1.0" encoding="utf-8"?>
<ds:datastoreItem xmlns:ds="http://schemas.openxmlformats.org/officeDocument/2006/customXml" ds:itemID="{FC713857-6C6F-4F9B-A38C-225D3ACA1F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bcca7c6-e078-4369-806b-4ead88abfa08"/>
    <ds:schemaRef ds:uri="8d9f5a15-a802-46f3-973e-7937d604f1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F5E5060-F93D-402F-84BA-C2AD7C0FD4EA}">
  <ds:schemaRefs>
    <ds:schemaRef ds:uri="http://www.w3.org/XML/1998/namespace"/>
    <ds:schemaRef ds:uri="http://schemas.openxmlformats.org/package/2006/metadata/core-properties"/>
    <ds:schemaRef ds:uri="3bcca7c6-e078-4369-806b-4ead88abfa08"/>
    <ds:schemaRef ds:uri="http://purl.org/dc/terms/"/>
    <ds:schemaRef ds:uri="http://schemas.microsoft.com/office/2006/metadata/properties"/>
    <ds:schemaRef ds:uri="http://purl.org/dc/dcmitype/"/>
    <ds:schemaRef ds:uri="http://schemas.microsoft.com/office/2006/documentManagement/types"/>
    <ds:schemaRef ds:uri="http://purl.org/dc/elements/1.1/"/>
    <ds:schemaRef ds:uri="http://schemas.microsoft.com/office/infopath/2007/PartnerControls"/>
    <ds:schemaRef ds:uri="8d9f5a15-a802-46f3-973e-7937d604f1b8"/>
  </ds:schemaRefs>
</ds:datastoreItem>
</file>

<file path=docProps/app.xml><?xml version="1.0" encoding="utf-8"?>
<Properties xmlns="http://schemas.openxmlformats.org/officeDocument/2006/extended-properties" xmlns:vt="http://schemas.openxmlformats.org/officeDocument/2006/docPropsVTypes">
  <Template>office theme</Template>
  <TotalTime>1897</TotalTime>
  <Words>1382</Words>
  <Application>Microsoft Office PowerPoint</Application>
  <PresentationFormat>Widescreen</PresentationFormat>
  <Paragraphs>137</Paragraphs>
  <Slides>22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Courier New</vt:lpstr>
      <vt:lpstr>Roboto</vt:lpstr>
      <vt:lpstr>Geometric</vt:lpstr>
      <vt:lpstr>Principles of Macroeconomics</vt:lpstr>
      <vt:lpstr>Learning Outcomes</vt:lpstr>
      <vt:lpstr>8.0 Introduction</vt:lpstr>
      <vt:lpstr>8.1 Defining Aggregate Expenditure</vt:lpstr>
      <vt:lpstr>8.1 Actual vs Planned Investment I</vt:lpstr>
      <vt:lpstr>8.1 Actual vs Planned Investment II</vt:lpstr>
      <vt:lpstr>8.1 Equilibrium </vt:lpstr>
      <vt:lpstr>8.2 Components of AE: Consumption I</vt:lpstr>
      <vt:lpstr>8.2 Components of AE: Consumption II</vt:lpstr>
      <vt:lpstr>8.2 Components of AE: Consumption III</vt:lpstr>
      <vt:lpstr>8.2 Components of AE: Planned Investment I </vt:lpstr>
      <vt:lpstr>8.2 Components of AE: Planned Investment II   </vt:lpstr>
      <vt:lpstr>8.2 Components of AE: Government Purchases</vt:lpstr>
      <vt:lpstr>8.2 Components of AE: Net Exports </vt:lpstr>
      <vt:lpstr>8.3 The Aggregate Expenditure Function I </vt:lpstr>
      <vt:lpstr>8.3 The Aggregate Expenditure Function II </vt:lpstr>
      <vt:lpstr>8.3 The Aggregate Expenditure Function III </vt:lpstr>
      <vt:lpstr>8.3 The Aggregate Expenditure Function IV </vt:lpstr>
      <vt:lpstr>8.4 The Multiplier I</vt:lpstr>
      <vt:lpstr>8.4 The Multiplier II</vt:lpstr>
      <vt:lpstr>8.4 The Multiplier III </vt:lpstr>
      <vt:lpstr>8.5 Key Terms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Steeves, Catherine</dc:creator>
  <cp:lastModifiedBy>Steeves, Catherine</cp:lastModifiedBy>
  <cp:revision>69</cp:revision>
  <dcterms:created xsi:type="dcterms:W3CDTF">2023-03-02T19:13:04Z</dcterms:created>
  <dcterms:modified xsi:type="dcterms:W3CDTF">2023-12-07T15:25:10Z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0x010100F64F16B0183A5B4CBA56991B9C070CC1</vt:lpwstr>
  </property>
</Properties>
</file>