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3"/>
  </p:notesMasterIdLst>
  <p:sldIdLst>
    <p:sldId id="256" r:id="rId5"/>
    <p:sldId id="258" r:id="rId6"/>
    <p:sldId id="320" r:id="rId7"/>
    <p:sldId id="333" r:id="rId8"/>
    <p:sldId id="321" r:id="rId9"/>
    <p:sldId id="322" r:id="rId10"/>
    <p:sldId id="326" r:id="rId11"/>
    <p:sldId id="323" r:id="rId12"/>
    <p:sldId id="324" r:id="rId13"/>
    <p:sldId id="325" r:id="rId14"/>
    <p:sldId id="327" r:id="rId15"/>
    <p:sldId id="334" r:id="rId16"/>
    <p:sldId id="328" r:id="rId17"/>
    <p:sldId id="329" r:id="rId18"/>
    <p:sldId id="330" r:id="rId19"/>
    <p:sldId id="331" r:id="rId20"/>
    <p:sldId id="332" r:id="rId21"/>
    <p:sldId id="319"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0"/>
    <p:restoredTop sz="80518"/>
  </p:normalViewPr>
  <p:slideViewPr>
    <p:cSldViewPr snapToGrid="0">
      <p:cViewPr varScale="1">
        <p:scale>
          <a:sx n="104" d="100"/>
          <a:sy n="104" d="100"/>
        </p:scale>
        <p:origin x="55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CPI"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n.wikipedia.org/wiki/GDP_deflato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Suppose that some event causes households and business to demand more loans. This may be caused by increased consumer optimism which causes people to start to buy (and need to finance) more. It could be because of an uptick in business leading to increased confidence in investment projects sought by businesses</a:t>
            </a:r>
          </a:p>
        </p:txBody>
      </p:sp>
    </p:spTree>
    <p:extLst>
      <p:ext uri="{BB962C8B-B14F-4D97-AF65-F5344CB8AC3E}">
        <p14:creationId xmlns:p14="http://schemas.microsoft.com/office/powerpoint/2010/main" val="420250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Suppose that some event causes households and business to demand less loans. This may be caused by increased consumer pessimism which causes people to start to buy (and need to finance) less. It could be because of and downturn in business leading to decreased confidence in investment projects sought by businesses.</a:t>
            </a:r>
          </a:p>
        </p:txBody>
      </p:sp>
    </p:spTree>
    <p:extLst>
      <p:ext uri="{BB962C8B-B14F-4D97-AF65-F5344CB8AC3E}">
        <p14:creationId xmlns:p14="http://schemas.microsoft.com/office/powerpoint/2010/main" val="3358997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Suppose that some event causes households to save more. This may be caused by a desire to be more fiscally responsible or it may be caused by a government policy. For example, suppose that the government offers some sort of tax incentive to save or perhaps they decrease or eliminate the tax that must be paid on interest earned.</a:t>
            </a:r>
          </a:p>
        </p:txBody>
      </p:sp>
    </p:spTree>
    <p:extLst>
      <p:ext uri="{BB962C8B-B14F-4D97-AF65-F5344CB8AC3E}">
        <p14:creationId xmlns:p14="http://schemas.microsoft.com/office/powerpoint/2010/main" val="1035385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Suppose that some event causes households and business to save less. This may be caused by a desire to consumer more (and hence save less) or it may be caused by a government policy. For example, suppose that the government raises the tax that must be paid on interest earned</a:t>
            </a:r>
          </a:p>
        </p:txBody>
      </p:sp>
    </p:spTree>
    <p:extLst>
      <p:ext uri="{BB962C8B-B14F-4D97-AF65-F5344CB8AC3E}">
        <p14:creationId xmlns:p14="http://schemas.microsoft.com/office/powerpoint/2010/main" val="2927901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When the government needs more money for their operations than what they have collected in revenues, they must run a deficit. As we saw earlier, when the deficit increases, the gap between G+T and TR increases. Therefore, the level of </a:t>
            </a:r>
            <a:r>
              <a:rPr lang="en-US" dirty="0" err="1"/>
              <a:t>dissavings</a:t>
            </a:r>
            <a:r>
              <a:rPr lang="en-US" dirty="0"/>
              <a:t> increases. As this occurs, public savings decreases leading to a decrease in national savings. Graphically, the outcome is the same as when there is a decrease in the supply of loanable funds.</a:t>
            </a:r>
          </a:p>
          <a:p>
            <a:pPr>
              <a:buNone/>
            </a:pPr>
            <a:endParaRPr lang="en-US" dirty="0"/>
          </a:p>
          <a:p>
            <a:pPr>
              <a:buNone/>
            </a:pPr>
            <a:r>
              <a:rPr lang="en-US" dirty="0"/>
              <a:t>As the equilibrium interest rate rises due to a decrease in loanable funds, private investment could decrease as loans get more costly. When the government enacts policies that require borrowing, there is potentially less private investment which is a hindrance. This phenomenon is called </a:t>
            </a:r>
            <a:r>
              <a:rPr lang="en-US" i="1" dirty="0"/>
              <a:t>crowding-out</a:t>
            </a:r>
            <a:r>
              <a:rPr lang="en-US" dirty="0"/>
              <a:t>.</a:t>
            </a:r>
          </a:p>
        </p:txBody>
      </p:sp>
    </p:spTree>
    <p:extLst>
      <p:ext uri="{BB962C8B-B14F-4D97-AF65-F5344CB8AC3E}">
        <p14:creationId xmlns:p14="http://schemas.microsoft.com/office/powerpoint/2010/main" val="424809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a:p>
            <a:pPr marL="400050" indent="-285750">
              <a:lnSpc>
                <a:spcPct val="114999"/>
              </a:lnSpc>
            </a:pPr>
            <a:r>
              <a:rPr lang="en-US" dirty="0"/>
              <a:t>Banks - which in turn loaned the money to individuals or businesses that wanted to borrow money. Some was invested in private companies or loaned to government agencies that wanted to borrow money to raise funds for purposes like building roads or mass transit. Some firms reinvested their savings in their own businesses.</a:t>
            </a:r>
          </a:p>
          <a:p>
            <a:pPr>
              <a:buNone/>
            </a:pPr>
            <a:endParaRPr lang="en-US" dirty="0"/>
          </a:p>
          <a:p>
            <a:pPr>
              <a:buNone/>
            </a:pPr>
            <a:r>
              <a:rPr lang="en-US" dirty="0"/>
              <a:t>In this chapter, we will provide an overview of financial markets to provide context for the subsequent discussion of money and the banking system.</a:t>
            </a:r>
          </a:p>
          <a:p>
            <a:pPr>
              <a:buNone/>
            </a:pPr>
            <a:endParaRPr lang="en-US" dirty="0"/>
          </a:p>
        </p:txBody>
      </p:sp>
    </p:spTree>
    <p:extLst>
      <p:ext uri="{BB962C8B-B14F-4D97-AF65-F5344CB8AC3E}">
        <p14:creationId xmlns:p14="http://schemas.microsoft.com/office/powerpoint/2010/main" val="287544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Some of the savings ended up in banks, which in turn loaned the money to individuals or businesses that wanted to borrow money. Some was invested in private companies or loaned to government agencies that wanted to borrow money to raise funds for purposes like building roads or mass transit. Some firms reinvested their savings in their own businesses.</a:t>
            </a:r>
          </a:p>
        </p:txBody>
      </p:sp>
    </p:spTree>
    <p:extLst>
      <p:ext uri="{BB962C8B-B14F-4D97-AF65-F5344CB8AC3E}">
        <p14:creationId xmlns:p14="http://schemas.microsoft.com/office/powerpoint/2010/main" val="217476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114999"/>
              </a:lnSpc>
              <a:buChar char="•"/>
            </a:pPr>
            <a:r>
              <a:rPr lang="en-US" dirty="0"/>
              <a:t>A </a:t>
            </a:r>
            <a:r>
              <a:rPr lang="en-US" b="1" i="1" dirty="0"/>
              <a:t>bank loan</a:t>
            </a:r>
            <a:r>
              <a:rPr lang="en-US" dirty="0"/>
              <a:t> for a firm works in much the same way as a loan for an individual who is buying a car or a house. The firm borrows an amount of money and then promises to repay it, including some rate of interest, over a predetermined period of time. If the firm fails to make its loan payments, the bank (or banks) can take the firm to court and require it to sell its buildings or equipment to pay its debt.</a:t>
            </a:r>
          </a:p>
          <a:p>
            <a:pPr marL="285750" indent="-285750">
              <a:lnSpc>
                <a:spcPct val="114999"/>
              </a:lnSpc>
              <a:buChar char="•"/>
            </a:pPr>
            <a:r>
              <a:rPr lang="en-US" dirty="0"/>
              <a:t>A </a:t>
            </a:r>
            <a:r>
              <a:rPr lang="en-US" b="1" i="1" dirty="0"/>
              <a:t>bond </a:t>
            </a:r>
            <a:r>
              <a:rPr lang="en-US" dirty="0"/>
              <a:t>is a financial contract like a loan, typically, bond interest rates are lower than loan interest rates, and there are organized secondary markets for bonds, making them more liquid to bondholders than loans. Bonds are issued by major corporations and also by various levels of government. For example, cities borrow money by issuing municipal bonds, the federal government borrows money when the Canadian Department Finance issues Treasury bonds.</a:t>
            </a:r>
          </a:p>
        </p:txBody>
      </p:sp>
    </p:spTree>
    <p:extLst>
      <p:ext uri="{BB962C8B-B14F-4D97-AF65-F5344CB8AC3E}">
        <p14:creationId xmlns:p14="http://schemas.microsoft.com/office/powerpoint/2010/main" val="3196079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This tells us that investment is going to be an economy’s income minus consumption and government spending.</a:t>
            </a:r>
          </a:p>
          <a:p>
            <a:pPr>
              <a:buNone/>
            </a:pPr>
            <a:r>
              <a:rPr lang="en-US" dirty="0"/>
              <a:t>Now let us consider savings. We can split savings into two components: private savings that refers to households and public savings that refers to governments</a:t>
            </a:r>
          </a:p>
          <a:p>
            <a:pPr>
              <a:buNone/>
            </a:pPr>
            <a:endParaRPr lang="en-US" dirty="0"/>
          </a:p>
          <a:p>
            <a:pPr>
              <a:buNone/>
            </a:pPr>
            <a:r>
              <a:rPr lang="en-US" dirty="0"/>
              <a:t>In the private sector, households receive income by providing their factors of production, like </a:t>
            </a:r>
            <a:r>
              <a:rPr lang="en-US" dirty="0" err="1"/>
              <a:t>labour</a:t>
            </a:r>
            <a:r>
              <a:rPr lang="en-US" dirty="0"/>
              <a:t>, to firms (Y). They also receive money from the government which we called transfer payments in Chapter 4 (TR). But households also spend money. Money spent on goods and services is classified under consumption (C). Additionally, households must also pay taxes to the government (T). Therefore, the private savings function can be written as:</a:t>
            </a:r>
          </a:p>
          <a:p>
            <a:pPr>
              <a:buNone/>
            </a:pPr>
            <a:endParaRPr lang="en-US" dirty="0">
              <a:latin typeface="Calibri"/>
              <a:cs typeface="Calibri"/>
            </a:endParaRPr>
          </a:p>
        </p:txBody>
      </p:sp>
    </p:spTree>
    <p:extLst>
      <p:ext uri="{BB962C8B-B14F-4D97-AF65-F5344CB8AC3E}">
        <p14:creationId xmlns:p14="http://schemas.microsoft.com/office/powerpoint/2010/main" val="81140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When public savings is negative total savings will be smaller than it otherwise could have been. A reduction in total savings will lead to a reduction in total investment since savings equals investment. When savings falls so does investment.</a:t>
            </a:r>
          </a:p>
        </p:txBody>
      </p:sp>
    </p:spTree>
    <p:extLst>
      <p:ext uri="{BB962C8B-B14F-4D97-AF65-F5344CB8AC3E}">
        <p14:creationId xmlns:p14="http://schemas.microsoft.com/office/powerpoint/2010/main" val="3815870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In the market for loanable funds, the demand is measured by the willingness of firms to borrow to engage in large-scale construction projects. This could include the construction of a new manufacturing facility, research into a new product line, or upgrading existing capital.</a:t>
            </a:r>
          </a:p>
          <a:p>
            <a:pPr>
              <a:buNone/>
            </a:pPr>
            <a:endParaRPr lang="en-US" dirty="0"/>
          </a:p>
          <a:p>
            <a:pPr>
              <a:buNone/>
            </a:pPr>
            <a:r>
              <a:rPr lang="en-US" dirty="0"/>
              <a:t>On the other hand, the supply of loanable funds is determined by the willingness of households to save in addition to the savings, or </a:t>
            </a:r>
            <a:r>
              <a:rPr lang="en-US" dirty="0" err="1"/>
              <a:t>dissavings</a:t>
            </a:r>
            <a:r>
              <a:rPr lang="en-US" dirty="0"/>
              <a:t>, of the government.</a:t>
            </a:r>
          </a:p>
        </p:txBody>
      </p:sp>
    </p:spTree>
    <p:extLst>
      <p:ext uri="{BB962C8B-B14F-4D97-AF65-F5344CB8AC3E}">
        <p14:creationId xmlns:p14="http://schemas.microsoft.com/office/powerpoint/2010/main" val="934806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The simplest example of a rate of return is an</a:t>
            </a:r>
            <a:r>
              <a:rPr lang="en-US" b="1" dirty="0"/>
              <a:t> </a:t>
            </a:r>
            <a:r>
              <a:rPr lang="en-US" b="1" i="1" dirty="0"/>
              <a:t>interest rate</a:t>
            </a:r>
            <a:r>
              <a:rPr lang="en-US" dirty="0"/>
              <a:t>. For example, when you put money into a savings account at a bank, you receive interest on your deposit. The interest payment expressed as a percent of your deposits is the interest rate. Similarly, if you demand a loan to buy a car or a computer, you will need to pay interest on the money you borrow.</a:t>
            </a:r>
          </a:p>
          <a:p>
            <a:pPr>
              <a:buNone/>
            </a:pPr>
            <a:endParaRPr lang="en-US" dirty="0"/>
          </a:p>
          <a:p>
            <a:pPr>
              <a:buNone/>
            </a:pPr>
            <a:r>
              <a:rPr lang="en-US" dirty="0"/>
              <a:t>Recall, the “real interest rate” in an economy is often considered to be the rate of return minus an index of inflation, such as the rate of change of the </a:t>
            </a:r>
            <a:r>
              <a:rPr lang="en-US" u="sng" dirty="0">
                <a:hlinkClick r:id="rId3"/>
              </a:rPr>
              <a:t>CPI</a:t>
            </a:r>
            <a:r>
              <a:rPr lang="en-US" dirty="0"/>
              <a:t> or </a:t>
            </a:r>
            <a:r>
              <a:rPr lang="en-US" u="sng" dirty="0">
                <a:hlinkClick r:id="rId4"/>
              </a:rPr>
              <a:t>GDP deflator</a:t>
            </a:r>
            <a:r>
              <a:rPr lang="en-US" dirty="0"/>
              <a:t>.</a:t>
            </a:r>
          </a:p>
          <a:p>
            <a:pPr>
              <a:buNone/>
            </a:pPr>
            <a:r>
              <a:rPr lang="en-US" dirty="0"/>
              <a:t>a higher rate of return (that is, a higher price) will decrease the </a:t>
            </a:r>
            <a:r>
              <a:rPr lang="en-US" i="1" dirty="0"/>
              <a:t>quantity</a:t>
            </a:r>
            <a:r>
              <a:rPr lang="en-US" dirty="0"/>
              <a:t> demanded. As the interest rate rises, consumers will reduce the quantity that they borrow. </a:t>
            </a:r>
          </a:p>
          <a:p>
            <a:pPr>
              <a:buNone/>
            </a:pPr>
            <a:endParaRPr lang="en-US" dirty="0"/>
          </a:p>
          <a:p>
            <a:pPr>
              <a:buNone/>
            </a:pPr>
            <a:r>
              <a:rPr lang="en-US" dirty="0"/>
              <a:t>According to the law of supply, a higher price increases the quantity supplied. Consequently, as the interest rate paid on borrowing rises, more firms will be eager to issue loans. Conversely, if the interest rate on loans fall, the </a:t>
            </a:r>
            <a:r>
              <a:rPr lang="en-US" i="1" dirty="0"/>
              <a:t>quantity</a:t>
            </a:r>
            <a:r>
              <a:rPr lang="en-US" dirty="0"/>
              <a:t> of financial capital supplied in the market for loanable funds will decrease and the quantity demanded will fall.</a:t>
            </a:r>
            <a:endParaRPr lang="en-US"/>
          </a:p>
          <a:p>
            <a:pPr>
              <a:buNone/>
            </a:pPr>
            <a:endParaRPr lang="en-US" dirty="0"/>
          </a:p>
        </p:txBody>
      </p:sp>
    </p:spTree>
    <p:extLst>
      <p:ext uri="{BB962C8B-B14F-4D97-AF65-F5344CB8AC3E}">
        <p14:creationId xmlns:p14="http://schemas.microsoft.com/office/powerpoint/2010/main" val="1982703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creativecommons.org/licenses/by-nd/3.0/" TargetMode="External"/><Relationship Id="rId5" Type="http://schemas.openxmlformats.org/officeDocument/2006/relationships/hyperlink" Target="https://www.flickr.com/photos/bisgovuk/" TargetMode="External"/><Relationship Id="rId4" Type="http://schemas.openxmlformats.org/officeDocument/2006/relationships/hyperlink" Target="https://www.flickr.com/photos/bisgovuk/919150354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courses.lumenlearning.com/boundless-finance/chapter/types-of-stoc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s://ggwash.org/view/70827/a-guide-to-washington-dc-city-district-budg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 name="Title 7">
            <a:extLst>
              <a:ext uri="{FF2B5EF4-FFF2-40B4-BE49-F238E27FC236}">
                <a16:creationId xmlns:a16="http://schemas.microsoft.com/office/drawing/2014/main" id="{A5340DFF-A780-E014-D425-1327577908CB}"/>
              </a:ext>
            </a:extLst>
          </p:cNvPr>
          <p:cNvSpPr>
            <a:spLocks noGrp="1"/>
          </p:cNvSpPr>
          <p:nvPr>
            <p:ph type="ctrTitle"/>
          </p:nvPr>
        </p:nvSpPr>
        <p:spPr/>
        <p:txBody>
          <a:bodyPr/>
          <a:lstStyle/>
          <a:p>
            <a:r>
              <a:rPr lang="en-US" b="1" dirty="0">
                <a:latin typeface="Arial"/>
              </a:rPr>
              <a:t>Principles of Macroeconomics</a:t>
            </a:r>
            <a:endParaRPr lang="en-US" dirty="0">
              <a:latin typeface="Arial"/>
            </a:endParaRPr>
          </a:p>
        </p:txBody>
      </p:sp>
      <p:sp>
        <p:nvSpPr>
          <p:cNvPr id="3" name="Subtitle 2">
            <a:extLst>
              <a:ext uri="{FF2B5EF4-FFF2-40B4-BE49-F238E27FC236}">
                <a16:creationId xmlns:a16="http://schemas.microsoft.com/office/drawing/2014/main" id="{DAF16DD0-5086-E42F-0673-5C28F99622EE}"/>
              </a:ext>
            </a:extLst>
          </p:cNvPr>
          <p:cNvSpPr>
            <a:spLocks noGrp="1"/>
          </p:cNvSpPr>
          <p:nvPr>
            <p:ph type="subTitle" idx="1"/>
          </p:nvPr>
        </p:nvSpPr>
        <p:spPr>
          <a:xfrm>
            <a:off x="508438" y="2635229"/>
            <a:ext cx="8222100" cy="432900"/>
          </a:xfrm>
        </p:spPr>
        <p:txBody>
          <a:bodyPr>
            <a:noAutofit/>
          </a:bodyPr>
          <a:lstStyle/>
          <a:p>
            <a:r>
              <a:rPr lang="en-US" sz="2500" b="1" dirty="0">
                <a:latin typeface="Arial"/>
              </a:rPr>
              <a:t>CHAPTER 7: THE MARKET FOR LOANABLE FUNDS</a:t>
            </a:r>
            <a:endParaRPr lang="en-US" sz="2500" dirty="0">
              <a:latin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1B720-BA72-9227-58FB-499B6BDC1580}"/>
              </a:ext>
            </a:extLst>
          </p:cNvPr>
          <p:cNvSpPr>
            <a:spLocks noGrp="1"/>
          </p:cNvSpPr>
          <p:nvPr>
            <p:ph type="title"/>
          </p:nvPr>
        </p:nvSpPr>
        <p:spPr/>
        <p:txBody>
          <a:bodyPr>
            <a:noAutofit/>
          </a:bodyPr>
          <a:lstStyle/>
          <a:p>
            <a:r>
              <a:rPr lang="en-US" b="1" dirty="0">
                <a:latin typeface="+mj-lt"/>
              </a:rPr>
              <a:t>7.4 The Loanable Funds Market</a:t>
            </a:r>
          </a:p>
        </p:txBody>
      </p:sp>
      <p:sp>
        <p:nvSpPr>
          <p:cNvPr id="3" name="Text Placeholder 2">
            <a:extLst>
              <a:ext uri="{FF2B5EF4-FFF2-40B4-BE49-F238E27FC236}">
                <a16:creationId xmlns:a16="http://schemas.microsoft.com/office/drawing/2014/main" id="{5AFE1400-E641-C9E6-9F35-08B26AA2C212}"/>
              </a:ext>
            </a:extLst>
          </p:cNvPr>
          <p:cNvSpPr>
            <a:spLocks noGrp="1"/>
          </p:cNvSpPr>
          <p:nvPr>
            <p:ph type="body" idx="1"/>
          </p:nvPr>
        </p:nvSpPr>
        <p:spPr>
          <a:xfrm>
            <a:off x="311700" y="1229875"/>
            <a:ext cx="5531216" cy="3339000"/>
          </a:xfrm>
        </p:spPr>
        <p:txBody>
          <a:bodyPr>
            <a:normAutofit fontScale="92500"/>
          </a:bodyPr>
          <a:lstStyle/>
          <a:p>
            <a:pPr marL="114300" indent="0">
              <a:buNone/>
            </a:pPr>
            <a:r>
              <a:rPr lang="en-US" sz="2400" dirty="0">
                <a:latin typeface="+mn-lt"/>
              </a:rPr>
              <a:t>Loanable funds market includes loans, bonds, and stocks. The rate of return for loanable funds is based on demand and supply.</a:t>
            </a:r>
          </a:p>
          <a:p>
            <a:pPr>
              <a:lnSpc>
                <a:spcPct val="114999"/>
              </a:lnSpc>
            </a:pPr>
            <a:r>
              <a:rPr lang="en-US" sz="2400" dirty="0">
                <a:latin typeface="+mn-lt"/>
              </a:rPr>
              <a:t>Demand is the willingness of firms to engage in large scale projects.</a:t>
            </a:r>
          </a:p>
          <a:p>
            <a:pPr>
              <a:lnSpc>
                <a:spcPct val="114999"/>
              </a:lnSpc>
            </a:pPr>
            <a:r>
              <a:rPr lang="en-US" sz="2400" dirty="0">
                <a:latin typeface="+mn-lt"/>
              </a:rPr>
              <a:t>Supply is the willingness of households, and governments to save. </a:t>
            </a:r>
          </a:p>
          <a:p>
            <a:pPr>
              <a:lnSpc>
                <a:spcPct val="114999"/>
              </a:lnSpc>
            </a:pPr>
            <a:endParaRPr lang="en-US" dirty="0"/>
          </a:p>
        </p:txBody>
      </p:sp>
      <p:pic>
        <p:nvPicPr>
          <p:cNvPr id="4" name="Picture 4">
            <a:extLst>
              <a:ext uri="{FF2B5EF4-FFF2-40B4-BE49-F238E27FC236}">
                <a16:creationId xmlns:a16="http://schemas.microsoft.com/office/drawing/2014/main" id="{046F6114-B4AA-260B-27E9-F4ADB9E70B0E}"/>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03423" y="1830226"/>
            <a:ext cx="2828877" cy="2138298"/>
          </a:xfrm>
          <a:prstGeom prst="rect">
            <a:avLst/>
          </a:prstGeom>
        </p:spPr>
      </p:pic>
      <p:sp>
        <p:nvSpPr>
          <p:cNvPr id="5" name="TextBox 4">
            <a:extLst>
              <a:ext uri="{FF2B5EF4-FFF2-40B4-BE49-F238E27FC236}">
                <a16:creationId xmlns:a16="http://schemas.microsoft.com/office/drawing/2014/main" id="{88B22B89-8816-4706-06F7-153762BDF3C9}"/>
              </a:ext>
            </a:extLst>
          </p:cNvPr>
          <p:cNvSpPr txBox="1"/>
          <p:nvPr/>
        </p:nvSpPr>
        <p:spPr>
          <a:xfrm>
            <a:off x="6003422" y="3968524"/>
            <a:ext cx="2828877" cy="279989"/>
          </a:xfrm>
          <a:prstGeom prst="rect">
            <a:avLst/>
          </a:prstGeom>
        </p:spPr>
        <p:txBody>
          <a:bodyPr lIns="91440" tIns="45720" rIns="91440" bIns="45720" anchor="t">
            <a:normAutofit/>
          </a:bodyPr>
          <a:lstStyle/>
          <a:p>
            <a:r>
              <a:rPr lang="en-US" sz="1000" dirty="0">
                <a:hlinkClick r:id="rId4"/>
              </a:rPr>
              <a:t>Photo</a:t>
            </a:r>
            <a:r>
              <a:rPr lang="en-US" sz="1000" dirty="0"/>
              <a:t> by </a:t>
            </a:r>
            <a:r>
              <a:rPr lang="en-US" sz="1000" dirty="0">
                <a:hlinkClick r:id="rId5"/>
              </a:rPr>
              <a:t>Gov.UK</a:t>
            </a:r>
            <a:r>
              <a:rPr lang="en-US" sz="1000" dirty="0"/>
              <a:t> is licensed under </a:t>
            </a:r>
            <a:r>
              <a:rPr lang="en-US" sz="1000" dirty="0">
                <a:hlinkClick r:id="rId6"/>
              </a:rPr>
              <a:t>CC BY-ND</a:t>
            </a:r>
            <a:r>
              <a:rPr lang="en-US" sz="1000" dirty="0"/>
              <a:t>.</a:t>
            </a:r>
          </a:p>
        </p:txBody>
      </p:sp>
    </p:spTree>
    <p:extLst>
      <p:ext uri="{BB962C8B-B14F-4D97-AF65-F5344CB8AC3E}">
        <p14:creationId xmlns:p14="http://schemas.microsoft.com/office/powerpoint/2010/main" val="243382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0776-C4DF-249A-9899-5322A603EABE}"/>
              </a:ext>
            </a:extLst>
          </p:cNvPr>
          <p:cNvSpPr>
            <a:spLocks noGrp="1"/>
          </p:cNvSpPr>
          <p:nvPr>
            <p:ph type="title"/>
          </p:nvPr>
        </p:nvSpPr>
        <p:spPr/>
        <p:txBody>
          <a:bodyPr>
            <a:normAutofit fontScale="90000"/>
          </a:bodyPr>
          <a:lstStyle/>
          <a:p>
            <a:r>
              <a:rPr lang="en-US" sz="2700" b="1" dirty="0">
                <a:latin typeface="+mj-lt"/>
              </a:rPr>
              <a:t>7.4</a:t>
            </a:r>
            <a:r>
              <a:rPr lang="en-US" sz="2700" dirty="0">
                <a:latin typeface="+mj-lt"/>
              </a:rPr>
              <a:t> </a:t>
            </a:r>
            <a:r>
              <a:rPr lang="en-US" sz="2700" b="1" dirty="0">
                <a:latin typeface="+mj-lt"/>
              </a:rPr>
              <a:t>Demand and Supply in the Loanable Funds Market</a:t>
            </a:r>
            <a:endParaRPr lang="en-US" sz="2700" dirty="0">
              <a:latin typeface="+mj-lt"/>
            </a:endParaRPr>
          </a:p>
          <a:p>
            <a:endParaRPr lang="en-US" dirty="0"/>
          </a:p>
        </p:txBody>
      </p:sp>
      <p:pic>
        <p:nvPicPr>
          <p:cNvPr id="4" name="Picture 4" descr="Figure explained in text">
            <a:extLst>
              <a:ext uri="{FF2B5EF4-FFF2-40B4-BE49-F238E27FC236}">
                <a16:creationId xmlns:a16="http://schemas.microsoft.com/office/drawing/2014/main" id="{9FE7180A-3D5C-98A8-7D47-A9CEE415E862}"/>
              </a:ext>
            </a:extLst>
          </p:cNvPr>
          <p:cNvPicPr>
            <a:picLocks noChangeAspect="1"/>
          </p:cNvPicPr>
          <p:nvPr/>
        </p:nvPicPr>
        <p:blipFill>
          <a:blip r:embed="rId3"/>
          <a:stretch>
            <a:fillRect/>
          </a:stretch>
        </p:blipFill>
        <p:spPr>
          <a:xfrm>
            <a:off x="914400" y="1232195"/>
            <a:ext cx="4070838" cy="3083557"/>
          </a:xfrm>
          <a:prstGeom prst="rect">
            <a:avLst/>
          </a:prstGeom>
        </p:spPr>
      </p:pic>
      <p:sp>
        <p:nvSpPr>
          <p:cNvPr id="3" name="Text Placeholder 2">
            <a:extLst>
              <a:ext uri="{FF2B5EF4-FFF2-40B4-BE49-F238E27FC236}">
                <a16:creationId xmlns:a16="http://schemas.microsoft.com/office/drawing/2014/main" id="{8570B843-6939-94D5-4B19-7AC17B93BC5A}"/>
              </a:ext>
            </a:extLst>
          </p:cNvPr>
          <p:cNvSpPr>
            <a:spLocks noGrp="1"/>
          </p:cNvSpPr>
          <p:nvPr>
            <p:ph type="body" idx="1"/>
          </p:nvPr>
        </p:nvSpPr>
        <p:spPr>
          <a:xfrm>
            <a:off x="5173846" y="1106782"/>
            <a:ext cx="3860677" cy="3626717"/>
          </a:xfrm>
        </p:spPr>
        <p:txBody>
          <a:bodyPr>
            <a:normAutofit fontScale="92500" lnSpcReduction="10000"/>
          </a:bodyPr>
          <a:lstStyle/>
          <a:p>
            <a:r>
              <a:rPr lang="en-US" sz="2400" dirty="0">
                <a:latin typeface="+mn-lt"/>
              </a:rPr>
              <a:t>The horizontal axis of the financial market shows the quantity of money that is loaned or borrowed in this market. </a:t>
            </a:r>
          </a:p>
          <a:p>
            <a:pPr>
              <a:lnSpc>
                <a:spcPct val="114999"/>
              </a:lnSpc>
            </a:pPr>
            <a:endParaRPr lang="en-US" sz="2400" dirty="0">
              <a:latin typeface="+mn-lt"/>
            </a:endParaRPr>
          </a:p>
          <a:p>
            <a:pPr>
              <a:lnSpc>
                <a:spcPct val="114999"/>
              </a:lnSpc>
            </a:pPr>
            <a:r>
              <a:rPr lang="en-US" sz="2400" dirty="0">
                <a:latin typeface="+mn-lt"/>
              </a:rPr>
              <a:t>The vertical axis measures the real rate of interest. </a:t>
            </a:r>
          </a:p>
        </p:txBody>
      </p:sp>
    </p:spTree>
    <p:extLst>
      <p:ext uri="{BB962C8B-B14F-4D97-AF65-F5344CB8AC3E}">
        <p14:creationId xmlns:p14="http://schemas.microsoft.com/office/powerpoint/2010/main" val="16606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17015"/>
            <a:ext cx="8520600" cy="607800"/>
          </a:xfrm>
        </p:spPr>
        <p:txBody>
          <a:bodyPr>
            <a:normAutofit fontScale="90000"/>
          </a:bodyPr>
          <a:lstStyle/>
          <a:p>
            <a:r>
              <a:rPr lang="en-US" sz="3200" b="1" dirty="0"/>
              <a:t>7.4</a:t>
            </a:r>
            <a:r>
              <a:rPr lang="en-US" sz="3200" dirty="0"/>
              <a:t> </a:t>
            </a:r>
            <a:r>
              <a:rPr lang="en-US" sz="3200" b="1" dirty="0"/>
              <a:t>Demand and Supply in the Loanable Funds Market</a:t>
            </a:r>
            <a:endParaRPr lang="en-CA" dirty="0"/>
          </a:p>
        </p:txBody>
      </p:sp>
      <p:pic>
        <p:nvPicPr>
          <p:cNvPr id="4" name="Picture 4" descr="Figure explained in text">
            <a:extLst>
              <a:ext uri="{FF2B5EF4-FFF2-40B4-BE49-F238E27FC236}">
                <a16:creationId xmlns:a16="http://schemas.microsoft.com/office/drawing/2014/main" id="{9FE7180A-3D5C-98A8-7D47-A9CEE415E862}"/>
              </a:ext>
            </a:extLst>
          </p:cNvPr>
          <p:cNvPicPr>
            <a:picLocks noChangeAspect="1"/>
          </p:cNvPicPr>
          <p:nvPr/>
        </p:nvPicPr>
        <p:blipFill>
          <a:blip r:embed="rId2"/>
          <a:stretch>
            <a:fillRect/>
          </a:stretch>
        </p:blipFill>
        <p:spPr>
          <a:xfrm>
            <a:off x="160637" y="1466974"/>
            <a:ext cx="4070838" cy="3083557"/>
          </a:xfrm>
          <a:prstGeom prst="rect">
            <a:avLst/>
          </a:prstGeom>
        </p:spPr>
      </p:pic>
      <p:sp>
        <p:nvSpPr>
          <p:cNvPr id="5" name="TextBox 4"/>
          <p:cNvSpPr txBox="1"/>
          <p:nvPr/>
        </p:nvSpPr>
        <p:spPr>
          <a:xfrm>
            <a:off x="5387546" y="1025610"/>
            <a:ext cx="3175686" cy="2246769"/>
          </a:xfrm>
          <a:prstGeom prst="rect">
            <a:avLst/>
          </a:prstGeom>
          <a:noFill/>
        </p:spPr>
        <p:txBody>
          <a:bodyPr wrap="square" rtlCol="0">
            <a:spAutoFit/>
          </a:bodyPr>
          <a:lstStyle/>
          <a:p>
            <a:r>
              <a:rPr lang="en-CA" sz="2000" dirty="0"/>
              <a:t>A change in the interest rate, </a:t>
            </a:r>
            <a:r>
              <a:rPr lang="en-CA" sz="2000" i="1" dirty="0"/>
              <a:t>ceteris paribus</a:t>
            </a:r>
            <a:r>
              <a:rPr lang="en-CA" sz="2000" dirty="0"/>
              <a:t>, cause changes in the </a:t>
            </a:r>
            <a:r>
              <a:rPr lang="en-CA" sz="2000" b="1" dirty="0"/>
              <a:t>quantit</a:t>
            </a:r>
            <a:r>
              <a:rPr lang="en-CA" sz="2000" dirty="0"/>
              <a:t>y of the loanable funds, represented by </a:t>
            </a:r>
            <a:r>
              <a:rPr lang="en-CA" sz="2000" b="1" dirty="0"/>
              <a:t>movement along </a:t>
            </a:r>
            <a:r>
              <a:rPr lang="en-CA" sz="2000" dirty="0"/>
              <a:t>the LD or LS curves. </a:t>
            </a:r>
          </a:p>
        </p:txBody>
      </p:sp>
    </p:spTree>
    <p:extLst>
      <p:ext uri="{BB962C8B-B14F-4D97-AF65-F5344CB8AC3E}">
        <p14:creationId xmlns:p14="http://schemas.microsoft.com/office/powerpoint/2010/main" val="206929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22E0-F755-A21A-15A1-13198B83AE9C}"/>
              </a:ext>
            </a:extLst>
          </p:cNvPr>
          <p:cNvSpPr>
            <a:spLocks noGrp="1"/>
          </p:cNvSpPr>
          <p:nvPr>
            <p:ph type="title"/>
          </p:nvPr>
        </p:nvSpPr>
        <p:spPr/>
        <p:txBody>
          <a:bodyPr>
            <a:normAutofit fontScale="90000"/>
          </a:bodyPr>
          <a:lstStyle/>
          <a:p>
            <a:r>
              <a:rPr lang="en-US" sz="3300" b="1" dirty="0">
                <a:latin typeface="+mj-lt"/>
              </a:rPr>
              <a:t>7.5 Increase in Demand for Loanable Funds</a:t>
            </a:r>
            <a:endParaRPr lang="en-US" sz="3300" dirty="0">
              <a:latin typeface="+mj-lt"/>
            </a:endParaRPr>
          </a:p>
          <a:p>
            <a:endParaRPr lang="en-US" dirty="0"/>
          </a:p>
        </p:txBody>
      </p:sp>
      <p:pic>
        <p:nvPicPr>
          <p:cNvPr id="4" name="Picture 4" descr="Figure explained in text">
            <a:extLst>
              <a:ext uri="{FF2B5EF4-FFF2-40B4-BE49-F238E27FC236}">
                <a16:creationId xmlns:a16="http://schemas.microsoft.com/office/drawing/2014/main" id="{9BA22693-B567-9B58-C7A5-2A974060923D}"/>
              </a:ext>
            </a:extLst>
          </p:cNvPr>
          <p:cNvPicPr>
            <a:picLocks noChangeAspect="1"/>
          </p:cNvPicPr>
          <p:nvPr/>
        </p:nvPicPr>
        <p:blipFill>
          <a:blip r:embed="rId3"/>
          <a:stretch>
            <a:fillRect/>
          </a:stretch>
        </p:blipFill>
        <p:spPr>
          <a:xfrm>
            <a:off x="171460" y="1452314"/>
            <a:ext cx="4400540" cy="2804376"/>
          </a:xfrm>
          <a:prstGeom prst="rect">
            <a:avLst/>
          </a:prstGeom>
        </p:spPr>
      </p:pic>
      <p:sp>
        <p:nvSpPr>
          <p:cNvPr id="3" name="Text Placeholder 2">
            <a:extLst>
              <a:ext uri="{FF2B5EF4-FFF2-40B4-BE49-F238E27FC236}">
                <a16:creationId xmlns:a16="http://schemas.microsoft.com/office/drawing/2014/main" id="{5CFED1D2-0D49-1998-62D8-36D0A97A1969}"/>
              </a:ext>
            </a:extLst>
          </p:cNvPr>
          <p:cNvSpPr>
            <a:spLocks noGrp="1"/>
          </p:cNvSpPr>
          <p:nvPr>
            <p:ph type="body" idx="1"/>
          </p:nvPr>
        </p:nvSpPr>
        <p:spPr>
          <a:xfrm>
            <a:off x="4417707" y="1185002"/>
            <a:ext cx="4414593" cy="3339000"/>
          </a:xfrm>
        </p:spPr>
        <p:txBody>
          <a:bodyPr>
            <a:normAutofit fontScale="85000" lnSpcReduction="20000"/>
          </a:bodyPr>
          <a:lstStyle/>
          <a:p>
            <a:r>
              <a:rPr lang="en-US" sz="2000" dirty="0">
                <a:latin typeface="+mn-lt"/>
              </a:rPr>
              <a:t>Demand for more loans resulting from stronger economic growth results in an outward shift of the demand curve. Businesses expect a stronger economy will increase expected profits and they demand more loans.</a:t>
            </a:r>
          </a:p>
          <a:p>
            <a:endParaRPr lang="en-US" sz="2000" dirty="0">
              <a:latin typeface="+mn-lt"/>
            </a:endParaRPr>
          </a:p>
          <a:p>
            <a:pPr>
              <a:lnSpc>
                <a:spcPct val="114999"/>
              </a:lnSpc>
            </a:pPr>
            <a:r>
              <a:rPr lang="en-US" sz="2000" dirty="0">
                <a:latin typeface="+mn-lt"/>
              </a:rPr>
              <a:t>The interest rate will adjust until the market is in a new state of equilibrium. Compared to the initial equilibrium, both the real interest rate and quantity of loanable funds will increase. </a:t>
            </a:r>
          </a:p>
        </p:txBody>
      </p:sp>
    </p:spTree>
    <p:extLst>
      <p:ext uri="{BB962C8B-B14F-4D97-AF65-F5344CB8AC3E}">
        <p14:creationId xmlns:p14="http://schemas.microsoft.com/office/powerpoint/2010/main" val="3436296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BB91-44AD-9187-31A0-6BE0224D2E05}"/>
              </a:ext>
            </a:extLst>
          </p:cNvPr>
          <p:cNvSpPr>
            <a:spLocks noGrp="1"/>
          </p:cNvSpPr>
          <p:nvPr>
            <p:ph type="title"/>
          </p:nvPr>
        </p:nvSpPr>
        <p:spPr/>
        <p:txBody>
          <a:bodyPr>
            <a:noAutofit/>
          </a:bodyPr>
          <a:lstStyle/>
          <a:p>
            <a:r>
              <a:rPr lang="en-US" b="1" dirty="0">
                <a:latin typeface="+mj-lt"/>
              </a:rPr>
              <a:t>7.5 Decrease in Demand for Loanable Funds</a:t>
            </a:r>
            <a:endParaRPr lang="en-US" dirty="0">
              <a:latin typeface="+mj-lt"/>
            </a:endParaRPr>
          </a:p>
        </p:txBody>
      </p:sp>
      <p:pic>
        <p:nvPicPr>
          <p:cNvPr id="4" name="Picture 4" descr="Figure explained in text">
            <a:extLst>
              <a:ext uri="{FF2B5EF4-FFF2-40B4-BE49-F238E27FC236}">
                <a16:creationId xmlns:a16="http://schemas.microsoft.com/office/drawing/2014/main" id="{C17BCD11-AB64-2341-DE55-32A5CCC52D58}"/>
              </a:ext>
            </a:extLst>
          </p:cNvPr>
          <p:cNvPicPr>
            <a:picLocks noChangeAspect="1"/>
          </p:cNvPicPr>
          <p:nvPr/>
        </p:nvPicPr>
        <p:blipFill>
          <a:blip r:embed="rId3"/>
          <a:stretch>
            <a:fillRect/>
          </a:stretch>
        </p:blipFill>
        <p:spPr>
          <a:xfrm>
            <a:off x="237392" y="1461106"/>
            <a:ext cx="4097215" cy="2608150"/>
          </a:xfrm>
          <a:prstGeom prst="rect">
            <a:avLst/>
          </a:prstGeom>
        </p:spPr>
      </p:pic>
      <p:sp>
        <p:nvSpPr>
          <p:cNvPr id="3" name="Text Placeholder 2">
            <a:extLst>
              <a:ext uri="{FF2B5EF4-FFF2-40B4-BE49-F238E27FC236}">
                <a16:creationId xmlns:a16="http://schemas.microsoft.com/office/drawing/2014/main" id="{14A32FA9-5D3C-0A48-CE48-25A39188ACF9}"/>
              </a:ext>
            </a:extLst>
          </p:cNvPr>
          <p:cNvSpPr>
            <a:spLocks noGrp="1"/>
          </p:cNvSpPr>
          <p:nvPr>
            <p:ph type="body" idx="1"/>
          </p:nvPr>
        </p:nvSpPr>
        <p:spPr>
          <a:xfrm>
            <a:off x="4312199" y="1017800"/>
            <a:ext cx="4520101" cy="3715699"/>
          </a:xfrm>
        </p:spPr>
        <p:txBody>
          <a:bodyPr>
            <a:normAutofit fontScale="70000" lnSpcReduction="20000"/>
          </a:bodyPr>
          <a:lstStyle/>
          <a:p>
            <a:r>
              <a:rPr lang="en-US" sz="2400" dirty="0">
                <a:latin typeface="+mn-lt"/>
              </a:rPr>
              <a:t>A decrease in demand for loans due to lower consumer confidence results in an inward shift of the demand curve. As consumers buy less, sales decline, businesses cut down investments, so businesses demand less funds as well.</a:t>
            </a:r>
          </a:p>
          <a:p>
            <a:pPr marL="114300" indent="0">
              <a:buNone/>
            </a:pPr>
            <a:endParaRPr lang="en-US" sz="2400" dirty="0">
              <a:latin typeface="+mn-lt"/>
            </a:endParaRPr>
          </a:p>
          <a:p>
            <a:pPr>
              <a:lnSpc>
                <a:spcPct val="114999"/>
              </a:lnSpc>
            </a:pPr>
            <a:r>
              <a:rPr lang="en-US" sz="2400" dirty="0">
                <a:latin typeface="+mn-lt"/>
              </a:rPr>
              <a:t>The interest rate will adjust until the market is in a new state of equilibrium. Compared to the initial equilibrium, both the real interest rate and quantity of loanable funds will decrease</a:t>
            </a:r>
          </a:p>
        </p:txBody>
      </p:sp>
    </p:spTree>
    <p:extLst>
      <p:ext uri="{BB962C8B-B14F-4D97-AF65-F5344CB8AC3E}">
        <p14:creationId xmlns:p14="http://schemas.microsoft.com/office/powerpoint/2010/main" val="1622560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0899-EDBC-DB6E-4CCD-91D94CED08B3}"/>
              </a:ext>
            </a:extLst>
          </p:cNvPr>
          <p:cNvSpPr>
            <a:spLocks noGrp="1"/>
          </p:cNvSpPr>
          <p:nvPr>
            <p:ph type="title"/>
          </p:nvPr>
        </p:nvSpPr>
        <p:spPr/>
        <p:txBody>
          <a:bodyPr>
            <a:normAutofit fontScale="90000"/>
          </a:bodyPr>
          <a:lstStyle/>
          <a:p>
            <a:r>
              <a:rPr lang="en-US" sz="3300" b="1" dirty="0">
                <a:latin typeface="+mj-lt"/>
              </a:rPr>
              <a:t>7.5</a:t>
            </a:r>
            <a:r>
              <a:rPr lang="en-US" sz="3300" dirty="0">
                <a:latin typeface="+mj-lt"/>
              </a:rPr>
              <a:t> </a:t>
            </a:r>
            <a:r>
              <a:rPr lang="en-US" sz="3300" b="1" dirty="0">
                <a:latin typeface="+mj-lt"/>
              </a:rPr>
              <a:t>Increase in Supply of Loanable Funds</a:t>
            </a:r>
            <a:endParaRPr lang="en-US" sz="3300" dirty="0">
              <a:latin typeface="+mj-lt"/>
            </a:endParaRPr>
          </a:p>
          <a:p>
            <a:endParaRPr lang="en-US" dirty="0"/>
          </a:p>
        </p:txBody>
      </p:sp>
      <p:pic>
        <p:nvPicPr>
          <p:cNvPr id="4" name="Picture 4" descr="Figure explained in text">
            <a:extLst>
              <a:ext uri="{FF2B5EF4-FFF2-40B4-BE49-F238E27FC236}">
                <a16:creationId xmlns:a16="http://schemas.microsoft.com/office/drawing/2014/main" id="{B9765D6D-DB30-B3EB-18EC-C4AD4D8DCD1A}"/>
              </a:ext>
            </a:extLst>
          </p:cNvPr>
          <p:cNvPicPr>
            <a:picLocks noChangeAspect="1"/>
          </p:cNvPicPr>
          <p:nvPr/>
        </p:nvPicPr>
        <p:blipFill>
          <a:blip r:embed="rId3"/>
          <a:stretch>
            <a:fillRect/>
          </a:stretch>
        </p:blipFill>
        <p:spPr>
          <a:xfrm>
            <a:off x="311700" y="1642049"/>
            <a:ext cx="3961362" cy="2500656"/>
          </a:xfrm>
          <a:prstGeom prst="rect">
            <a:avLst/>
          </a:prstGeom>
        </p:spPr>
      </p:pic>
      <p:sp>
        <p:nvSpPr>
          <p:cNvPr id="3" name="Text Placeholder 2">
            <a:extLst>
              <a:ext uri="{FF2B5EF4-FFF2-40B4-BE49-F238E27FC236}">
                <a16:creationId xmlns:a16="http://schemas.microsoft.com/office/drawing/2014/main" id="{20F9C64B-B5C6-7FB7-D9A2-E2E9F3A8D17D}"/>
              </a:ext>
            </a:extLst>
          </p:cNvPr>
          <p:cNvSpPr>
            <a:spLocks noGrp="1"/>
          </p:cNvSpPr>
          <p:nvPr>
            <p:ph type="body" idx="1"/>
          </p:nvPr>
        </p:nvSpPr>
        <p:spPr>
          <a:xfrm>
            <a:off x="4418562" y="1017800"/>
            <a:ext cx="4413738" cy="3808199"/>
          </a:xfrm>
        </p:spPr>
        <p:txBody>
          <a:bodyPr>
            <a:normAutofit fontScale="85000" lnSpcReduction="10000"/>
          </a:bodyPr>
          <a:lstStyle/>
          <a:p>
            <a:r>
              <a:rPr lang="en-US" sz="2000" dirty="0">
                <a:latin typeface="+mn-lt"/>
              </a:rPr>
              <a:t>Increase in supply of funds due to economic slowdown results in an outward shift of the supply curve, as people save more and spend less. More savings increases supply of loanable funds.</a:t>
            </a:r>
          </a:p>
          <a:p>
            <a:endParaRPr lang="en-US" sz="2000" dirty="0">
              <a:latin typeface="+mn-lt"/>
            </a:endParaRPr>
          </a:p>
          <a:p>
            <a:r>
              <a:rPr lang="en-US" sz="2000" dirty="0">
                <a:latin typeface="+mn-lt"/>
              </a:rPr>
              <a:t>The interest rate will adjust until the market is in a new state of equilibrium. Compared to the initial equilibrium, the real interest rate will now be lower even though the quantity of loanable funds is now greater</a:t>
            </a:r>
          </a:p>
        </p:txBody>
      </p:sp>
    </p:spTree>
    <p:extLst>
      <p:ext uri="{BB962C8B-B14F-4D97-AF65-F5344CB8AC3E}">
        <p14:creationId xmlns:p14="http://schemas.microsoft.com/office/powerpoint/2010/main" val="429130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3130-EAD3-429D-23CB-BDFE9768CCFF}"/>
              </a:ext>
            </a:extLst>
          </p:cNvPr>
          <p:cNvSpPr>
            <a:spLocks noGrp="1"/>
          </p:cNvSpPr>
          <p:nvPr>
            <p:ph type="title"/>
          </p:nvPr>
        </p:nvSpPr>
        <p:spPr/>
        <p:txBody>
          <a:bodyPr>
            <a:normAutofit fontScale="90000"/>
          </a:bodyPr>
          <a:lstStyle/>
          <a:p>
            <a:r>
              <a:rPr lang="en-US" sz="3300" b="1" dirty="0">
                <a:latin typeface="+mj-lt"/>
              </a:rPr>
              <a:t>7.5</a:t>
            </a:r>
            <a:r>
              <a:rPr lang="en-US" sz="3300" dirty="0">
                <a:latin typeface="+mj-lt"/>
              </a:rPr>
              <a:t> </a:t>
            </a:r>
            <a:r>
              <a:rPr lang="en-US" sz="3300" b="1" dirty="0">
                <a:latin typeface="+mj-lt"/>
              </a:rPr>
              <a:t>Decrease in Supply of Loanable Funds</a:t>
            </a:r>
            <a:endParaRPr lang="en-US" sz="3300" dirty="0">
              <a:latin typeface="+mj-lt"/>
            </a:endParaRPr>
          </a:p>
          <a:p>
            <a:endParaRPr lang="en-US" dirty="0"/>
          </a:p>
        </p:txBody>
      </p:sp>
      <p:pic>
        <p:nvPicPr>
          <p:cNvPr id="4" name="Picture 4" descr="Figure explained in text">
            <a:extLst>
              <a:ext uri="{FF2B5EF4-FFF2-40B4-BE49-F238E27FC236}">
                <a16:creationId xmlns:a16="http://schemas.microsoft.com/office/drawing/2014/main" id="{237B057D-3F8C-9D60-CE8C-0748A7A36D11}"/>
              </a:ext>
            </a:extLst>
          </p:cNvPr>
          <p:cNvPicPr>
            <a:picLocks noChangeAspect="1"/>
          </p:cNvPicPr>
          <p:nvPr/>
        </p:nvPicPr>
        <p:blipFill>
          <a:blip r:embed="rId3"/>
          <a:stretch>
            <a:fillRect/>
          </a:stretch>
        </p:blipFill>
        <p:spPr>
          <a:xfrm>
            <a:off x="360485" y="1495572"/>
            <a:ext cx="4387360" cy="2486464"/>
          </a:xfrm>
          <a:prstGeom prst="rect">
            <a:avLst/>
          </a:prstGeom>
        </p:spPr>
      </p:pic>
      <p:sp>
        <p:nvSpPr>
          <p:cNvPr id="3" name="Text Placeholder 2">
            <a:extLst>
              <a:ext uri="{FF2B5EF4-FFF2-40B4-BE49-F238E27FC236}">
                <a16:creationId xmlns:a16="http://schemas.microsoft.com/office/drawing/2014/main" id="{92F183E8-0768-C9A0-18AA-E83754BA3776}"/>
              </a:ext>
            </a:extLst>
          </p:cNvPr>
          <p:cNvSpPr>
            <a:spLocks noGrp="1"/>
          </p:cNvSpPr>
          <p:nvPr>
            <p:ph type="body" idx="1"/>
          </p:nvPr>
        </p:nvSpPr>
        <p:spPr>
          <a:xfrm>
            <a:off x="4572000" y="1017800"/>
            <a:ext cx="4514421" cy="3818359"/>
          </a:xfrm>
        </p:spPr>
        <p:txBody>
          <a:bodyPr>
            <a:normAutofit fontScale="85000" lnSpcReduction="20000"/>
          </a:bodyPr>
          <a:lstStyle/>
          <a:p>
            <a:r>
              <a:rPr lang="en-US" sz="2400" dirty="0">
                <a:latin typeface="+mn-lt"/>
              </a:rPr>
              <a:t>Decrease in supply of funds results in an inward shift of the supply curve. This could happen when wealth goes up and people spend more and save less.</a:t>
            </a:r>
          </a:p>
          <a:p>
            <a:endParaRPr lang="en-US" sz="2400" dirty="0">
              <a:latin typeface="+mn-lt"/>
            </a:endParaRPr>
          </a:p>
          <a:p>
            <a:pPr>
              <a:lnSpc>
                <a:spcPct val="114999"/>
              </a:lnSpc>
            </a:pPr>
            <a:r>
              <a:rPr lang="en-US" sz="2400" dirty="0">
                <a:latin typeface="+mn-lt"/>
              </a:rPr>
              <a:t>The interest rate will adjust until the market is in a new state of equilibrium. Compared to the initial equilibrium, both the real interest rate and quantity of loanable funds will increase. </a:t>
            </a:r>
          </a:p>
        </p:txBody>
      </p:sp>
    </p:spTree>
    <p:extLst>
      <p:ext uri="{BB962C8B-B14F-4D97-AF65-F5344CB8AC3E}">
        <p14:creationId xmlns:p14="http://schemas.microsoft.com/office/powerpoint/2010/main" val="2565630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C468-540E-2912-52F0-360A1ABCEDD0}"/>
              </a:ext>
            </a:extLst>
          </p:cNvPr>
          <p:cNvSpPr>
            <a:spLocks noGrp="1"/>
          </p:cNvSpPr>
          <p:nvPr>
            <p:ph type="title"/>
          </p:nvPr>
        </p:nvSpPr>
        <p:spPr/>
        <p:txBody>
          <a:bodyPr>
            <a:normAutofit fontScale="90000"/>
          </a:bodyPr>
          <a:lstStyle/>
          <a:p>
            <a:r>
              <a:rPr lang="en-US" sz="3100" b="1" dirty="0">
                <a:latin typeface="+mj-lt"/>
              </a:rPr>
              <a:t>7.5</a:t>
            </a:r>
            <a:r>
              <a:rPr lang="en-US" sz="3100" dirty="0">
                <a:latin typeface="+mj-lt"/>
              </a:rPr>
              <a:t> </a:t>
            </a:r>
            <a:r>
              <a:rPr lang="en-US" sz="3100" b="1" dirty="0">
                <a:latin typeface="+mj-lt"/>
              </a:rPr>
              <a:t>A Decrease in the Supply of Loanable Funds (Public Sector) – Crowding Out</a:t>
            </a:r>
            <a:endParaRPr lang="en-US" sz="3100" dirty="0">
              <a:latin typeface="+mj-lt"/>
            </a:endParaRPr>
          </a:p>
          <a:p>
            <a:endParaRPr lang="en-US" dirty="0"/>
          </a:p>
        </p:txBody>
      </p:sp>
      <p:pic>
        <p:nvPicPr>
          <p:cNvPr id="4" name="Picture 4" descr="Figure explained in text">
            <a:extLst>
              <a:ext uri="{FF2B5EF4-FFF2-40B4-BE49-F238E27FC236}">
                <a16:creationId xmlns:a16="http://schemas.microsoft.com/office/drawing/2014/main" id="{A4D00ACB-ADCB-46AF-DFF0-10571F77ABA2}"/>
              </a:ext>
            </a:extLst>
          </p:cNvPr>
          <p:cNvPicPr>
            <a:picLocks noChangeAspect="1"/>
          </p:cNvPicPr>
          <p:nvPr/>
        </p:nvPicPr>
        <p:blipFill>
          <a:blip r:embed="rId3"/>
          <a:stretch>
            <a:fillRect/>
          </a:stretch>
        </p:blipFill>
        <p:spPr>
          <a:xfrm>
            <a:off x="254977" y="1689003"/>
            <a:ext cx="4053253" cy="2591972"/>
          </a:xfrm>
          <a:prstGeom prst="rect">
            <a:avLst/>
          </a:prstGeom>
        </p:spPr>
      </p:pic>
      <p:sp>
        <p:nvSpPr>
          <p:cNvPr id="3" name="Text Placeholder 2">
            <a:extLst>
              <a:ext uri="{FF2B5EF4-FFF2-40B4-BE49-F238E27FC236}">
                <a16:creationId xmlns:a16="http://schemas.microsoft.com/office/drawing/2014/main" id="{B6B103D3-324E-05C4-494A-2935EF8CBEAE}"/>
              </a:ext>
            </a:extLst>
          </p:cNvPr>
          <p:cNvSpPr>
            <a:spLocks noGrp="1"/>
          </p:cNvSpPr>
          <p:nvPr>
            <p:ph type="body" idx="1"/>
          </p:nvPr>
        </p:nvSpPr>
        <p:spPr>
          <a:xfrm>
            <a:off x="4135120" y="1412240"/>
            <a:ext cx="4907280" cy="3434079"/>
          </a:xfrm>
        </p:spPr>
        <p:txBody>
          <a:bodyPr>
            <a:normAutofit fontScale="92500" lnSpcReduction="10000"/>
          </a:bodyPr>
          <a:lstStyle/>
          <a:p>
            <a:r>
              <a:rPr lang="en-US" sz="2000" dirty="0">
                <a:latin typeface="+mn-lt"/>
              </a:rPr>
              <a:t>As government budget deficit increases, the gap between G and (T + TR) increases, and government </a:t>
            </a:r>
            <a:r>
              <a:rPr lang="en-US" sz="2000" dirty="0" err="1">
                <a:latin typeface="+mn-lt"/>
              </a:rPr>
              <a:t>dissavings</a:t>
            </a:r>
            <a:r>
              <a:rPr lang="en-US" sz="2000" dirty="0">
                <a:latin typeface="+mn-lt"/>
              </a:rPr>
              <a:t> increases.</a:t>
            </a:r>
          </a:p>
          <a:p>
            <a:pPr>
              <a:lnSpc>
                <a:spcPct val="114999"/>
              </a:lnSpc>
            </a:pPr>
            <a:r>
              <a:rPr lang="en-US" sz="2000" dirty="0">
                <a:latin typeface="+mn-lt"/>
              </a:rPr>
              <a:t>As aggregate savings fall, supply of loanable funds decreases, and interest rates rise. Investment decreases.</a:t>
            </a:r>
          </a:p>
          <a:p>
            <a:pPr>
              <a:lnSpc>
                <a:spcPct val="114999"/>
              </a:lnSpc>
            </a:pPr>
            <a:r>
              <a:rPr lang="en-US" sz="2000" b="1" dirty="0">
                <a:latin typeface="+mn-lt"/>
              </a:rPr>
              <a:t>Crowding out </a:t>
            </a:r>
            <a:r>
              <a:rPr lang="en-US" sz="2000" dirty="0">
                <a:latin typeface="+mn-lt"/>
              </a:rPr>
              <a:t>is when private sector investment is crowded out due to rising interest rate. </a:t>
            </a:r>
          </a:p>
          <a:p>
            <a:pPr>
              <a:lnSpc>
                <a:spcPct val="114999"/>
              </a:lnSpc>
            </a:pPr>
            <a:endParaRPr lang="en-US" dirty="0"/>
          </a:p>
          <a:p>
            <a:pPr>
              <a:lnSpc>
                <a:spcPct val="114999"/>
              </a:lnSpc>
            </a:pPr>
            <a:endParaRPr lang="en-US" dirty="0"/>
          </a:p>
        </p:txBody>
      </p:sp>
    </p:spTree>
    <p:extLst>
      <p:ext uri="{BB962C8B-B14F-4D97-AF65-F5344CB8AC3E}">
        <p14:creationId xmlns:p14="http://schemas.microsoft.com/office/powerpoint/2010/main" val="150094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4391-9C25-BB45-E5FB-26FD70691F04}"/>
              </a:ext>
            </a:extLst>
          </p:cNvPr>
          <p:cNvSpPr>
            <a:spLocks noGrp="1"/>
          </p:cNvSpPr>
          <p:nvPr>
            <p:ph type="title"/>
          </p:nvPr>
        </p:nvSpPr>
        <p:spPr/>
        <p:txBody>
          <a:bodyPr>
            <a:noAutofit/>
          </a:bodyPr>
          <a:lstStyle/>
          <a:p>
            <a:r>
              <a:rPr lang="en-US" b="1" dirty="0">
                <a:latin typeface="Arial"/>
                <a:cs typeface="Arial"/>
              </a:rPr>
              <a:t>7.6 Key Terms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7DF5142-B2A2-AC95-BAB7-136C07B69263}"/>
              </a:ext>
            </a:extLst>
          </p:cNvPr>
          <p:cNvSpPr>
            <a:spLocks noGrp="1"/>
          </p:cNvSpPr>
          <p:nvPr>
            <p:ph type="body" idx="1"/>
          </p:nvPr>
        </p:nvSpPr>
        <p:spPr>
          <a:xfrm>
            <a:off x="311700" y="1017800"/>
            <a:ext cx="8520600" cy="3818360"/>
          </a:xfrm>
        </p:spPr>
        <p:txBody>
          <a:bodyPr>
            <a:noAutofit/>
          </a:bodyPr>
          <a:lstStyle/>
          <a:p>
            <a:r>
              <a:rPr lang="en-CA" dirty="0">
                <a:latin typeface="+mn-lt"/>
              </a:rPr>
              <a:t>Bank Loan</a:t>
            </a:r>
            <a:endParaRPr lang="en-CA" dirty="0">
              <a:solidFill>
                <a:srgbClr val="000000"/>
              </a:solidFill>
              <a:latin typeface="+mn-lt"/>
              <a:cs typeface="Arial" panose="020B0604020202020204" pitchFamily="34" charset="0"/>
            </a:endParaRPr>
          </a:p>
          <a:p>
            <a:pPr>
              <a:lnSpc>
                <a:spcPct val="114999"/>
              </a:lnSpc>
            </a:pPr>
            <a:r>
              <a:rPr lang="en-CA" dirty="0">
                <a:latin typeface="+mn-lt"/>
              </a:rPr>
              <a:t>Bond</a:t>
            </a:r>
          </a:p>
          <a:p>
            <a:pPr>
              <a:lnSpc>
                <a:spcPct val="114999"/>
              </a:lnSpc>
            </a:pPr>
            <a:r>
              <a:rPr lang="en-CA" dirty="0">
                <a:latin typeface="+mn-lt"/>
              </a:rPr>
              <a:t>Consumer Price Index (CPI)</a:t>
            </a:r>
          </a:p>
          <a:p>
            <a:pPr>
              <a:lnSpc>
                <a:spcPct val="114999"/>
              </a:lnSpc>
            </a:pPr>
            <a:r>
              <a:rPr lang="en-CA" dirty="0">
                <a:latin typeface="+mn-lt"/>
              </a:rPr>
              <a:t>Corporation</a:t>
            </a:r>
          </a:p>
          <a:p>
            <a:pPr>
              <a:lnSpc>
                <a:spcPct val="114999"/>
              </a:lnSpc>
            </a:pPr>
            <a:r>
              <a:rPr lang="en-CA" dirty="0">
                <a:latin typeface="+mn-lt"/>
              </a:rPr>
              <a:t>Crowding Out</a:t>
            </a:r>
          </a:p>
          <a:p>
            <a:pPr>
              <a:lnSpc>
                <a:spcPct val="114999"/>
              </a:lnSpc>
            </a:pPr>
            <a:r>
              <a:rPr lang="en-CA" dirty="0">
                <a:latin typeface="+mn-lt"/>
              </a:rPr>
              <a:t>Financial markets</a:t>
            </a:r>
          </a:p>
          <a:p>
            <a:pPr>
              <a:lnSpc>
                <a:spcPct val="114999"/>
              </a:lnSpc>
            </a:pPr>
            <a:r>
              <a:rPr lang="en-CA" dirty="0">
                <a:latin typeface="+mn-lt"/>
              </a:rPr>
              <a:t>GDP deflator</a:t>
            </a:r>
          </a:p>
          <a:p>
            <a:pPr>
              <a:lnSpc>
                <a:spcPct val="114999"/>
              </a:lnSpc>
            </a:pPr>
            <a:r>
              <a:rPr lang="en-CA" dirty="0">
                <a:latin typeface="+mn-lt"/>
              </a:rPr>
              <a:t>Interest rate</a:t>
            </a:r>
          </a:p>
          <a:p>
            <a:pPr>
              <a:lnSpc>
                <a:spcPct val="114999"/>
              </a:lnSpc>
            </a:pPr>
            <a:r>
              <a:rPr lang="en-CA" dirty="0">
                <a:latin typeface="+mn-lt"/>
              </a:rPr>
              <a:t>Investment</a:t>
            </a:r>
          </a:p>
          <a:p>
            <a:pPr>
              <a:lnSpc>
                <a:spcPct val="114999"/>
              </a:lnSpc>
            </a:pPr>
            <a:r>
              <a:rPr lang="en-CA" dirty="0">
                <a:latin typeface="+mn-lt"/>
              </a:rPr>
              <a:t>Loanable Funds Market</a:t>
            </a:r>
          </a:p>
          <a:p>
            <a:pPr>
              <a:lnSpc>
                <a:spcPct val="114999"/>
              </a:lnSpc>
            </a:pPr>
            <a:r>
              <a:rPr lang="en-CA" dirty="0">
                <a:latin typeface="+mn-lt"/>
              </a:rPr>
              <a:t>Securities</a:t>
            </a:r>
          </a:p>
          <a:p>
            <a:pPr>
              <a:lnSpc>
                <a:spcPct val="114999"/>
              </a:lnSpc>
            </a:pPr>
            <a:r>
              <a:rPr lang="en-CA" dirty="0">
                <a:latin typeface="+mn-lt"/>
              </a:rPr>
              <a:t>Stock</a:t>
            </a:r>
          </a:p>
        </p:txBody>
      </p:sp>
    </p:spTree>
    <p:extLst>
      <p:ext uri="{BB962C8B-B14F-4D97-AF65-F5344CB8AC3E}">
        <p14:creationId xmlns:p14="http://schemas.microsoft.com/office/powerpoint/2010/main" val="318398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latin typeface="+mj-lt"/>
              </a:rPr>
              <a:t>Learning Outcomes</a:t>
            </a:r>
            <a:endParaRPr lang="en-CA"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noAutofit/>
          </a:bodyPr>
          <a:lstStyle/>
          <a:p>
            <a:pPr marL="114300" indent="0">
              <a:lnSpc>
                <a:spcPct val="114999"/>
              </a:lnSpc>
              <a:buNone/>
            </a:pPr>
            <a:r>
              <a:rPr lang="en-US" sz="2400" dirty="0">
                <a:solidFill>
                  <a:srgbClr val="080808"/>
                </a:solidFill>
                <a:latin typeface="Arial"/>
              </a:rPr>
              <a:t>At the end of this chapter, you will be able to:</a:t>
            </a:r>
          </a:p>
          <a:p>
            <a:pPr marL="114300" indent="0">
              <a:lnSpc>
                <a:spcPct val="114999"/>
              </a:lnSpc>
              <a:buNone/>
            </a:pPr>
            <a:endParaRPr lang="en-US" sz="2400" dirty="0">
              <a:latin typeface="Arial"/>
            </a:endParaRPr>
          </a:p>
          <a:p>
            <a:pPr algn="l">
              <a:buFont typeface="Roboto" panose="020B0604020202020204" pitchFamily="34" charset="0"/>
              <a:buChar char="●"/>
            </a:pPr>
            <a:r>
              <a:rPr lang="en-CA" sz="2400" b="0" i="0" u="none" strike="noStrike" dirty="0">
                <a:effectLst/>
              </a:rPr>
              <a:t>Explain </a:t>
            </a:r>
            <a:r>
              <a:rPr lang="en-CA" sz="2400" dirty="0"/>
              <a:t>Saving, Investment and the Financial System</a:t>
            </a:r>
          </a:p>
          <a:p>
            <a:pPr>
              <a:lnSpc>
                <a:spcPct val="114999"/>
              </a:lnSpc>
              <a:buFont typeface="Roboto" panose="020B0604020202020204" pitchFamily="34" charset="0"/>
              <a:buChar char="●"/>
            </a:pPr>
            <a:r>
              <a:rPr lang="en-CA" sz="2400" dirty="0"/>
              <a:t>Examine the Loanable Funds Market</a:t>
            </a:r>
          </a:p>
          <a:p>
            <a:pPr>
              <a:lnSpc>
                <a:spcPct val="114999"/>
              </a:lnSpc>
              <a:buFont typeface="Roboto" panose="020B0604020202020204" pitchFamily="34" charset="0"/>
              <a:buChar char="●"/>
            </a:pPr>
            <a:r>
              <a:rPr lang="en-CA" sz="2400" dirty="0"/>
              <a:t>Define the Crowding Out Effect</a:t>
            </a:r>
          </a:p>
          <a:p>
            <a:pPr algn="l">
              <a:lnSpc>
                <a:spcPct val="114999"/>
              </a:lnSpc>
              <a:buFont typeface="Arial" panose="020B0604020202020204" pitchFamily="34" charset="0"/>
              <a:buChar char="•"/>
            </a:pPr>
            <a:endParaRPr lang="en-CA" sz="2000" b="0" i="0" u="none" strike="noStrike" dirty="0">
              <a:solidFill>
                <a:srgbClr val="000000"/>
              </a:solidFill>
              <a:effectLst/>
              <a:latin typeface="Arial" panose="020B0604020202020204" pitchFamily="34" charset="0"/>
              <a:cs typeface="Arial" panose="020B0604020202020204" pitchFamily="34" charset="0"/>
            </a:endParaRPr>
          </a:p>
          <a:p>
            <a:pPr marL="114300" indent="0">
              <a:lnSpc>
                <a:spcPct val="114999"/>
              </a:lnSpc>
              <a:buNone/>
            </a:pPr>
            <a:endParaRPr lang="en-US" sz="2000"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2384-8204-0A28-269F-D4CF048EEA6A}"/>
              </a:ext>
            </a:extLst>
          </p:cNvPr>
          <p:cNvSpPr>
            <a:spLocks noGrp="1"/>
          </p:cNvSpPr>
          <p:nvPr>
            <p:ph type="title"/>
          </p:nvPr>
        </p:nvSpPr>
        <p:spPr/>
        <p:txBody>
          <a:bodyPr>
            <a:noAutofit/>
          </a:bodyPr>
          <a:lstStyle/>
          <a:p>
            <a:r>
              <a:rPr lang="en-US" b="1" dirty="0">
                <a:latin typeface="+mj-lt"/>
              </a:rPr>
              <a:t>7.0 Introduction</a:t>
            </a:r>
          </a:p>
        </p:txBody>
      </p:sp>
      <p:sp>
        <p:nvSpPr>
          <p:cNvPr id="3" name="Text Placeholder 2">
            <a:extLst>
              <a:ext uri="{FF2B5EF4-FFF2-40B4-BE49-F238E27FC236}">
                <a16:creationId xmlns:a16="http://schemas.microsoft.com/office/drawing/2014/main" id="{B690CCC1-6103-18CA-D406-CBF2EE008468}"/>
              </a:ext>
            </a:extLst>
          </p:cNvPr>
          <p:cNvSpPr>
            <a:spLocks noGrp="1"/>
          </p:cNvSpPr>
          <p:nvPr>
            <p:ph type="body" idx="1"/>
          </p:nvPr>
        </p:nvSpPr>
        <p:spPr/>
        <p:txBody>
          <a:bodyPr>
            <a:normAutofit/>
          </a:bodyPr>
          <a:lstStyle/>
          <a:p>
            <a:pPr marL="114300" indent="0">
              <a:buNone/>
            </a:pPr>
            <a:r>
              <a:rPr lang="en-US" sz="2400" b="1" dirty="0">
                <a:solidFill>
                  <a:schemeClr val="tx1"/>
                </a:solidFill>
                <a:latin typeface="+mn-lt"/>
              </a:rPr>
              <a:t>Question:</a:t>
            </a:r>
            <a:r>
              <a:rPr lang="en-US" sz="2400" dirty="0">
                <a:latin typeface="+mn-lt"/>
              </a:rPr>
              <a:t> </a:t>
            </a:r>
            <a:r>
              <a:rPr lang="en-US" sz="2400" i="1" dirty="0">
                <a:latin typeface="+mn-lt"/>
              </a:rPr>
              <a:t>Where do households, businesses and governments find the money to finance their expenditures?</a:t>
            </a:r>
          </a:p>
          <a:p>
            <a:pPr marL="114300" indent="0">
              <a:lnSpc>
                <a:spcPct val="114999"/>
              </a:lnSpc>
              <a:buNone/>
            </a:pPr>
            <a:endParaRPr lang="en-US" sz="2400" dirty="0">
              <a:latin typeface="+mn-lt"/>
            </a:endParaRPr>
          </a:p>
          <a:p>
            <a:pPr>
              <a:lnSpc>
                <a:spcPct val="114999"/>
              </a:lnSpc>
            </a:pPr>
            <a:r>
              <a:rPr lang="en-US" sz="2400" dirty="0">
                <a:latin typeface="+mn-lt"/>
              </a:rPr>
              <a:t>Financial markets are where savers put their savings to work, and borrowers find funding to borrow. </a:t>
            </a:r>
          </a:p>
          <a:p>
            <a:pPr marL="114300" indent="0">
              <a:lnSpc>
                <a:spcPct val="114999"/>
              </a:lnSpc>
              <a:buNone/>
            </a:pPr>
            <a:endParaRPr lang="en-US" sz="2400" dirty="0">
              <a:latin typeface="+mn-lt"/>
            </a:endParaRPr>
          </a:p>
          <a:p>
            <a:pPr marL="114300" indent="0">
              <a:lnSpc>
                <a:spcPct val="114999"/>
              </a:lnSpc>
              <a:buNone/>
            </a:pPr>
            <a:endParaRPr lang="en-US" dirty="0"/>
          </a:p>
          <a:p>
            <a:pPr marL="114300" indent="0">
              <a:lnSpc>
                <a:spcPct val="114999"/>
              </a:lnSpc>
              <a:buNone/>
            </a:pPr>
            <a:endParaRPr lang="en-US" dirty="0"/>
          </a:p>
          <a:p>
            <a:pPr>
              <a:lnSpc>
                <a:spcPct val="114999"/>
              </a:lnSpc>
            </a:pPr>
            <a:endParaRPr lang="en-US" dirty="0"/>
          </a:p>
        </p:txBody>
      </p:sp>
    </p:spTree>
    <p:extLst>
      <p:ext uri="{BB962C8B-B14F-4D97-AF65-F5344CB8AC3E}">
        <p14:creationId xmlns:p14="http://schemas.microsoft.com/office/powerpoint/2010/main" val="4221072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70725"/>
            <a:ext cx="8520600" cy="607800"/>
          </a:xfrm>
        </p:spPr>
        <p:txBody>
          <a:bodyPr>
            <a:noAutofit/>
          </a:bodyPr>
          <a:lstStyle/>
          <a:p>
            <a:r>
              <a:rPr lang="en-US" b="1" dirty="0">
                <a:latin typeface="+mj-lt"/>
              </a:rPr>
              <a:t>7.1 Financial Markets I</a:t>
            </a:r>
            <a:endParaRPr lang="en-CA" dirty="0">
              <a:latin typeface="+mj-lt"/>
            </a:endParaRPr>
          </a:p>
        </p:txBody>
      </p:sp>
      <p:pic>
        <p:nvPicPr>
          <p:cNvPr id="7" name="Picture 6" descr="Total Value of Canadian Households Net Savings, 2000 – 2021 Canadian households saved almost $159 billion in 2021. ">
            <a:extLst>
              <a:ext uri="{FF2B5EF4-FFF2-40B4-BE49-F238E27FC236}">
                <a16:creationId xmlns:a16="http://schemas.microsoft.com/office/drawing/2014/main" id="{73D471E1-4A7E-CDD2-93A7-B27D00CB368C}"/>
              </a:ext>
            </a:extLst>
          </p:cNvPr>
          <p:cNvPicPr>
            <a:picLocks noChangeAspect="1"/>
          </p:cNvPicPr>
          <p:nvPr/>
        </p:nvPicPr>
        <p:blipFill>
          <a:blip r:embed="rId3"/>
          <a:stretch>
            <a:fillRect/>
          </a:stretch>
        </p:blipFill>
        <p:spPr>
          <a:xfrm>
            <a:off x="311700" y="1017800"/>
            <a:ext cx="3545840" cy="3878431"/>
          </a:xfrm>
          <a:prstGeom prst="rect">
            <a:avLst/>
          </a:prstGeom>
        </p:spPr>
      </p:pic>
      <p:sp>
        <p:nvSpPr>
          <p:cNvPr id="9" name="Text Placeholder 8">
            <a:extLst>
              <a:ext uri="{FF2B5EF4-FFF2-40B4-BE49-F238E27FC236}">
                <a16:creationId xmlns:a16="http://schemas.microsoft.com/office/drawing/2014/main" id="{5A06460A-EF8C-D7CC-B212-9AE411475020}"/>
              </a:ext>
            </a:extLst>
          </p:cNvPr>
          <p:cNvSpPr>
            <a:spLocks noGrp="1"/>
          </p:cNvSpPr>
          <p:nvPr>
            <p:ph type="body" idx="1"/>
          </p:nvPr>
        </p:nvSpPr>
        <p:spPr>
          <a:xfrm>
            <a:off x="4319752" y="1229875"/>
            <a:ext cx="4512548" cy="3339000"/>
          </a:xfrm>
        </p:spPr>
        <p:txBody>
          <a:bodyPr>
            <a:noAutofit/>
          </a:bodyPr>
          <a:lstStyle/>
          <a:p>
            <a:pPr marL="114300" marR="0" lvl="0" indent="0" algn="l" defTabSz="914400" rtl="0" eaLnBrk="1" fontAlgn="auto" latinLnBrk="0" hangingPunct="1">
              <a:lnSpc>
                <a:spcPct val="114999"/>
              </a:lnSpc>
              <a:spcBef>
                <a:spcPts val="0"/>
              </a:spcBef>
              <a:spcAft>
                <a:spcPts val="0"/>
              </a:spcAft>
              <a:buClr>
                <a:srgbClr val="434343"/>
              </a:buClr>
              <a:buSzPts val="1800"/>
              <a:buFont typeface="Roboto"/>
              <a:buNone/>
              <a:tabLst/>
              <a:defRPr/>
            </a:pPr>
            <a:r>
              <a:rPr kumimoji="0" lang="en-US" sz="2000" b="1" i="0" u="none" strike="noStrike" kern="0" cap="none" spc="0" normalizeH="0" baseline="0" noProof="0" dirty="0">
                <a:ln>
                  <a:noFill/>
                </a:ln>
                <a:solidFill>
                  <a:srgbClr val="2A3990"/>
                </a:solidFill>
                <a:effectLst/>
                <a:uLnTx/>
                <a:uFillTx/>
                <a:latin typeface="+mn-lt"/>
                <a:ea typeface="Roboto"/>
                <a:cs typeface="Roboto"/>
                <a:sym typeface="Roboto"/>
              </a:rPr>
              <a:t>Question:</a:t>
            </a:r>
            <a:r>
              <a:rPr kumimoji="0" lang="en-US" sz="2000" b="0" i="0" u="none" strike="noStrike" kern="0" cap="none" spc="0" normalizeH="0" baseline="0" noProof="0" dirty="0">
                <a:ln>
                  <a:noFill/>
                </a:ln>
                <a:solidFill>
                  <a:srgbClr val="434343"/>
                </a:solidFill>
                <a:effectLst/>
                <a:uLnTx/>
                <a:uFillTx/>
                <a:latin typeface="+mn-lt"/>
                <a:ea typeface="Roboto"/>
                <a:cs typeface="Roboto"/>
                <a:sym typeface="Roboto"/>
              </a:rPr>
              <a:t> </a:t>
            </a:r>
            <a:r>
              <a:rPr kumimoji="0" lang="en-US" sz="2000" b="0" i="1" u="none" strike="noStrike" kern="0" cap="none" spc="0" normalizeH="0" baseline="0" noProof="0" dirty="0">
                <a:ln>
                  <a:noFill/>
                </a:ln>
                <a:solidFill>
                  <a:srgbClr val="434343"/>
                </a:solidFill>
                <a:effectLst/>
                <a:uLnTx/>
                <a:uFillTx/>
                <a:latin typeface="+mn-lt"/>
                <a:ea typeface="Roboto"/>
                <a:cs typeface="Roboto"/>
                <a:sym typeface="Roboto"/>
              </a:rPr>
              <a:t>Canadian households saved almost </a:t>
            </a:r>
            <a:r>
              <a:rPr kumimoji="0" lang="en-US" sz="2000" b="1" i="1" u="none" strike="noStrike" kern="0" cap="none" spc="0" normalizeH="0" baseline="0" noProof="0" dirty="0">
                <a:ln>
                  <a:noFill/>
                </a:ln>
                <a:solidFill>
                  <a:srgbClr val="434343"/>
                </a:solidFill>
                <a:effectLst/>
                <a:uLnTx/>
                <a:uFillTx/>
                <a:latin typeface="+mn-lt"/>
                <a:ea typeface="Roboto"/>
                <a:cs typeface="Roboto"/>
                <a:sym typeface="Roboto"/>
              </a:rPr>
              <a:t>$159 billion in 2021</a:t>
            </a:r>
            <a:r>
              <a:rPr kumimoji="0" lang="en-US" sz="2000" b="0" i="1" u="none" strike="noStrike" kern="0" cap="none" spc="0" normalizeH="0" baseline="0" noProof="0" dirty="0">
                <a:ln>
                  <a:noFill/>
                </a:ln>
                <a:solidFill>
                  <a:srgbClr val="434343"/>
                </a:solidFill>
                <a:effectLst/>
                <a:uLnTx/>
                <a:uFillTx/>
                <a:latin typeface="+mn-lt"/>
                <a:ea typeface="Roboto"/>
                <a:cs typeface="Roboto"/>
                <a:sym typeface="Roboto"/>
              </a:rPr>
              <a:t>.Where do these savings go?</a:t>
            </a:r>
            <a:endParaRPr kumimoji="0" lang="en-US" sz="2000" b="0" i="0" u="none" strike="noStrike" kern="0" cap="none" spc="0" normalizeH="0" baseline="0" noProof="0" dirty="0">
              <a:ln>
                <a:noFill/>
              </a:ln>
              <a:solidFill>
                <a:srgbClr val="434343"/>
              </a:solidFill>
              <a:effectLst/>
              <a:uLnTx/>
              <a:uFillTx/>
              <a:latin typeface="+mn-lt"/>
              <a:ea typeface="Roboto"/>
              <a:cs typeface="Roboto"/>
              <a:sym typeface="Roboto"/>
            </a:endParaRPr>
          </a:p>
          <a:p>
            <a:pPr marL="114300" marR="0" lvl="0" indent="0" algn="l" defTabSz="914400" rtl="0" eaLnBrk="1" fontAlgn="auto" latinLnBrk="0" hangingPunct="1">
              <a:lnSpc>
                <a:spcPct val="114999"/>
              </a:lnSpc>
              <a:spcBef>
                <a:spcPts val="0"/>
              </a:spcBef>
              <a:spcAft>
                <a:spcPts val="0"/>
              </a:spcAft>
              <a:buClr>
                <a:srgbClr val="434343"/>
              </a:buClr>
              <a:buSzPts val="1800"/>
              <a:buFont typeface="Roboto"/>
              <a:buNone/>
              <a:tabLst/>
              <a:defRPr/>
            </a:pPr>
            <a:endParaRPr kumimoji="0" lang="en-US" sz="2000" b="0" i="1" u="none" strike="noStrike" kern="0" cap="none" spc="0" normalizeH="0" baseline="0" noProof="0" dirty="0">
              <a:ln>
                <a:noFill/>
              </a:ln>
              <a:solidFill>
                <a:srgbClr val="434343"/>
              </a:solidFill>
              <a:effectLst/>
              <a:uLnTx/>
              <a:uFillTx/>
              <a:latin typeface="+mn-lt"/>
              <a:ea typeface="Roboto"/>
              <a:cs typeface="Roboto"/>
              <a:sym typeface="Roboto"/>
            </a:endParaRPr>
          </a:p>
          <a:p>
            <a:pPr marL="400050" marR="0" lvl="0" indent="-285750" algn="l" defTabSz="914400" rtl="0" eaLnBrk="1" fontAlgn="auto" latinLnBrk="0" hangingPunct="1">
              <a:lnSpc>
                <a:spcPct val="114999"/>
              </a:lnSpc>
              <a:spcBef>
                <a:spcPts val="0"/>
              </a:spcBef>
              <a:spcAft>
                <a:spcPts val="0"/>
              </a:spcAft>
              <a:buClr>
                <a:srgbClr val="434343"/>
              </a:buClr>
              <a:buSzPts val="1800"/>
              <a:buFont typeface="Roboto"/>
              <a:buChar char="●"/>
              <a:tabLst/>
              <a:defRPr/>
            </a:pPr>
            <a:r>
              <a:rPr kumimoji="0" lang="en-US" sz="2000" b="0" i="0" u="none" strike="noStrike" kern="0" cap="none" spc="0" normalizeH="0" baseline="0" noProof="0" dirty="0">
                <a:ln>
                  <a:noFill/>
                </a:ln>
                <a:solidFill>
                  <a:srgbClr val="434343"/>
                </a:solidFill>
                <a:effectLst/>
                <a:uLnTx/>
                <a:uFillTx/>
                <a:latin typeface="+mn-lt"/>
                <a:ea typeface="Roboto"/>
                <a:cs typeface="Roboto"/>
                <a:sym typeface="Roboto"/>
              </a:rPr>
              <a:t>Banks </a:t>
            </a:r>
          </a:p>
          <a:p>
            <a:pPr marL="400050" marR="0" lvl="0" indent="-285750" algn="l" defTabSz="914400" rtl="0" eaLnBrk="1" fontAlgn="auto" latinLnBrk="0" hangingPunct="1">
              <a:lnSpc>
                <a:spcPct val="114999"/>
              </a:lnSpc>
              <a:spcBef>
                <a:spcPts val="0"/>
              </a:spcBef>
              <a:spcAft>
                <a:spcPts val="0"/>
              </a:spcAft>
              <a:buClr>
                <a:srgbClr val="434343"/>
              </a:buClr>
              <a:buSzPts val="1800"/>
              <a:buFont typeface="Roboto"/>
              <a:buChar char="●"/>
              <a:tabLst/>
              <a:defRPr/>
            </a:pPr>
            <a:r>
              <a:rPr kumimoji="0" lang="en-US" sz="2000" b="0" i="0" u="none" strike="noStrike" kern="0" cap="none" spc="0" normalizeH="0" baseline="0" noProof="0" dirty="0">
                <a:ln>
                  <a:noFill/>
                </a:ln>
                <a:solidFill>
                  <a:srgbClr val="434343"/>
                </a:solidFill>
                <a:effectLst/>
                <a:uLnTx/>
                <a:uFillTx/>
                <a:latin typeface="+mn-lt"/>
                <a:ea typeface="Roboto"/>
                <a:cs typeface="Roboto"/>
                <a:sym typeface="Roboto"/>
              </a:rPr>
              <a:t>Invested in private companies</a:t>
            </a:r>
          </a:p>
          <a:p>
            <a:pPr marL="400050" marR="0" lvl="0" indent="-285750" algn="l" defTabSz="914400" rtl="0" eaLnBrk="1" fontAlgn="auto" latinLnBrk="0" hangingPunct="1">
              <a:lnSpc>
                <a:spcPct val="114999"/>
              </a:lnSpc>
              <a:spcBef>
                <a:spcPts val="0"/>
              </a:spcBef>
              <a:spcAft>
                <a:spcPts val="0"/>
              </a:spcAft>
              <a:buClr>
                <a:srgbClr val="434343"/>
              </a:buClr>
              <a:buSzPts val="1800"/>
              <a:buFont typeface="Roboto"/>
              <a:buChar char="●"/>
              <a:tabLst/>
              <a:defRPr/>
            </a:pPr>
            <a:r>
              <a:rPr kumimoji="0" lang="en-US" sz="2000" b="0" i="0" u="none" strike="noStrike" kern="0" cap="none" spc="0" normalizeH="0" baseline="0" noProof="0" dirty="0">
                <a:ln>
                  <a:noFill/>
                </a:ln>
                <a:solidFill>
                  <a:srgbClr val="434343"/>
                </a:solidFill>
                <a:effectLst/>
                <a:uLnTx/>
                <a:uFillTx/>
                <a:latin typeface="+mn-lt"/>
                <a:ea typeface="Roboto"/>
                <a:cs typeface="Roboto"/>
                <a:sym typeface="Roboto"/>
              </a:rPr>
              <a:t>Loaned to government agencies</a:t>
            </a:r>
          </a:p>
          <a:p>
            <a:pPr marL="400050" marR="0" lvl="0" indent="-285750" algn="l" defTabSz="914400" rtl="0" eaLnBrk="1" fontAlgn="auto" latinLnBrk="0" hangingPunct="1">
              <a:lnSpc>
                <a:spcPct val="114999"/>
              </a:lnSpc>
              <a:spcBef>
                <a:spcPts val="0"/>
              </a:spcBef>
              <a:spcAft>
                <a:spcPts val="0"/>
              </a:spcAft>
              <a:buClr>
                <a:srgbClr val="434343"/>
              </a:buClr>
              <a:buSzPts val="1800"/>
              <a:buFont typeface="Roboto"/>
              <a:buChar char="●"/>
              <a:tabLst/>
              <a:defRPr/>
            </a:pPr>
            <a:r>
              <a:rPr kumimoji="0" lang="en-US" sz="2000" b="0" i="0" u="none" strike="noStrike" kern="0" cap="none" spc="0" normalizeH="0" baseline="0" noProof="0" dirty="0">
                <a:ln>
                  <a:noFill/>
                </a:ln>
                <a:solidFill>
                  <a:srgbClr val="434343"/>
                </a:solidFill>
                <a:effectLst/>
                <a:uLnTx/>
                <a:uFillTx/>
                <a:latin typeface="+mn-lt"/>
                <a:ea typeface="Roboto"/>
                <a:cs typeface="Roboto"/>
                <a:sym typeface="Roboto"/>
              </a:rPr>
              <a:t>Reinvested into businesses.</a:t>
            </a:r>
          </a:p>
        </p:txBody>
      </p:sp>
    </p:spTree>
    <p:extLst>
      <p:ext uri="{BB962C8B-B14F-4D97-AF65-F5344CB8AC3E}">
        <p14:creationId xmlns:p14="http://schemas.microsoft.com/office/powerpoint/2010/main" val="224454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7AF3-6FAC-6547-B595-D9EA97D68548}"/>
              </a:ext>
            </a:extLst>
          </p:cNvPr>
          <p:cNvSpPr>
            <a:spLocks noGrp="1"/>
          </p:cNvSpPr>
          <p:nvPr>
            <p:ph type="title"/>
          </p:nvPr>
        </p:nvSpPr>
        <p:spPr/>
        <p:txBody>
          <a:bodyPr>
            <a:noAutofit/>
          </a:bodyPr>
          <a:lstStyle/>
          <a:p>
            <a:r>
              <a:rPr lang="en-US" b="1" dirty="0">
                <a:latin typeface="+mj-lt"/>
              </a:rPr>
              <a:t>7.1 Financial Markets II</a:t>
            </a:r>
          </a:p>
        </p:txBody>
      </p:sp>
      <p:sp>
        <p:nvSpPr>
          <p:cNvPr id="3" name="Text Placeholder 2">
            <a:extLst>
              <a:ext uri="{FF2B5EF4-FFF2-40B4-BE49-F238E27FC236}">
                <a16:creationId xmlns:a16="http://schemas.microsoft.com/office/drawing/2014/main" id="{7E66355F-AE1B-323B-F4A4-48903246EFB1}"/>
              </a:ext>
            </a:extLst>
          </p:cNvPr>
          <p:cNvSpPr>
            <a:spLocks noGrp="1"/>
          </p:cNvSpPr>
          <p:nvPr>
            <p:ph type="body" idx="1"/>
          </p:nvPr>
        </p:nvSpPr>
        <p:spPr/>
        <p:txBody>
          <a:bodyPr>
            <a:normAutofit fontScale="62500" lnSpcReduction="20000"/>
          </a:bodyPr>
          <a:lstStyle/>
          <a:p>
            <a:pPr>
              <a:lnSpc>
                <a:spcPct val="114999"/>
              </a:lnSpc>
            </a:pPr>
            <a:r>
              <a:rPr lang="en-US" sz="3400" b="1" dirty="0">
                <a:solidFill>
                  <a:schemeClr val="tx1"/>
                </a:solidFill>
                <a:latin typeface="+mn-lt"/>
              </a:rPr>
              <a:t>Financial markets </a:t>
            </a:r>
            <a:r>
              <a:rPr lang="en-US" sz="3400" dirty="0">
                <a:latin typeface="+mn-lt"/>
              </a:rPr>
              <a:t>include the banking system, equity markets like the Toronto Stock Exchange, bond markets, commodity markets and more</a:t>
            </a:r>
          </a:p>
          <a:p>
            <a:pPr>
              <a:lnSpc>
                <a:spcPct val="114999"/>
              </a:lnSpc>
            </a:pPr>
            <a:endParaRPr lang="en-US" sz="3400" dirty="0">
              <a:latin typeface="+mn-lt"/>
            </a:endParaRPr>
          </a:p>
          <a:p>
            <a:pPr>
              <a:lnSpc>
                <a:spcPct val="114999"/>
              </a:lnSpc>
            </a:pPr>
            <a:r>
              <a:rPr lang="en-US" sz="3400" dirty="0">
                <a:latin typeface="+mn-lt"/>
              </a:rPr>
              <a:t>All financial assets are called </a:t>
            </a:r>
            <a:r>
              <a:rPr lang="en-US" sz="3400" b="1" i="1" dirty="0">
                <a:latin typeface="+mn-lt"/>
              </a:rPr>
              <a:t>securities</a:t>
            </a:r>
            <a:r>
              <a:rPr lang="en-US" sz="3400" dirty="0">
                <a:latin typeface="+mn-lt"/>
              </a:rPr>
              <a:t>. </a:t>
            </a:r>
          </a:p>
          <a:p>
            <a:pPr lvl="1">
              <a:lnSpc>
                <a:spcPct val="114999"/>
              </a:lnSpc>
            </a:pPr>
            <a:r>
              <a:rPr lang="en-US" sz="3400" b="1" dirty="0">
                <a:latin typeface="+mn-lt"/>
              </a:rPr>
              <a:t>Equities </a:t>
            </a:r>
            <a:r>
              <a:rPr lang="en-US" sz="3400" dirty="0">
                <a:latin typeface="+mn-lt"/>
              </a:rPr>
              <a:t>(i.e. stocks) give savers ownership in a company in return for dividends (a regular payment from the company) and/or capital gains (e.g. when you sell the stock at a profit).</a:t>
            </a:r>
          </a:p>
          <a:p>
            <a:pPr lvl="1">
              <a:lnSpc>
                <a:spcPct val="114999"/>
              </a:lnSpc>
            </a:pPr>
            <a:r>
              <a:rPr lang="en-US" sz="3400" b="1" dirty="0">
                <a:latin typeface="+mn-lt"/>
              </a:rPr>
              <a:t>Bonds</a:t>
            </a:r>
            <a:r>
              <a:rPr lang="en-US" sz="3400" dirty="0">
                <a:latin typeface="+mn-lt"/>
              </a:rPr>
              <a:t> are a type of debt, where a saver lends money to a borrower in return for an interest payment.</a:t>
            </a:r>
          </a:p>
          <a:p>
            <a:pPr>
              <a:lnSpc>
                <a:spcPct val="114999"/>
              </a:lnSpc>
            </a:pPr>
            <a:endParaRPr lang="en-US" dirty="0"/>
          </a:p>
        </p:txBody>
      </p:sp>
    </p:spTree>
    <p:extLst>
      <p:ext uri="{BB962C8B-B14F-4D97-AF65-F5344CB8AC3E}">
        <p14:creationId xmlns:p14="http://schemas.microsoft.com/office/powerpoint/2010/main" val="425271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A2DDC-D1AC-E72A-278F-289AC735362F}"/>
              </a:ext>
            </a:extLst>
          </p:cNvPr>
          <p:cNvSpPr>
            <a:spLocks noGrp="1"/>
          </p:cNvSpPr>
          <p:nvPr>
            <p:ph type="title"/>
          </p:nvPr>
        </p:nvSpPr>
        <p:spPr/>
        <p:txBody>
          <a:bodyPr>
            <a:noAutofit/>
          </a:bodyPr>
          <a:lstStyle/>
          <a:p>
            <a:r>
              <a:rPr lang="en-US" b="1" dirty="0">
                <a:latin typeface="+mj-lt"/>
              </a:rPr>
              <a:t>7.1 Bank Loan and Bond</a:t>
            </a:r>
            <a:endParaRPr lang="en-US" dirty="0">
              <a:latin typeface="+mj-lt"/>
            </a:endParaRPr>
          </a:p>
        </p:txBody>
      </p:sp>
      <p:sp>
        <p:nvSpPr>
          <p:cNvPr id="3" name="Text Placeholder 2">
            <a:extLst>
              <a:ext uri="{FF2B5EF4-FFF2-40B4-BE49-F238E27FC236}">
                <a16:creationId xmlns:a16="http://schemas.microsoft.com/office/drawing/2014/main" id="{D7CE3CB8-3F49-5CB2-53BC-B8C429696B61}"/>
              </a:ext>
            </a:extLst>
          </p:cNvPr>
          <p:cNvSpPr>
            <a:spLocks noGrp="1"/>
          </p:cNvSpPr>
          <p:nvPr>
            <p:ph type="body" idx="1"/>
          </p:nvPr>
        </p:nvSpPr>
        <p:spPr>
          <a:xfrm>
            <a:off x="311700" y="1229875"/>
            <a:ext cx="5777400" cy="3339000"/>
          </a:xfrm>
        </p:spPr>
        <p:txBody>
          <a:bodyPr>
            <a:normAutofit fontScale="77500" lnSpcReduction="20000"/>
          </a:bodyPr>
          <a:lstStyle/>
          <a:p>
            <a:pPr marL="285750" indent="-285750">
              <a:lnSpc>
                <a:spcPct val="114999"/>
              </a:lnSpc>
              <a:buFont typeface="Arial,Sans-Serif"/>
              <a:buChar char="•"/>
            </a:pPr>
            <a:r>
              <a:rPr lang="en-US" sz="2600" dirty="0">
                <a:latin typeface="+mn-lt"/>
              </a:rPr>
              <a:t>A </a:t>
            </a:r>
            <a:r>
              <a:rPr lang="en-US" sz="2600" b="1" dirty="0">
                <a:latin typeface="+mn-lt"/>
              </a:rPr>
              <a:t>bank loan</a:t>
            </a:r>
            <a:r>
              <a:rPr lang="en-US" sz="2600" dirty="0">
                <a:latin typeface="+mn-lt"/>
              </a:rPr>
              <a:t> is when a firm borrows an amount of money and then promises to repay it, including some rate of interest, over a predetermined period of time.</a:t>
            </a:r>
          </a:p>
          <a:p>
            <a:pPr marL="0" indent="0">
              <a:lnSpc>
                <a:spcPct val="114999"/>
              </a:lnSpc>
              <a:buNone/>
            </a:pPr>
            <a:endParaRPr lang="en-US" sz="2600" dirty="0">
              <a:latin typeface="+mn-lt"/>
            </a:endParaRPr>
          </a:p>
          <a:p>
            <a:pPr marL="285750" indent="-285750">
              <a:lnSpc>
                <a:spcPct val="114999"/>
              </a:lnSpc>
              <a:buFont typeface="Arial,Sans-Serif"/>
              <a:buChar char="•"/>
            </a:pPr>
            <a:r>
              <a:rPr lang="en-US" sz="2600" dirty="0">
                <a:latin typeface="+mn-lt"/>
              </a:rPr>
              <a:t>A </a:t>
            </a:r>
            <a:r>
              <a:rPr lang="en-US" sz="2600" b="1" i="1" dirty="0">
                <a:latin typeface="+mn-lt"/>
              </a:rPr>
              <a:t>bond </a:t>
            </a:r>
            <a:r>
              <a:rPr lang="en-US" sz="2600" dirty="0">
                <a:latin typeface="+mn-lt"/>
              </a:rPr>
              <a:t>is a financial contract like a loan, typically, bond interest rates are lower than loan interest rates, and there are organized secondary markets for bonds, making them more liquid to bondholders than loans. </a:t>
            </a:r>
          </a:p>
          <a:p>
            <a:pPr marL="114300" indent="0">
              <a:lnSpc>
                <a:spcPct val="114999"/>
              </a:lnSpc>
              <a:buNone/>
            </a:pPr>
            <a:endParaRPr lang="en-US" dirty="0"/>
          </a:p>
        </p:txBody>
      </p:sp>
      <p:pic>
        <p:nvPicPr>
          <p:cNvPr id="4" name="Picture 4" descr="corporate bond">
            <a:extLst>
              <a:ext uri="{FF2B5EF4-FFF2-40B4-BE49-F238E27FC236}">
                <a16:creationId xmlns:a16="http://schemas.microsoft.com/office/drawing/2014/main" id="{02F12035-899F-66BD-727C-94A29849F29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41935" y="1677145"/>
            <a:ext cx="2701972" cy="1797292"/>
          </a:xfrm>
          <a:prstGeom prst="rect">
            <a:avLst/>
          </a:prstGeom>
        </p:spPr>
      </p:pic>
      <p:sp>
        <p:nvSpPr>
          <p:cNvPr id="5" name="TextBox 4">
            <a:extLst>
              <a:ext uri="{FF2B5EF4-FFF2-40B4-BE49-F238E27FC236}">
                <a16:creationId xmlns:a16="http://schemas.microsoft.com/office/drawing/2014/main" id="{A68F340E-18A7-6375-8F49-437D9A148B28}"/>
              </a:ext>
            </a:extLst>
          </p:cNvPr>
          <p:cNvSpPr txBox="1"/>
          <p:nvPr/>
        </p:nvSpPr>
        <p:spPr>
          <a:xfrm>
            <a:off x="6380480" y="3470396"/>
            <a:ext cx="2701973" cy="223836"/>
          </a:xfrm>
          <a:prstGeom prst="rect">
            <a:avLst/>
          </a:prstGeom>
        </p:spPr>
        <p:txBody>
          <a:bodyPr lIns="91440" tIns="45720" rIns="91440" bIns="45720" anchor="t">
            <a:noAutofit/>
          </a:bodyPr>
          <a:lstStyle/>
          <a:p>
            <a:r>
              <a:rPr lang="en-US" sz="1000" dirty="0">
                <a:hlinkClick r:id="rId4"/>
              </a:rPr>
              <a:t>Photo</a:t>
            </a:r>
            <a:r>
              <a:rPr lang="en-US" sz="1000" dirty="0"/>
              <a:t> by Wiktionary is licensed under </a:t>
            </a:r>
            <a:r>
              <a:rPr lang="en-US" sz="1000" dirty="0">
                <a:hlinkClick r:id="rId5"/>
              </a:rPr>
              <a:t>CC BY-SA</a:t>
            </a:r>
            <a:r>
              <a:rPr lang="en-US" sz="1000" dirty="0"/>
              <a:t>.</a:t>
            </a:r>
          </a:p>
        </p:txBody>
      </p:sp>
    </p:spTree>
    <p:extLst>
      <p:ext uri="{BB962C8B-B14F-4D97-AF65-F5344CB8AC3E}">
        <p14:creationId xmlns:p14="http://schemas.microsoft.com/office/powerpoint/2010/main" val="428008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89E6-D8D0-7F26-2A8F-1B095010CE1C}"/>
              </a:ext>
            </a:extLst>
          </p:cNvPr>
          <p:cNvSpPr>
            <a:spLocks noGrp="1"/>
          </p:cNvSpPr>
          <p:nvPr>
            <p:ph type="title"/>
          </p:nvPr>
        </p:nvSpPr>
        <p:spPr/>
        <p:txBody>
          <a:bodyPr>
            <a:normAutofit fontScale="90000"/>
          </a:bodyPr>
          <a:lstStyle/>
          <a:p>
            <a:r>
              <a:rPr lang="en-US" sz="3300" b="1" dirty="0">
                <a:latin typeface="+mj-lt"/>
              </a:rPr>
              <a:t>7.1 Corporation</a:t>
            </a:r>
            <a:endParaRPr lang="en-US" sz="3300" dirty="0">
              <a:latin typeface="+mj-lt"/>
            </a:endParaRPr>
          </a:p>
          <a:p>
            <a:endParaRPr lang="en-US" dirty="0"/>
          </a:p>
        </p:txBody>
      </p:sp>
      <p:sp>
        <p:nvSpPr>
          <p:cNvPr id="3" name="Text Placeholder 2">
            <a:extLst>
              <a:ext uri="{FF2B5EF4-FFF2-40B4-BE49-F238E27FC236}">
                <a16:creationId xmlns:a16="http://schemas.microsoft.com/office/drawing/2014/main" id="{4EF1C334-354B-F999-D5A7-78250E8FBAF6}"/>
              </a:ext>
            </a:extLst>
          </p:cNvPr>
          <p:cNvSpPr>
            <a:spLocks noGrp="1"/>
          </p:cNvSpPr>
          <p:nvPr>
            <p:ph type="body" idx="1"/>
          </p:nvPr>
        </p:nvSpPr>
        <p:spPr/>
        <p:txBody>
          <a:bodyPr>
            <a:normAutofit lnSpcReduction="10000"/>
          </a:bodyPr>
          <a:lstStyle/>
          <a:p>
            <a:pPr marL="0" indent="0">
              <a:lnSpc>
                <a:spcPct val="114999"/>
              </a:lnSpc>
              <a:buNone/>
            </a:pPr>
            <a:r>
              <a:rPr lang="en-US" sz="2400" dirty="0">
                <a:latin typeface="+mn-lt"/>
              </a:rPr>
              <a:t>A </a:t>
            </a:r>
            <a:r>
              <a:rPr lang="en-US" sz="2400" b="1" i="1" dirty="0">
                <a:latin typeface="+mn-lt"/>
              </a:rPr>
              <a:t>corporation</a:t>
            </a:r>
            <a:r>
              <a:rPr lang="en-US" sz="2400" dirty="0">
                <a:latin typeface="+mn-lt"/>
              </a:rPr>
              <a:t> is a business that “incorporates”</a:t>
            </a:r>
          </a:p>
          <a:p>
            <a:pPr marL="285750" indent="-285750">
              <a:lnSpc>
                <a:spcPct val="114999"/>
              </a:lnSpc>
            </a:pPr>
            <a:r>
              <a:rPr lang="en-US" sz="2400" dirty="0">
                <a:latin typeface="+mn-lt"/>
              </a:rPr>
              <a:t>it is owned by shareholders that have limited liability for the company’s debt but share in its profits (and losses). </a:t>
            </a:r>
          </a:p>
          <a:p>
            <a:pPr marL="285750" indent="-285750">
              <a:lnSpc>
                <a:spcPct val="114999"/>
              </a:lnSpc>
            </a:pPr>
            <a:r>
              <a:rPr lang="en-US" sz="2400" dirty="0">
                <a:latin typeface="+mn-lt"/>
              </a:rPr>
              <a:t>may be private or public, </a:t>
            </a:r>
          </a:p>
          <a:p>
            <a:pPr marL="285750" indent="-285750">
              <a:lnSpc>
                <a:spcPct val="114999"/>
              </a:lnSpc>
            </a:pPr>
            <a:r>
              <a:rPr lang="en-US" sz="2400" dirty="0">
                <a:latin typeface="+mn-lt"/>
              </a:rPr>
              <a:t>may or may not have publicly traded </a:t>
            </a:r>
            <a:r>
              <a:rPr lang="en-US" sz="2400" i="1" dirty="0">
                <a:latin typeface="+mn-lt"/>
              </a:rPr>
              <a:t>stock</a:t>
            </a:r>
            <a:r>
              <a:rPr lang="en-US" sz="2400" dirty="0">
                <a:latin typeface="+mn-lt"/>
              </a:rPr>
              <a:t>. </a:t>
            </a:r>
          </a:p>
          <a:p>
            <a:pPr marL="285750" indent="-285750">
              <a:lnSpc>
                <a:spcPct val="114999"/>
              </a:lnSpc>
            </a:pPr>
            <a:r>
              <a:rPr lang="en-US" sz="2400" dirty="0">
                <a:latin typeface="+mn-lt"/>
              </a:rPr>
              <a:t>They may raise funds to finance their operations or new investments by raising capital through selling stock or issuing bonds.</a:t>
            </a:r>
          </a:p>
          <a:p>
            <a:pPr>
              <a:lnSpc>
                <a:spcPct val="100000"/>
              </a:lnSpc>
            </a:pPr>
            <a:endParaRPr lang="en-US" dirty="0"/>
          </a:p>
          <a:p>
            <a:pPr>
              <a:lnSpc>
                <a:spcPct val="114999"/>
              </a:lnSpc>
            </a:pPr>
            <a:endParaRPr lang="en-US" dirty="0"/>
          </a:p>
        </p:txBody>
      </p:sp>
    </p:spTree>
    <p:extLst>
      <p:ext uri="{BB962C8B-B14F-4D97-AF65-F5344CB8AC3E}">
        <p14:creationId xmlns:p14="http://schemas.microsoft.com/office/powerpoint/2010/main" val="342734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6919-6F90-0C54-BBF7-FFFD52A4F089}"/>
              </a:ext>
            </a:extLst>
          </p:cNvPr>
          <p:cNvSpPr>
            <a:spLocks noGrp="1"/>
          </p:cNvSpPr>
          <p:nvPr>
            <p:ph type="title"/>
          </p:nvPr>
        </p:nvSpPr>
        <p:spPr>
          <a:xfrm>
            <a:off x="311700" y="175221"/>
            <a:ext cx="8520600" cy="607800"/>
          </a:xfrm>
        </p:spPr>
        <p:txBody>
          <a:bodyPr>
            <a:noAutofit/>
          </a:bodyPr>
          <a:lstStyle/>
          <a:p>
            <a:r>
              <a:rPr lang="en-US" b="1" dirty="0">
                <a:latin typeface="+mj-lt"/>
              </a:rPr>
              <a:t>7.2 Savings and Investment</a:t>
            </a:r>
          </a:p>
        </p:txBody>
      </p:sp>
      <p:sp>
        <p:nvSpPr>
          <p:cNvPr id="3" name="Text Placeholder 2">
            <a:extLst>
              <a:ext uri="{FF2B5EF4-FFF2-40B4-BE49-F238E27FC236}">
                <a16:creationId xmlns:a16="http://schemas.microsoft.com/office/drawing/2014/main" id="{A9576C94-AD10-FE92-4103-4F25A30CAC1D}"/>
              </a:ext>
            </a:extLst>
          </p:cNvPr>
          <p:cNvSpPr>
            <a:spLocks noGrp="1"/>
          </p:cNvSpPr>
          <p:nvPr>
            <p:ph type="body" idx="1"/>
          </p:nvPr>
        </p:nvSpPr>
        <p:spPr>
          <a:xfrm>
            <a:off x="311700" y="943659"/>
            <a:ext cx="8520600" cy="4042978"/>
          </a:xfrm>
        </p:spPr>
        <p:txBody>
          <a:bodyPr>
            <a:normAutofit fontScale="70000" lnSpcReduction="20000"/>
          </a:bodyPr>
          <a:lstStyle/>
          <a:p>
            <a:pPr marL="114300" indent="0">
              <a:buNone/>
            </a:pPr>
            <a:r>
              <a:rPr lang="en-US" sz="2100" dirty="0">
                <a:latin typeface="+mn-lt"/>
              </a:rPr>
              <a:t>From Chapter 4, we recall that the GDP identity is </a:t>
            </a:r>
            <a:r>
              <a:rPr lang="en-US" sz="2100" b="1" dirty="0">
                <a:solidFill>
                  <a:schemeClr val="tx1"/>
                </a:solidFill>
                <a:latin typeface="+mn-lt"/>
              </a:rPr>
              <a:t>Y = C + I + G + NX</a:t>
            </a:r>
          </a:p>
          <a:p>
            <a:pPr>
              <a:lnSpc>
                <a:spcPct val="114999"/>
              </a:lnSpc>
            </a:pPr>
            <a:r>
              <a:rPr lang="en-US" sz="2100" dirty="0">
                <a:latin typeface="+mn-lt"/>
              </a:rPr>
              <a:t>Assume we have a closed economy </a:t>
            </a:r>
            <a:r>
              <a:rPr lang="en-US" sz="2100" b="1" dirty="0">
                <a:solidFill>
                  <a:schemeClr val="tx1"/>
                </a:solidFill>
                <a:latin typeface="+mn-lt"/>
              </a:rPr>
              <a:t>NX = 0</a:t>
            </a:r>
          </a:p>
          <a:p>
            <a:pPr>
              <a:lnSpc>
                <a:spcPct val="114999"/>
              </a:lnSpc>
            </a:pPr>
            <a:r>
              <a:rPr lang="en-US" sz="2100" dirty="0">
                <a:latin typeface="+mn-lt"/>
              </a:rPr>
              <a:t>In a closed economy, our new GDP identity is </a:t>
            </a:r>
            <a:r>
              <a:rPr lang="en-US" sz="2100" b="1" dirty="0">
                <a:solidFill>
                  <a:schemeClr val="tx1"/>
                </a:solidFill>
                <a:latin typeface="+mn-lt"/>
              </a:rPr>
              <a:t>Y = C + I + G</a:t>
            </a:r>
          </a:p>
          <a:p>
            <a:pPr>
              <a:lnSpc>
                <a:spcPct val="114999"/>
              </a:lnSpc>
            </a:pPr>
            <a:r>
              <a:rPr lang="en-US" sz="2100" dirty="0">
                <a:latin typeface="+mn-lt"/>
              </a:rPr>
              <a:t>Re-arrange the equation by solving for investment </a:t>
            </a:r>
            <a:r>
              <a:rPr lang="en-US" sz="2100" b="1" dirty="0">
                <a:solidFill>
                  <a:schemeClr val="tx1"/>
                </a:solidFill>
                <a:latin typeface="+mn-lt"/>
              </a:rPr>
              <a:t>I = Y − C − G (</a:t>
            </a:r>
            <a:r>
              <a:rPr lang="en-US" sz="2100" b="1" dirty="0" err="1">
                <a:solidFill>
                  <a:schemeClr val="tx1"/>
                </a:solidFill>
                <a:latin typeface="+mn-lt"/>
              </a:rPr>
              <a:t>eq</a:t>
            </a:r>
            <a:r>
              <a:rPr lang="en-US" sz="2100" b="1" dirty="0">
                <a:solidFill>
                  <a:schemeClr val="tx1"/>
                </a:solidFill>
                <a:latin typeface="+mn-lt"/>
              </a:rPr>
              <a:t> 1)</a:t>
            </a:r>
          </a:p>
          <a:p>
            <a:pPr>
              <a:lnSpc>
                <a:spcPct val="114999"/>
              </a:lnSpc>
            </a:pPr>
            <a:endParaRPr lang="en-US" sz="2100" b="1" i="1" dirty="0">
              <a:latin typeface="+mn-lt"/>
            </a:endParaRPr>
          </a:p>
          <a:p>
            <a:pPr>
              <a:lnSpc>
                <a:spcPct val="114999"/>
              </a:lnSpc>
            </a:pPr>
            <a:r>
              <a:rPr lang="en-US" sz="2100" b="1" i="1" dirty="0" err="1">
                <a:latin typeface="+mn-lt"/>
              </a:rPr>
              <a:t>S</a:t>
            </a:r>
            <a:r>
              <a:rPr lang="en-US" sz="2100" b="1" i="1" baseline="-25000" dirty="0" err="1">
                <a:latin typeface="+mn-lt"/>
              </a:rPr>
              <a:t>private</a:t>
            </a:r>
            <a:r>
              <a:rPr lang="en-US" sz="2100" b="1" i="1" dirty="0">
                <a:latin typeface="+mn-lt"/>
              </a:rPr>
              <a:t> </a:t>
            </a:r>
            <a:r>
              <a:rPr lang="en-US" sz="2100" dirty="0">
                <a:latin typeface="+mn-lt"/>
              </a:rPr>
              <a:t>= </a:t>
            </a:r>
            <a:r>
              <a:rPr lang="en-US" sz="2100" b="1" dirty="0">
                <a:solidFill>
                  <a:schemeClr val="accent2"/>
                </a:solidFill>
                <a:latin typeface="+mn-lt"/>
              </a:rPr>
              <a:t>Y + TR − C − T</a:t>
            </a:r>
            <a:r>
              <a:rPr lang="en-US" sz="2100" b="1" dirty="0">
                <a:solidFill>
                  <a:schemeClr val="accent1"/>
                </a:solidFill>
                <a:latin typeface="+mn-lt"/>
              </a:rPr>
              <a:t> </a:t>
            </a:r>
            <a:r>
              <a:rPr lang="en-US" sz="2100" dirty="0">
                <a:latin typeface="+mn-lt"/>
              </a:rPr>
              <a:t>and</a:t>
            </a:r>
          </a:p>
          <a:p>
            <a:pPr>
              <a:lnSpc>
                <a:spcPct val="114999"/>
              </a:lnSpc>
            </a:pPr>
            <a:r>
              <a:rPr lang="en-US" sz="2100" b="1" i="1" dirty="0" err="1">
                <a:latin typeface="+mn-lt"/>
              </a:rPr>
              <a:t>S</a:t>
            </a:r>
            <a:r>
              <a:rPr lang="en-US" sz="2100" b="1" i="1" baseline="-25000" dirty="0" err="1">
                <a:latin typeface="+mn-lt"/>
              </a:rPr>
              <a:t>public</a:t>
            </a:r>
            <a:r>
              <a:rPr lang="en-US" sz="2100" b="1" i="1" dirty="0">
                <a:latin typeface="+mn-lt"/>
              </a:rPr>
              <a:t> </a:t>
            </a:r>
            <a:r>
              <a:rPr lang="en-US" sz="2100" dirty="0">
                <a:latin typeface="+mn-lt"/>
              </a:rPr>
              <a:t>= </a:t>
            </a:r>
            <a:r>
              <a:rPr lang="en-US" sz="2100" b="1" dirty="0">
                <a:solidFill>
                  <a:schemeClr val="accent2"/>
                </a:solidFill>
                <a:latin typeface="+mn-lt"/>
              </a:rPr>
              <a:t>T − G − TR</a:t>
            </a:r>
          </a:p>
          <a:p>
            <a:pPr>
              <a:lnSpc>
                <a:spcPct val="114999"/>
              </a:lnSpc>
            </a:pPr>
            <a:endParaRPr lang="en-US" sz="2100" dirty="0">
              <a:latin typeface="+mn-lt"/>
            </a:endParaRPr>
          </a:p>
          <a:p>
            <a:pPr>
              <a:lnSpc>
                <a:spcPct val="114999"/>
              </a:lnSpc>
            </a:pPr>
            <a:r>
              <a:rPr lang="en-US" sz="2100" dirty="0">
                <a:latin typeface="+mn-lt"/>
              </a:rPr>
              <a:t>S = </a:t>
            </a:r>
            <a:r>
              <a:rPr lang="en-US" sz="2100" dirty="0" err="1">
                <a:latin typeface="+mn-lt"/>
              </a:rPr>
              <a:t>S</a:t>
            </a:r>
            <a:r>
              <a:rPr lang="en-US" sz="2100" baseline="-25000" dirty="0" err="1">
                <a:latin typeface="+mn-lt"/>
              </a:rPr>
              <a:t>private</a:t>
            </a:r>
            <a:r>
              <a:rPr lang="en-US" sz="2100" dirty="0">
                <a:latin typeface="+mn-lt"/>
              </a:rPr>
              <a:t> + </a:t>
            </a:r>
            <a:r>
              <a:rPr lang="en-US" sz="2100" dirty="0" err="1">
                <a:latin typeface="+mn-lt"/>
              </a:rPr>
              <a:t>S</a:t>
            </a:r>
            <a:r>
              <a:rPr lang="en-US" sz="2100" baseline="-25000" dirty="0" err="1">
                <a:latin typeface="+mn-lt"/>
              </a:rPr>
              <a:t>public</a:t>
            </a:r>
            <a:r>
              <a:rPr lang="en-US" sz="2100" dirty="0">
                <a:latin typeface="+mn-lt"/>
              </a:rPr>
              <a:t> </a:t>
            </a:r>
          </a:p>
          <a:p>
            <a:pPr>
              <a:lnSpc>
                <a:spcPct val="114999"/>
              </a:lnSpc>
            </a:pPr>
            <a:endParaRPr lang="en-US" sz="2100" dirty="0">
              <a:latin typeface="+mn-lt"/>
            </a:endParaRPr>
          </a:p>
          <a:p>
            <a:pPr marL="114300" indent="0">
              <a:lnSpc>
                <a:spcPct val="114999"/>
              </a:lnSpc>
              <a:buNone/>
            </a:pPr>
            <a:r>
              <a:rPr lang="en-US" sz="2100" dirty="0">
                <a:latin typeface="+mn-lt"/>
              </a:rPr>
              <a:t>         = (Y + TR − C −T) + (T−G−TR) </a:t>
            </a:r>
          </a:p>
          <a:p>
            <a:pPr marL="114300" indent="0">
              <a:lnSpc>
                <a:spcPct val="114999"/>
              </a:lnSpc>
              <a:buNone/>
            </a:pPr>
            <a:r>
              <a:rPr lang="en-US" sz="2100" dirty="0">
                <a:latin typeface="+mn-lt"/>
              </a:rPr>
              <a:t>         = Y+ TR − TR + T − T− C − G </a:t>
            </a:r>
          </a:p>
          <a:p>
            <a:pPr marL="114300" indent="0">
              <a:lnSpc>
                <a:spcPct val="114999"/>
              </a:lnSpc>
              <a:buNone/>
            </a:pPr>
            <a:r>
              <a:rPr lang="en-US" sz="2100" dirty="0">
                <a:latin typeface="+mn-lt"/>
              </a:rPr>
              <a:t>         = </a:t>
            </a:r>
            <a:r>
              <a:rPr lang="en-US" sz="2100" b="1" dirty="0">
                <a:solidFill>
                  <a:schemeClr val="accent2"/>
                </a:solidFill>
                <a:latin typeface="+mn-lt"/>
              </a:rPr>
              <a:t>Y − C − G (eq 2)</a:t>
            </a:r>
          </a:p>
          <a:p>
            <a:pPr marL="114300" indent="0">
              <a:lnSpc>
                <a:spcPct val="114999"/>
              </a:lnSpc>
              <a:buNone/>
            </a:pPr>
            <a:endParaRPr lang="en-US" sz="2100" b="1" dirty="0">
              <a:solidFill>
                <a:schemeClr val="accent2"/>
              </a:solidFill>
              <a:latin typeface="+mn-lt"/>
            </a:endParaRPr>
          </a:p>
          <a:p>
            <a:pPr marL="114300" indent="0">
              <a:lnSpc>
                <a:spcPct val="114999"/>
              </a:lnSpc>
              <a:buNone/>
            </a:pPr>
            <a:r>
              <a:rPr lang="en-US" sz="2100" b="1" dirty="0">
                <a:solidFill>
                  <a:srgbClr val="080808"/>
                </a:solidFill>
                <a:latin typeface="+mn-lt"/>
              </a:rPr>
              <a:t>		Therefore, </a:t>
            </a:r>
            <a:r>
              <a:rPr lang="en-US" sz="2100" b="1" dirty="0">
                <a:solidFill>
                  <a:schemeClr val="accent2"/>
                </a:solidFill>
                <a:latin typeface="+mn-lt"/>
              </a:rPr>
              <a:t>S = I (from </a:t>
            </a:r>
            <a:r>
              <a:rPr lang="en-US" sz="2100" b="1" dirty="0" err="1">
                <a:solidFill>
                  <a:schemeClr val="accent2"/>
                </a:solidFill>
                <a:latin typeface="+mn-lt"/>
              </a:rPr>
              <a:t>eq</a:t>
            </a:r>
            <a:r>
              <a:rPr lang="en-US" sz="2100" b="1" dirty="0">
                <a:solidFill>
                  <a:schemeClr val="accent2"/>
                </a:solidFill>
                <a:latin typeface="+mn-lt"/>
              </a:rPr>
              <a:t> 1 and 2)</a:t>
            </a:r>
          </a:p>
          <a:p>
            <a:pPr marL="114300" indent="0">
              <a:lnSpc>
                <a:spcPct val="114999"/>
              </a:lnSpc>
              <a:buNone/>
            </a:pPr>
            <a:endParaRPr lang="en-US" sz="2100" b="1" dirty="0">
              <a:solidFill>
                <a:schemeClr val="accent2"/>
              </a:solidFill>
              <a:latin typeface="+mn-lt"/>
            </a:endParaRPr>
          </a:p>
          <a:p>
            <a:pPr marL="114300" indent="0" algn="ctr">
              <a:lnSpc>
                <a:spcPct val="114999"/>
              </a:lnSpc>
              <a:buNone/>
            </a:pPr>
            <a:r>
              <a:rPr lang="en-US" sz="2100" b="1" dirty="0">
                <a:solidFill>
                  <a:srgbClr val="080808"/>
                </a:solidFill>
                <a:latin typeface="+mn-lt"/>
              </a:rPr>
              <a:t>SAVING FINANCES INVESTMENT</a:t>
            </a:r>
            <a:endParaRPr lang="en-US" sz="2100" dirty="0">
              <a:solidFill>
                <a:srgbClr val="080808"/>
              </a:solidFill>
            </a:endParaRPr>
          </a:p>
        </p:txBody>
      </p:sp>
    </p:spTree>
    <p:extLst>
      <p:ext uri="{BB962C8B-B14F-4D97-AF65-F5344CB8AC3E}">
        <p14:creationId xmlns:p14="http://schemas.microsoft.com/office/powerpoint/2010/main" val="1550911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4D93-30E8-8248-498B-7678AACB1CEF}"/>
              </a:ext>
            </a:extLst>
          </p:cNvPr>
          <p:cNvSpPr>
            <a:spLocks noGrp="1"/>
          </p:cNvSpPr>
          <p:nvPr>
            <p:ph type="title"/>
          </p:nvPr>
        </p:nvSpPr>
        <p:spPr/>
        <p:txBody>
          <a:bodyPr>
            <a:noAutofit/>
          </a:bodyPr>
          <a:lstStyle/>
          <a:p>
            <a:r>
              <a:rPr lang="en-US" b="1" dirty="0">
                <a:latin typeface="+mj-lt"/>
              </a:rPr>
              <a:t>7.3 Government Budget</a:t>
            </a:r>
          </a:p>
        </p:txBody>
      </p:sp>
      <p:sp>
        <p:nvSpPr>
          <p:cNvPr id="3" name="Text Placeholder 2">
            <a:extLst>
              <a:ext uri="{FF2B5EF4-FFF2-40B4-BE49-F238E27FC236}">
                <a16:creationId xmlns:a16="http://schemas.microsoft.com/office/drawing/2014/main" id="{50159A42-D2F6-3130-FFEE-F52234D0FE4C}"/>
              </a:ext>
            </a:extLst>
          </p:cNvPr>
          <p:cNvSpPr>
            <a:spLocks noGrp="1"/>
          </p:cNvSpPr>
          <p:nvPr>
            <p:ph type="body" idx="1"/>
          </p:nvPr>
        </p:nvSpPr>
        <p:spPr>
          <a:xfrm>
            <a:off x="311700" y="1229874"/>
            <a:ext cx="4282708" cy="3636415"/>
          </a:xfrm>
        </p:spPr>
        <p:txBody>
          <a:bodyPr>
            <a:normAutofit lnSpcReduction="10000"/>
          </a:bodyPr>
          <a:lstStyle/>
          <a:p>
            <a:r>
              <a:rPr lang="en-US" sz="2000" dirty="0">
                <a:latin typeface="+mn-lt"/>
              </a:rPr>
              <a:t>A budget surplus is when a government collects more than it spends</a:t>
            </a:r>
          </a:p>
          <a:p>
            <a:pPr marL="114300" indent="0" algn="ctr">
              <a:lnSpc>
                <a:spcPct val="114999"/>
              </a:lnSpc>
              <a:buNone/>
            </a:pPr>
            <a:r>
              <a:rPr lang="en-US" sz="2000" b="1" dirty="0">
                <a:solidFill>
                  <a:schemeClr val="accent2"/>
                </a:solidFill>
                <a:latin typeface="+mn-lt"/>
              </a:rPr>
              <a:t>T &gt; G + TR</a:t>
            </a:r>
            <a:endParaRPr lang="en-US" sz="2000" dirty="0">
              <a:latin typeface="+mn-lt"/>
            </a:endParaRPr>
          </a:p>
          <a:p>
            <a:pPr>
              <a:lnSpc>
                <a:spcPct val="114999"/>
              </a:lnSpc>
            </a:pPr>
            <a:endParaRPr lang="en-US" sz="2000" dirty="0">
              <a:latin typeface="+mn-lt"/>
            </a:endParaRPr>
          </a:p>
          <a:p>
            <a:pPr>
              <a:lnSpc>
                <a:spcPct val="114999"/>
              </a:lnSpc>
            </a:pPr>
            <a:r>
              <a:rPr lang="en-US" sz="2000" dirty="0">
                <a:latin typeface="+mn-lt"/>
              </a:rPr>
              <a:t>A deficit is when a government has negative public savings, or when it spends more than it collects. </a:t>
            </a:r>
          </a:p>
          <a:p>
            <a:pPr marL="114300" indent="0" algn="ctr">
              <a:lnSpc>
                <a:spcPct val="114999"/>
              </a:lnSpc>
              <a:buNone/>
            </a:pPr>
            <a:r>
              <a:rPr lang="en-US" sz="2000" b="1" dirty="0">
                <a:solidFill>
                  <a:schemeClr val="accent2"/>
                </a:solidFill>
                <a:latin typeface="+mn-lt"/>
              </a:rPr>
              <a:t>T &lt; G + TR</a:t>
            </a:r>
            <a:endParaRPr lang="en-US" sz="2000" dirty="0">
              <a:solidFill>
                <a:schemeClr val="accent2"/>
              </a:solidFill>
              <a:latin typeface="+mn-lt"/>
            </a:endParaRPr>
          </a:p>
        </p:txBody>
      </p:sp>
      <p:pic>
        <p:nvPicPr>
          <p:cNvPr id="4" name="Picture 4">
            <a:extLst>
              <a:ext uri="{FF2B5EF4-FFF2-40B4-BE49-F238E27FC236}">
                <a16:creationId xmlns:a16="http://schemas.microsoft.com/office/drawing/2014/main" id="{BD8797FE-5368-05B6-5DCE-96787A03E52C}"/>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68930" y="1299716"/>
            <a:ext cx="3804920" cy="2544068"/>
          </a:xfrm>
          <a:prstGeom prst="rect">
            <a:avLst/>
          </a:prstGeom>
        </p:spPr>
      </p:pic>
      <p:sp>
        <p:nvSpPr>
          <p:cNvPr id="5" name="TextBox 4">
            <a:extLst>
              <a:ext uri="{FF2B5EF4-FFF2-40B4-BE49-F238E27FC236}">
                <a16:creationId xmlns:a16="http://schemas.microsoft.com/office/drawing/2014/main" id="{8E7E9414-DF70-A269-2121-BB50D6FDFC20}"/>
              </a:ext>
            </a:extLst>
          </p:cNvPr>
          <p:cNvSpPr txBox="1"/>
          <p:nvPr/>
        </p:nvSpPr>
        <p:spPr>
          <a:xfrm>
            <a:off x="5152030" y="3866385"/>
            <a:ext cx="3721820" cy="219415"/>
          </a:xfrm>
          <a:prstGeom prst="rect">
            <a:avLst/>
          </a:prstGeom>
        </p:spPr>
        <p:txBody>
          <a:bodyPr lIns="91440" tIns="45720" rIns="91440" bIns="45720" anchor="t">
            <a:normAutofit fontScale="92500" lnSpcReduction="10000"/>
          </a:bodyPr>
          <a:lstStyle/>
          <a:p>
            <a:r>
              <a:rPr lang="en-US" sz="1000" dirty="0">
                <a:hlinkClick r:id="rId4"/>
              </a:rPr>
              <a:t>This Photo</a:t>
            </a:r>
            <a:r>
              <a:rPr lang="en-US" sz="1000" dirty="0"/>
              <a:t> by </a:t>
            </a:r>
            <a:r>
              <a:rPr lang="en-US" sz="1000" i="1" dirty="0"/>
              <a:t>DENIS ESAULOV 1987</a:t>
            </a:r>
            <a:r>
              <a:rPr lang="en-US" sz="1000" dirty="0"/>
              <a:t> is licensed under </a:t>
            </a:r>
            <a:r>
              <a:rPr lang="en-US" sz="1000" dirty="0">
                <a:hlinkClick r:id="rId5"/>
              </a:rPr>
              <a:t>CC BY-NC</a:t>
            </a:r>
            <a:r>
              <a:rPr lang="en-US" sz="1000" dirty="0"/>
              <a:t>.</a:t>
            </a:r>
          </a:p>
        </p:txBody>
      </p:sp>
    </p:spTree>
    <p:extLst>
      <p:ext uri="{BB962C8B-B14F-4D97-AF65-F5344CB8AC3E}">
        <p14:creationId xmlns:p14="http://schemas.microsoft.com/office/powerpoint/2010/main" val="3157355472"/>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CA4F3A-46BF-446C-B84E-2841FDC0986F}">
  <ds:schemaRefs>
    <ds:schemaRef ds:uri="2f475e60-e75d-4119-aa30-b65db0d9cc60"/>
    <ds:schemaRef ds:uri="94abd359-9534-4d37-9b01-9864deda3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3.xml><?xml version="1.0" encoding="utf-8"?>
<ds:datastoreItem xmlns:ds="http://schemas.openxmlformats.org/officeDocument/2006/customXml" ds:itemID="{5F15BBAD-F7F2-401E-AF05-5688830EE446}">
  <ds:schemaRefs>
    <ds:schemaRef ds:uri="http://purl.org/dc/dcmitype/"/>
    <ds:schemaRef ds:uri="94abd359-9534-4d37-9b01-9864deda33e0"/>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2f475e60-e75d-4119-aa30-b65db0d9cc60"/>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9424</TotalTime>
  <Words>2329</Words>
  <Application>Microsoft Office PowerPoint</Application>
  <PresentationFormat>On-screen Show (16:9)</PresentationFormat>
  <Paragraphs>136</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Arial,Sans-Serif</vt:lpstr>
      <vt:lpstr>Arial</vt:lpstr>
      <vt:lpstr>Calibri</vt:lpstr>
      <vt:lpstr>Roboto</vt:lpstr>
      <vt:lpstr>Geometric</vt:lpstr>
      <vt:lpstr>Principles of Macroeconomics</vt:lpstr>
      <vt:lpstr>Learning Outcomes</vt:lpstr>
      <vt:lpstr>7.0 Introduction</vt:lpstr>
      <vt:lpstr>7.1 Financial Markets I</vt:lpstr>
      <vt:lpstr>7.1 Financial Markets II</vt:lpstr>
      <vt:lpstr>7.1 Bank Loan and Bond</vt:lpstr>
      <vt:lpstr>7.1 Corporation </vt:lpstr>
      <vt:lpstr>7.2 Savings and Investment</vt:lpstr>
      <vt:lpstr>7.3 Government Budget</vt:lpstr>
      <vt:lpstr>7.4 The Loanable Funds Market</vt:lpstr>
      <vt:lpstr>7.4 Demand and Supply in the Loanable Funds Market </vt:lpstr>
      <vt:lpstr>7.4 Demand and Supply in the Loanable Funds Market</vt:lpstr>
      <vt:lpstr>7.5 Increase in Demand for Loanable Funds </vt:lpstr>
      <vt:lpstr>7.5 Decrease in Demand for Loanable Funds</vt:lpstr>
      <vt:lpstr>7.5 Increase in Supply of Loanable Funds </vt:lpstr>
      <vt:lpstr>7.5 Decrease in Supply of Loanable Funds </vt:lpstr>
      <vt:lpstr>7.5 A Decrease in the Supply of Loanable Funds (Public Sector) – Crowding Out </vt:lpstr>
      <vt:lpstr>7.6 Key Terms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347</cp:revision>
  <cp:lastPrinted>2021-10-24T15:39:03Z</cp:lastPrinted>
  <dcterms:modified xsi:type="dcterms:W3CDTF">2023-12-06T13:22:03Z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