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5"/>
  </p:notesMasterIdLst>
  <p:sldIdLst>
    <p:sldId id="256" r:id="rId5"/>
    <p:sldId id="258" r:id="rId6"/>
    <p:sldId id="327" r:id="rId7"/>
    <p:sldId id="287" r:id="rId8"/>
    <p:sldId id="320" r:id="rId9"/>
    <p:sldId id="321" r:id="rId10"/>
    <p:sldId id="322" r:id="rId11"/>
    <p:sldId id="323" r:id="rId12"/>
    <p:sldId id="311" r:id="rId13"/>
    <p:sldId id="312" r:id="rId14"/>
    <p:sldId id="313" r:id="rId15"/>
    <p:sldId id="314" r:id="rId16"/>
    <p:sldId id="324" r:id="rId17"/>
    <p:sldId id="326" r:id="rId18"/>
    <p:sldId id="325" r:id="rId19"/>
    <p:sldId id="315" r:id="rId20"/>
    <p:sldId id="316" r:id="rId21"/>
    <p:sldId id="317" r:id="rId22"/>
    <p:sldId id="318" r:id="rId23"/>
    <p:sldId id="319"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Montserrat" panose="020B0604020202020204" charset="0"/>
      <p:regular r:id="rId30"/>
      <p:bold r:id="rId31"/>
      <p:italic r:id="rId32"/>
      <p:boldItalic r:id="rId33"/>
    </p:embeddedFont>
    <p:embeddedFont>
      <p:font typeface="Robo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 id="2" name="Nag, Sharmistha" initials="NS" lastIdx="3" clrIdx="1">
    <p:extLst>
      <p:ext uri="{19B8F6BF-5375-455C-9EA6-DF929625EA0E}">
        <p15:presenceInfo xmlns:p15="http://schemas.microsoft.com/office/powerpoint/2012/main" userId="Nag, Sharmis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518"/>
  </p:normalViewPr>
  <p:slideViewPr>
    <p:cSldViewPr snapToGrid="0">
      <p:cViewPr varScale="1">
        <p:scale>
          <a:sx n="95" d="100"/>
          <a:sy n="95" d="100"/>
        </p:scale>
        <p:origin x="27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a:solidFill>
                  <a:srgbClr val="373D3F"/>
                </a:solidFill>
                <a:effectLst/>
                <a:latin typeface="Montserrat" pitchFamily="2" charset="77"/>
              </a:rPr>
              <a:t>The distinction is between nominal and real measurements, which refer to whether or not inflation has distorted a given statistic. Looking at economic statistics without considering inflation is like looking through a pair of binoculars and trying to guess how close something is: unless you know how strong the lenses are, you cannot guess the distance very accurately.</a:t>
            </a:r>
            <a:endParaRPr lang="en-US"/>
          </a:p>
        </p:txBody>
      </p:sp>
    </p:spTree>
    <p:extLst>
      <p:ext uri="{BB962C8B-B14F-4D97-AF65-F5344CB8AC3E}">
        <p14:creationId xmlns:p14="http://schemas.microsoft.com/office/powerpoint/2010/main" val="106471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5049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The graph and table above show GDP Deflator in Canada decreased to 128.40 points in the third quarter of 2022 from 130.20 points in the second quarter of 2022.</a:t>
            </a:r>
          </a:p>
          <a:p>
            <a:endParaRPr lang="en-CA" b="0" i="0" u="none" strike="noStrike" dirty="0">
              <a:solidFill>
                <a:srgbClr val="373D3F"/>
              </a:solidFill>
              <a:effectLst/>
              <a:latin typeface="Montserrat" pitchFamily="2" charset="77"/>
            </a:endParaRPr>
          </a:p>
          <a:p>
            <a:pPr marL="158750" indent="0">
              <a:buNone/>
            </a:pPr>
            <a:br>
              <a:rPr lang="en-CA" dirty="0"/>
            </a:br>
            <a:endParaRPr lang="en-US" dirty="0"/>
          </a:p>
        </p:txBody>
      </p:sp>
    </p:spTree>
    <p:extLst>
      <p:ext uri="{BB962C8B-B14F-4D97-AF65-F5344CB8AC3E}">
        <p14:creationId xmlns:p14="http://schemas.microsoft.com/office/powerpoint/2010/main" val="218210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a:solidFill>
                  <a:srgbClr val="373D3F"/>
                </a:solidFill>
                <a:effectLst/>
                <a:latin typeface="Montserrat" pitchFamily="2" charset="77"/>
              </a:rPr>
              <a:t>The difference between GDP and GNP is a subtle one. The GDP of a country equals the value of final output produced within the borders of that country; the GNP of a country equals the value of final output produced using factors owned by residents of the country</a:t>
            </a:r>
            <a:endParaRPr lang="en-US"/>
          </a:p>
        </p:txBody>
      </p:sp>
    </p:spTree>
    <p:extLst>
      <p:ext uri="{BB962C8B-B14F-4D97-AF65-F5344CB8AC3E}">
        <p14:creationId xmlns:p14="http://schemas.microsoft.com/office/powerpoint/2010/main" val="2556335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Fig 11- </a:t>
            </a:r>
            <a:r>
              <a:rPr lang="en-CA"/>
              <a:t>Here, the first peak occurs at time t1, the trough at time t2, and the next peak at time t3. Notice that there is a tendency for real GDP to rise over time.</a:t>
            </a:r>
            <a:br>
              <a:rPr lang="en-CA"/>
            </a:br>
            <a:endParaRPr lang="en-US"/>
          </a:p>
          <a:p>
            <a:endParaRPr lang="en-US"/>
          </a:p>
        </p:txBody>
      </p:sp>
    </p:spTree>
    <p:extLst>
      <p:ext uri="{BB962C8B-B14F-4D97-AF65-F5344CB8AC3E}">
        <p14:creationId xmlns:p14="http://schemas.microsoft.com/office/powerpoint/2010/main" val="138931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a:solidFill>
                  <a:srgbClr val="373D3F"/>
                </a:solidFill>
                <a:effectLst/>
                <a:latin typeface="Montserrat" pitchFamily="2" charset="77"/>
              </a:rPr>
              <a:t>But as we mentioned before, GDP has its own faults because it includes only goods and services that can be bought or sold in the market place. GDP does measure the production of most goods and services. And goods and services get produced, for the most part, because we want them. </a:t>
            </a:r>
            <a:endParaRPr lang="en-US"/>
          </a:p>
        </p:txBody>
      </p:sp>
    </p:spTree>
    <p:extLst>
      <p:ext uri="{BB962C8B-B14F-4D97-AF65-F5344CB8AC3E}">
        <p14:creationId xmlns:p14="http://schemas.microsoft.com/office/powerpoint/2010/main" val="155986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b="0" i="0" u="none" strike="noStrike" dirty="0">
                <a:solidFill>
                  <a:srgbClr val="373D3F"/>
                </a:solidFill>
                <a:effectLst/>
                <a:latin typeface="Montserrat" pitchFamily="2" charset="77"/>
              </a:rPr>
              <a:t>Who buys all of this production? We can divide this demand into four main parts: consumer spending (consumption), business spending (private investment), government spending on goods and services (government), and spending on net exports (net exports).</a:t>
            </a:r>
          </a:p>
          <a:p>
            <a:pPr marL="158750" indent="0">
              <a:buNone/>
            </a:pPr>
            <a:endParaRPr lang="en-CA" b="0" i="0" u="none" strike="noStrike" dirty="0">
              <a:solidFill>
                <a:srgbClr val="373D3F"/>
              </a:solidFill>
              <a:effectLst/>
              <a:latin typeface="Montserrat" pitchFamily="2" charset="77"/>
            </a:endParaRPr>
          </a:p>
          <a:p>
            <a:pPr marL="158750" indent="0">
              <a:buNone/>
            </a:pPr>
            <a:endParaRPr lang="en-CA" dirty="0"/>
          </a:p>
        </p:txBody>
      </p:sp>
    </p:spTree>
    <p:extLst>
      <p:ext uri="{BB962C8B-B14F-4D97-AF65-F5344CB8AC3E}">
        <p14:creationId xmlns:p14="http://schemas.microsoft.com/office/powerpoint/2010/main" val="191943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The production of consumer goods and services accounts for about 70% of total output. Because consumption is such a large part of GDP, economists seeking to understand the determinants of GDP must pay special attention to the determinants of consumption.</a:t>
            </a:r>
          </a:p>
          <a:p>
            <a:endParaRPr lang="en-CA" b="0" i="0" u="none" strike="noStrike" dirty="0">
              <a:solidFill>
                <a:srgbClr val="373D3F"/>
              </a:solidFill>
              <a:effectLst/>
              <a:latin typeface="Montserrat" pitchFamily="2" charset="77"/>
            </a:endParaRPr>
          </a:p>
          <a:p>
            <a:endParaRPr lang="en-CA" b="0" i="0" u="none" strike="noStrike" dirty="0">
              <a:solidFill>
                <a:srgbClr val="373D3F"/>
              </a:solidFill>
              <a:effectLst/>
              <a:latin typeface="Montserrat" pitchFamily="2" charset="77"/>
            </a:endParaRPr>
          </a:p>
          <a:p>
            <a:r>
              <a:rPr lang="en-CA" b="0" i="0" u="none" dirty="0">
                <a:effectLst/>
                <a:latin typeface="Montserrat" pitchFamily="2" charset="77"/>
              </a:rPr>
              <a:t>The figure above </a:t>
            </a:r>
            <a:r>
              <a:rPr lang="en-CA" b="0" i="0" u="none" strike="noStrike" dirty="0">
                <a:solidFill>
                  <a:srgbClr val="373D3F"/>
                </a:solidFill>
                <a:effectLst/>
                <a:latin typeface="Montserrat" pitchFamily="2" charset="77"/>
              </a:rPr>
              <a:t>presents a circular flow model for an economy that produces only personal consumption goods and services.</a:t>
            </a:r>
          </a:p>
          <a:p>
            <a:endParaRPr lang="en-CA" b="0" i="0" u="none" strike="noStrike" dirty="0">
              <a:solidFill>
                <a:srgbClr val="373D3F"/>
              </a:solidFill>
              <a:effectLst/>
              <a:latin typeface="Montserrat" pitchFamily="2" charset="77"/>
            </a:endParaRPr>
          </a:p>
        </p:txBody>
      </p:sp>
    </p:spTree>
    <p:extLst>
      <p:ext uri="{BB962C8B-B14F-4D97-AF65-F5344CB8AC3E}">
        <p14:creationId xmlns:p14="http://schemas.microsoft.com/office/powerpoint/2010/main" val="153974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A hammer produced for a carpenter is private investment.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A printing press produced for a magazine publisher is private investment, as is a conveyor-belt system produced for a manufacturing firm.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Capital includes all the goods that have been produced for use in producing other goods; it is a stock variable. Private investment is a flow variable that adds to the stock of capital during a period.</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Gross private domestic investment includes three flows that add to or maintain the nation’s capital stock: expenditures by business firms on new buildings, plants, tools, equipment, and software that will be used in the production of goods and services; expenditures on new residential housing; and changes in business inventories. If a clothing store stocks 1,000 pairs of jeans, the jeans represent an addition to inventory and are part of gross private domestic investment.</a:t>
            </a:r>
            <a:endParaRPr lang="en-US" dirty="0"/>
          </a:p>
        </p:txBody>
      </p:sp>
    </p:spTree>
    <p:extLst>
      <p:ext uri="{BB962C8B-B14F-4D97-AF65-F5344CB8AC3E}">
        <p14:creationId xmlns:p14="http://schemas.microsoft.com/office/powerpoint/2010/main" val="133116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Government agencies at all levels purchase goods and services from firms. They purchase office equipment, vehicles, buildings, janitorial services, and so on. Many government agencies also produce goods and services. Police departments produce police protection. Public schools produce education. The Banks produce financial services.</a:t>
            </a:r>
            <a:endParaRPr lang="en-US" dirty="0"/>
          </a:p>
        </p:txBody>
      </p:sp>
    </p:spTree>
    <p:extLst>
      <p:ext uri="{BB962C8B-B14F-4D97-AF65-F5344CB8AC3E}">
        <p14:creationId xmlns:p14="http://schemas.microsoft.com/office/powerpoint/2010/main" val="89144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Sales of a country’s goods and services to buyers in the rest of the world during a particular time period represent its exports. A purchase by a buyer of a Ford Taurus produced in the Canada by someone in Japan is Canada’s export. Exports also include such transactions as the purchase of accounting services from a Toronto accounting firm by a shipping line based in Hong Kong. Imports are purchases of foreign-produced goods and services by a country’s residents during a period.</a:t>
            </a:r>
            <a:endParaRPr lang="en-US" dirty="0"/>
          </a:p>
        </p:txBody>
      </p:sp>
    </p:spTree>
    <p:extLst>
      <p:ext uri="{BB962C8B-B14F-4D97-AF65-F5344CB8AC3E}">
        <p14:creationId xmlns:p14="http://schemas.microsoft.com/office/powerpoint/2010/main" val="65941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If we sum the value added at each stage of the production of a good or service, we get the final value of the item. The example shown here involves the construction of a house, which is produced from lumber that is, in turn, produced from logs.</a:t>
            </a:r>
            <a:endParaRPr lang="en-US" dirty="0"/>
          </a:p>
        </p:txBody>
      </p:sp>
    </p:spTree>
    <p:extLst>
      <p:ext uri="{BB962C8B-B14F-4D97-AF65-F5344CB8AC3E}">
        <p14:creationId xmlns:p14="http://schemas.microsoft.com/office/powerpoint/2010/main" val="3567421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spcBef>
                <a:spcPts val="1800"/>
              </a:spcBef>
            </a:pPr>
            <a:r>
              <a:rPr lang="en-CA" b="0" i="0" u="none" strike="noStrike" dirty="0">
                <a:solidFill>
                  <a:srgbClr val="333333"/>
                </a:solidFill>
                <a:effectLst/>
                <a:latin typeface="Montserrat" pitchFamily="2" charset="77"/>
              </a:rPr>
              <a:t>Statistics Canada estimates underground economic activity for 2013 totaled $45.6 billion in Canada, or about 2.4% of gross domestic product</a:t>
            </a:r>
            <a:r>
              <a:rPr lang="en-CA" b="0" i="0" u="none" strike="noStrike" dirty="0">
                <a:solidFill>
                  <a:srgbClr val="000000"/>
                </a:solidFill>
                <a:effectLst/>
                <a:latin typeface="Montserrat" pitchFamily="2" charset="77"/>
              </a:rPr>
              <a:t>.</a:t>
            </a:r>
            <a:endParaRPr lang="en-CA" b="0" i="0" u="none" strike="noStrike" dirty="0">
              <a:solidFill>
                <a:srgbClr val="373D3F"/>
              </a:solidFill>
              <a:effectLst/>
              <a:latin typeface="Montserrat" pitchFamily="2" charset="77"/>
            </a:endParaRPr>
          </a:p>
          <a:p>
            <a:pPr algn="l">
              <a:spcBef>
                <a:spcPts val="1200"/>
              </a:spcBef>
            </a:pPr>
            <a:endParaRPr lang="en-CA" b="0" i="0" u="none" strike="noStrike" dirty="0">
              <a:solidFill>
                <a:srgbClr val="000000"/>
              </a:solidFill>
              <a:effectLst/>
              <a:latin typeface="Montserrat" pitchFamily="2" charset="77"/>
            </a:endParaRPr>
          </a:p>
          <a:p>
            <a:pPr algn="l">
              <a:spcBef>
                <a:spcPts val="1200"/>
              </a:spcBef>
            </a:pPr>
            <a:r>
              <a:rPr lang="en-CA" b="0" i="0" u="none" strike="noStrike" dirty="0">
                <a:solidFill>
                  <a:srgbClr val="000000"/>
                </a:solidFill>
                <a:effectLst/>
                <a:latin typeface="Montserrat" pitchFamily="2" charset="77"/>
              </a:rPr>
              <a:t>Also, production of some goods — such as home production as when you make your breakfast—is not counted because these goods are not sold in the marketplace. Therefore, the estimated value of GDP is an underrepresentation of the actual production taking place in an economy in a given time period. </a:t>
            </a:r>
            <a:endParaRPr lang="en-CA" b="0" i="0" u="none" strike="noStrike" dirty="0">
              <a:solidFill>
                <a:srgbClr val="373D3F"/>
              </a:solidFill>
              <a:effectLst/>
              <a:latin typeface="Montserrat" pitchFamily="2" charset="77"/>
            </a:endParaRPr>
          </a:p>
          <a:p>
            <a:br>
              <a:rPr lang="en-CA" dirty="0"/>
            </a:br>
            <a:endParaRPr lang="en-US" dirty="0"/>
          </a:p>
        </p:txBody>
      </p:sp>
    </p:spTree>
    <p:extLst>
      <p:ext uri="{BB962C8B-B14F-4D97-AF65-F5344CB8AC3E}">
        <p14:creationId xmlns:p14="http://schemas.microsoft.com/office/powerpoint/2010/main" val="411586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a:xfrm>
            <a:off x="508438" y="2635229"/>
            <a:ext cx="8222100" cy="432900"/>
          </a:xfrm>
        </p:spPr>
        <p:txBody>
          <a:bodyPr>
            <a:noAutofit/>
          </a:bodyPr>
          <a:lstStyle/>
          <a:p>
            <a:r>
              <a:rPr lang="en-US" sz="2500" b="1" dirty="0">
                <a:latin typeface="Arial"/>
              </a:rPr>
              <a:t>CHAPTER 4: GDP and Measurements of Production </a:t>
            </a:r>
            <a:endParaRPr lang="en-US" sz="2500" dirty="0">
              <a:latin typeface="Arial"/>
            </a:endParaRPr>
          </a:p>
        </p:txBody>
      </p:sp>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dirty="0">
                <a:latin typeface="Arial"/>
              </a:rPr>
              <a:t>Principles of Microeconomics</a:t>
            </a:r>
            <a:endParaRPr lang="en-US"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7D2-0C61-D7AD-A4BB-731321B36CEA}"/>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4.3 Goods not in GDP</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360FD7-2B14-416D-F9D3-C6A3A2C47B1E}"/>
              </a:ext>
            </a:extLst>
          </p:cNvPr>
          <p:cNvSpPr>
            <a:spLocks noGrp="1"/>
          </p:cNvSpPr>
          <p:nvPr>
            <p:ph type="body" idx="1"/>
          </p:nvPr>
        </p:nvSpPr>
        <p:spPr>
          <a:xfrm>
            <a:off x="311700" y="1483225"/>
            <a:ext cx="8520600" cy="3339000"/>
          </a:xfrm>
        </p:spPr>
        <p:txBody>
          <a:bodyPr>
            <a:normAutofit/>
          </a:bodyPr>
          <a:lstStyle/>
          <a:p>
            <a:pPr marL="114300" indent="0">
              <a:buNone/>
            </a:pPr>
            <a:r>
              <a:rPr lang="en-CA" sz="2000" b="0" i="0" u="none" strike="noStrike" dirty="0">
                <a:solidFill>
                  <a:srgbClr val="000000"/>
                </a:solidFill>
                <a:effectLst/>
                <a:latin typeface="Arial" panose="020B0604020202020204" pitchFamily="34" charset="0"/>
                <a:cs typeface="Arial" panose="020B0604020202020204" pitchFamily="34" charset="0"/>
              </a:rPr>
              <a:t>The sales of </a:t>
            </a:r>
            <a:r>
              <a:rPr lang="en-CA" sz="2000" b="1" i="0" u="none" strike="noStrike" dirty="0">
                <a:solidFill>
                  <a:srgbClr val="000000"/>
                </a:solidFill>
                <a:effectLst/>
                <a:latin typeface="Arial" panose="020B0604020202020204" pitchFamily="34" charset="0"/>
                <a:cs typeface="Arial" panose="020B0604020202020204" pitchFamily="34" charset="0"/>
              </a:rPr>
              <a:t>used goods </a:t>
            </a:r>
            <a:r>
              <a:rPr lang="en-CA" sz="2000" b="0" i="0" u="none" strike="noStrike" dirty="0">
                <a:solidFill>
                  <a:srgbClr val="000000"/>
                </a:solidFill>
                <a:effectLst/>
                <a:latin typeface="Arial" panose="020B0604020202020204" pitchFamily="34" charset="0"/>
                <a:cs typeface="Arial" panose="020B0604020202020204" pitchFamily="34" charset="0"/>
              </a:rPr>
              <a:t>are not included because they were produced in a previous year and are part of that year’s GDP. The entire </a:t>
            </a:r>
            <a:r>
              <a:rPr lang="en-CA" sz="2000" b="1" i="0" u="none" strike="noStrike" dirty="0">
                <a:solidFill>
                  <a:srgbClr val="000000"/>
                </a:solidFill>
                <a:effectLst/>
                <a:latin typeface="Arial" panose="020B0604020202020204" pitchFamily="34" charset="0"/>
                <a:cs typeface="Arial" panose="020B0604020202020204" pitchFamily="34" charset="0"/>
              </a:rPr>
              <a:t>underground economy </a:t>
            </a:r>
            <a:r>
              <a:rPr lang="en-CA" sz="2000" b="0" i="0" u="none" strike="noStrike" dirty="0">
                <a:solidFill>
                  <a:srgbClr val="000000"/>
                </a:solidFill>
                <a:effectLst/>
                <a:latin typeface="Arial" panose="020B0604020202020204" pitchFamily="34" charset="0"/>
                <a:cs typeface="Arial" panose="020B0604020202020204" pitchFamily="34" charset="0"/>
              </a:rPr>
              <a:t>of services paid “under the table” and illegal sales should be counted, but is not, because it is impossible to track these sales.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69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1C09-5001-64CB-BDC6-FF3EDC7341D8}"/>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4.4 Income Approach to measuring GDP</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1492A5F-9FA5-E671-89A1-CC6A39ECBA8B}"/>
              </a:ext>
            </a:extLst>
          </p:cNvPr>
          <p:cNvSpPr>
            <a:spLocks noGrp="1"/>
          </p:cNvSpPr>
          <p:nvPr>
            <p:ph type="body" idx="1"/>
          </p:nvPr>
        </p:nvSpPr>
        <p:spPr>
          <a:xfrm>
            <a:off x="311700" y="1591382"/>
            <a:ext cx="8520600" cy="3339000"/>
          </a:xfrm>
        </p:spPr>
        <p:txBody>
          <a:bodyPr>
            <a:normAutofit/>
          </a:bodyPr>
          <a:lstStyle/>
          <a:p>
            <a:pPr marL="114300" indent="0">
              <a:buNone/>
            </a:pPr>
            <a:r>
              <a:rPr lang="en-CA" sz="2000" b="1" i="0" u="none" strike="noStrike" dirty="0">
                <a:solidFill>
                  <a:srgbClr val="000000"/>
                </a:solidFill>
                <a:effectLst/>
                <a:latin typeface="Arial" panose="020B0604020202020204" pitchFamily="34" charset="0"/>
                <a:cs typeface="Arial" panose="020B0604020202020204" pitchFamily="34" charset="0"/>
              </a:rPr>
              <a:t>Gross domestic income (GDI)</a:t>
            </a:r>
            <a:r>
              <a:rPr lang="en-CA" sz="2000" b="0" i="0" u="none" strike="noStrike" dirty="0">
                <a:solidFill>
                  <a:srgbClr val="000000"/>
                </a:solidFill>
                <a:effectLst/>
                <a:latin typeface="Arial" panose="020B0604020202020204" pitchFamily="34" charset="0"/>
                <a:cs typeface="Arial" panose="020B0604020202020204" pitchFamily="34" charset="0"/>
              </a:rPr>
              <a:t> equals the total income generated in an economy by the production of final goods and services during a particular period. It is a flow variable. Because an economy’s </a:t>
            </a:r>
            <a:r>
              <a:rPr lang="en-CA" sz="2000" b="1" i="0" u="none" strike="noStrike" dirty="0">
                <a:solidFill>
                  <a:srgbClr val="000000"/>
                </a:solidFill>
                <a:effectLst/>
                <a:latin typeface="Arial" panose="020B0604020202020204" pitchFamily="34" charset="0"/>
                <a:cs typeface="Arial" panose="020B0604020202020204" pitchFamily="34" charset="0"/>
              </a:rPr>
              <a:t>total output equals the total income</a:t>
            </a:r>
            <a:r>
              <a:rPr lang="en-CA" sz="2000" b="0" i="0" u="none" strike="noStrike" dirty="0">
                <a:solidFill>
                  <a:srgbClr val="000000"/>
                </a:solidFill>
                <a:effectLst/>
                <a:latin typeface="Arial" panose="020B0604020202020204" pitchFamily="34" charset="0"/>
                <a:cs typeface="Arial" panose="020B0604020202020204" pitchFamily="34" charset="0"/>
              </a:rPr>
              <a:t> generated in producing that output, GDP = GDI. We can estimate GDP either by measuring total output or by measuring total income.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12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DE6D-98AE-6C9A-45FD-4E3B41E561F8}"/>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4.5 Nominal and Real GDP 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21796D7-2C45-51B4-09E0-79081BF25879}"/>
              </a:ext>
            </a:extLst>
          </p:cNvPr>
          <p:cNvSpPr>
            <a:spLocks noGrp="1"/>
          </p:cNvSpPr>
          <p:nvPr>
            <p:ph type="body" idx="1"/>
          </p:nvPr>
        </p:nvSpPr>
        <p:spPr/>
        <p:txBody>
          <a:bodyPr>
            <a:normAutofit/>
          </a:bodyPr>
          <a:lstStyle/>
          <a:p>
            <a:pPr marL="114300" indent="0" algn="l">
              <a:buNone/>
            </a:pPr>
            <a:r>
              <a:rPr lang="en-CA" sz="2000" b="1" i="0" dirty="0">
                <a:solidFill>
                  <a:srgbClr val="373D3F"/>
                </a:solidFill>
                <a:effectLst/>
                <a:latin typeface="Arial" panose="020B0604020202020204" pitchFamily="34" charset="0"/>
                <a:cs typeface="Arial" panose="020B0604020202020204" pitchFamily="34" charset="0"/>
              </a:rPr>
              <a:t>Calculating Nominal GDP</a:t>
            </a:r>
          </a:p>
          <a:p>
            <a:pPr marL="114300" indent="0" algn="l">
              <a:buNone/>
            </a:pPr>
            <a:endParaRPr lang="en-CA" sz="2000" b="0" dirty="0">
              <a:effectLst/>
              <a:latin typeface="Arial" panose="020B0604020202020204" pitchFamily="34" charset="0"/>
              <a:cs typeface="Arial" panose="020B0604020202020204" pitchFamily="34" charset="0"/>
            </a:endParaRPr>
          </a:p>
          <a:p>
            <a:pPr marL="114300" indent="0" algn="l">
              <a:buNone/>
            </a:pPr>
            <a:r>
              <a:rPr lang="en-CA" sz="2000" b="0" dirty="0">
                <a:effectLst/>
                <a:latin typeface="Arial" panose="020B0604020202020204" pitchFamily="34" charset="0"/>
                <a:cs typeface="Arial" panose="020B0604020202020204" pitchFamily="34" charset="0"/>
              </a:rPr>
              <a:t>As mentioned, </a:t>
            </a:r>
            <a:r>
              <a:rPr lang="en-CA" sz="2000" b="1" dirty="0">
                <a:effectLst/>
                <a:latin typeface="Arial" panose="020B0604020202020204" pitchFamily="34" charset="0"/>
                <a:cs typeface="Arial" panose="020B0604020202020204" pitchFamily="34" charset="0"/>
              </a:rPr>
              <a:t>nominal GDP is the value of the goods and services produced in the stated year.</a:t>
            </a:r>
          </a:p>
          <a:p>
            <a:pPr marL="114300" indent="0" algn="ctr">
              <a:buNone/>
            </a:pPr>
            <a:endParaRPr lang="en-CA" sz="2000" b="0" i="0" dirty="0">
              <a:solidFill>
                <a:srgbClr val="000000"/>
              </a:solidFill>
              <a:effectLst/>
              <a:latin typeface="Arial" panose="020B0604020202020204" pitchFamily="34" charset="0"/>
              <a:cs typeface="Arial" panose="020B0604020202020204" pitchFamily="34" charset="0"/>
            </a:endParaRPr>
          </a:p>
          <a:p>
            <a:pPr marL="114300" indent="0" algn="ctr">
              <a:buNone/>
            </a:pPr>
            <a:r>
              <a:rPr lang="en-CA" sz="2000" b="0" i="0" dirty="0">
                <a:solidFill>
                  <a:srgbClr val="000000"/>
                </a:solidFill>
                <a:effectLst/>
                <a:latin typeface="Arial" panose="020B0604020202020204" pitchFamily="34" charset="0"/>
                <a:cs typeface="Arial" panose="020B0604020202020204" pitchFamily="34" charset="0"/>
              </a:rPr>
              <a:t>Nominal GDP = Price × Quantity</a:t>
            </a:r>
            <a:endParaRPr lang="en-CA" sz="2000" b="0" dirty="0">
              <a:effectLst/>
              <a:latin typeface="Arial" panose="020B0604020202020204" pitchFamily="34" charset="0"/>
              <a:cs typeface="Arial" panose="020B0604020202020204" pitchFamily="34" charset="0"/>
            </a:endParaRPr>
          </a:p>
          <a:p>
            <a:pPr marL="114300" indent="0" algn="l">
              <a:buNone/>
            </a:pPr>
            <a:endParaRPr lang="en-CA" sz="2000" dirty="0">
              <a:latin typeface="Arial" panose="020B0604020202020204" pitchFamily="34" charset="0"/>
              <a:cs typeface="Arial" panose="020B0604020202020204" pitchFamily="34" charset="0"/>
            </a:endParaRPr>
          </a:p>
          <a:p>
            <a:pPr marL="114300" indent="0" algn="l">
              <a:buNone/>
            </a:pPr>
            <a:r>
              <a:rPr lang="en-CA" sz="2000" b="0" dirty="0">
                <a:effectLst/>
                <a:latin typeface="Arial" panose="020B0604020202020204" pitchFamily="34" charset="0"/>
                <a:cs typeface="Arial" panose="020B0604020202020204" pitchFamily="34" charset="0"/>
              </a:rPr>
              <a:t>Therefore, the nominal GDP is simply the sum of all of the individual contributions.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55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CE907A1C-993F-4119-A03A-3063E3BC3F00}"/>
              </a:ext>
            </a:extLst>
          </p:cNvPr>
          <p:cNvSpPr txBox="1">
            <a:spLocks/>
          </p:cNvSpPr>
          <p:nvPr/>
        </p:nvSpPr>
        <p:spPr>
          <a:xfrm>
            <a:off x="204608" y="1135140"/>
            <a:ext cx="8520600" cy="3339000"/>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Font typeface="Roboto"/>
              <a:buNone/>
            </a:pPr>
            <a:r>
              <a:rPr lang="en-CA" sz="2000" b="1" dirty="0">
                <a:solidFill>
                  <a:srgbClr val="373D3F"/>
                </a:solidFill>
                <a:latin typeface="Arial" panose="020B0604020202020204" pitchFamily="34" charset="0"/>
                <a:cs typeface="Arial" panose="020B0604020202020204" pitchFamily="34" charset="0"/>
              </a:rPr>
              <a:t>Calculating Real GDP</a:t>
            </a:r>
          </a:p>
          <a:p>
            <a:pPr marL="114300" indent="0">
              <a:buFont typeface="Roboto"/>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The real GDP calculation requires a </a:t>
            </a:r>
            <a:r>
              <a:rPr lang="en-CA" sz="2000" b="1" dirty="0">
                <a:latin typeface="Arial" panose="020B0604020202020204" pitchFamily="34" charset="0"/>
                <a:cs typeface="Arial" panose="020B0604020202020204" pitchFamily="34" charset="0"/>
              </a:rPr>
              <a:t>base year.</a:t>
            </a:r>
          </a:p>
          <a:p>
            <a:endParaRPr lang="en-CA" sz="2000" b="1"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Prices are kept constant at base year levels, to allow us to focus only on changes in production rather than also allowing changes in price level.</a:t>
            </a:r>
          </a:p>
          <a:p>
            <a:pPr algn="ctr"/>
            <a:endParaRPr lang="en-CA" sz="2000" dirty="0">
              <a:solidFill>
                <a:srgbClr val="00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Since the price for each good remains constant, any increase in the real GDP must be caused by an increase in production.</a:t>
            </a:r>
          </a:p>
        </p:txBody>
      </p:sp>
      <p:sp>
        <p:nvSpPr>
          <p:cNvPr id="2" name="Title 1"/>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4.5 Nominal and Real GDP 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CA" dirty="0"/>
          </a:p>
        </p:txBody>
      </p:sp>
    </p:spTree>
    <p:extLst>
      <p:ext uri="{BB962C8B-B14F-4D97-AF65-F5344CB8AC3E}">
        <p14:creationId xmlns:p14="http://schemas.microsoft.com/office/powerpoint/2010/main" val="112729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ample on calculating RGDP: Price times Quantity will all goods added together. Price of each item remains as the value of the base year">
            <a:extLst>
              <a:ext uri="{FF2B5EF4-FFF2-40B4-BE49-F238E27FC236}">
                <a16:creationId xmlns:a16="http://schemas.microsoft.com/office/drawing/2014/main" id="{6A4C7F95-825C-42AD-BADC-B298ED658812}"/>
              </a:ext>
            </a:extLst>
          </p:cNvPr>
          <p:cNvPicPr>
            <a:picLocks noChangeAspect="1"/>
          </p:cNvPicPr>
          <p:nvPr/>
        </p:nvPicPr>
        <p:blipFill>
          <a:blip r:embed="rId2"/>
          <a:stretch>
            <a:fillRect/>
          </a:stretch>
        </p:blipFill>
        <p:spPr>
          <a:xfrm>
            <a:off x="1254469" y="3889870"/>
            <a:ext cx="5998948" cy="988266"/>
          </a:xfrm>
          <a:prstGeom prst="rect">
            <a:avLst/>
          </a:prstGeom>
        </p:spPr>
      </p:pic>
      <p:sp>
        <p:nvSpPr>
          <p:cNvPr id="4" name="Text Placeholder 2">
            <a:extLst>
              <a:ext uri="{FF2B5EF4-FFF2-40B4-BE49-F238E27FC236}">
                <a16:creationId xmlns:a16="http://schemas.microsoft.com/office/drawing/2014/main" id="{E4AF9C11-5C17-43ED-84BC-081CAE64EED4}"/>
              </a:ext>
            </a:extLst>
          </p:cNvPr>
          <p:cNvSpPr txBox="1">
            <a:spLocks/>
          </p:cNvSpPr>
          <p:nvPr/>
        </p:nvSpPr>
        <p:spPr>
          <a:xfrm>
            <a:off x="311700" y="2686690"/>
            <a:ext cx="8832300" cy="12114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Font typeface="Roboto"/>
              <a:buNone/>
            </a:pPr>
            <a:r>
              <a:rPr lang="en-CA" sz="1600" b="1" dirty="0">
                <a:latin typeface="+mn-lt"/>
              </a:rPr>
              <a:t>Calculating Real GDP</a:t>
            </a:r>
          </a:p>
          <a:p>
            <a:r>
              <a:rPr lang="en-CA" sz="1400" dirty="0">
                <a:latin typeface="+mn-lt"/>
              </a:rPr>
              <a:t>Start with the base year, prices will remain constant with the base year. Multiply by the corresponding quantity, then add the individual contributions.</a:t>
            </a:r>
          </a:p>
          <a:p>
            <a:r>
              <a:rPr lang="en-CA" sz="1400" dirty="0">
                <a:latin typeface="+mn-lt"/>
              </a:rPr>
              <a:t>In the following example, the base year is 2018.</a:t>
            </a:r>
          </a:p>
        </p:txBody>
      </p:sp>
      <p:pic>
        <p:nvPicPr>
          <p:cNvPr id="5" name="Picture 4" descr="Example on calculating NGDP: Price times Quantity will all goods added together.">
            <a:extLst>
              <a:ext uri="{FF2B5EF4-FFF2-40B4-BE49-F238E27FC236}">
                <a16:creationId xmlns:a16="http://schemas.microsoft.com/office/drawing/2014/main" id="{47F0B188-6620-40B8-8BFA-0309829FDC62}"/>
              </a:ext>
            </a:extLst>
          </p:cNvPr>
          <p:cNvPicPr>
            <a:picLocks noChangeAspect="1"/>
          </p:cNvPicPr>
          <p:nvPr/>
        </p:nvPicPr>
        <p:blipFill>
          <a:blip r:embed="rId3"/>
          <a:stretch>
            <a:fillRect/>
          </a:stretch>
        </p:blipFill>
        <p:spPr>
          <a:xfrm>
            <a:off x="1254469" y="1650624"/>
            <a:ext cx="5998948" cy="1019994"/>
          </a:xfrm>
          <a:prstGeom prst="rect">
            <a:avLst/>
          </a:prstGeom>
        </p:spPr>
      </p:pic>
      <p:sp>
        <p:nvSpPr>
          <p:cNvPr id="3" name="Text Placeholder 2"/>
          <p:cNvSpPr>
            <a:spLocks noGrp="1"/>
          </p:cNvSpPr>
          <p:nvPr>
            <p:ph type="body" idx="1"/>
          </p:nvPr>
        </p:nvSpPr>
        <p:spPr>
          <a:xfrm>
            <a:off x="311700" y="759497"/>
            <a:ext cx="8832300" cy="909854"/>
          </a:xfrm>
        </p:spPr>
        <p:txBody>
          <a:bodyPr>
            <a:normAutofit lnSpcReduction="10000"/>
          </a:bodyPr>
          <a:lstStyle/>
          <a:p>
            <a:pPr marL="114300" indent="0">
              <a:buNone/>
            </a:pPr>
            <a:r>
              <a:rPr lang="en-CA" sz="1600" b="1" dirty="0">
                <a:latin typeface="+mn-lt"/>
              </a:rPr>
              <a:t>Calculating Nominal GDP</a:t>
            </a:r>
          </a:p>
          <a:p>
            <a:r>
              <a:rPr lang="en-CA" sz="1400" dirty="0">
                <a:latin typeface="+mn-lt"/>
              </a:rPr>
              <a:t>Take the price of each good and multiply by the corresponding quantity, then add the individual contributions.</a:t>
            </a:r>
          </a:p>
        </p:txBody>
      </p:sp>
      <p:sp>
        <p:nvSpPr>
          <p:cNvPr id="2" name="Title 1"/>
          <p:cNvSpPr>
            <a:spLocks noGrp="1"/>
          </p:cNvSpPr>
          <p:nvPr>
            <p:ph type="title"/>
          </p:nvPr>
        </p:nvSpPr>
        <p:spPr>
          <a:xfrm>
            <a:off x="311700" y="191810"/>
            <a:ext cx="8520600" cy="607800"/>
          </a:xfrm>
        </p:spPr>
        <p:txBody>
          <a:bodyPr>
            <a:normAutofit fontScale="90000"/>
          </a:bodyPr>
          <a:lstStyle/>
          <a:p>
            <a:r>
              <a:rPr lang="en-US" sz="3300" b="1" dirty="0">
                <a:solidFill>
                  <a:srgbClr val="2A3990"/>
                </a:solidFill>
                <a:latin typeface="Arial" panose="020B0604020202020204" pitchFamily="34" charset="0"/>
                <a:cs typeface="Arial" panose="020B0604020202020204" pitchFamily="34" charset="0"/>
              </a:rPr>
              <a:t>4.5 Nominal and Real GDP III</a:t>
            </a:r>
            <a:br>
              <a:rPr lang="en-US" b="1" dirty="0">
                <a:solidFill>
                  <a:srgbClr val="2A3990"/>
                </a:solidFill>
                <a:latin typeface="Arial" panose="020B0604020202020204" pitchFamily="34" charset="0"/>
                <a:cs typeface="Arial" panose="020B0604020202020204" pitchFamily="34" charset="0"/>
              </a:rPr>
            </a:br>
            <a:br>
              <a:rPr lang="en-US" b="1" dirty="0">
                <a:solidFill>
                  <a:srgbClr val="2A3990"/>
                </a:solidFill>
                <a:latin typeface="Arial" panose="020B0604020202020204" pitchFamily="34" charset="0"/>
                <a:cs typeface="Arial" panose="020B0604020202020204" pitchFamily="34" charset="0"/>
              </a:rPr>
            </a:br>
            <a:endParaRPr lang="en-CA" dirty="0"/>
          </a:p>
        </p:txBody>
      </p:sp>
    </p:spTree>
    <p:extLst>
      <p:ext uri="{BB962C8B-B14F-4D97-AF65-F5344CB8AC3E}">
        <p14:creationId xmlns:p14="http://schemas.microsoft.com/office/powerpoint/2010/main" val="348465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2A3990"/>
                </a:solidFill>
                <a:latin typeface="Arial" panose="020B0604020202020204" pitchFamily="34" charset="0"/>
                <a:cs typeface="Arial" panose="020B0604020202020204" pitchFamily="34" charset="0"/>
              </a:rPr>
              <a:t>4.6 GDP Deflator I</a:t>
            </a:r>
            <a:endParaRPr lang="en-CA" dirty="0"/>
          </a:p>
        </p:txBody>
      </p:sp>
      <p:sp>
        <p:nvSpPr>
          <p:cNvPr id="3" name="Text Placeholder 2"/>
          <p:cNvSpPr>
            <a:spLocks noGrp="1"/>
          </p:cNvSpPr>
          <p:nvPr>
            <p:ph type="body" idx="1"/>
          </p:nvPr>
        </p:nvSpPr>
        <p:spPr/>
        <p:txBody>
          <a:bodyPr>
            <a:normAutofit lnSpcReduction="10000"/>
          </a:bodyPr>
          <a:lstStyle/>
          <a:p>
            <a:pPr>
              <a:lnSpc>
                <a:spcPct val="100000"/>
              </a:lnSpc>
            </a:pPr>
            <a:r>
              <a:rPr lang="en-CA" dirty="0">
                <a:latin typeface="+mn-lt"/>
              </a:rPr>
              <a:t>Price changes can be tracked using GDP and this measure is called GDP Deflator.</a:t>
            </a:r>
          </a:p>
          <a:p>
            <a:pPr>
              <a:lnSpc>
                <a:spcPct val="100000"/>
              </a:lnSpc>
            </a:pPr>
            <a:endParaRPr lang="en-CA" dirty="0">
              <a:latin typeface="+mn-lt"/>
            </a:endParaRPr>
          </a:p>
          <a:p>
            <a:pPr>
              <a:lnSpc>
                <a:spcPct val="100000"/>
              </a:lnSpc>
            </a:pPr>
            <a:r>
              <a:rPr lang="en-CA" dirty="0">
                <a:latin typeface="+mn-lt"/>
              </a:rPr>
              <a:t>GDP Deflator is calculated as:</a:t>
            </a:r>
          </a:p>
          <a:p>
            <a:pPr marL="114300" indent="0" algn="ctr">
              <a:lnSpc>
                <a:spcPct val="100000"/>
              </a:lnSpc>
              <a:buNone/>
            </a:pPr>
            <a:r>
              <a:rPr lang="en-CA" dirty="0">
                <a:latin typeface="+mn-lt"/>
              </a:rPr>
              <a:t>GDP Deflator = 100 (Nominal GDP ÷ Real GDP)</a:t>
            </a:r>
          </a:p>
          <a:p>
            <a:pPr marL="114300" indent="0" algn="ctr">
              <a:lnSpc>
                <a:spcPct val="100000"/>
              </a:lnSpc>
              <a:buNone/>
            </a:pPr>
            <a:endParaRPr lang="en-CA" dirty="0">
              <a:latin typeface="+mn-lt"/>
            </a:endParaRPr>
          </a:p>
          <a:p>
            <a:pPr>
              <a:lnSpc>
                <a:spcPct val="100000"/>
              </a:lnSpc>
            </a:pPr>
            <a:r>
              <a:rPr lang="en-CA" dirty="0">
                <a:solidFill>
                  <a:srgbClr val="373D3F"/>
                </a:solidFill>
                <a:latin typeface="+mn-lt"/>
              </a:rPr>
              <a:t>We multiply by 100 to make it an index. An index is just an easy-to-use value which can we can use to easy compare different years. The goal of the deflator is to keep track of price levels from one year to the next.</a:t>
            </a:r>
          </a:p>
          <a:p>
            <a:pPr>
              <a:lnSpc>
                <a:spcPct val="100000"/>
              </a:lnSpc>
            </a:pPr>
            <a:endParaRPr lang="en-CA" dirty="0">
              <a:solidFill>
                <a:srgbClr val="373D3F"/>
              </a:solidFill>
              <a:latin typeface="+mn-lt"/>
            </a:endParaRPr>
          </a:p>
          <a:p>
            <a:pPr>
              <a:lnSpc>
                <a:spcPct val="100000"/>
              </a:lnSpc>
            </a:pPr>
            <a:r>
              <a:rPr lang="en-CA" dirty="0">
                <a:solidFill>
                  <a:srgbClr val="373D3F"/>
                </a:solidFill>
                <a:latin typeface="+mn-lt"/>
              </a:rPr>
              <a:t>The GDP Deflector will always be 100 in the base year as the nominal GDP and real GDP are equal in the base year.</a:t>
            </a:r>
          </a:p>
          <a:p>
            <a:endParaRPr lang="en-CA" dirty="0">
              <a:latin typeface="+mn-lt"/>
            </a:endParaRPr>
          </a:p>
          <a:p>
            <a:endParaRPr lang="en-CA" dirty="0">
              <a:latin typeface="+mn-lt"/>
            </a:endParaRPr>
          </a:p>
          <a:p>
            <a:endParaRPr lang="en-CA" dirty="0">
              <a:latin typeface="+mn-lt"/>
            </a:endParaRPr>
          </a:p>
          <a:p>
            <a:endParaRPr lang="en-CA" dirty="0">
              <a:latin typeface="+mn-lt"/>
            </a:endParaRPr>
          </a:p>
        </p:txBody>
      </p:sp>
    </p:spTree>
    <p:extLst>
      <p:ext uri="{BB962C8B-B14F-4D97-AF65-F5344CB8AC3E}">
        <p14:creationId xmlns:p14="http://schemas.microsoft.com/office/powerpoint/2010/main" val="255607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ADFE4-7ADA-B51A-0FE1-BA19C4D1CB43}"/>
              </a:ext>
              <a:ext uri="{C183D7F6-B498-43B3-948B-1728B52AA6E4}">
                <adec:decorative xmlns:adec="http://schemas.microsoft.com/office/drawing/2017/decorative" val="1"/>
              </a:ext>
            </a:extLst>
          </p:cNvPr>
          <p:cNvPicPr>
            <a:picLocks noChangeAspect="1"/>
          </p:cNvPicPr>
          <p:nvPr/>
        </p:nvPicPr>
        <p:blipFill rotWithShape="1">
          <a:blip r:embed="rId3"/>
          <a:srcRect b="24331"/>
          <a:stretch/>
        </p:blipFill>
        <p:spPr>
          <a:xfrm>
            <a:off x="1839431" y="3898361"/>
            <a:ext cx="5890437" cy="607801"/>
          </a:xfrm>
          <a:prstGeom prst="rect">
            <a:avLst/>
          </a:prstGeom>
        </p:spPr>
      </p:pic>
      <p:pic>
        <p:nvPicPr>
          <p:cNvPr id="7" name="Picture 6" descr="Chart, line chart&#10;&#10;">
            <a:extLst>
              <a:ext uri="{FF2B5EF4-FFF2-40B4-BE49-F238E27FC236}">
                <a16:creationId xmlns:a16="http://schemas.microsoft.com/office/drawing/2014/main" id="{F4EB6DCD-1521-9F48-38ED-3727F9641B77}"/>
              </a:ext>
            </a:extLst>
          </p:cNvPr>
          <p:cNvPicPr>
            <a:picLocks noChangeAspect="1"/>
          </p:cNvPicPr>
          <p:nvPr/>
        </p:nvPicPr>
        <p:blipFill>
          <a:blip r:embed="rId4"/>
          <a:stretch>
            <a:fillRect/>
          </a:stretch>
        </p:blipFill>
        <p:spPr>
          <a:xfrm>
            <a:off x="3889532" y="913303"/>
            <a:ext cx="4942768" cy="2872984"/>
          </a:xfrm>
          <a:prstGeom prst="rect">
            <a:avLst/>
          </a:prstGeom>
        </p:spPr>
      </p:pic>
      <p:sp>
        <p:nvSpPr>
          <p:cNvPr id="3" name="Text Placeholder 2">
            <a:extLst>
              <a:ext uri="{FF2B5EF4-FFF2-40B4-BE49-F238E27FC236}">
                <a16:creationId xmlns:a16="http://schemas.microsoft.com/office/drawing/2014/main" id="{DB3DE0C6-BC10-7CD8-135C-23C8D7F0379C}"/>
              </a:ext>
            </a:extLst>
          </p:cNvPr>
          <p:cNvSpPr>
            <a:spLocks noGrp="1"/>
          </p:cNvSpPr>
          <p:nvPr>
            <p:ph type="body" idx="1"/>
          </p:nvPr>
        </p:nvSpPr>
        <p:spPr>
          <a:xfrm>
            <a:off x="311700" y="1708339"/>
            <a:ext cx="3481824" cy="1665055"/>
          </a:xfrm>
        </p:spPr>
        <p:txBody>
          <a:bodyPr>
            <a:noAutofit/>
          </a:bodyPr>
          <a:lstStyle/>
          <a:p>
            <a:pPr marL="114300" indent="0" algn="l">
              <a:buNone/>
            </a:pPr>
            <a:r>
              <a:rPr lang="en-CA" sz="1500" b="1" i="0" u="none" strike="noStrike" dirty="0">
                <a:solidFill>
                  <a:srgbClr val="373D3F"/>
                </a:solidFill>
                <a:effectLst/>
                <a:latin typeface="Arial" panose="020B0604020202020204" pitchFamily="34" charset="0"/>
                <a:cs typeface="Arial" panose="020B0604020202020204" pitchFamily="34" charset="0"/>
              </a:rPr>
              <a:t>The GDP deflator is calculated as</a:t>
            </a:r>
          </a:p>
          <a:p>
            <a:pPr marL="114300" indent="0" algn="ctr">
              <a:buNone/>
            </a:pPr>
            <a:endParaRPr lang="en-CA" sz="1500" b="1" i="0" u="none" strike="noStrike" dirty="0">
              <a:solidFill>
                <a:srgbClr val="000000"/>
              </a:solidFill>
              <a:effectLst/>
              <a:latin typeface="Arial" panose="020B0604020202020204" pitchFamily="34" charset="0"/>
              <a:cs typeface="Arial" panose="020B0604020202020204" pitchFamily="34" charset="0"/>
            </a:endParaRPr>
          </a:p>
          <a:p>
            <a:pPr marL="114300" indent="0" algn="ctr">
              <a:buNone/>
            </a:pPr>
            <a:r>
              <a:rPr lang="en-CA" sz="1500" b="1" i="0" u="none" strike="noStrike" dirty="0">
                <a:solidFill>
                  <a:srgbClr val="000000"/>
                </a:solidFill>
                <a:effectLst/>
                <a:latin typeface="Arial" panose="020B0604020202020204" pitchFamily="34" charset="0"/>
                <a:cs typeface="Arial" panose="020B0604020202020204" pitchFamily="34" charset="0"/>
              </a:rPr>
              <a:t>GDP Deflator = 100× (</a:t>
            </a:r>
            <a:r>
              <a:rPr lang="en-CA" sz="1500" b="1" i="0" strike="noStrike" dirty="0">
                <a:solidFill>
                  <a:srgbClr val="000000"/>
                </a:solidFill>
                <a:effectLst/>
                <a:latin typeface="Arial" panose="020B0604020202020204" pitchFamily="34" charset="0"/>
                <a:cs typeface="Arial" panose="020B0604020202020204" pitchFamily="34" charset="0"/>
              </a:rPr>
              <a:t>Nominal </a:t>
            </a:r>
            <a:r>
              <a:rPr lang="en-CA" sz="1500" b="1" i="0" u="none" strike="noStrike" dirty="0">
                <a:solidFill>
                  <a:srgbClr val="000000"/>
                </a:solidFill>
                <a:effectLst/>
                <a:latin typeface="Arial" panose="020B0604020202020204" pitchFamily="34" charset="0"/>
                <a:cs typeface="Arial" panose="020B0604020202020204" pitchFamily="34" charset="0"/>
              </a:rPr>
              <a:t>   </a:t>
            </a:r>
          </a:p>
          <a:p>
            <a:pPr marL="114300" indent="0" algn="ctr">
              <a:buNone/>
            </a:pPr>
            <a:r>
              <a:rPr lang="en-CA" sz="1500" b="1" dirty="0">
                <a:solidFill>
                  <a:srgbClr val="000000"/>
                </a:solidFill>
                <a:latin typeface="Arial" panose="020B0604020202020204" pitchFamily="34" charset="0"/>
                <a:cs typeface="Arial" panose="020B0604020202020204" pitchFamily="34" charset="0"/>
              </a:rPr>
              <a:t>                                </a:t>
            </a:r>
            <a:r>
              <a:rPr lang="en-CA" sz="1500" b="1" i="0" u="none" strike="noStrike" dirty="0">
                <a:solidFill>
                  <a:srgbClr val="000000"/>
                </a:solidFill>
                <a:effectLst/>
                <a:latin typeface="Arial" panose="020B0604020202020204" pitchFamily="34" charset="0"/>
                <a:cs typeface="Arial" panose="020B0604020202020204" pitchFamily="34" charset="0"/>
              </a:rPr>
              <a:t>GDP/Real GDP)</a:t>
            </a:r>
            <a:endParaRPr lang="en-CA" sz="1500" b="1" i="0" u="none" strike="noStrike" dirty="0">
              <a:solidFill>
                <a:srgbClr val="373D3F"/>
              </a:solidFill>
              <a:effectLst/>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29C83F7-9715-A14D-1347-0DE80C696D5D}"/>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4.6 GDP Deflator 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55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6FAB-F32E-8ACF-9613-B0D96B879306}"/>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4.7 GNP – An Alternative Measure of Output</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77FA7B9-B017-64E5-3750-D7987BD135AE}"/>
              </a:ext>
            </a:extLst>
          </p:cNvPr>
          <p:cNvSpPr>
            <a:spLocks noGrp="1"/>
          </p:cNvSpPr>
          <p:nvPr>
            <p:ph type="body" idx="1"/>
          </p:nvPr>
        </p:nvSpPr>
        <p:spPr>
          <a:xfrm>
            <a:off x="311700" y="1729605"/>
            <a:ext cx="8520600" cy="3339000"/>
          </a:xfrm>
        </p:spPr>
        <p:txBody>
          <a:bodyPr>
            <a:normAutofit/>
          </a:bodyPr>
          <a:lstStyle/>
          <a:p>
            <a:pPr marL="114300" indent="0">
              <a:buNone/>
            </a:pPr>
            <a:r>
              <a:rPr lang="en-US" sz="2000" dirty="0">
                <a:latin typeface="Arial" panose="020B0604020202020204" pitchFamily="34" charset="0"/>
                <a:cs typeface="Arial" panose="020B0604020202020204" pitchFamily="34" charset="0"/>
              </a:rPr>
              <a:t>While GDP represents the most commonly used measure of an economy’s output, economists sometimes use an alternative measure. </a:t>
            </a:r>
            <a:r>
              <a:rPr lang="en-US" sz="2000" b="1" dirty="0">
                <a:latin typeface="Arial" panose="020B0604020202020204" pitchFamily="34" charset="0"/>
                <a:cs typeface="Arial" panose="020B0604020202020204" pitchFamily="34" charset="0"/>
              </a:rPr>
              <a:t>Gross national product (GNP) </a:t>
            </a:r>
            <a:r>
              <a:rPr lang="en-US" sz="2000" dirty="0">
                <a:latin typeface="Arial" panose="020B0604020202020204" pitchFamily="34" charset="0"/>
                <a:cs typeface="Arial" panose="020B0604020202020204" pitchFamily="34" charset="0"/>
              </a:rPr>
              <a:t>is the total value of final goods and services produced during a particular period with factors of production owned by the residents of a particular country.</a:t>
            </a:r>
          </a:p>
        </p:txBody>
      </p:sp>
    </p:spTree>
    <p:extLst>
      <p:ext uri="{BB962C8B-B14F-4D97-AF65-F5344CB8AC3E}">
        <p14:creationId xmlns:p14="http://schemas.microsoft.com/office/powerpoint/2010/main" val="349523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cession Expansion">
            <a:extLst>
              <a:ext uri="{FF2B5EF4-FFF2-40B4-BE49-F238E27FC236}">
                <a16:creationId xmlns:a16="http://schemas.microsoft.com/office/drawing/2014/main" id="{A338F830-EAC1-A5B4-EA7B-B669A4855018}"/>
              </a:ext>
            </a:extLst>
          </p:cNvPr>
          <p:cNvPicPr>
            <a:picLocks noChangeAspect="1"/>
          </p:cNvPicPr>
          <p:nvPr/>
        </p:nvPicPr>
        <p:blipFill>
          <a:blip r:embed="rId3"/>
          <a:stretch>
            <a:fillRect/>
          </a:stretch>
        </p:blipFill>
        <p:spPr>
          <a:xfrm>
            <a:off x="4457446" y="589537"/>
            <a:ext cx="4491812" cy="4240872"/>
          </a:xfrm>
          <a:prstGeom prst="rect">
            <a:avLst/>
          </a:prstGeom>
        </p:spPr>
      </p:pic>
      <p:sp>
        <p:nvSpPr>
          <p:cNvPr id="3" name="Text Placeholder 2">
            <a:extLst>
              <a:ext uri="{FF2B5EF4-FFF2-40B4-BE49-F238E27FC236}">
                <a16:creationId xmlns:a16="http://schemas.microsoft.com/office/drawing/2014/main" id="{D963E355-354C-A90D-21E3-C34B787E3C5C}"/>
              </a:ext>
            </a:extLst>
          </p:cNvPr>
          <p:cNvSpPr>
            <a:spLocks noGrp="1"/>
          </p:cNvSpPr>
          <p:nvPr>
            <p:ph type="body" idx="1"/>
          </p:nvPr>
        </p:nvSpPr>
        <p:spPr>
          <a:xfrm>
            <a:off x="311700" y="1394500"/>
            <a:ext cx="3590449" cy="3339000"/>
          </a:xfrm>
        </p:spPr>
        <p:txBody>
          <a:bodyPr/>
          <a:lstStyle/>
          <a:p>
            <a:pPr marL="114300" indent="0">
              <a:buNone/>
            </a:pPr>
            <a:r>
              <a:rPr lang="en-US" dirty="0">
                <a:latin typeface="Arial" panose="020B0604020202020204" pitchFamily="34" charset="0"/>
                <a:cs typeface="Arial" panose="020B0604020202020204" pitchFamily="34" charset="0"/>
              </a:rPr>
              <a:t>The business cycle is a series of expansions and contractions in real GDP. The cycle begins at a peak and continues through a recession, a trough, and an expansion. A new cycle begins at the next peak.</a:t>
            </a:r>
          </a:p>
        </p:txBody>
      </p:sp>
      <p:sp>
        <p:nvSpPr>
          <p:cNvPr id="2" name="Title 1">
            <a:extLst>
              <a:ext uri="{FF2B5EF4-FFF2-40B4-BE49-F238E27FC236}">
                <a16:creationId xmlns:a16="http://schemas.microsoft.com/office/drawing/2014/main" id="{A320CCBA-29B6-5A1E-1DAD-50F14B38902A}"/>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4.8 Business Cycles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51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FFB7-61DA-0993-3269-2354308F14A1}"/>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4.9 GDP and Human Happiness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719D008-1835-0562-5AD1-B95D63293BF6}"/>
              </a:ext>
            </a:extLst>
          </p:cNvPr>
          <p:cNvSpPr>
            <a:spLocks noGrp="1"/>
          </p:cNvSpPr>
          <p:nvPr>
            <p:ph type="body" idx="1"/>
          </p:nvPr>
        </p:nvSpPr>
        <p:spPr>
          <a:xfrm>
            <a:off x="311700" y="1899726"/>
            <a:ext cx="8520600" cy="3339000"/>
          </a:xfrm>
        </p:spPr>
        <p:txBody>
          <a:bodyPr>
            <a:normAutofit/>
          </a:bodyPr>
          <a:lstStyle/>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More GDP cannot necessarily be equated with more human happiness. But more GDP does mean more of the goods and services we measure. It means more jobs. It means more income. And most people seem to place a high value on these things.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87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Learning Outcomes</a:t>
            </a:r>
            <a:endParaRPr lang="en-CA"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a:xfrm>
            <a:off x="311700" y="1017800"/>
            <a:ext cx="8520600" cy="3339000"/>
          </a:xfrm>
        </p:spPr>
        <p:txBody>
          <a:bodyPr>
            <a:noAutofit/>
          </a:bodyPr>
          <a:lstStyle/>
          <a:p>
            <a:pPr marL="114300" indent="0">
              <a:lnSpc>
                <a:spcPct val="114999"/>
              </a:lnSpc>
              <a:buNone/>
            </a:pPr>
            <a:r>
              <a:rPr lang="en-US" sz="2000" dirty="0">
                <a:latin typeface="Arial"/>
              </a:rPr>
              <a:t>At the end of this chapter, you will be able to:</a:t>
            </a:r>
          </a:p>
          <a:p>
            <a:pPr marL="114300" indent="0">
              <a:lnSpc>
                <a:spcPct val="114999"/>
              </a:lnSpc>
              <a:buNone/>
            </a:pPr>
            <a:endParaRPr lang="en-US" sz="2000" dirty="0">
              <a:latin typeface="Arial"/>
            </a:endParaRPr>
          </a:p>
          <a:p>
            <a:pPr>
              <a:lnSpc>
                <a:spcPct val="114999"/>
              </a:lnSpc>
            </a:pPr>
            <a:r>
              <a:rPr lang="en-US" sz="2000" dirty="0">
                <a:latin typeface="Arial"/>
              </a:rPr>
              <a:t>Define gross domestic product and its four major spending components and illustrate the various flows using the circular flow model.</a:t>
            </a:r>
          </a:p>
          <a:p>
            <a:pPr>
              <a:lnSpc>
                <a:spcPct val="114999"/>
              </a:lnSpc>
            </a:pPr>
            <a:r>
              <a:rPr lang="en-US" sz="2000" dirty="0">
                <a:latin typeface="Arial"/>
              </a:rPr>
              <a:t>Distinguish between measuring GDP as the sum of the values of final goods and services and as the sum of values added at each stage of production.</a:t>
            </a:r>
          </a:p>
          <a:p>
            <a:pPr>
              <a:lnSpc>
                <a:spcPct val="114999"/>
              </a:lnSpc>
            </a:pPr>
            <a:r>
              <a:rPr lang="en-US" sz="2000" dirty="0">
                <a:latin typeface="Arial"/>
              </a:rPr>
              <a:t>Distinguish between Real and Nominal gross domestic products</a:t>
            </a:r>
          </a:p>
          <a:p>
            <a:pPr>
              <a:lnSpc>
                <a:spcPct val="114999"/>
              </a:lnSpc>
            </a:pPr>
            <a:r>
              <a:rPr lang="en-US" sz="2000" dirty="0">
                <a:latin typeface="Arial"/>
              </a:rPr>
              <a:t>Distinguish between GDP and GNP</a:t>
            </a:r>
          </a:p>
          <a:p>
            <a:pPr marL="114300" indent="0">
              <a:lnSpc>
                <a:spcPct val="114999"/>
              </a:lnSpc>
              <a:buNone/>
            </a:pPr>
            <a:endParaRPr lang="en-US" sz="2000"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4391-9C25-BB45-E5FB-26FD70691F04}"/>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4.10 Key Terms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7DF5142-B2A2-AC95-BAB7-136C07B69263}"/>
              </a:ext>
            </a:extLst>
          </p:cNvPr>
          <p:cNvSpPr>
            <a:spLocks noGrp="1"/>
          </p:cNvSpPr>
          <p:nvPr>
            <p:ph type="body" idx="1"/>
          </p:nvPr>
        </p:nvSpPr>
        <p:spPr>
          <a:xfrm>
            <a:off x="311700" y="1017800"/>
            <a:ext cx="8520600" cy="3339000"/>
          </a:xfrm>
        </p:spPr>
        <p:txBody>
          <a:bodyPr>
            <a:noAutofit/>
          </a:bodyPr>
          <a:lstStyle/>
          <a:p>
            <a:pPr algn="l"/>
            <a:r>
              <a:rPr lang="en-CA" sz="1700" i="0" u="none" strike="noStrike" dirty="0">
                <a:solidFill>
                  <a:srgbClr val="000000"/>
                </a:solidFill>
                <a:effectLst/>
                <a:latin typeface="Arial" panose="020B0604020202020204" pitchFamily="34" charset="0"/>
                <a:cs typeface="Arial" panose="020B0604020202020204" pitchFamily="34" charset="0"/>
              </a:rPr>
              <a:t>Base Year</a:t>
            </a:r>
          </a:p>
          <a:p>
            <a:pPr algn="l"/>
            <a:r>
              <a:rPr lang="en-CA" sz="1700" i="0" u="none" strike="noStrike" dirty="0">
                <a:solidFill>
                  <a:srgbClr val="000000"/>
                </a:solidFill>
                <a:effectLst/>
                <a:latin typeface="Arial" panose="020B0604020202020204" pitchFamily="34" charset="0"/>
                <a:cs typeface="Arial" panose="020B0604020202020204" pitchFamily="34" charset="0"/>
              </a:rPr>
              <a:t>Flow Variable</a:t>
            </a:r>
          </a:p>
          <a:p>
            <a:pPr algn="l"/>
            <a:r>
              <a:rPr lang="en-CA" sz="1700" i="0" u="none" strike="noStrike" dirty="0">
                <a:solidFill>
                  <a:srgbClr val="000000"/>
                </a:solidFill>
                <a:effectLst/>
                <a:latin typeface="Arial" panose="020B0604020202020204" pitchFamily="34" charset="0"/>
                <a:cs typeface="Arial" panose="020B0604020202020204" pitchFamily="34" charset="0"/>
              </a:rPr>
              <a:t>Stock Variable</a:t>
            </a:r>
          </a:p>
          <a:p>
            <a:pPr algn="l"/>
            <a:r>
              <a:rPr lang="en-CA" sz="1700" i="0" u="none" strike="noStrike" dirty="0">
                <a:solidFill>
                  <a:srgbClr val="000000"/>
                </a:solidFill>
                <a:effectLst/>
                <a:latin typeface="Arial" panose="020B0604020202020204" pitchFamily="34" charset="0"/>
                <a:cs typeface="Arial" panose="020B0604020202020204" pitchFamily="34" charset="0"/>
              </a:rPr>
              <a:t>Intermediate Goods</a:t>
            </a:r>
          </a:p>
          <a:p>
            <a:pPr algn="l"/>
            <a:r>
              <a:rPr lang="en-CA" sz="1700" i="0" u="none" strike="noStrike" dirty="0">
                <a:solidFill>
                  <a:srgbClr val="000000"/>
                </a:solidFill>
                <a:effectLst/>
                <a:latin typeface="Arial" panose="020B0604020202020204" pitchFamily="34" charset="0"/>
                <a:cs typeface="Arial" panose="020B0604020202020204" pitchFamily="34" charset="0"/>
              </a:rPr>
              <a:t>Final Goods</a:t>
            </a:r>
          </a:p>
          <a:p>
            <a:pPr algn="l"/>
            <a:r>
              <a:rPr lang="en-CA" sz="1700" i="0" u="none" strike="noStrike" dirty="0">
                <a:solidFill>
                  <a:srgbClr val="000000"/>
                </a:solidFill>
                <a:effectLst/>
                <a:latin typeface="Arial" panose="020B0604020202020204" pitchFamily="34" charset="0"/>
                <a:cs typeface="Arial" panose="020B0604020202020204" pitchFamily="34" charset="0"/>
              </a:rPr>
              <a:t>Gross Domestic Product (GDP)</a:t>
            </a:r>
          </a:p>
          <a:p>
            <a:pPr algn="l"/>
            <a:r>
              <a:rPr lang="en-CA" sz="1700" i="0" u="none" strike="noStrike" dirty="0">
                <a:solidFill>
                  <a:srgbClr val="000000"/>
                </a:solidFill>
                <a:effectLst/>
                <a:latin typeface="Arial" panose="020B0604020202020204" pitchFamily="34" charset="0"/>
                <a:cs typeface="Arial" panose="020B0604020202020204" pitchFamily="34" charset="0"/>
              </a:rPr>
              <a:t>Value Added</a:t>
            </a:r>
          </a:p>
          <a:p>
            <a:pPr algn="l"/>
            <a:r>
              <a:rPr lang="en-CA" sz="1700" i="0" u="none" strike="noStrike" dirty="0">
                <a:solidFill>
                  <a:srgbClr val="000000"/>
                </a:solidFill>
                <a:effectLst/>
                <a:latin typeface="Arial" panose="020B0604020202020204" pitchFamily="34" charset="0"/>
                <a:cs typeface="Arial" panose="020B0604020202020204" pitchFamily="34" charset="0"/>
              </a:rPr>
              <a:t>Gross National Product (GNP)</a:t>
            </a:r>
          </a:p>
          <a:p>
            <a:pPr algn="l"/>
            <a:r>
              <a:rPr lang="en-CA" sz="1700" i="0" u="none" strike="noStrike" dirty="0">
                <a:solidFill>
                  <a:srgbClr val="000000"/>
                </a:solidFill>
                <a:effectLst/>
                <a:latin typeface="Arial" panose="020B0604020202020204" pitchFamily="34" charset="0"/>
                <a:cs typeface="Arial" panose="020B0604020202020204" pitchFamily="34" charset="0"/>
              </a:rPr>
              <a:t>GDP Deflator</a:t>
            </a:r>
          </a:p>
          <a:p>
            <a:pPr algn="l"/>
            <a:r>
              <a:rPr lang="en-CA" sz="1700" i="0" u="none" strike="noStrike" dirty="0">
                <a:solidFill>
                  <a:srgbClr val="000000"/>
                </a:solidFill>
                <a:effectLst/>
                <a:latin typeface="Arial" panose="020B0604020202020204" pitchFamily="34" charset="0"/>
                <a:cs typeface="Arial" panose="020B0604020202020204" pitchFamily="34" charset="0"/>
              </a:rPr>
              <a:t>Nominal GDP</a:t>
            </a:r>
          </a:p>
          <a:p>
            <a:pPr algn="l"/>
            <a:r>
              <a:rPr lang="en-CA" sz="1700" i="0" u="none" strike="noStrike" dirty="0">
                <a:solidFill>
                  <a:srgbClr val="000000"/>
                </a:solidFill>
                <a:effectLst/>
                <a:latin typeface="Arial" panose="020B0604020202020204" pitchFamily="34" charset="0"/>
                <a:cs typeface="Arial" panose="020B0604020202020204" pitchFamily="34" charset="0"/>
              </a:rPr>
              <a:t>Real GDP</a:t>
            </a:r>
          </a:p>
          <a:p>
            <a:r>
              <a:rPr lang="en-CA" sz="1700" i="0" u="none" strike="noStrike" dirty="0">
                <a:solidFill>
                  <a:srgbClr val="1E1A34"/>
                </a:solidFill>
                <a:effectLst/>
                <a:latin typeface="Arial" panose="020B0604020202020204" pitchFamily="34" charset="0"/>
                <a:cs typeface="Arial" panose="020B0604020202020204" pitchFamily="34" charset="0"/>
              </a:rPr>
              <a:t>Business Cycle</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98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mj-lt"/>
              </a:rPr>
              <a:t>4.1 Definition of Gross Domestic Product</a:t>
            </a:r>
          </a:p>
        </p:txBody>
      </p:sp>
      <p:sp>
        <p:nvSpPr>
          <p:cNvPr id="3" name="Text Placeholder 2"/>
          <p:cNvSpPr>
            <a:spLocks noGrp="1"/>
          </p:cNvSpPr>
          <p:nvPr>
            <p:ph type="body" idx="1"/>
          </p:nvPr>
        </p:nvSpPr>
        <p:spPr/>
        <p:txBody>
          <a:bodyPr>
            <a:normAutofit lnSpcReduction="10000"/>
          </a:bodyPr>
          <a:lstStyle/>
          <a:p>
            <a:r>
              <a:rPr lang="en-CA" dirty="0">
                <a:latin typeface="+mn-lt"/>
              </a:rPr>
              <a:t>GDP is defined as the </a:t>
            </a:r>
            <a:r>
              <a:rPr lang="en-CA" b="1" dirty="0">
                <a:latin typeface="+mn-lt"/>
              </a:rPr>
              <a:t>market</a:t>
            </a:r>
            <a:r>
              <a:rPr lang="en-CA" dirty="0">
                <a:latin typeface="+mn-lt"/>
              </a:rPr>
              <a:t> value of all </a:t>
            </a:r>
            <a:r>
              <a:rPr lang="en-CA" b="1" dirty="0">
                <a:latin typeface="+mn-lt"/>
              </a:rPr>
              <a:t>final</a:t>
            </a:r>
            <a:r>
              <a:rPr lang="en-CA" dirty="0">
                <a:latin typeface="+mn-lt"/>
              </a:rPr>
              <a:t> goods and services produced </a:t>
            </a:r>
            <a:r>
              <a:rPr lang="en-CA" b="1" dirty="0">
                <a:latin typeface="+mn-lt"/>
              </a:rPr>
              <a:t>within</a:t>
            </a:r>
            <a:r>
              <a:rPr lang="en-CA" dirty="0">
                <a:latin typeface="+mn-lt"/>
              </a:rPr>
              <a:t> an economy in a given time period.</a:t>
            </a:r>
          </a:p>
          <a:p>
            <a:endParaRPr lang="en-CA" dirty="0">
              <a:latin typeface="+mn-lt"/>
            </a:endParaRPr>
          </a:p>
          <a:p>
            <a:pPr>
              <a:lnSpc>
                <a:spcPct val="100000"/>
              </a:lnSpc>
            </a:pPr>
            <a:r>
              <a:rPr lang="en-CA" b="1" dirty="0">
                <a:latin typeface="+mn-lt"/>
              </a:rPr>
              <a:t>Market Value </a:t>
            </a:r>
            <a:r>
              <a:rPr lang="en-CA" dirty="0">
                <a:latin typeface="+mn-lt"/>
              </a:rPr>
              <a:t>is calculated as price multiplied by the quantity produced of a good.</a:t>
            </a:r>
          </a:p>
          <a:p>
            <a:pPr>
              <a:lnSpc>
                <a:spcPct val="100000"/>
              </a:lnSpc>
            </a:pPr>
            <a:r>
              <a:rPr lang="en-CA" b="1" dirty="0">
                <a:latin typeface="+mn-lt"/>
              </a:rPr>
              <a:t>Intermediate Goods</a:t>
            </a:r>
            <a:r>
              <a:rPr lang="en-CA" dirty="0">
                <a:latin typeface="+mn-lt"/>
              </a:rPr>
              <a:t> are used in the production of final goods.  Their value is not counted towards GDP, since their value is included in the value of the final goods they are used to produce.</a:t>
            </a:r>
          </a:p>
          <a:p>
            <a:pPr>
              <a:lnSpc>
                <a:spcPct val="100000"/>
              </a:lnSpc>
            </a:pPr>
            <a:r>
              <a:rPr lang="en-CA" b="1" dirty="0">
                <a:latin typeface="+mn-lt"/>
              </a:rPr>
              <a:t>Final Goods</a:t>
            </a:r>
            <a:r>
              <a:rPr lang="en-CA" dirty="0">
                <a:latin typeface="+mn-lt"/>
              </a:rPr>
              <a:t> are finished products whose value is counted towards the GDP.</a:t>
            </a:r>
            <a:endParaRPr lang="en-CA" b="1" dirty="0">
              <a:latin typeface="+mn-lt"/>
            </a:endParaRPr>
          </a:p>
          <a:p>
            <a:r>
              <a:rPr lang="en-CA" b="1" dirty="0">
                <a:latin typeface="+mn-lt"/>
              </a:rPr>
              <a:t>“Within” an economy </a:t>
            </a:r>
            <a:r>
              <a:rPr lang="en-CA" dirty="0">
                <a:latin typeface="+mn-lt"/>
              </a:rPr>
              <a:t>refers to goods produced within the geographical boundaries of a country.</a:t>
            </a:r>
          </a:p>
        </p:txBody>
      </p:sp>
    </p:spTree>
    <p:extLst>
      <p:ext uri="{BB962C8B-B14F-4D97-AF65-F5344CB8AC3E}">
        <p14:creationId xmlns:p14="http://schemas.microsoft.com/office/powerpoint/2010/main" val="142822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5A67-AFAE-435F-B0FF-7FCE22CD90A5}"/>
              </a:ext>
            </a:extLst>
          </p:cNvPr>
          <p:cNvSpPr>
            <a:spLocks noGrp="1"/>
          </p:cNvSpPr>
          <p:nvPr>
            <p:ph type="title"/>
          </p:nvPr>
        </p:nvSpPr>
        <p:spPr>
          <a:xfrm>
            <a:off x="311700" y="410000"/>
            <a:ext cx="8832300" cy="607800"/>
          </a:xfrm>
        </p:spPr>
        <p:txBody>
          <a:bodyPr>
            <a:noAutofit/>
          </a:bodyPr>
          <a:lstStyle/>
          <a:p>
            <a:r>
              <a:rPr lang="en-CA" sz="2900" b="1" dirty="0">
                <a:latin typeface="Arial" panose="020B0604020202020204" pitchFamily="34" charset="0"/>
                <a:cs typeface="Arial" panose="020B0604020202020204" pitchFamily="34" charset="0"/>
              </a:rPr>
              <a:t>4.1 GDP Measured by Components of Demand I</a:t>
            </a:r>
            <a:br>
              <a:rPr lang="en-CA" sz="2900" b="1" dirty="0">
                <a:latin typeface="Arial" panose="020B0604020202020204" pitchFamily="34" charset="0"/>
                <a:cs typeface="Arial" panose="020B0604020202020204" pitchFamily="34" charset="0"/>
              </a:rPr>
            </a:br>
            <a:br>
              <a:rPr lang="en-CA" sz="2900" b="1" dirty="0">
                <a:latin typeface="Arial" panose="020B0604020202020204" pitchFamily="34" charset="0"/>
                <a:cs typeface="Arial" panose="020B0604020202020204" pitchFamily="34" charset="0"/>
              </a:rPr>
            </a:br>
            <a:endParaRPr lang="en-CA" sz="29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D734E81-A33D-44CA-B679-A529455EAA58}"/>
              </a:ext>
            </a:extLst>
          </p:cNvPr>
          <p:cNvSpPr>
            <a:spLocks noGrp="1"/>
          </p:cNvSpPr>
          <p:nvPr>
            <p:ph type="body" idx="1"/>
          </p:nvPr>
        </p:nvSpPr>
        <p:spPr>
          <a:xfrm>
            <a:off x="-95692" y="1883598"/>
            <a:ext cx="9239692" cy="3339000"/>
          </a:xfrm>
        </p:spPr>
        <p:txBody>
          <a:bodyPr/>
          <a:lstStyle/>
          <a:p>
            <a:pPr marL="114300" indent="0" algn="ctr">
              <a:buNone/>
            </a:pPr>
            <a:r>
              <a:rPr lang="en-CA" i="0" dirty="0">
                <a:solidFill>
                  <a:srgbClr val="000000"/>
                </a:solidFill>
                <a:effectLst/>
                <a:latin typeface="Arial" panose="020B0604020202020204" pitchFamily="34" charset="0"/>
                <a:cs typeface="Arial" panose="020B0604020202020204" pitchFamily="34" charset="0"/>
              </a:rPr>
              <a:t>GDP=consumption (C) + private investment (I) + government purchases( G) + net exports (X)</a:t>
            </a:r>
          </a:p>
          <a:p>
            <a:pPr marL="114300" indent="0" algn="ctr">
              <a:buNone/>
            </a:pPr>
            <a:r>
              <a:rPr lang="en-CA" b="1" i="0" u="none" strike="noStrike" dirty="0">
                <a:solidFill>
                  <a:srgbClr val="373D3F"/>
                </a:solidFill>
                <a:effectLst/>
                <a:latin typeface="Arial" panose="020B0604020202020204" pitchFamily="34" charset="0"/>
                <a:cs typeface="Arial" panose="020B0604020202020204" pitchFamily="34" charset="0"/>
              </a:rPr>
              <a:t>Or</a:t>
            </a:r>
          </a:p>
          <a:p>
            <a:pPr marL="114300" indent="0" algn="ctr">
              <a:buNone/>
            </a:pPr>
            <a:r>
              <a:rPr lang="en-CA" i="0" u="none" strike="noStrike" dirty="0">
                <a:solidFill>
                  <a:srgbClr val="000000"/>
                </a:solidFill>
                <a:effectLst/>
                <a:latin typeface="Arial" panose="020B0604020202020204" pitchFamily="34" charset="0"/>
                <a:cs typeface="Arial" panose="020B0604020202020204" pitchFamily="34" charset="0"/>
              </a:rPr>
              <a:t>GDP=C + I + G + NX, where NX = Exports (X) – Imports (M)</a:t>
            </a:r>
            <a:endParaRPr lang="en-CA" i="0" u="none" strike="noStrike" dirty="0">
              <a:solidFill>
                <a:srgbClr val="373D3F"/>
              </a:solidFill>
              <a:effectLst/>
              <a:latin typeface="Arial" panose="020B0604020202020204" pitchFamily="34" charset="0"/>
              <a:cs typeface="Arial" panose="020B0604020202020204" pitchFamily="34" charset="0"/>
            </a:endParaRPr>
          </a:p>
          <a:p>
            <a:pPr marL="114300" indent="0">
              <a:buNone/>
            </a:pPr>
            <a:endParaRPr lang="en-CA"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10958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D0E3C8-0646-9795-C5B4-760089B977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33509" y="1234113"/>
            <a:ext cx="3742660" cy="3499387"/>
          </a:xfrm>
          <a:prstGeom prst="rect">
            <a:avLst/>
          </a:prstGeom>
        </p:spPr>
      </p:pic>
      <p:sp>
        <p:nvSpPr>
          <p:cNvPr id="3" name="Text Placeholder 2">
            <a:extLst>
              <a:ext uri="{FF2B5EF4-FFF2-40B4-BE49-F238E27FC236}">
                <a16:creationId xmlns:a16="http://schemas.microsoft.com/office/drawing/2014/main" id="{08C1148C-37CC-9C6E-1E6E-BE466BE4D8B9}"/>
              </a:ext>
            </a:extLst>
          </p:cNvPr>
          <p:cNvSpPr>
            <a:spLocks noGrp="1"/>
          </p:cNvSpPr>
          <p:nvPr>
            <p:ph type="body" idx="1"/>
          </p:nvPr>
        </p:nvSpPr>
        <p:spPr>
          <a:xfrm>
            <a:off x="311700" y="1427134"/>
            <a:ext cx="4260300" cy="3339000"/>
          </a:xfrm>
        </p:spPr>
        <p:txBody>
          <a:bodyPr>
            <a:noAutofit/>
          </a:bodyPr>
          <a:lstStyle/>
          <a:p>
            <a:pPr marL="114300" indent="0" algn="l">
              <a:buNone/>
            </a:pPr>
            <a:r>
              <a:rPr lang="en-CA" b="1" i="0" u="none" strike="noStrike" dirty="0">
                <a:solidFill>
                  <a:srgbClr val="373D3F"/>
                </a:solidFill>
                <a:effectLst/>
                <a:latin typeface="Arial" panose="020B0604020202020204" pitchFamily="34" charset="0"/>
                <a:cs typeface="Arial" panose="020B0604020202020204" pitchFamily="34" charset="0"/>
              </a:rPr>
              <a:t>Personal Consumption </a:t>
            </a:r>
            <a:r>
              <a:rPr lang="en-CA" b="0" i="0" u="none" strike="noStrike" dirty="0">
                <a:solidFill>
                  <a:srgbClr val="373D3F"/>
                </a:solidFill>
                <a:effectLst/>
                <a:latin typeface="Arial" panose="020B0604020202020204" pitchFamily="34" charset="0"/>
                <a:cs typeface="Arial" panose="020B0604020202020204" pitchFamily="34" charset="0"/>
              </a:rPr>
              <a:t>is a flow variable that measures the value of goods and services purchased by households during a time period. Purchases by households of groceries, health-care services, clothing, and automobiles—all are counted as consumption.</a:t>
            </a: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C645A88-954C-0E86-CF90-112D8A3EE2AD}"/>
              </a:ext>
            </a:extLst>
          </p:cNvPr>
          <p:cNvSpPr>
            <a:spLocks noGrp="1"/>
          </p:cNvSpPr>
          <p:nvPr>
            <p:ph type="title"/>
          </p:nvPr>
        </p:nvSpPr>
        <p:spPr>
          <a:xfrm>
            <a:off x="311699" y="410000"/>
            <a:ext cx="8704709" cy="607800"/>
          </a:xfrm>
        </p:spPr>
        <p:txBody>
          <a:bodyPr>
            <a:normAutofit fontScale="90000"/>
          </a:bodyPr>
          <a:lstStyle/>
          <a:p>
            <a:r>
              <a:rPr lang="en-CA" sz="3200" b="1" dirty="0">
                <a:latin typeface="Arial" panose="020B0604020202020204" pitchFamily="34" charset="0"/>
                <a:cs typeface="Arial" panose="020B0604020202020204" pitchFamily="34" charset="0"/>
              </a:rPr>
              <a:t>4.1 GDP Measured by Components of Demand II</a:t>
            </a:r>
            <a:br>
              <a:rPr lang="en-CA" sz="3200" b="1" dirty="0">
                <a:latin typeface="Arial" panose="020B0604020202020204" pitchFamily="34" charset="0"/>
                <a:cs typeface="Arial" panose="020B0604020202020204" pitchFamily="34" charset="0"/>
              </a:rPr>
            </a:br>
            <a:br>
              <a:rPr lang="en-CA" sz="3200" b="1"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23668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F21CF5-570F-EED1-6CC9-457877F676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07535" y="3009014"/>
            <a:ext cx="4944139" cy="1724486"/>
          </a:xfrm>
          <a:prstGeom prst="rect">
            <a:avLst/>
          </a:prstGeom>
        </p:spPr>
      </p:pic>
      <p:sp>
        <p:nvSpPr>
          <p:cNvPr id="3" name="Text Placeholder 2">
            <a:extLst>
              <a:ext uri="{FF2B5EF4-FFF2-40B4-BE49-F238E27FC236}">
                <a16:creationId xmlns:a16="http://schemas.microsoft.com/office/drawing/2014/main" id="{582D48D3-A37B-2B44-B487-F41E6BAD3D5C}"/>
              </a:ext>
            </a:extLst>
          </p:cNvPr>
          <p:cNvSpPr>
            <a:spLocks noGrp="1"/>
          </p:cNvSpPr>
          <p:nvPr>
            <p:ph type="body" idx="1"/>
          </p:nvPr>
        </p:nvSpPr>
        <p:spPr>
          <a:xfrm>
            <a:off x="311700" y="936572"/>
            <a:ext cx="8520600" cy="1991790"/>
          </a:xfrm>
        </p:spPr>
        <p:txBody>
          <a:bodyPr>
            <a:noAutofit/>
          </a:bodyPr>
          <a:lstStyle/>
          <a:p>
            <a:pPr marL="114300" indent="0" algn="l">
              <a:buNone/>
            </a:pPr>
            <a:r>
              <a:rPr lang="en-CA" sz="1700" b="1" i="0" u="none" strike="noStrike" dirty="0">
                <a:solidFill>
                  <a:srgbClr val="373D3F"/>
                </a:solidFill>
                <a:effectLst/>
                <a:latin typeface="Arial" panose="020B0604020202020204" pitchFamily="34" charset="0"/>
                <a:cs typeface="Arial" panose="020B0604020202020204" pitchFamily="34" charset="0"/>
              </a:rPr>
              <a:t>Private Investment</a:t>
            </a:r>
          </a:p>
          <a:p>
            <a:pPr marL="114300" indent="0">
              <a:buNone/>
            </a:pPr>
            <a:endParaRPr lang="en-CA" sz="1700" dirty="0">
              <a:latin typeface="Arial" panose="020B0604020202020204" pitchFamily="34" charset="0"/>
              <a:cs typeface="Arial" panose="020B0604020202020204" pitchFamily="34" charset="0"/>
            </a:endParaRPr>
          </a:p>
          <a:p>
            <a:pPr marL="114300" indent="0">
              <a:buNone/>
            </a:pPr>
            <a:r>
              <a:rPr lang="en-CA" sz="1700" b="1" i="0" u="none" strike="noStrike" dirty="0">
                <a:solidFill>
                  <a:srgbClr val="373D3F"/>
                </a:solidFill>
                <a:effectLst/>
                <a:latin typeface="Arial" panose="020B0604020202020204" pitchFamily="34" charset="0"/>
                <a:cs typeface="Arial" panose="020B0604020202020204" pitchFamily="34" charset="0"/>
              </a:rPr>
              <a:t>Gross private domestic investment</a:t>
            </a:r>
            <a:r>
              <a:rPr lang="en-CA" sz="1700" b="0" i="0" u="none" strike="noStrike" dirty="0">
                <a:solidFill>
                  <a:srgbClr val="373D3F"/>
                </a:solidFill>
                <a:effectLst/>
                <a:latin typeface="Arial" panose="020B0604020202020204" pitchFamily="34" charset="0"/>
                <a:cs typeface="Arial" panose="020B0604020202020204" pitchFamily="34" charset="0"/>
              </a:rPr>
              <a:t> is the value of all goods produced during a period for use in the production of other goods and services. Like personal consumption, gross private domestic investment is a flow variable. It is often simply referred to as “private investment.” </a:t>
            </a:r>
            <a:br>
              <a:rPr lang="en-CA"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ECFD75D-E615-ED81-3A2C-C90C35446A71}"/>
              </a:ext>
            </a:extLst>
          </p:cNvPr>
          <p:cNvSpPr>
            <a:spLocks noGrp="1"/>
          </p:cNvSpPr>
          <p:nvPr>
            <p:ph type="title"/>
          </p:nvPr>
        </p:nvSpPr>
        <p:spPr/>
        <p:txBody>
          <a:bodyPr>
            <a:normAutofit fontScale="90000"/>
          </a:bodyPr>
          <a:lstStyle/>
          <a:p>
            <a:r>
              <a:rPr lang="en-CA" sz="2800" b="1" dirty="0">
                <a:latin typeface="Arial" panose="020B0604020202020204" pitchFamily="34" charset="0"/>
                <a:cs typeface="Arial" panose="020B0604020202020204" pitchFamily="34" charset="0"/>
              </a:rPr>
              <a:t>4.1 GDP Measured by Components of Demand III</a:t>
            </a:r>
            <a:br>
              <a:rPr lang="en-CA" sz="2800" b="1" dirty="0">
                <a:latin typeface="Arial" panose="020B0604020202020204" pitchFamily="34" charset="0"/>
                <a:cs typeface="Arial" panose="020B0604020202020204" pitchFamily="34" charset="0"/>
              </a:rPr>
            </a:br>
            <a:br>
              <a:rPr lang="en-CA" sz="2800" b="1"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23280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A2844-8923-B687-E326-4CC31E8315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08206" y="1326754"/>
            <a:ext cx="4249902" cy="3128400"/>
          </a:xfrm>
          <a:prstGeom prst="rect">
            <a:avLst/>
          </a:prstGeom>
        </p:spPr>
      </p:pic>
      <p:sp>
        <p:nvSpPr>
          <p:cNvPr id="3" name="Text Placeholder 2">
            <a:extLst>
              <a:ext uri="{FF2B5EF4-FFF2-40B4-BE49-F238E27FC236}">
                <a16:creationId xmlns:a16="http://schemas.microsoft.com/office/drawing/2014/main" id="{5FD284AA-0C2B-A5C0-7D2F-31FD540BED9C}"/>
              </a:ext>
            </a:extLst>
          </p:cNvPr>
          <p:cNvSpPr>
            <a:spLocks noGrp="1"/>
          </p:cNvSpPr>
          <p:nvPr>
            <p:ph type="body" idx="1"/>
          </p:nvPr>
        </p:nvSpPr>
        <p:spPr>
          <a:xfrm>
            <a:off x="311700" y="1221454"/>
            <a:ext cx="3569184" cy="3339000"/>
          </a:xfrm>
        </p:spPr>
        <p:txBody>
          <a:bodyPr>
            <a:noAutofit/>
          </a:bodyPr>
          <a:lstStyle/>
          <a:p>
            <a:pPr marL="114300" indent="0" algn="l">
              <a:buNone/>
            </a:pPr>
            <a:r>
              <a:rPr lang="en-CA" b="1" i="0" u="none" strike="noStrike" dirty="0">
                <a:solidFill>
                  <a:srgbClr val="373D3F"/>
                </a:solidFill>
                <a:effectLst/>
                <a:latin typeface="Arial" panose="020B0604020202020204" pitchFamily="34" charset="0"/>
                <a:cs typeface="Arial" panose="020B0604020202020204" pitchFamily="34" charset="0"/>
              </a:rPr>
              <a:t>Government Purchases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Government purchases are the sum of purchases of goods and services from firms by government agencies plus the total value of output produced by government agencies themselves during a time period.</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7942308-8117-DD31-ACA2-45F8EC9A40DA}"/>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4.1 GDP Measured by Components of Demand IV</a:t>
            </a:r>
            <a:br>
              <a:rPr lang="en-CA" sz="2800" b="1" dirty="0">
                <a:latin typeface="Arial" panose="020B0604020202020204" pitchFamily="34" charset="0"/>
                <a:cs typeface="Arial" panose="020B0604020202020204" pitchFamily="34" charset="0"/>
              </a:rPr>
            </a:br>
            <a:br>
              <a:rPr lang="en-CA" sz="2800" b="1"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72708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9E8B8F-7BC4-04CC-F70F-6AD7158C63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67141" y="1273263"/>
            <a:ext cx="4765159" cy="3507687"/>
          </a:xfrm>
          <a:prstGeom prst="rect">
            <a:avLst/>
          </a:prstGeom>
        </p:spPr>
      </p:pic>
      <p:sp>
        <p:nvSpPr>
          <p:cNvPr id="3" name="Text Placeholder 2">
            <a:extLst>
              <a:ext uri="{FF2B5EF4-FFF2-40B4-BE49-F238E27FC236}">
                <a16:creationId xmlns:a16="http://schemas.microsoft.com/office/drawing/2014/main" id="{2A302068-B5D5-750F-700E-E52905D8AE6C}"/>
              </a:ext>
            </a:extLst>
          </p:cNvPr>
          <p:cNvSpPr>
            <a:spLocks noGrp="1"/>
          </p:cNvSpPr>
          <p:nvPr>
            <p:ph type="body" idx="1"/>
          </p:nvPr>
        </p:nvSpPr>
        <p:spPr>
          <a:xfrm>
            <a:off x="311700" y="1304306"/>
            <a:ext cx="3755441" cy="3339000"/>
          </a:xfrm>
        </p:spPr>
        <p:txBody>
          <a:bodyPr>
            <a:normAutofit fontScale="92500" lnSpcReduction="10000"/>
          </a:bodyPr>
          <a:lstStyle/>
          <a:p>
            <a:pPr marL="114300" indent="0" algn="l">
              <a:buNone/>
            </a:pPr>
            <a:r>
              <a:rPr lang="en-CA" sz="2000" b="1" i="0" u="none" strike="noStrike" dirty="0">
                <a:solidFill>
                  <a:srgbClr val="373D3F"/>
                </a:solidFill>
                <a:effectLst/>
                <a:latin typeface="Arial" panose="020B0604020202020204" pitchFamily="34" charset="0"/>
                <a:cs typeface="Arial" panose="020B0604020202020204" pitchFamily="34" charset="0"/>
              </a:rPr>
              <a:t>Net Exports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Net exports can be negative if imports exceed exports. Negative net exports constitute a trade deficit. The amount of the deficit is the amount by which imports exceed exports. When exports exceed imports there is a trade surplus.</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887532D-3669-3571-1FEC-0249B97618B3}"/>
              </a:ext>
            </a:extLst>
          </p:cNvPr>
          <p:cNvSpPr>
            <a:spLocks noGrp="1"/>
          </p:cNvSpPr>
          <p:nvPr>
            <p:ph type="title"/>
          </p:nvPr>
        </p:nvSpPr>
        <p:spPr/>
        <p:txBody>
          <a:bodyPr>
            <a:noAutofit/>
          </a:bodyPr>
          <a:lstStyle/>
          <a:p>
            <a:r>
              <a:rPr lang="en-CA" sz="2700" b="1" dirty="0">
                <a:latin typeface="Arial" panose="020B0604020202020204" pitchFamily="34" charset="0"/>
                <a:cs typeface="Arial" panose="020B0604020202020204" pitchFamily="34" charset="0"/>
              </a:rPr>
              <a:t>4.1 GDP Measured by Components of Demand V</a:t>
            </a:r>
            <a:br>
              <a:rPr lang="en-CA" sz="2700" b="1" dirty="0">
                <a:latin typeface="Arial" panose="020B0604020202020204" pitchFamily="34" charset="0"/>
                <a:cs typeface="Arial" panose="020B0604020202020204" pitchFamily="34" charset="0"/>
              </a:rPr>
            </a:br>
            <a:br>
              <a:rPr lang="en-CA" sz="2700" b="1" dirty="0">
                <a:latin typeface="Arial" panose="020B0604020202020204" pitchFamily="34" charset="0"/>
                <a:cs typeface="Arial" panose="020B0604020202020204" pitchFamily="34" charset="0"/>
              </a:rPr>
            </a:br>
            <a:endParaRPr lang="en-US" sz="2700" dirty="0"/>
          </a:p>
        </p:txBody>
      </p:sp>
    </p:spTree>
    <p:extLst>
      <p:ext uri="{BB962C8B-B14F-4D97-AF65-F5344CB8AC3E}">
        <p14:creationId xmlns:p14="http://schemas.microsoft.com/office/powerpoint/2010/main" val="4402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 showing the good, producer, purchaser, price, and value added.">
            <a:extLst>
              <a:ext uri="{FF2B5EF4-FFF2-40B4-BE49-F238E27FC236}">
                <a16:creationId xmlns:a16="http://schemas.microsoft.com/office/drawing/2014/main" id="{09D23945-F6BF-1415-056C-703C74B88AC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85800" y="2635612"/>
            <a:ext cx="7772400" cy="2092960"/>
          </a:xfrm>
          <a:prstGeom prst="rect">
            <a:avLst/>
          </a:prstGeom>
        </p:spPr>
      </p:pic>
      <p:sp>
        <p:nvSpPr>
          <p:cNvPr id="3" name="Text Placeholder 2">
            <a:extLst>
              <a:ext uri="{FF2B5EF4-FFF2-40B4-BE49-F238E27FC236}">
                <a16:creationId xmlns:a16="http://schemas.microsoft.com/office/drawing/2014/main" id="{E4355C53-86C6-D2BA-B7B3-35E138D42261}"/>
              </a:ext>
            </a:extLst>
          </p:cNvPr>
          <p:cNvSpPr>
            <a:spLocks noGrp="1"/>
          </p:cNvSpPr>
          <p:nvPr>
            <p:ph type="body" idx="1"/>
          </p:nvPr>
        </p:nvSpPr>
        <p:spPr>
          <a:xfrm>
            <a:off x="311700" y="1037160"/>
            <a:ext cx="8520600" cy="1534590"/>
          </a:xfrm>
        </p:spPr>
        <p:txBody>
          <a:bodyPr/>
          <a:lstStyle/>
          <a:p>
            <a:pPr marL="114300" indent="0">
              <a:buNone/>
            </a:pPr>
            <a:r>
              <a:rPr lang="en-US" dirty="0">
                <a:latin typeface="Arial" panose="020B0604020202020204" pitchFamily="34" charset="0"/>
                <a:cs typeface="Arial" panose="020B0604020202020204" pitchFamily="34" charset="0"/>
              </a:rPr>
              <a:t>Another approach to estimating the value of final production is to estimate for each stage of production the value added, the amount by which the value of a firm’s output exceeds the value of the goods and services the firm purchases from other firms.</a:t>
            </a:r>
          </a:p>
        </p:txBody>
      </p:sp>
      <p:sp>
        <p:nvSpPr>
          <p:cNvPr id="2" name="Title 1">
            <a:extLst>
              <a:ext uri="{FF2B5EF4-FFF2-40B4-BE49-F238E27FC236}">
                <a16:creationId xmlns:a16="http://schemas.microsoft.com/office/drawing/2014/main" id="{6A648DA1-68DB-73E1-52A7-C7347A25CF2D}"/>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4.2 Value Added Approach</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181703"/>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5BBAD-F7F2-401E-AF05-5688830EE446}">
  <ds:schemaRefs>
    <ds:schemaRef ds:uri="http://schemas.openxmlformats.org/package/2006/metadata/core-propertie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2f475e60-e75d-4119-aa30-b65db0d9cc60"/>
    <ds:schemaRef ds:uri="94abd359-9534-4d37-9b01-9864deda33e0"/>
  </ds:schemaRefs>
</ds:datastoreItem>
</file>

<file path=customXml/itemProps2.xml><?xml version="1.0" encoding="utf-8"?>
<ds:datastoreItem xmlns:ds="http://schemas.openxmlformats.org/officeDocument/2006/customXml" ds:itemID="{6BCA4F3A-46BF-446C-B84E-2841FDC0986F}">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TotalTime>
  <Words>2027</Words>
  <Application>Microsoft Office PowerPoint</Application>
  <PresentationFormat>On-screen Show (16:9)</PresentationFormat>
  <Paragraphs>125</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Roboto</vt:lpstr>
      <vt:lpstr>Calibri</vt:lpstr>
      <vt:lpstr>Montserrat</vt:lpstr>
      <vt:lpstr>Arial</vt:lpstr>
      <vt:lpstr>Geometric</vt:lpstr>
      <vt:lpstr>Principles of Microeconomics</vt:lpstr>
      <vt:lpstr>Learning Outcomes</vt:lpstr>
      <vt:lpstr>4.1 Definition of Gross Domestic Product</vt:lpstr>
      <vt:lpstr>4.1 GDP Measured by Components of Demand I  </vt:lpstr>
      <vt:lpstr>4.1 GDP Measured by Components of Demand II  </vt:lpstr>
      <vt:lpstr>4.1 GDP Measured by Components of Demand III  </vt:lpstr>
      <vt:lpstr>4.1 GDP Measured by Components of Demand IV  </vt:lpstr>
      <vt:lpstr>4.1 GDP Measured by Components of Demand V  </vt:lpstr>
      <vt:lpstr>4.2 Value Added Approach  </vt:lpstr>
      <vt:lpstr>4.3 Goods not in GDP  </vt:lpstr>
      <vt:lpstr>4.4 Income Approach to measuring GDP  </vt:lpstr>
      <vt:lpstr>4.5 Nominal and Real GDP I  </vt:lpstr>
      <vt:lpstr>4.5 Nominal and Real GDP II  </vt:lpstr>
      <vt:lpstr>4.5 Nominal and Real GDP III  </vt:lpstr>
      <vt:lpstr>4.6 GDP Deflator I</vt:lpstr>
      <vt:lpstr>4.6 GDP Deflator II  </vt:lpstr>
      <vt:lpstr>4.7 GNP – An Alternative Measure of Output  </vt:lpstr>
      <vt:lpstr>4.8 Business Cycles  </vt:lpstr>
      <vt:lpstr>4.9 GDP and Human Happiness  </vt:lpstr>
      <vt:lpstr>4.10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75</cp:revision>
  <cp:lastPrinted>2021-10-24T15:39:03Z</cp:lastPrinted>
  <dcterms:modified xsi:type="dcterms:W3CDTF">2023-02-07T15:46:53Z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