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59" r:id="rId5"/>
  </p:sldMasterIdLst>
  <p:notesMasterIdLst>
    <p:notesMasterId r:id="rId31"/>
  </p:notesMasterIdLst>
  <p:sldIdLst>
    <p:sldId id="272" r:id="rId6"/>
    <p:sldId id="271" r:id="rId7"/>
    <p:sldId id="270" r:id="rId8"/>
    <p:sldId id="278" r:id="rId9"/>
    <p:sldId id="267" r:id="rId10"/>
    <p:sldId id="266" r:id="rId11"/>
    <p:sldId id="265" r:id="rId12"/>
    <p:sldId id="279" r:id="rId13"/>
    <p:sldId id="264" r:id="rId14"/>
    <p:sldId id="263" r:id="rId15"/>
    <p:sldId id="285" r:id="rId16"/>
    <p:sldId id="286" r:id="rId17"/>
    <p:sldId id="262" r:id="rId18"/>
    <p:sldId id="261" r:id="rId19"/>
    <p:sldId id="260" r:id="rId20"/>
    <p:sldId id="259" r:id="rId21"/>
    <p:sldId id="280" r:id="rId22"/>
    <p:sldId id="258" r:id="rId23"/>
    <p:sldId id="273" r:id="rId24"/>
    <p:sldId id="281" r:id="rId25"/>
    <p:sldId id="274" r:id="rId26"/>
    <p:sldId id="283" r:id="rId27"/>
    <p:sldId id="282" r:id="rId28"/>
    <p:sldId id="284" r:id="rId29"/>
    <p:sldId id="25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429" autoAdjust="0"/>
  </p:normalViewPr>
  <p:slideViewPr>
    <p:cSldViewPr snapToGrid="0">
      <p:cViewPr varScale="1">
        <p:scale>
          <a:sx n="71" d="100"/>
          <a:sy n="71" d="100"/>
        </p:scale>
        <p:origin x="72"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550064-618F-4F7B-925F-6F3DAD7C1809}" type="datetimeFigureOut">
              <a:t>4/6/2023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8D400C-8D35-4225-B542-E6752EF4E514}" type="slidenum">
              <a:t>‹#›</a:t>
            </a:fld>
            <a:endParaRPr lang="en-US"/>
          </a:p>
        </p:txBody>
      </p:sp>
    </p:spTree>
    <p:extLst>
      <p:ext uri="{BB962C8B-B14F-4D97-AF65-F5344CB8AC3E}">
        <p14:creationId xmlns:p14="http://schemas.microsoft.com/office/powerpoint/2010/main" val="3617307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dirty="0"/>
          </a:p>
        </p:txBody>
      </p:sp>
    </p:spTree>
    <p:extLst>
      <p:ext uri="{BB962C8B-B14F-4D97-AF65-F5344CB8AC3E}">
        <p14:creationId xmlns:p14="http://schemas.microsoft.com/office/powerpoint/2010/main" val="3358997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dirty="0"/>
          </a:p>
        </p:txBody>
      </p:sp>
    </p:spTree>
    <p:extLst>
      <p:ext uri="{BB962C8B-B14F-4D97-AF65-F5344CB8AC3E}">
        <p14:creationId xmlns:p14="http://schemas.microsoft.com/office/powerpoint/2010/main" val="1035385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dirty="0"/>
          </a:p>
        </p:txBody>
      </p:sp>
    </p:spTree>
    <p:extLst>
      <p:ext uri="{BB962C8B-B14F-4D97-AF65-F5344CB8AC3E}">
        <p14:creationId xmlns:p14="http://schemas.microsoft.com/office/powerpoint/2010/main" val="2927901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dirty="0"/>
          </a:p>
        </p:txBody>
      </p:sp>
    </p:spTree>
    <p:extLst>
      <p:ext uri="{BB962C8B-B14F-4D97-AF65-F5344CB8AC3E}">
        <p14:creationId xmlns:p14="http://schemas.microsoft.com/office/powerpoint/2010/main" val="3819605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dirty="0"/>
          </a:p>
        </p:txBody>
      </p:sp>
    </p:spTree>
    <p:extLst>
      <p:ext uri="{BB962C8B-B14F-4D97-AF65-F5344CB8AC3E}">
        <p14:creationId xmlns:p14="http://schemas.microsoft.com/office/powerpoint/2010/main" val="4248093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equation of exchange shows that the money supply M times its velocity V equals nominal GDP. Velocity is the number of times the money supply is spent to obtain the goods and services that make up GDP during a particular time period.</a:t>
            </a:r>
          </a:p>
          <a:p>
            <a:endParaRPr lang="en-CA" dirty="0"/>
          </a:p>
          <a:p>
            <a:endParaRPr lang="en-CA" dirty="0"/>
          </a:p>
        </p:txBody>
      </p:sp>
      <p:sp>
        <p:nvSpPr>
          <p:cNvPr id="4" name="Slide Number Placeholder 3"/>
          <p:cNvSpPr>
            <a:spLocks noGrp="1"/>
          </p:cNvSpPr>
          <p:nvPr>
            <p:ph type="sldNum" sz="quarter" idx="5"/>
          </p:nvPr>
        </p:nvSpPr>
        <p:spPr/>
        <p:txBody>
          <a:bodyPr/>
          <a:lstStyle/>
          <a:p>
            <a:fld id="{9B8D400C-8D35-4225-B542-E6752EF4E514}" type="slidenum">
              <a:rPr lang="en-CA" smtClean="0"/>
              <a:t>21</a:t>
            </a:fld>
            <a:endParaRPr lang="en-CA"/>
          </a:p>
        </p:txBody>
      </p:sp>
    </p:spTree>
    <p:extLst>
      <p:ext uri="{BB962C8B-B14F-4D97-AF65-F5344CB8AC3E}">
        <p14:creationId xmlns:p14="http://schemas.microsoft.com/office/powerpoint/2010/main" val="3460952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Several recent studies that looked at all the countries on which they could get data on inflation and money growth over long periods found a very high correlation between growth rates of the money supply and of the price level for countries with high inflation rates, but the relationship was much weaker for countries with inflation rates of less than 10%. </a:t>
            </a:r>
          </a:p>
        </p:txBody>
      </p:sp>
      <p:sp>
        <p:nvSpPr>
          <p:cNvPr id="4" name="Slide Number Placeholder 3"/>
          <p:cNvSpPr>
            <a:spLocks noGrp="1"/>
          </p:cNvSpPr>
          <p:nvPr>
            <p:ph type="sldNum" sz="quarter" idx="5"/>
          </p:nvPr>
        </p:nvSpPr>
        <p:spPr/>
        <p:txBody>
          <a:bodyPr/>
          <a:lstStyle/>
          <a:p>
            <a:fld id="{9B8D400C-8D35-4225-B542-E6752EF4E514}" type="slidenum">
              <a:rPr lang="en-CA" smtClean="0"/>
              <a:t>24</a:t>
            </a:fld>
            <a:endParaRPr lang="en-CA"/>
          </a:p>
        </p:txBody>
      </p:sp>
    </p:spTree>
    <p:extLst>
      <p:ext uri="{BB962C8B-B14F-4D97-AF65-F5344CB8AC3E}">
        <p14:creationId xmlns:p14="http://schemas.microsoft.com/office/powerpoint/2010/main" val="3733214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B8D400C-8D35-4225-B542-E6752EF4E514}" type="slidenum">
              <a:rPr lang="en-CA" smtClean="0"/>
              <a:t>25</a:t>
            </a:fld>
            <a:endParaRPr lang="en-CA"/>
          </a:p>
        </p:txBody>
      </p:sp>
    </p:spTree>
    <p:extLst>
      <p:ext uri="{BB962C8B-B14F-4D97-AF65-F5344CB8AC3E}">
        <p14:creationId xmlns:p14="http://schemas.microsoft.com/office/powerpoint/2010/main" val="4221622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a </a:t>
            </a:r>
            <a:r>
              <a:rPr lang="en-CA" b="1" dirty="0"/>
              <a:t>double coincidence of wants</a:t>
            </a:r>
            <a:r>
              <a:rPr lang="en-CA" dirty="0"/>
              <a:t>, which means that what one person wants to buy is exactly what the other person wants to sell. This is harder than it sounds. Suppose an accountant wants a new pair of shoes. The accountant doesn’t just need to find someone who has a pair of shoes in the correct size to sell, but they have to find a person who will also be willing to exchange the shoes for what the accountant has to offer, namely accounting services.</a:t>
            </a:r>
          </a:p>
          <a:p>
            <a:pPr marL="171450" indent="-171450">
              <a:buFont typeface="Arial" panose="020B0604020202020204" pitchFamily="34" charset="0"/>
              <a:buChar char="•"/>
            </a:pPr>
            <a:r>
              <a:rPr lang="en-CA" dirty="0"/>
              <a:t>Another problem with the barter system is that it does not allow us to easily enter into future contracts for the purchase of many goods and services. For example, if the goods are perishable it may be difficult to exchange them today for other goods in the future. Imagine a farmer wanting to buy a tractor in six months using a fresh crop of strawberries harvested today. Because the strawberries won’t last, such a transaction is unlikely to occur.</a:t>
            </a:r>
            <a:endParaRPr lang="en-CA" b="1" dirty="0"/>
          </a:p>
          <a:p>
            <a:pPr marL="171450" indent="-171450">
              <a:buFont typeface="Arial" panose="020B0604020202020204" pitchFamily="34" charset="0"/>
              <a:buChar char="•"/>
            </a:pPr>
            <a:endParaRPr lang="en-CA" b="1" dirty="0"/>
          </a:p>
          <a:p>
            <a:pPr marL="171450" indent="-171450">
              <a:buFont typeface="Arial" panose="020B0604020202020204" pitchFamily="34" charset="0"/>
              <a:buChar char="•"/>
            </a:pPr>
            <a:r>
              <a:rPr lang="en-CA" b="1" dirty="0"/>
              <a:t>means of payment</a:t>
            </a:r>
            <a:r>
              <a:rPr lang="en-CA" dirty="0"/>
              <a:t> (or </a:t>
            </a:r>
            <a:r>
              <a:rPr lang="en-CA" b="1" dirty="0"/>
              <a:t>medium of exchange</a:t>
            </a:r>
            <a:r>
              <a:rPr lang="en-CA" dirty="0"/>
              <a:t>), the accountant can pay for new shoes with money, which the shoe seller is willing to accept since he or she can use the money to purchase something they do need.</a:t>
            </a:r>
          </a:p>
          <a:p>
            <a:pPr marL="171450" indent="-171450">
              <a:buFont typeface="Arial" panose="020B0604020202020204" pitchFamily="34" charset="0"/>
              <a:buChar char="•"/>
            </a:pPr>
            <a:r>
              <a:rPr lang="en-CA" dirty="0"/>
              <a:t>A store of value is anything that holds value. Money doesn’t have to be a </a:t>
            </a:r>
            <a:r>
              <a:rPr lang="en-CA" i="1" dirty="0"/>
              <a:t>perfect</a:t>
            </a:r>
            <a:r>
              <a:rPr lang="en-CA" dirty="0"/>
              <a:t> store of value to be acceptable. In an economy with inflation, money loses some buying power each year, but it remains money.</a:t>
            </a:r>
          </a:p>
          <a:p>
            <a:pPr marL="171450" indent="-171450">
              <a:buFont typeface="Arial" panose="020B0604020202020204" pitchFamily="34" charset="0"/>
              <a:buChar char="•"/>
            </a:pPr>
            <a:r>
              <a:rPr lang="en-CA" dirty="0"/>
              <a:t>money serves as a </a:t>
            </a:r>
            <a:r>
              <a:rPr lang="en-CA" b="1" dirty="0"/>
              <a:t>unit of account</a:t>
            </a:r>
            <a:r>
              <a:rPr lang="en-CA" dirty="0"/>
              <a:t>, which means that it is the ruler by which other economic values are measured. If there were no unit of account, the price of every good or service would have to be expressed in terms of the price of every other good and services</a:t>
            </a:r>
            <a:endParaRPr lang="en-US" dirty="0"/>
          </a:p>
        </p:txBody>
      </p:sp>
    </p:spTree>
    <p:extLst>
      <p:ext uri="{BB962C8B-B14F-4D97-AF65-F5344CB8AC3E}">
        <p14:creationId xmlns:p14="http://schemas.microsoft.com/office/powerpoint/2010/main" val="2875446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dirty="0"/>
          </a:p>
        </p:txBody>
      </p:sp>
    </p:spTree>
    <p:extLst>
      <p:ext uri="{BB962C8B-B14F-4D97-AF65-F5344CB8AC3E}">
        <p14:creationId xmlns:p14="http://schemas.microsoft.com/office/powerpoint/2010/main" val="3614507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dirty="0">
              <a:latin typeface="Calibri"/>
              <a:cs typeface="Calibri"/>
            </a:endParaRPr>
          </a:p>
        </p:txBody>
      </p:sp>
    </p:spTree>
    <p:extLst>
      <p:ext uri="{BB962C8B-B14F-4D97-AF65-F5344CB8AC3E}">
        <p14:creationId xmlns:p14="http://schemas.microsoft.com/office/powerpoint/2010/main" val="811407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dirty="0"/>
          </a:p>
        </p:txBody>
      </p:sp>
    </p:spTree>
    <p:extLst>
      <p:ext uri="{BB962C8B-B14F-4D97-AF65-F5344CB8AC3E}">
        <p14:creationId xmlns:p14="http://schemas.microsoft.com/office/powerpoint/2010/main" val="3815870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dirty="0"/>
          </a:p>
        </p:txBody>
      </p:sp>
    </p:spTree>
    <p:extLst>
      <p:ext uri="{BB962C8B-B14F-4D97-AF65-F5344CB8AC3E}">
        <p14:creationId xmlns:p14="http://schemas.microsoft.com/office/powerpoint/2010/main" val="934806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dirty="0"/>
          </a:p>
        </p:txBody>
      </p:sp>
    </p:spTree>
    <p:extLst>
      <p:ext uri="{BB962C8B-B14F-4D97-AF65-F5344CB8AC3E}">
        <p14:creationId xmlns:p14="http://schemas.microsoft.com/office/powerpoint/2010/main" val="1982703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dirty="0"/>
          </a:p>
        </p:txBody>
      </p:sp>
    </p:spTree>
    <p:extLst>
      <p:ext uri="{BB962C8B-B14F-4D97-AF65-F5344CB8AC3E}">
        <p14:creationId xmlns:p14="http://schemas.microsoft.com/office/powerpoint/2010/main" val="420250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8131172" y="7"/>
            <a:ext cx="4060833" cy="2707427"/>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16" name="Google Shape;16;p2"/>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5600">
                <a:solidFill>
                  <a:schemeClr val="lt1"/>
                </a:solidFill>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endParaRPr/>
          </a:p>
        </p:txBody>
      </p:sp>
      <p:sp>
        <p:nvSpPr>
          <p:cNvPr id="17" name="Google Shape;17;p2"/>
          <p:cNvSpPr txBox="1">
            <a:spLocks noGrp="1"/>
          </p:cNvSpPr>
          <p:nvPr>
            <p:ph type="subTitle" idx="1"/>
          </p:nvPr>
        </p:nvSpPr>
        <p:spPr>
          <a:xfrm>
            <a:off x="797451" y="3621217"/>
            <a:ext cx="10962800" cy="577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800">
                <a:solidFill>
                  <a:schemeClr val="lt1"/>
                </a:solidFill>
              </a:defRPr>
            </a:lvl1pPr>
            <a:lvl2pPr lvl="1" rtl="0">
              <a:lnSpc>
                <a:spcPct val="100000"/>
              </a:lnSpc>
              <a:spcBef>
                <a:spcPts val="0"/>
              </a:spcBef>
              <a:spcAft>
                <a:spcPts val="0"/>
              </a:spcAft>
              <a:buClr>
                <a:schemeClr val="lt1"/>
              </a:buClr>
              <a:buSzPts val="2100"/>
              <a:buNone/>
              <a:defRPr sz="2800">
                <a:solidFill>
                  <a:schemeClr val="lt1"/>
                </a:solidFill>
              </a:defRPr>
            </a:lvl2pPr>
            <a:lvl3pPr lvl="2" rtl="0">
              <a:lnSpc>
                <a:spcPct val="100000"/>
              </a:lnSpc>
              <a:spcBef>
                <a:spcPts val="0"/>
              </a:spcBef>
              <a:spcAft>
                <a:spcPts val="0"/>
              </a:spcAft>
              <a:buClr>
                <a:schemeClr val="lt1"/>
              </a:buClr>
              <a:buSzPts val="2100"/>
              <a:buNone/>
              <a:defRPr sz="2800">
                <a:solidFill>
                  <a:schemeClr val="lt1"/>
                </a:solidFill>
              </a:defRPr>
            </a:lvl3pPr>
            <a:lvl4pPr lvl="3" rtl="0">
              <a:lnSpc>
                <a:spcPct val="100000"/>
              </a:lnSpc>
              <a:spcBef>
                <a:spcPts val="0"/>
              </a:spcBef>
              <a:spcAft>
                <a:spcPts val="0"/>
              </a:spcAft>
              <a:buClr>
                <a:schemeClr val="lt1"/>
              </a:buClr>
              <a:buSzPts val="2100"/>
              <a:buNone/>
              <a:defRPr sz="2800">
                <a:solidFill>
                  <a:schemeClr val="lt1"/>
                </a:solidFill>
              </a:defRPr>
            </a:lvl4pPr>
            <a:lvl5pPr lvl="4" rtl="0">
              <a:lnSpc>
                <a:spcPct val="100000"/>
              </a:lnSpc>
              <a:spcBef>
                <a:spcPts val="0"/>
              </a:spcBef>
              <a:spcAft>
                <a:spcPts val="0"/>
              </a:spcAft>
              <a:buClr>
                <a:schemeClr val="lt1"/>
              </a:buClr>
              <a:buSzPts val="2100"/>
              <a:buNone/>
              <a:defRPr sz="2800">
                <a:solidFill>
                  <a:schemeClr val="lt1"/>
                </a:solidFill>
              </a:defRPr>
            </a:lvl5pPr>
            <a:lvl6pPr lvl="5" rtl="0">
              <a:lnSpc>
                <a:spcPct val="100000"/>
              </a:lnSpc>
              <a:spcBef>
                <a:spcPts val="0"/>
              </a:spcBef>
              <a:spcAft>
                <a:spcPts val="0"/>
              </a:spcAft>
              <a:buClr>
                <a:schemeClr val="lt1"/>
              </a:buClr>
              <a:buSzPts val="2100"/>
              <a:buNone/>
              <a:defRPr sz="2800">
                <a:solidFill>
                  <a:schemeClr val="lt1"/>
                </a:solidFill>
              </a:defRPr>
            </a:lvl6pPr>
            <a:lvl7pPr lvl="6" rtl="0">
              <a:lnSpc>
                <a:spcPct val="100000"/>
              </a:lnSpc>
              <a:spcBef>
                <a:spcPts val="0"/>
              </a:spcBef>
              <a:spcAft>
                <a:spcPts val="0"/>
              </a:spcAft>
              <a:buClr>
                <a:schemeClr val="lt1"/>
              </a:buClr>
              <a:buSzPts val="2100"/>
              <a:buNone/>
              <a:defRPr sz="2800">
                <a:solidFill>
                  <a:schemeClr val="lt1"/>
                </a:solidFill>
              </a:defRPr>
            </a:lvl7pPr>
            <a:lvl8pPr lvl="7" rtl="0">
              <a:lnSpc>
                <a:spcPct val="100000"/>
              </a:lnSpc>
              <a:spcBef>
                <a:spcPts val="0"/>
              </a:spcBef>
              <a:spcAft>
                <a:spcPts val="0"/>
              </a:spcAft>
              <a:buClr>
                <a:schemeClr val="lt1"/>
              </a:buClr>
              <a:buSzPts val="2100"/>
              <a:buNone/>
              <a:defRPr sz="2800">
                <a:solidFill>
                  <a:schemeClr val="lt1"/>
                </a:solidFill>
              </a:defRPr>
            </a:lvl8pPr>
            <a:lvl9pPr lvl="8" rtl="0">
              <a:lnSpc>
                <a:spcPct val="100000"/>
              </a:lnSpc>
              <a:spcBef>
                <a:spcPts val="0"/>
              </a:spcBef>
              <a:spcAft>
                <a:spcPts val="0"/>
              </a:spcAft>
              <a:buClr>
                <a:schemeClr val="lt1"/>
              </a:buClr>
              <a:buSzPts val="2100"/>
              <a:buNone/>
              <a:defRPr sz="2800">
                <a:solidFill>
                  <a:schemeClr val="lt1"/>
                </a:solidFill>
              </a:defRPr>
            </a:lvl9pPr>
          </a:lstStyle>
          <a:p>
            <a:endParaRPr/>
          </a:p>
        </p:txBody>
      </p:sp>
      <p:sp>
        <p:nvSpPr>
          <p:cNvPr id="18" name="Google Shape;18;p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8131172" y="7"/>
            <a:ext cx="4060833" cy="2707427"/>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26" name="Google Shape;26;p3"/>
          <p:cNvSpPr txBox="1">
            <a:spLocks noGrp="1"/>
          </p:cNvSpPr>
          <p:nvPr>
            <p:ph type="title"/>
          </p:nvPr>
        </p:nvSpPr>
        <p:spPr>
          <a:xfrm>
            <a:off x="797467" y="2869796"/>
            <a:ext cx="10962800" cy="1118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5600">
                <a:solidFill>
                  <a:schemeClr val="lt1"/>
                </a:solidFill>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endParaRPr/>
          </a:p>
        </p:txBody>
      </p:sp>
      <p:sp>
        <p:nvSpPr>
          <p:cNvPr id="27" name="Google Shape;27;p3"/>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Ref idx="1001">
        <a:schemeClr val="bg1"/>
      </p:bgRef>
    </p:bg>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 name="Google Shape;30;p4"/>
          <p:cNvSpPr txBox="1">
            <a:spLocks noGrp="1"/>
          </p:cNvSpPr>
          <p:nvPr>
            <p:ph type="body" idx="1"/>
          </p:nvPr>
        </p:nvSpPr>
        <p:spPr>
          <a:xfrm>
            <a:off x="415600" y="1639833"/>
            <a:ext cx="11360800" cy="4452000"/>
          </a:xfrm>
          <a:prstGeom prst="rect">
            <a:avLst/>
          </a:prstGeom>
        </p:spPr>
        <p:txBody>
          <a:bodyPr spcFirstLastPara="1" wrap="square" lIns="91425" tIns="91425" rIns="91425" bIns="91425" anchor="t" anchorCtr="0">
            <a:normAutofit/>
          </a:bodyPr>
          <a:lstStyle>
            <a:lvl1pPr marL="609585" lvl="0" indent="-457189" rtl="0">
              <a:spcBef>
                <a:spcPts val="0"/>
              </a:spcBef>
              <a:spcAft>
                <a:spcPts val="0"/>
              </a:spcAft>
              <a:buSzPts val="18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
        <p:nvSpPr>
          <p:cNvPr id="31" name="Google Shape;31;p4"/>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32" name="Google Shape;32;p4"/>
          <p:cNvSpPr/>
          <p:nvPr/>
        </p:nvSpPr>
        <p:spPr>
          <a:xfrm>
            <a:off x="0" y="6522125"/>
            <a:ext cx="12192000" cy="336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Ref idx="1001">
        <a:schemeClr val="bg1"/>
      </p:bgRef>
    </p:bg>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0" name="Google Shape;40;p6"/>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_COLUMN_TEXT">
    <p:bg>
      <p:bgRef idx="1001">
        <a:schemeClr val="bg1"/>
      </p:bgRef>
    </p:bg>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43" name="Google Shape;43;p7"/>
          <p:cNvSpPr txBox="1">
            <a:spLocks noGrp="1"/>
          </p:cNvSpPr>
          <p:nvPr>
            <p:ph type="body" idx="1"/>
          </p:nvPr>
        </p:nvSpPr>
        <p:spPr>
          <a:xfrm>
            <a:off x="415600" y="1954405"/>
            <a:ext cx="3744000" cy="4137600"/>
          </a:xfrm>
          <a:prstGeom prst="rect">
            <a:avLst/>
          </a:prstGeom>
        </p:spPr>
        <p:txBody>
          <a:bodyPr spcFirstLastPara="1" wrap="square" lIns="91425" tIns="91425" rIns="91425" bIns="91425" anchor="t" anchorCtr="0">
            <a:normAutofit/>
          </a:bodyPr>
          <a:lstStyle>
            <a:lvl1pPr marL="609585" lvl="0" indent="-406390" rtl="0">
              <a:spcBef>
                <a:spcPts val="0"/>
              </a:spcBef>
              <a:spcAft>
                <a:spcPts val="0"/>
              </a:spcAft>
              <a:buSzPts val="1200"/>
              <a:buChar char="●"/>
              <a:defRPr sz="1600"/>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44" name="Google Shape;44;p7"/>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5"/>
        <p:cNvGrpSpPr/>
        <p:nvPr/>
      </p:nvGrpSpPr>
      <p:grpSpPr>
        <a:xfrm>
          <a:off x="0" y="0"/>
          <a:ext cx="0" cy="0"/>
          <a:chOff x="0" y="0"/>
          <a:chExt cx="0" cy="0"/>
        </a:xfrm>
      </p:grpSpPr>
      <p:sp>
        <p:nvSpPr>
          <p:cNvPr id="52" name="Google Shape;52;p8"/>
          <p:cNvSpPr txBox="1">
            <a:spLocks noGrp="1"/>
          </p:cNvSpPr>
          <p:nvPr>
            <p:ph type="title"/>
          </p:nvPr>
        </p:nvSpPr>
        <p:spPr>
          <a:xfrm>
            <a:off x="653667" y="701800"/>
            <a:ext cx="7491600" cy="5454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6400">
                <a:solidFill>
                  <a:schemeClr val="lt1"/>
                </a:solidFill>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a:endParaRPr/>
          </a:p>
        </p:txBody>
      </p:sp>
      <p:sp>
        <p:nvSpPr>
          <p:cNvPr id="53" name="Google Shape;53;p8"/>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grpSp>
        <p:nvGrpSpPr>
          <p:cNvPr id="10" name="Google Shape;10;p2">
            <a:extLst>
              <a:ext uri="{FF2B5EF4-FFF2-40B4-BE49-F238E27FC236}">
                <a16:creationId xmlns:a16="http://schemas.microsoft.com/office/drawing/2014/main" id="{94E37FEB-BEE9-48E8-A989-F7B12283B281}"/>
              </a:ext>
            </a:extLst>
          </p:cNvPr>
          <p:cNvGrpSpPr/>
          <p:nvPr userDrawn="1"/>
        </p:nvGrpSpPr>
        <p:grpSpPr>
          <a:xfrm>
            <a:off x="8131172" y="7"/>
            <a:ext cx="4060833" cy="2707427"/>
            <a:chOff x="6098378" y="5"/>
            <a:chExt cx="3045625" cy="2030570"/>
          </a:xfrm>
        </p:grpSpPr>
        <p:sp>
          <p:nvSpPr>
            <p:cNvPr id="11" name="Google Shape;11;p2">
              <a:extLst>
                <a:ext uri="{FF2B5EF4-FFF2-40B4-BE49-F238E27FC236}">
                  <a16:creationId xmlns:a16="http://schemas.microsoft.com/office/drawing/2014/main" id="{0D0EA12B-CAE0-4296-A05C-48E0D20F07C1}"/>
                </a:ext>
              </a:extLst>
            </p:cNvPr>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2" name="Google Shape;12;p2">
              <a:extLst>
                <a:ext uri="{FF2B5EF4-FFF2-40B4-BE49-F238E27FC236}">
                  <a16:creationId xmlns:a16="http://schemas.microsoft.com/office/drawing/2014/main" id="{87BF8844-1E2C-4295-83BB-AB19586BD660}"/>
                </a:ext>
              </a:extLst>
            </p:cNvPr>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3" name="Google Shape;13;p2">
              <a:extLst>
                <a:ext uri="{FF2B5EF4-FFF2-40B4-BE49-F238E27FC236}">
                  <a16:creationId xmlns:a16="http://schemas.microsoft.com/office/drawing/2014/main" id="{7C0F9AAE-BC99-479A-9CDC-8FF5E2D3F96B}"/>
                </a:ext>
              </a:extLst>
            </p:cNvPr>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4" name="Google Shape;14;p2">
              <a:extLst>
                <a:ext uri="{FF2B5EF4-FFF2-40B4-BE49-F238E27FC236}">
                  <a16:creationId xmlns:a16="http://schemas.microsoft.com/office/drawing/2014/main" id="{475EDB2B-D528-4134-A70D-E73535193BAB}"/>
                </a:ext>
              </a:extLst>
            </p:cNvPr>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5" name="Google Shape;15;p2">
              <a:extLst>
                <a:ext uri="{FF2B5EF4-FFF2-40B4-BE49-F238E27FC236}">
                  <a16:creationId xmlns:a16="http://schemas.microsoft.com/office/drawing/2014/main" id="{FE335256-2CE6-4DA6-896F-010B1D2E0BB8}"/>
                </a:ext>
              </a:extLst>
            </p:cNvPr>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Ref idx="1001">
        <a:schemeClr val="bg1"/>
      </p:bgRef>
    </p:bg>
    <p:spTree>
      <p:nvGrpSpPr>
        <p:cNvPr id="1" name="Shape 54"/>
        <p:cNvGrpSpPr/>
        <p:nvPr/>
      </p:nvGrpSpPr>
      <p:grpSpPr>
        <a:xfrm>
          <a:off x="0" y="0"/>
          <a:ext cx="0" cy="0"/>
          <a:chOff x="0" y="0"/>
          <a:chExt cx="0" cy="0"/>
        </a:xfrm>
      </p:grpSpPr>
      <p:sp>
        <p:nvSpPr>
          <p:cNvPr id="55" name="Google Shape;55;p9"/>
          <p:cNvSpPr/>
          <p:nvPr/>
        </p:nvSpPr>
        <p:spPr>
          <a:xfrm>
            <a:off x="6096000" y="-2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cxnSp>
        <p:nvCxnSpPr>
          <p:cNvPr id="56" name="Google Shape;56;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354000" y="1534800"/>
            <a:ext cx="5393600" cy="2086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56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58" name="Google Shape;58;p9"/>
          <p:cNvSpPr txBox="1">
            <a:spLocks noGrp="1"/>
          </p:cNvSpPr>
          <p:nvPr>
            <p:ph type="subTitle" idx="1"/>
          </p:nvPr>
        </p:nvSpPr>
        <p:spPr>
          <a:xfrm>
            <a:off x="354000" y="3692001"/>
            <a:ext cx="5393600" cy="1692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800"/>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59" name="Google Shape;59;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rtl="0">
              <a:spcBef>
                <a:spcPts val="0"/>
              </a:spcBef>
              <a:spcAft>
                <a:spcPts val="0"/>
              </a:spcAft>
              <a:buClr>
                <a:schemeClr val="lt1"/>
              </a:buClr>
              <a:buSzPts val="1800"/>
              <a:buChar char="●"/>
              <a:defRPr>
                <a:solidFill>
                  <a:schemeClr val="lt1"/>
                </a:solidFill>
              </a:defRPr>
            </a:lvl1pPr>
            <a:lvl2pPr marL="1219170" lvl="1" indent="-423323" rtl="0">
              <a:spcBef>
                <a:spcPts val="0"/>
              </a:spcBef>
              <a:spcAft>
                <a:spcPts val="0"/>
              </a:spcAft>
              <a:buClr>
                <a:schemeClr val="lt1"/>
              </a:buClr>
              <a:buSzPts val="1400"/>
              <a:buChar char="○"/>
              <a:defRPr>
                <a:solidFill>
                  <a:schemeClr val="lt1"/>
                </a:solidFill>
              </a:defRPr>
            </a:lvl2pPr>
            <a:lvl3pPr marL="1828754" lvl="2" indent="-423323" rtl="0">
              <a:spcBef>
                <a:spcPts val="0"/>
              </a:spcBef>
              <a:spcAft>
                <a:spcPts val="0"/>
              </a:spcAft>
              <a:buClr>
                <a:schemeClr val="lt1"/>
              </a:buClr>
              <a:buSzPts val="1400"/>
              <a:buChar char="■"/>
              <a:defRPr>
                <a:solidFill>
                  <a:schemeClr val="lt1"/>
                </a:solidFill>
              </a:defRPr>
            </a:lvl3pPr>
            <a:lvl4pPr marL="2438339" lvl="3" indent="-423323" rtl="0">
              <a:spcBef>
                <a:spcPts val="0"/>
              </a:spcBef>
              <a:spcAft>
                <a:spcPts val="0"/>
              </a:spcAft>
              <a:buClr>
                <a:schemeClr val="lt1"/>
              </a:buClr>
              <a:buSzPts val="1400"/>
              <a:buChar char="●"/>
              <a:defRPr>
                <a:solidFill>
                  <a:schemeClr val="lt1"/>
                </a:solidFill>
              </a:defRPr>
            </a:lvl4pPr>
            <a:lvl5pPr marL="3047924" lvl="4" indent="-423323" rtl="0">
              <a:spcBef>
                <a:spcPts val="0"/>
              </a:spcBef>
              <a:spcAft>
                <a:spcPts val="0"/>
              </a:spcAft>
              <a:buClr>
                <a:schemeClr val="lt1"/>
              </a:buClr>
              <a:buSzPts val="1400"/>
              <a:buChar char="○"/>
              <a:defRPr>
                <a:solidFill>
                  <a:schemeClr val="lt1"/>
                </a:solidFill>
              </a:defRPr>
            </a:lvl5pPr>
            <a:lvl6pPr marL="3657509" lvl="5" indent="-423323" rtl="0">
              <a:spcBef>
                <a:spcPts val="0"/>
              </a:spcBef>
              <a:spcAft>
                <a:spcPts val="0"/>
              </a:spcAft>
              <a:buClr>
                <a:schemeClr val="lt1"/>
              </a:buClr>
              <a:buSzPts val="1400"/>
              <a:buChar char="■"/>
              <a:defRPr>
                <a:solidFill>
                  <a:schemeClr val="lt1"/>
                </a:solidFill>
              </a:defRPr>
            </a:lvl6pPr>
            <a:lvl7pPr marL="4267093" lvl="6" indent="-423323" rtl="0">
              <a:spcBef>
                <a:spcPts val="0"/>
              </a:spcBef>
              <a:spcAft>
                <a:spcPts val="0"/>
              </a:spcAft>
              <a:buClr>
                <a:schemeClr val="lt1"/>
              </a:buClr>
              <a:buSzPts val="1400"/>
              <a:buChar char="●"/>
              <a:defRPr>
                <a:solidFill>
                  <a:schemeClr val="lt1"/>
                </a:solidFill>
              </a:defRPr>
            </a:lvl7pPr>
            <a:lvl8pPr marL="4876678" lvl="7" indent="-423323" rtl="0">
              <a:spcBef>
                <a:spcPts val="0"/>
              </a:spcBef>
              <a:spcAft>
                <a:spcPts val="0"/>
              </a:spcAft>
              <a:buClr>
                <a:schemeClr val="lt1"/>
              </a:buClr>
              <a:buSzPts val="1400"/>
              <a:buChar char="○"/>
              <a:defRPr>
                <a:solidFill>
                  <a:schemeClr val="lt1"/>
                </a:solidFill>
              </a:defRPr>
            </a:lvl8pPr>
            <a:lvl9pPr marL="5486263" lvl="8" indent="-423323" rtl="0">
              <a:spcBef>
                <a:spcPts val="0"/>
              </a:spcBef>
              <a:spcAft>
                <a:spcPts val="0"/>
              </a:spcAft>
              <a:buClr>
                <a:schemeClr val="lt1"/>
              </a:buClr>
              <a:buSzPts val="1400"/>
              <a:buChar char="■"/>
              <a:defRPr>
                <a:solidFill>
                  <a:schemeClr val="lt1"/>
                </a:solidFill>
              </a:defRPr>
            </a:lvl9pPr>
          </a:lstStyle>
          <a:p>
            <a:endParaRPr/>
          </a:p>
        </p:txBody>
      </p:sp>
      <p:sp>
        <p:nvSpPr>
          <p:cNvPr id="60" name="Google Shape;60;p9"/>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_ONLY">
    <p:bg>
      <p:bgRef idx="1001">
        <a:schemeClr val="bg1"/>
      </p:bgRef>
    </p:bg>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426000" y="5640767"/>
            <a:ext cx="7998400" cy="798400"/>
          </a:xfrm>
          <a:prstGeom prst="rect">
            <a:avLst/>
          </a:prstGeom>
        </p:spPr>
        <p:txBody>
          <a:bodyPr spcFirstLastPara="1" wrap="square" lIns="91425" tIns="91425" rIns="91425" bIns="91425" anchor="ctr" anchorCtr="0">
            <a:normAutofit/>
          </a:bodyPr>
          <a:lstStyle>
            <a:lvl1pPr marL="609585" lvl="0" indent="-304792" rtl="0">
              <a:lnSpc>
                <a:spcPct val="100000"/>
              </a:lnSpc>
              <a:spcBef>
                <a:spcPts val="0"/>
              </a:spcBef>
              <a:spcAft>
                <a:spcPts val="0"/>
              </a:spcAft>
              <a:buSzPts val="1800"/>
              <a:buNone/>
              <a:defRPr/>
            </a:lvl1pPr>
          </a:lstStyle>
          <a:p>
            <a:endParaRPr/>
          </a:p>
        </p:txBody>
      </p:sp>
      <p:sp>
        <p:nvSpPr>
          <p:cNvPr id="63" name="Google Shape;63;p10"/>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_NUMBER">
    <p:bg>
      <p:bgRef idx="1001">
        <a:schemeClr val="bg1"/>
      </p:bgRef>
    </p:bg>
    <p:spTree>
      <p:nvGrpSpPr>
        <p:cNvPr id="1" name="Shape 64"/>
        <p:cNvGrpSpPr/>
        <p:nvPr/>
      </p:nvGrpSpPr>
      <p:grpSpPr>
        <a:xfrm>
          <a:off x="0" y="0"/>
          <a:ext cx="0" cy="0"/>
          <a:chOff x="0" y="0"/>
          <a:chExt cx="0" cy="0"/>
        </a:xfrm>
      </p:grpSpPr>
      <p:grpSp>
        <p:nvGrpSpPr>
          <p:cNvPr id="65" name="Google Shape;65;p11"/>
          <p:cNvGrpSpPr/>
          <p:nvPr/>
        </p:nvGrpSpPr>
        <p:grpSpPr>
          <a:xfrm>
            <a:off x="8131172" y="7"/>
            <a:ext cx="4060833" cy="2707427"/>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7" name="Google Shape;67;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8" name="Google Shape;68;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71" name="Google Shape;71;p11"/>
          <p:cNvSpPr txBox="1">
            <a:spLocks noGrp="1"/>
          </p:cNvSpPr>
          <p:nvPr>
            <p:ph type="title" hasCustomPrompt="1"/>
          </p:nvPr>
        </p:nvSpPr>
        <p:spPr>
          <a:xfrm>
            <a:off x="415600" y="1674733"/>
            <a:ext cx="11360800" cy="2707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12000"/>
              <a:buNone/>
              <a:defRPr sz="16000">
                <a:solidFill>
                  <a:srgbClr val="080808"/>
                </a:solidFill>
              </a:defRPr>
            </a:lvl1pPr>
            <a:lvl2pPr lvl="1" algn="ctr" rtl="0">
              <a:spcBef>
                <a:spcPts val="0"/>
              </a:spcBef>
              <a:spcAft>
                <a:spcPts val="0"/>
              </a:spcAft>
              <a:buClr>
                <a:schemeClr val="lt1"/>
              </a:buClr>
              <a:buSzPts val="12000"/>
              <a:buNone/>
              <a:defRPr sz="16000">
                <a:solidFill>
                  <a:schemeClr val="lt1"/>
                </a:solidFill>
              </a:defRPr>
            </a:lvl2pPr>
            <a:lvl3pPr lvl="2" algn="ctr" rtl="0">
              <a:spcBef>
                <a:spcPts val="0"/>
              </a:spcBef>
              <a:spcAft>
                <a:spcPts val="0"/>
              </a:spcAft>
              <a:buClr>
                <a:schemeClr val="lt1"/>
              </a:buClr>
              <a:buSzPts val="12000"/>
              <a:buNone/>
              <a:defRPr sz="16000">
                <a:solidFill>
                  <a:schemeClr val="lt1"/>
                </a:solidFill>
              </a:defRPr>
            </a:lvl3pPr>
            <a:lvl4pPr lvl="3" algn="ctr" rtl="0">
              <a:spcBef>
                <a:spcPts val="0"/>
              </a:spcBef>
              <a:spcAft>
                <a:spcPts val="0"/>
              </a:spcAft>
              <a:buClr>
                <a:schemeClr val="lt1"/>
              </a:buClr>
              <a:buSzPts val="12000"/>
              <a:buNone/>
              <a:defRPr sz="16000">
                <a:solidFill>
                  <a:schemeClr val="lt1"/>
                </a:solidFill>
              </a:defRPr>
            </a:lvl4pPr>
            <a:lvl5pPr lvl="4" algn="ctr" rtl="0">
              <a:spcBef>
                <a:spcPts val="0"/>
              </a:spcBef>
              <a:spcAft>
                <a:spcPts val="0"/>
              </a:spcAft>
              <a:buClr>
                <a:schemeClr val="lt1"/>
              </a:buClr>
              <a:buSzPts val="12000"/>
              <a:buNone/>
              <a:defRPr sz="16000">
                <a:solidFill>
                  <a:schemeClr val="lt1"/>
                </a:solidFill>
              </a:defRPr>
            </a:lvl5pPr>
            <a:lvl6pPr lvl="5" algn="ctr" rtl="0">
              <a:spcBef>
                <a:spcPts val="0"/>
              </a:spcBef>
              <a:spcAft>
                <a:spcPts val="0"/>
              </a:spcAft>
              <a:buClr>
                <a:schemeClr val="lt1"/>
              </a:buClr>
              <a:buSzPts val="12000"/>
              <a:buNone/>
              <a:defRPr sz="16000">
                <a:solidFill>
                  <a:schemeClr val="lt1"/>
                </a:solidFill>
              </a:defRPr>
            </a:lvl6pPr>
            <a:lvl7pPr lvl="6" algn="ctr" rtl="0">
              <a:spcBef>
                <a:spcPts val="0"/>
              </a:spcBef>
              <a:spcAft>
                <a:spcPts val="0"/>
              </a:spcAft>
              <a:buClr>
                <a:schemeClr val="lt1"/>
              </a:buClr>
              <a:buSzPts val="12000"/>
              <a:buNone/>
              <a:defRPr sz="16000">
                <a:solidFill>
                  <a:schemeClr val="lt1"/>
                </a:solidFill>
              </a:defRPr>
            </a:lvl7pPr>
            <a:lvl8pPr lvl="7" algn="ctr" rtl="0">
              <a:spcBef>
                <a:spcPts val="0"/>
              </a:spcBef>
              <a:spcAft>
                <a:spcPts val="0"/>
              </a:spcAft>
              <a:buClr>
                <a:schemeClr val="lt1"/>
              </a:buClr>
              <a:buSzPts val="12000"/>
              <a:buNone/>
              <a:defRPr sz="16000">
                <a:solidFill>
                  <a:schemeClr val="lt1"/>
                </a:solidFill>
              </a:defRPr>
            </a:lvl8pPr>
            <a:lvl9pPr lvl="8" algn="ctr" rtl="0">
              <a:spcBef>
                <a:spcPts val="0"/>
              </a:spcBef>
              <a:spcAft>
                <a:spcPts val="0"/>
              </a:spcAft>
              <a:buClr>
                <a:schemeClr val="lt1"/>
              </a:buClr>
              <a:buSzPts val="12000"/>
              <a:buNone/>
              <a:defRPr sz="16000">
                <a:solidFill>
                  <a:schemeClr val="lt1"/>
                </a:solidFill>
              </a:defRPr>
            </a:lvl9pPr>
          </a:lstStyle>
          <a:p>
            <a:r>
              <a:t>xx%</a:t>
            </a:r>
          </a:p>
        </p:txBody>
      </p:sp>
      <p:sp>
        <p:nvSpPr>
          <p:cNvPr id="72" name="Google Shape;72;p11"/>
          <p:cNvSpPr txBox="1">
            <a:spLocks noGrp="1"/>
          </p:cNvSpPr>
          <p:nvPr>
            <p:ph type="body" idx="1"/>
          </p:nvPr>
        </p:nvSpPr>
        <p:spPr>
          <a:xfrm>
            <a:off x="415600" y="4492300"/>
            <a:ext cx="11360800" cy="1709200"/>
          </a:xfrm>
          <a:prstGeom prst="rect">
            <a:avLst/>
          </a:prstGeom>
        </p:spPr>
        <p:txBody>
          <a:bodyPr spcFirstLastPara="1" wrap="square" lIns="91425" tIns="91425" rIns="91425" bIns="91425" anchor="t" anchorCtr="0">
            <a:normAutofit/>
          </a:bodyPr>
          <a:lstStyle>
            <a:lvl1pPr marL="609585" lvl="0" indent="-457189" algn="ctr" rtl="0">
              <a:spcBef>
                <a:spcPts val="0"/>
              </a:spcBef>
              <a:spcAft>
                <a:spcPts val="0"/>
              </a:spcAft>
              <a:buClr>
                <a:schemeClr val="lt1"/>
              </a:buClr>
              <a:buSzPts val="1800"/>
              <a:buChar char="●"/>
              <a:defRPr>
                <a:solidFill>
                  <a:schemeClr val="lt1"/>
                </a:solidFill>
              </a:defRPr>
            </a:lvl1pPr>
            <a:lvl2pPr marL="1219170" lvl="1" indent="-423323" algn="ctr" rtl="0">
              <a:spcBef>
                <a:spcPts val="0"/>
              </a:spcBef>
              <a:spcAft>
                <a:spcPts val="0"/>
              </a:spcAft>
              <a:buClr>
                <a:schemeClr val="lt1"/>
              </a:buClr>
              <a:buSzPts val="1400"/>
              <a:buChar char="○"/>
              <a:defRPr>
                <a:solidFill>
                  <a:schemeClr val="lt1"/>
                </a:solidFill>
              </a:defRPr>
            </a:lvl2pPr>
            <a:lvl3pPr marL="1828754" lvl="2" indent="-423323" algn="ctr" rtl="0">
              <a:spcBef>
                <a:spcPts val="0"/>
              </a:spcBef>
              <a:spcAft>
                <a:spcPts val="0"/>
              </a:spcAft>
              <a:buClr>
                <a:schemeClr val="lt1"/>
              </a:buClr>
              <a:buSzPts val="1400"/>
              <a:buChar char="■"/>
              <a:defRPr>
                <a:solidFill>
                  <a:schemeClr val="lt1"/>
                </a:solidFill>
              </a:defRPr>
            </a:lvl3pPr>
            <a:lvl4pPr marL="2438339" lvl="3" indent="-423323" algn="ctr" rtl="0">
              <a:spcBef>
                <a:spcPts val="0"/>
              </a:spcBef>
              <a:spcAft>
                <a:spcPts val="0"/>
              </a:spcAft>
              <a:buClr>
                <a:schemeClr val="lt1"/>
              </a:buClr>
              <a:buSzPts val="1400"/>
              <a:buChar char="●"/>
              <a:defRPr>
                <a:solidFill>
                  <a:schemeClr val="lt1"/>
                </a:solidFill>
              </a:defRPr>
            </a:lvl4pPr>
            <a:lvl5pPr marL="3047924" lvl="4" indent="-423323" algn="ctr" rtl="0">
              <a:spcBef>
                <a:spcPts val="0"/>
              </a:spcBef>
              <a:spcAft>
                <a:spcPts val="0"/>
              </a:spcAft>
              <a:buClr>
                <a:schemeClr val="lt1"/>
              </a:buClr>
              <a:buSzPts val="1400"/>
              <a:buChar char="○"/>
              <a:defRPr>
                <a:solidFill>
                  <a:schemeClr val="lt1"/>
                </a:solidFill>
              </a:defRPr>
            </a:lvl5pPr>
            <a:lvl6pPr marL="3657509" lvl="5" indent="-423323" algn="ctr" rtl="0">
              <a:spcBef>
                <a:spcPts val="0"/>
              </a:spcBef>
              <a:spcAft>
                <a:spcPts val="0"/>
              </a:spcAft>
              <a:buClr>
                <a:schemeClr val="lt1"/>
              </a:buClr>
              <a:buSzPts val="1400"/>
              <a:buChar char="■"/>
              <a:defRPr>
                <a:solidFill>
                  <a:schemeClr val="lt1"/>
                </a:solidFill>
              </a:defRPr>
            </a:lvl6pPr>
            <a:lvl7pPr marL="4267093" lvl="6" indent="-423323" algn="ctr" rtl="0">
              <a:spcBef>
                <a:spcPts val="0"/>
              </a:spcBef>
              <a:spcAft>
                <a:spcPts val="0"/>
              </a:spcAft>
              <a:buClr>
                <a:schemeClr val="lt1"/>
              </a:buClr>
              <a:buSzPts val="1400"/>
              <a:buChar char="●"/>
              <a:defRPr>
                <a:solidFill>
                  <a:schemeClr val="lt1"/>
                </a:solidFill>
              </a:defRPr>
            </a:lvl7pPr>
            <a:lvl8pPr marL="4876678" lvl="7" indent="-423323" algn="ctr" rtl="0">
              <a:spcBef>
                <a:spcPts val="0"/>
              </a:spcBef>
              <a:spcAft>
                <a:spcPts val="0"/>
              </a:spcAft>
              <a:buClr>
                <a:schemeClr val="lt1"/>
              </a:buClr>
              <a:buSzPts val="1400"/>
              <a:buChar char="○"/>
              <a:defRPr>
                <a:solidFill>
                  <a:schemeClr val="lt1"/>
                </a:solidFill>
              </a:defRPr>
            </a:lvl8pPr>
            <a:lvl9pPr marL="5486263" lvl="8" indent="-423323" algn="ctr" rtl="0">
              <a:spcBef>
                <a:spcPts val="0"/>
              </a:spcBef>
              <a:spcAft>
                <a:spcPts val="0"/>
              </a:spcAft>
              <a:buClr>
                <a:schemeClr val="lt1"/>
              </a:buClr>
              <a:buSzPts val="1400"/>
              <a:buChar char="■"/>
              <a:defRPr>
                <a:solidFill>
                  <a:schemeClr val="lt1"/>
                </a:solidFill>
              </a:defRPr>
            </a:lvl9pPr>
          </a:lstStyle>
          <a:p>
            <a:endParaRPr/>
          </a:p>
        </p:txBody>
      </p:sp>
      <p:sp>
        <p:nvSpPr>
          <p:cNvPr id="73" name="Google Shape;73;p11"/>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bg>
      <p:bgRef idx="1001">
        <a:schemeClr val="bg1"/>
      </p:bgRef>
    </p:bg>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46667"/>
            <a:ext cx="11360800" cy="8104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15600" y="1639833"/>
            <a:ext cx="11360800" cy="4452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11280575" y="6201587"/>
            <a:ext cx="731600" cy="524800"/>
          </a:xfrm>
          <a:prstGeom prst="rect">
            <a:avLst/>
          </a:prstGeom>
          <a:noFill/>
          <a:ln>
            <a:noFill/>
          </a:ln>
        </p:spPr>
        <p:txBody>
          <a:bodyPr spcFirstLastPara="1" wrap="square" lIns="91425" tIns="91425" rIns="91425" bIns="91425" anchor="ctr" anchorCtr="0">
            <a:normAutofit/>
          </a:bodyPr>
          <a:lstStyle>
            <a:lvl1pPr lvl="0" algn="r" rtl="0">
              <a:buNone/>
              <a:defRPr sz="1333">
                <a:solidFill>
                  <a:schemeClr val="lt1"/>
                </a:solidFill>
                <a:latin typeface="Roboto"/>
                <a:ea typeface="Roboto"/>
                <a:cs typeface="Roboto"/>
                <a:sym typeface="Roboto"/>
              </a:defRPr>
            </a:lvl1pPr>
            <a:lvl2pPr lvl="1" algn="r" rtl="0">
              <a:buNone/>
              <a:defRPr sz="1333">
                <a:solidFill>
                  <a:schemeClr val="lt1"/>
                </a:solidFill>
                <a:latin typeface="Roboto"/>
                <a:ea typeface="Roboto"/>
                <a:cs typeface="Roboto"/>
                <a:sym typeface="Roboto"/>
              </a:defRPr>
            </a:lvl2pPr>
            <a:lvl3pPr lvl="2" algn="r" rtl="0">
              <a:buNone/>
              <a:defRPr sz="1333">
                <a:solidFill>
                  <a:schemeClr val="lt1"/>
                </a:solidFill>
                <a:latin typeface="Roboto"/>
                <a:ea typeface="Roboto"/>
                <a:cs typeface="Roboto"/>
                <a:sym typeface="Roboto"/>
              </a:defRPr>
            </a:lvl3pPr>
            <a:lvl4pPr lvl="3" algn="r" rtl="0">
              <a:buNone/>
              <a:defRPr sz="1333">
                <a:solidFill>
                  <a:schemeClr val="lt1"/>
                </a:solidFill>
                <a:latin typeface="Roboto"/>
                <a:ea typeface="Roboto"/>
                <a:cs typeface="Roboto"/>
                <a:sym typeface="Roboto"/>
              </a:defRPr>
            </a:lvl4pPr>
            <a:lvl5pPr lvl="4" algn="r" rtl="0">
              <a:buNone/>
              <a:defRPr sz="1333">
                <a:solidFill>
                  <a:schemeClr val="lt1"/>
                </a:solidFill>
                <a:latin typeface="Roboto"/>
                <a:ea typeface="Roboto"/>
                <a:cs typeface="Roboto"/>
                <a:sym typeface="Roboto"/>
              </a:defRPr>
            </a:lvl5pPr>
            <a:lvl6pPr lvl="5" algn="r" rtl="0">
              <a:buNone/>
              <a:defRPr sz="1333">
                <a:solidFill>
                  <a:schemeClr val="lt1"/>
                </a:solidFill>
                <a:latin typeface="Roboto"/>
                <a:ea typeface="Roboto"/>
                <a:cs typeface="Roboto"/>
                <a:sym typeface="Roboto"/>
              </a:defRPr>
            </a:lvl6pPr>
            <a:lvl7pPr lvl="6" algn="r" rtl="0">
              <a:buNone/>
              <a:defRPr sz="1333">
                <a:solidFill>
                  <a:schemeClr val="lt1"/>
                </a:solidFill>
                <a:latin typeface="Roboto"/>
                <a:ea typeface="Roboto"/>
                <a:cs typeface="Roboto"/>
                <a:sym typeface="Roboto"/>
              </a:defRPr>
            </a:lvl7pPr>
            <a:lvl8pPr lvl="7" algn="r" rtl="0">
              <a:buNone/>
              <a:defRPr sz="1333">
                <a:solidFill>
                  <a:schemeClr val="lt1"/>
                </a:solidFill>
                <a:latin typeface="Roboto"/>
                <a:ea typeface="Roboto"/>
                <a:cs typeface="Roboto"/>
                <a:sym typeface="Roboto"/>
              </a:defRPr>
            </a:lvl8pPr>
            <a:lvl9pPr lvl="8" algn="r" rtl="0">
              <a:buNone/>
              <a:defRPr sz="1333">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hyperlink" Target="http://creativecommons.org/licenses/by-sa/3.0/" TargetMode="External"/><Relationship Id="rId5" Type="http://schemas.openxmlformats.org/officeDocument/2006/relationships/hyperlink" Target="https://de.wikipedia.org/wiki/User:Taxiarchos228" TargetMode="External"/><Relationship Id="rId4" Type="http://schemas.openxmlformats.org/officeDocument/2006/relationships/hyperlink" Target="https://commons.wikimedia.org/wiki/File:Ottawa_-_ON_-_Bank_of_Canada.jpg#/media/File:Ottawa_-_ON_-_Bank_of_Canada.jp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 name="Title 7">
            <a:extLst>
              <a:ext uri="{FF2B5EF4-FFF2-40B4-BE49-F238E27FC236}">
                <a16:creationId xmlns:a16="http://schemas.microsoft.com/office/drawing/2014/main" id="{A5340DFF-A780-E014-D425-1327577908CB}"/>
              </a:ext>
            </a:extLst>
          </p:cNvPr>
          <p:cNvSpPr>
            <a:spLocks noGrp="1"/>
          </p:cNvSpPr>
          <p:nvPr>
            <p:ph type="ctrTitle"/>
          </p:nvPr>
        </p:nvSpPr>
        <p:spPr/>
        <p:txBody>
          <a:bodyPr/>
          <a:lstStyle/>
          <a:p>
            <a:r>
              <a:rPr lang="en-US" b="1">
                <a:latin typeface="Arial"/>
              </a:rPr>
              <a:t>Principles of Macroeconomics</a:t>
            </a:r>
            <a:endParaRPr lang="en-US">
              <a:latin typeface="Arial"/>
            </a:endParaRPr>
          </a:p>
        </p:txBody>
      </p:sp>
      <p:sp>
        <p:nvSpPr>
          <p:cNvPr id="3" name="Subtitle 2">
            <a:extLst>
              <a:ext uri="{FF2B5EF4-FFF2-40B4-BE49-F238E27FC236}">
                <a16:creationId xmlns:a16="http://schemas.microsoft.com/office/drawing/2014/main" id="{DAF16DD0-5086-E42F-0673-5C28F99622EE}"/>
              </a:ext>
            </a:extLst>
          </p:cNvPr>
          <p:cNvSpPr>
            <a:spLocks noGrp="1"/>
          </p:cNvSpPr>
          <p:nvPr>
            <p:ph type="subTitle" idx="1"/>
          </p:nvPr>
        </p:nvSpPr>
        <p:spPr>
          <a:xfrm>
            <a:off x="677917" y="3513639"/>
            <a:ext cx="10962800" cy="577200"/>
          </a:xfrm>
        </p:spPr>
        <p:txBody>
          <a:bodyPr>
            <a:noAutofit/>
          </a:bodyPr>
          <a:lstStyle/>
          <a:p>
            <a:r>
              <a:rPr lang="en-US" sz="3300" b="1" dirty="0">
                <a:latin typeface="Arial"/>
              </a:rPr>
              <a:t>CHAPTER 10: MONEY AND BANKING</a:t>
            </a:r>
            <a:endParaRPr lang="en-US" sz="3300" b="1" dirty="0">
              <a:solidFill>
                <a:srgbClr val="FFFFFF"/>
              </a:solidFill>
              <a:latin typeface="Arial"/>
            </a:endParaRPr>
          </a:p>
          <a:p>
            <a:endParaRPr lang="en-US" sz="3333" dirty="0">
              <a:latin typeface="Arial"/>
            </a:endParaRPr>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797451" y="6019030"/>
            <a:ext cx="10597099" cy="592669"/>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91433" tIns="45700" rIns="91433" bIns="45700" anchor="t" anchorCtr="0">
              <a:noAutofit/>
            </a:bodyPr>
            <a:lstStyle/>
            <a:p>
              <a:r>
                <a:rPr lang="en" sz="1467">
                  <a:solidFill>
                    <a:schemeClr val="bg1"/>
                  </a:solidFill>
                  <a:latin typeface="Calibri"/>
                  <a:ea typeface="Calibri"/>
                  <a:cs typeface="Calibri"/>
                  <a:sym typeface="Calibri"/>
                </a:rPr>
                <a:t>Unless otherwise noted, this work is licensed under a </a:t>
              </a:r>
              <a:r>
                <a:rPr lang="en" sz="1467">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Commons </a:t>
              </a:r>
              <a:r>
                <a:rPr lang="en-US" sz="1467">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467">
                  <a:solidFill>
                    <a:schemeClr val="bg1"/>
                  </a:solidFill>
                  <a:latin typeface="Calibri"/>
                  <a:ea typeface="Calibri"/>
                  <a:cs typeface="Calibri"/>
                  <a:sym typeface="Calibri"/>
                </a:rPr>
                <a:t> license</a:t>
              </a:r>
              <a:r>
                <a:rPr lang="en" sz="1467">
                  <a:solidFill>
                    <a:schemeClr val="bg1"/>
                  </a:solidFill>
                  <a:latin typeface="Calibri"/>
                  <a:ea typeface="Calibri"/>
                  <a:cs typeface="Calibri"/>
                  <a:sym typeface="Calibri"/>
                </a:rPr>
                <a:t>. Feel free to use, modify, reuse or redistribute any portion of this presentation.</a:t>
              </a:r>
              <a:endParaRPr sz="1467">
                <a:solidFill>
                  <a:schemeClr val="bg1"/>
                </a:solidFill>
                <a:latin typeface="Calibri"/>
                <a:ea typeface="Calibri"/>
                <a:cs typeface="Calibri"/>
                <a:sym typeface="Calibri"/>
              </a:endParaRPr>
            </a:p>
          </p:txBody>
        </p:sp>
      </p:grpSp>
    </p:spTree>
    <p:extLst>
      <p:ext uri="{BB962C8B-B14F-4D97-AF65-F5344CB8AC3E}">
        <p14:creationId xmlns:p14="http://schemas.microsoft.com/office/powerpoint/2010/main" val="1273929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40776-C4DF-249A-9899-5322A603EABE}"/>
              </a:ext>
            </a:extLst>
          </p:cNvPr>
          <p:cNvSpPr>
            <a:spLocks noGrp="1"/>
          </p:cNvSpPr>
          <p:nvPr>
            <p:ph type="title"/>
          </p:nvPr>
        </p:nvSpPr>
        <p:spPr/>
        <p:txBody>
          <a:bodyPr>
            <a:normAutofit/>
          </a:bodyPr>
          <a:lstStyle/>
          <a:p>
            <a:r>
              <a:rPr lang="en-US" b="1" dirty="0">
                <a:latin typeface="Arial"/>
              </a:rPr>
              <a:t>10.4 How Banks Create Money: 100% Reserve System</a:t>
            </a:r>
          </a:p>
          <a:p>
            <a:endParaRPr lang="en-US" dirty="0">
              <a:latin typeface="Arial"/>
            </a:endParaRPr>
          </a:p>
        </p:txBody>
      </p:sp>
      <p:sp>
        <p:nvSpPr>
          <p:cNvPr id="3" name="Text Placeholder 2">
            <a:extLst>
              <a:ext uri="{FF2B5EF4-FFF2-40B4-BE49-F238E27FC236}">
                <a16:creationId xmlns:a16="http://schemas.microsoft.com/office/drawing/2014/main" id="{8570B843-6939-94D5-4B19-7AC17B93BC5A}"/>
              </a:ext>
            </a:extLst>
          </p:cNvPr>
          <p:cNvSpPr>
            <a:spLocks noGrp="1"/>
          </p:cNvSpPr>
          <p:nvPr>
            <p:ph type="body" idx="1"/>
          </p:nvPr>
        </p:nvSpPr>
        <p:spPr>
          <a:xfrm>
            <a:off x="415601" y="1357067"/>
            <a:ext cx="11480966" cy="1354049"/>
          </a:xfrm>
        </p:spPr>
        <p:txBody>
          <a:bodyPr>
            <a:normAutofit/>
          </a:bodyPr>
          <a:lstStyle/>
          <a:p>
            <a:pPr marL="608965" indent="-456565"/>
            <a:r>
              <a:rPr lang="en-US" sz="2400" i="1" dirty="0">
                <a:latin typeface="Arial"/>
              </a:rPr>
              <a:t>100% reserve banking system</a:t>
            </a:r>
            <a:r>
              <a:rPr lang="en-US" sz="2400" dirty="0">
                <a:latin typeface="Arial"/>
              </a:rPr>
              <a:t>: simply storing money for depositors, not using deposits to make loans means that depositors cannot be paid interest.</a:t>
            </a:r>
          </a:p>
          <a:p>
            <a:pPr marL="152400" indent="0">
              <a:buNone/>
            </a:pPr>
            <a:endParaRPr lang="en-US" sz="2400" dirty="0">
              <a:latin typeface="Arial"/>
            </a:endParaRPr>
          </a:p>
          <a:p>
            <a:pPr marL="152400" indent="0">
              <a:buNone/>
            </a:pPr>
            <a:endParaRPr lang="en-US" sz="2400" dirty="0">
              <a:latin typeface="Arial"/>
            </a:endParaRPr>
          </a:p>
        </p:txBody>
      </p:sp>
      <p:pic>
        <p:nvPicPr>
          <p:cNvPr id="5" name="Picture 4" descr="Assets  Reserves  $10 million Liabilities + Net Worth Deposits  $10 million">
            <a:extLst>
              <a:ext uri="{FF2B5EF4-FFF2-40B4-BE49-F238E27FC236}">
                <a16:creationId xmlns:a16="http://schemas.microsoft.com/office/drawing/2014/main" id="{E8E96EBF-AC80-F8C1-8308-8DC8D48330EF}"/>
              </a:ext>
            </a:extLst>
          </p:cNvPr>
          <p:cNvPicPr>
            <a:picLocks noChangeAspect="1"/>
          </p:cNvPicPr>
          <p:nvPr/>
        </p:nvPicPr>
        <p:blipFill>
          <a:blip r:embed="rId3"/>
          <a:stretch>
            <a:fillRect/>
          </a:stretch>
        </p:blipFill>
        <p:spPr>
          <a:xfrm>
            <a:off x="285618" y="3429000"/>
            <a:ext cx="11620763" cy="1184862"/>
          </a:xfrm>
          <a:prstGeom prst="rect">
            <a:avLst/>
          </a:prstGeom>
        </p:spPr>
      </p:pic>
    </p:spTree>
    <p:extLst>
      <p:ext uri="{BB962C8B-B14F-4D97-AF65-F5344CB8AC3E}">
        <p14:creationId xmlns:p14="http://schemas.microsoft.com/office/powerpoint/2010/main" val="2307823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a:rPr>
              <a:t>10.4 How Banks Create Money: Fractional Reserve System I</a:t>
            </a:r>
            <a:endParaRPr lang="en-CA" dirty="0"/>
          </a:p>
        </p:txBody>
      </p:sp>
      <p:sp>
        <p:nvSpPr>
          <p:cNvPr id="3" name="Text Placeholder 2"/>
          <p:cNvSpPr>
            <a:spLocks noGrp="1"/>
          </p:cNvSpPr>
          <p:nvPr>
            <p:ph type="body" idx="1"/>
          </p:nvPr>
        </p:nvSpPr>
        <p:spPr>
          <a:xfrm>
            <a:off x="415600" y="3256155"/>
            <a:ext cx="11360800" cy="3128019"/>
          </a:xfrm>
        </p:spPr>
        <p:txBody>
          <a:bodyPr>
            <a:normAutofit/>
          </a:bodyPr>
          <a:lstStyle/>
          <a:p>
            <a:pPr marL="608965" indent="-456565"/>
            <a:endParaRPr lang="en-US" sz="2400" i="1" dirty="0">
              <a:latin typeface="Arial"/>
            </a:endParaRPr>
          </a:p>
          <a:p>
            <a:pPr marL="152400" indent="0">
              <a:buNone/>
            </a:pPr>
            <a:r>
              <a:rPr lang="en-CA" sz="2000" dirty="0">
                <a:latin typeface="+mn-lt"/>
              </a:rPr>
              <a:t>Refer to Fig 10.5, Singleton Bank keeps 10% of its total deposits with Bank of Canada, or $1 million, on reserve. This is called the </a:t>
            </a:r>
            <a:r>
              <a:rPr lang="en-CA" sz="2000" b="1" i="1" dirty="0">
                <a:latin typeface="+mn-lt"/>
              </a:rPr>
              <a:t>reserve ratio</a:t>
            </a:r>
            <a:r>
              <a:rPr lang="en-CA" sz="2000" dirty="0">
                <a:latin typeface="+mn-lt"/>
              </a:rPr>
              <a:t>. It will loan out the remaining $9 million. Loan is an asset because the bank earns interest from the loan. By loaning out the $9 million and charging interest, it will be able to make interest payments to depositors and earn interest income for Singleton.</a:t>
            </a:r>
          </a:p>
          <a:p>
            <a:pPr marL="152400" indent="0">
              <a:buNone/>
            </a:pPr>
            <a:endParaRPr lang="en-CA" sz="2000" dirty="0">
              <a:latin typeface="+mn-lt"/>
            </a:endParaRPr>
          </a:p>
          <a:p>
            <a:pPr marL="152400" indent="0">
              <a:buNone/>
            </a:pPr>
            <a:r>
              <a:rPr lang="en-CA" sz="2000" b="1" dirty="0">
                <a:latin typeface="+mn-lt"/>
              </a:rPr>
              <a:t>Money supply is $10 million</a:t>
            </a:r>
            <a:r>
              <a:rPr lang="en-CA" sz="2000" dirty="0">
                <a:latin typeface="+mn-lt"/>
              </a:rPr>
              <a:t> in this example (remember deposits are counted as Money Supply).</a:t>
            </a:r>
            <a:endParaRPr lang="en-CA" sz="2400" dirty="0">
              <a:latin typeface="+mn-lt"/>
            </a:endParaRPr>
          </a:p>
        </p:txBody>
      </p:sp>
      <p:pic>
        <p:nvPicPr>
          <p:cNvPr id="5" name="Picture 4" descr="Assets   Reserves  $1 million    Loan to Hank’s Auto Supply   $9 million   &#10;Liabilities + Net Worth   Deposits  $10 million&#10;">
            <a:extLst>
              <a:ext uri="{FF2B5EF4-FFF2-40B4-BE49-F238E27FC236}">
                <a16:creationId xmlns:a16="http://schemas.microsoft.com/office/drawing/2014/main" id="{27D4CA09-7A43-6B52-9C6B-A7838BAFB7A6}"/>
              </a:ext>
            </a:extLst>
          </p:cNvPr>
          <p:cNvPicPr>
            <a:picLocks noChangeAspect="1"/>
          </p:cNvPicPr>
          <p:nvPr/>
        </p:nvPicPr>
        <p:blipFill>
          <a:blip r:embed="rId2"/>
          <a:stretch>
            <a:fillRect/>
          </a:stretch>
        </p:blipFill>
        <p:spPr>
          <a:xfrm>
            <a:off x="415600" y="1357067"/>
            <a:ext cx="10823354" cy="2125004"/>
          </a:xfrm>
          <a:prstGeom prst="rect">
            <a:avLst/>
          </a:prstGeom>
        </p:spPr>
      </p:pic>
    </p:spTree>
    <p:extLst>
      <p:ext uri="{BB962C8B-B14F-4D97-AF65-F5344CB8AC3E}">
        <p14:creationId xmlns:p14="http://schemas.microsoft.com/office/powerpoint/2010/main" val="1354703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a:rPr>
              <a:t>10.4 How Banks Create Money: Fractional Reserve System II</a:t>
            </a:r>
            <a:endParaRPr lang="en-CA" dirty="0"/>
          </a:p>
        </p:txBody>
      </p:sp>
      <p:sp>
        <p:nvSpPr>
          <p:cNvPr id="3" name="Text Placeholder 2"/>
          <p:cNvSpPr>
            <a:spLocks noGrp="1"/>
          </p:cNvSpPr>
          <p:nvPr>
            <p:ph type="body" idx="1"/>
          </p:nvPr>
        </p:nvSpPr>
        <p:spPr>
          <a:xfrm>
            <a:off x="415600" y="1124443"/>
            <a:ext cx="11360800" cy="2304557"/>
          </a:xfrm>
        </p:spPr>
        <p:txBody>
          <a:bodyPr>
            <a:normAutofit/>
          </a:bodyPr>
          <a:lstStyle/>
          <a:p>
            <a:pPr marL="152396" indent="0">
              <a:buNone/>
            </a:pPr>
            <a:r>
              <a:rPr lang="en-CA" sz="2000" dirty="0">
                <a:latin typeface="+mn-lt"/>
              </a:rPr>
              <a:t>Singleton Bank lends $9 million to Hank’s Auto Supply. Hank’s Auto Supply obtains this loan and make purchases of auto parts from Ben’s Company. Ben’s Company has an account with First National Bank. When Hank pays the $9 million he lent from Singleton Bank to Ben’s company, Ben deposits this money to the First National Bank. </a:t>
            </a:r>
            <a:r>
              <a:rPr lang="en-CA" sz="2000" b="1" dirty="0">
                <a:latin typeface="+mn-lt"/>
              </a:rPr>
              <a:t>Every loan creates a deposit</a:t>
            </a:r>
            <a:r>
              <a:rPr lang="en-CA" sz="2000" dirty="0">
                <a:latin typeface="+mn-lt"/>
              </a:rPr>
              <a:t>. </a:t>
            </a:r>
          </a:p>
          <a:p>
            <a:pPr marL="152396" indent="0">
              <a:buNone/>
            </a:pPr>
            <a:endParaRPr lang="en-CA" sz="2000" dirty="0">
              <a:latin typeface="+mn-lt"/>
            </a:endParaRPr>
          </a:p>
          <a:p>
            <a:pPr marL="152396" indent="0">
              <a:buNone/>
            </a:pPr>
            <a:r>
              <a:rPr lang="en-CA" sz="2000" b="1" dirty="0">
                <a:latin typeface="+mn-lt"/>
              </a:rPr>
              <a:t>Therefore, now money supply is $10million + $9million = $19 million</a:t>
            </a:r>
            <a:r>
              <a:rPr lang="en-CA" sz="2000" dirty="0">
                <a:latin typeface="+mn-lt"/>
              </a:rPr>
              <a:t>.</a:t>
            </a:r>
          </a:p>
          <a:p>
            <a:pPr marL="152396" indent="0">
              <a:buNone/>
            </a:pPr>
            <a:endParaRPr lang="en-CA" sz="2000" dirty="0">
              <a:latin typeface="+mn-lt"/>
            </a:endParaRPr>
          </a:p>
          <a:p>
            <a:pPr marL="152396" indent="0">
              <a:buNone/>
            </a:pPr>
            <a:endParaRPr lang="en-CA" sz="2000" dirty="0">
              <a:latin typeface="+mn-lt"/>
            </a:endParaRPr>
          </a:p>
        </p:txBody>
      </p:sp>
      <p:pic>
        <p:nvPicPr>
          <p:cNvPr id="5" name="Picture 4" descr="Assets  Reserves   $900,000   Loans  $8.1 million &#10;Liabilities + Net Worth Deposits   +$9 million&#10;  ">
            <a:extLst>
              <a:ext uri="{FF2B5EF4-FFF2-40B4-BE49-F238E27FC236}">
                <a16:creationId xmlns:a16="http://schemas.microsoft.com/office/drawing/2014/main" id="{FB6CDAFA-A1DB-6B01-7A12-B308B67058B5}"/>
              </a:ext>
            </a:extLst>
          </p:cNvPr>
          <p:cNvPicPr>
            <a:picLocks noChangeAspect="1"/>
          </p:cNvPicPr>
          <p:nvPr/>
        </p:nvPicPr>
        <p:blipFill>
          <a:blip r:embed="rId2"/>
          <a:stretch>
            <a:fillRect/>
          </a:stretch>
        </p:blipFill>
        <p:spPr>
          <a:xfrm>
            <a:off x="415600" y="3931440"/>
            <a:ext cx="10924478" cy="1558597"/>
          </a:xfrm>
          <a:prstGeom prst="rect">
            <a:avLst/>
          </a:prstGeom>
        </p:spPr>
      </p:pic>
    </p:spTree>
    <p:extLst>
      <p:ext uri="{BB962C8B-B14F-4D97-AF65-F5344CB8AC3E}">
        <p14:creationId xmlns:p14="http://schemas.microsoft.com/office/powerpoint/2010/main" val="864503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5CFED1D2-0D49-1998-62D8-36D0A97A1969}"/>
                  </a:ext>
                </a:extLst>
              </p:cNvPr>
              <p:cNvSpPr>
                <a:spLocks noGrp="1"/>
              </p:cNvSpPr>
              <p:nvPr>
                <p:ph type="body" idx="1"/>
              </p:nvPr>
            </p:nvSpPr>
            <p:spPr>
              <a:xfrm>
                <a:off x="415600" y="1213338"/>
                <a:ext cx="11489185" cy="5097995"/>
              </a:xfrm>
            </p:spPr>
            <p:txBody>
              <a:bodyPr>
                <a:normAutofit fontScale="85000" lnSpcReduction="20000"/>
              </a:bodyPr>
              <a:lstStyle/>
              <a:p>
                <a:pPr marL="608965" indent="-456565"/>
                <a:r>
                  <a:rPr lang="en-US" sz="2600" dirty="0">
                    <a:latin typeface="+mn-lt"/>
                  </a:rPr>
                  <a:t>The amount of money that a system can create is found using the money multiplier.</a:t>
                </a:r>
              </a:p>
              <a:p>
                <a:pPr marL="1218550" lvl="1" indent="-456565"/>
                <a:r>
                  <a:rPr lang="en-US" sz="2600" dirty="0">
                    <a:latin typeface="+mn-lt"/>
                  </a:rPr>
                  <a:t>This tells us how many times a loan will be multiplied through the process of lending out deposits</a:t>
                </a:r>
              </a:p>
              <a:p>
                <a:pPr marL="608965" indent="-456565"/>
                <a:r>
                  <a:rPr lang="en-US" sz="2600" dirty="0">
                    <a:latin typeface="+mn-lt"/>
                  </a:rPr>
                  <a:t>The money multiplier formula is:</a:t>
                </a:r>
              </a:p>
              <a:p>
                <a:pPr marL="152400" indent="0">
                  <a:buNone/>
                </a:pPr>
                <a14:m>
                  <m:oMathPara xmlns:m="http://schemas.openxmlformats.org/officeDocument/2006/math">
                    <m:oMathParaPr>
                      <m:jc m:val="centerGroup"/>
                    </m:oMathParaPr>
                    <m:oMath xmlns:m="http://schemas.openxmlformats.org/officeDocument/2006/math">
                      <m:f>
                        <m:fPr>
                          <m:ctrlPr>
                            <a:rPr lang="en-US" sz="2600" b="1" i="1" smtClean="0">
                              <a:solidFill>
                                <a:schemeClr val="tx1"/>
                              </a:solidFill>
                              <a:latin typeface="Cambria Math" panose="02040503050406030204" pitchFamily="18" charset="0"/>
                            </a:rPr>
                          </m:ctrlPr>
                        </m:fPr>
                        <m:num>
                          <m:r>
                            <a:rPr lang="en-CA" sz="2600" b="1" i="0" smtClean="0">
                              <a:solidFill>
                                <a:schemeClr val="tx1"/>
                              </a:solidFill>
                              <a:latin typeface="Cambria Math" panose="02040503050406030204" pitchFamily="18" charset="0"/>
                            </a:rPr>
                            <m:t>𝟏</m:t>
                          </m:r>
                        </m:num>
                        <m:den>
                          <m:r>
                            <a:rPr lang="en-CA" sz="2600" b="1" i="0" smtClean="0">
                              <a:solidFill>
                                <a:schemeClr val="tx1"/>
                              </a:solidFill>
                              <a:latin typeface="Cambria Math" panose="02040503050406030204" pitchFamily="18" charset="0"/>
                            </a:rPr>
                            <m:t>𝐑𝐞𝐬𝐞𝐫𝐯𝐞</m:t>
                          </m:r>
                          <m:r>
                            <a:rPr lang="en-CA" sz="2600" b="1" i="0" smtClean="0">
                              <a:solidFill>
                                <a:schemeClr val="tx1"/>
                              </a:solidFill>
                              <a:latin typeface="Cambria Math" panose="02040503050406030204" pitchFamily="18" charset="0"/>
                            </a:rPr>
                            <m:t> </m:t>
                          </m:r>
                          <m:r>
                            <a:rPr lang="en-CA" sz="2600" b="1" i="0" smtClean="0">
                              <a:solidFill>
                                <a:schemeClr val="tx1"/>
                              </a:solidFill>
                              <a:latin typeface="Cambria Math" panose="02040503050406030204" pitchFamily="18" charset="0"/>
                            </a:rPr>
                            <m:t>𝐑𝐚𝐭𝐢𝐨</m:t>
                          </m:r>
                        </m:den>
                      </m:f>
                    </m:oMath>
                  </m:oMathPara>
                </a14:m>
                <a:endParaRPr lang="en-US" sz="2600" b="1" dirty="0">
                  <a:latin typeface="+mn-lt"/>
                </a:endParaRPr>
              </a:p>
              <a:p>
                <a:pPr marL="152400" indent="0">
                  <a:buNone/>
                </a:pPr>
                <a:endParaRPr lang="en-US" sz="2600" b="1" dirty="0">
                  <a:latin typeface="+mn-lt"/>
                </a:endParaRPr>
              </a:p>
              <a:p>
                <a:r>
                  <a:rPr lang="en-CA" sz="2600" dirty="0">
                    <a:latin typeface="+mn-lt"/>
                  </a:rPr>
                  <a:t>This is also called the </a:t>
                </a:r>
                <a:r>
                  <a:rPr lang="en-CA" sz="2600" b="1" dirty="0">
                    <a:latin typeface="+mn-lt"/>
                  </a:rPr>
                  <a:t>simple deposit multiplier</a:t>
                </a:r>
                <a:r>
                  <a:rPr lang="en-CA" sz="2600" dirty="0">
                    <a:latin typeface="+mn-lt"/>
                  </a:rPr>
                  <a:t>. In our example, the reserve ratio is 10%, so the money multiplier is 1/10% = 10. </a:t>
                </a:r>
              </a:p>
              <a:p>
                <a:endParaRPr lang="en-CA" sz="2600" dirty="0">
                  <a:latin typeface="+mn-lt"/>
                </a:endParaRPr>
              </a:p>
              <a:p>
                <a:r>
                  <a:rPr lang="en-CA" sz="2600" dirty="0">
                    <a:latin typeface="+mn-lt"/>
                  </a:rPr>
                  <a:t>Therefore, money grows 10 times the original deposit. The original deposit in Singleton Bank was $10 million. </a:t>
                </a:r>
              </a:p>
              <a:p>
                <a:endParaRPr lang="en-CA" sz="2600" dirty="0">
                  <a:latin typeface="+mn-lt"/>
                </a:endParaRPr>
              </a:p>
              <a:p>
                <a:r>
                  <a:rPr lang="en-CA" sz="2600" dirty="0">
                    <a:latin typeface="+mn-lt"/>
                  </a:rPr>
                  <a:t>So total money  supply=10 × $10million = $100million total money supply = 10 × $10million = $100million.</a:t>
                </a:r>
              </a:p>
              <a:p>
                <a:pPr marL="152400" indent="0">
                  <a:buNone/>
                </a:pPr>
                <a:endParaRPr lang="en-US" sz="3000" b="1" dirty="0">
                  <a:latin typeface="+mn-lt"/>
                </a:endParaRPr>
              </a:p>
            </p:txBody>
          </p:sp>
        </mc:Choice>
        <mc:Fallback>
          <p:sp>
            <p:nvSpPr>
              <p:cNvPr id="3" name="Text Placeholder 2">
                <a:extLst>
                  <a:ext uri="{FF2B5EF4-FFF2-40B4-BE49-F238E27FC236}">
                    <a16:creationId xmlns:a16="http://schemas.microsoft.com/office/drawing/2014/main" id="{5CFED1D2-0D49-1998-62D8-36D0A97A1969}"/>
                  </a:ext>
                </a:extLst>
              </p:cNvPr>
              <p:cNvSpPr>
                <a:spLocks noGrp="1" noRot="1" noChangeAspect="1" noMove="1" noResize="1" noEditPoints="1" noAdjustHandles="1" noChangeArrowheads="1" noChangeShapeType="1" noTextEdit="1"/>
              </p:cNvSpPr>
              <p:nvPr>
                <p:ph type="body" idx="1"/>
              </p:nvPr>
            </p:nvSpPr>
            <p:spPr>
              <a:xfrm>
                <a:off x="415600" y="1213338"/>
                <a:ext cx="11489185" cy="5097995"/>
              </a:xfrm>
              <a:blipFill>
                <a:blip r:embed="rId3"/>
                <a:stretch>
                  <a:fillRect t="-120" b="-718"/>
                </a:stretch>
              </a:blipFill>
            </p:spPr>
            <p:txBody>
              <a:bodyPr/>
              <a:lstStyle/>
              <a:p>
                <a:r>
                  <a:rPr lang="en-CA">
                    <a:noFill/>
                  </a:rPr>
                  <a:t> </a:t>
                </a:r>
              </a:p>
            </p:txBody>
          </p:sp>
        </mc:Fallback>
      </mc:AlternateContent>
      <p:sp>
        <p:nvSpPr>
          <p:cNvPr id="2" name="Title 1">
            <a:extLst>
              <a:ext uri="{FF2B5EF4-FFF2-40B4-BE49-F238E27FC236}">
                <a16:creationId xmlns:a16="http://schemas.microsoft.com/office/drawing/2014/main" id="{FB3422E0-F755-A21A-15A1-13198B83AE9C}"/>
              </a:ext>
            </a:extLst>
          </p:cNvPr>
          <p:cNvSpPr>
            <a:spLocks noGrp="1"/>
          </p:cNvSpPr>
          <p:nvPr>
            <p:ph type="title"/>
          </p:nvPr>
        </p:nvSpPr>
        <p:spPr/>
        <p:txBody>
          <a:bodyPr>
            <a:normAutofit/>
          </a:bodyPr>
          <a:lstStyle/>
          <a:p>
            <a:r>
              <a:rPr lang="en-US" b="1" dirty="0">
                <a:latin typeface="Arial"/>
                <a:cs typeface="Arial"/>
              </a:rPr>
              <a:t>10.4 The Money Multiplier</a:t>
            </a:r>
            <a:endParaRPr lang="en-US" dirty="0"/>
          </a:p>
          <a:p>
            <a:endParaRPr lang="en-US" dirty="0"/>
          </a:p>
          <a:p>
            <a:endParaRPr lang="en-US" b="1" dirty="0"/>
          </a:p>
          <a:p>
            <a:endParaRPr lang="en-US" dirty="0"/>
          </a:p>
        </p:txBody>
      </p:sp>
    </p:spTree>
    <p:extLst>
      <p:ext uri="{BB962C8B-B14F-4D97-AF65-F5344CB8AC3E}">
        <p14:creationId xmlns:p14="http://schemas.microsoft.com/office/powerpoint/2010/main" val="695745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5BB91-44AD-9187-31A0-6BE0224D2E05}"/>
              </a:ext>
            </a:extLst>
          </p:cNvPr>
          <p:cNvSpPr>
            <a:spLocks noGrp="1"/>
          </p:cNvSpPr>
          <p:nvPr>
            <p:ph type="title"/>
          </p:nvPr>
        </p:nvSpPr>
        <p:spPr/>
        <p:txBody>
          <a:bodyPr>
            <a:normAutofit/>
          </a:bodyPr>
          <a:lstStyle/>
          <a:p>
            <a:r>
              <a:rPr lang="en-CA" b="1" dirty="0">
                <a:latin typeface="Arial"/>
              </a:rPr>
              <a:t>10.5 Bank of Canada</a:t>
            </a:r>
            <a:endParaRPr lang="en-US" dirty="0">
              <a:latin typeface="Arial"/>
            </a:endParaRPr>
          </a:p>
        </p:txBody>
      </p:sp>
      <p:sp>
        <p:nvSpPr>
          <p:cNvPr id="3" name="Text Placeholder 2">
            <a:extLst>
              <a:ext uri="{FF2B5EF4-FFF2-40B4-BE49-F238E27FC236}">
                <a16:creationId xmlns:a16="http://schemas.microsoft.com/office/drawing/2014/main" id="{14A32FA9-5D3C-0A48-CE48-25A39188ACF9}"/>
              </a:ext>
            </a:extLst>
          </p:cNvPr>
          <p:cNvSpPr>
            <a:spLocks noGrp="1"/>
          </p:cNvSpPr>
          <p:nvPr>
            <p:ph type="body" idx="1"/>
          </p:nvPr>
        </p:nvSpPr>
        <p:spPr>
          <a:xfrm>
            <a:off x="415601" y="1357067"/>
            <a:ext cx="7022691" cy="4481025"/>
          </a:xfrm>
        </p:spPr>
        <p:txBody>
          <a:bodyPr>
            <a:normAutofit/>
          </a:bodyPr>
          <a:lstStyle/>
          <a:p>
            <a:pPr marL="608965" indent="-456565"/>
            <a:r>
              <a:rPr lang="en-US" sz="2400" dirty="0">
                <a:latin typeface="Arial"/>
              </a:rPr>
              <a:t>The Bank of Canada is led by the Governing Council.</a:t>
            </a:r>
          </a:p>
          <a:p>
            <a:pPr marL="608965" indent="-456565"/>
            <a:r>
              <a:rPr lang="en-US" sz="2400" dirty="0">
                <a:latin typeface="Arial"/>
              </a:rPr>
              <a:t>Its primary functions are:</a:t>
            </a:r>
          </a:p>
          <a:p>
            <a:pPr marL="1219185" lvl="1" indent="-457200">
              <a:buFont typeface="+mj-lt"/>
              <a:buAutoNum type="arabicPeriod"/>
            </a:pPr>
            <a:r>
              <a:rPr lang="en-US" sz="2400" dirty="0">
                <a:latin typeface="Arial"/>
              </a:rPr>
              <a:t>Act as a Banker to the Federal Government</a:t>
            </a:r>
          </a:p>
          <a:p>
            <a:pPr marL="1219185" lvl="1" indent="-457200">
              <a:buFont typeface="+mj-lt"/>
              <a:buAutoNum type="arabicPeriod"/>
            </a:pPr>
            <a:r>
              <a:rPr lang="en-US" sz="2400" dirty="0">
                <a:latin typeface="Arial"/>
              </a:rPr>
              <a:t>Act as a Banker to the private banks</a:t>
            </a:r>
          </a:p>
          <a:p>
            <a:pPr marL="1219185" lvl="1" indent="-457200">
              <a:buFont typeface="+mj-lt"/>
              <a:buAutoNum type="arabicPeriod"/>
            </a:pPr>
            <a:r>
              <a:rPr lang="en-US" sz="2400" dirty="0">
                <a:latin typeface="Arial"/>
              </a:rPr>
              <a:t>Issue bank notes and coins</a:t>
            </a:r>
          </a:p>
          <a:p>
            <a:pPr marL="1219185" lvl="1" indent="-457200">
              <a:buFont typeface="+mj-lt"/>
              <a:buAutoNum type="arabicPeriod"/>
            </a:pPr>
            <a:r>
              <a:rPr lang="en-US" sz="2400" dirty="0">
                <a:latin typeface="Arial"/>
              </a:rPr>
              <a:t>Act as a Lender of Last Resort</a:t>
            </a:r>
          </a:p>
          <a:p>
            <a:pPr marL="1219185" lvl="1" indent="-457200">
              <a:buFont typeface="+mj-lt"/>
              <a:buAutoNum type="arabicPeriod"/>
            </a:pPr>
            <a:r>
              <a:rPr lang="en-US" sz="2400" dirty="0">
                <a:latin typeface="Arial"/>
              </a:rPr>
              <a:t>Conduct Monetary Policy</a:t>
            </a:r>
          </a:p>
        </p:txBody>
      </p:sp>
      <p:pic>
        <p:nvPicPr>
          <p:cNvPr id="5" name="Picture 4" descr="The Bank of Canada">
            <a:extLst>
              <a:ext uri="{FF2B5EF4-FFF2-40B4-BE49-F238E27FC236}">
                <a16:creationId xmlns:a16="http://schemas.microsoft.com/office/drawing/2014/main" id="{72C27961-9757-F196-5F37-3018A3C8B8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519" y="1997549"/>
            <a:ext cx="4179880" cy="2862902"/>
          </a:xfrm>
          <a:prstGeom prst="rect">
            <a:avLst/>
          </a:prstGeom>
        </p:spPr>
      </p:pic>
      <p:sp>
        <p:nvSpPr>
          <p:cNvPr id="8" name="TextBox 7">
            <a:extLst>
              <a:ext uri="{FF2B5EF4-FFF2-40B4-BE49-F238E27FC236}">
                <a16:creationId xmlns:a16="http://schemas.microsoft.com/office/drawing/2014/main" id="{F48FBCFD-A8F1-1C99-043F-A95FEAC5F224}"/>
              </a:ext>
            </a:extLst>
          </p:cNvPr>
          <p:cNvSpPr txBox="1"/>
          <p:nvPr/>
        </p:nvSpPr>
        <p:spPr>
          <a:xfrm>
            <a:off x="7596518" y="5024520"/>
            <a:ext cx="4595481" cy="646331"/>
          </a:xfrm>
          <a:prstGeom prst="rect">
            <a:avLst/>
          </a:prstGeom>
          <a:noFill/>
        </p:spPr>
        <p:txBody>
          <a:bodyPr wrap="square">
            <a:spAutoFit/>
          </a:bodyPr>
          <a:lstStyle/>
          <a:p>
            <a:r>
              <a:rPr lang="en-CA" dirty="0"/>
              <a:t>“</a:t>
            </a:r>
            <a:r>
              <a:rPr lang="en-CA" dirty="0">
                <a:hlinkClick r:id="rId4"/>
              </a:rPr>
              <a:t>Ottawa: Bank of Canada</a:t>
            </a:r>
            <a:r>
              <a:rPr lang="en-CA" dirty="0"/>
              <a:t>” by </a:t>
            </a:r>
            <a:r>
              <a:rPr lang="en-CA" dirty="0">
                <a:hlinkClick r:id="rId5"/>
              </a:rPr>
              <a:t>Taxiarchos228</a:t>
            </a:r>
            <a:r>
              <a:rPr lang="en-CA" dirty="0"/>
              <a:t>, </a:t>
            </a:r>
            <a:r>
              <a:rPr lang="en-CA" dirty="0">
                <a:hlinkClick r:id="rId6"/>
              </a:rPr>
              <a:t>CC BY-SA 3.0</a:t>
            </a:r>
            <a:endParaRPr lang="en-CA" dirty="0"/>
          </a:p>
        </p:txBody>
      </p:sp>
    </p:spTree>
    <p:extLst>
      <p:ext uri="{BB962C8B-B14F-4D97-AF65-F5344CB8AC3E}">
        <p14:creationId xmlns:p14="http://schemas.microsoft.com/office/powerpoint/2010/main" val="1703434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50899-EDBC-DB6E-4CCD-91D94CED08B3}"/>
              </a:ext>
            </a:extLst>
          </p:cNvPr>
          <p:cNvSpPr>
            <a:spLocks noGrp="1"/>
          </p:cNvSpPr>
          <p:nvPr>
            <p:ph type="title"/>
          </p:nvPr>
        </p:nvSpPr>
        <p:spPr/>
        <p:txBody>
          <a:bodyPr>
            <a:normAutofit/>
          </a:bodyPr>
          <a:lstStyle/>
          <a:p>
            <a:r>
              <a:rPr lang="en-CA" b="1" dirty="0">
                <a:latin typeface="Arial"/>
              </a:rPr>
              <a:t>10.5 Overnight Interest Rate I</a:t>
            </a:r>
            <a:endParaRPr lang="en-US" dirty="0">
              <a:latin typeface="Arial"/>
            </a:endParaRPr>
          </a:p>
        </p:txBody>
      </p:sp>
      <p:pic>
        <p:nvPicPr>
          <p:cNvPr id="5" name="Picture 4" descr="Currently, the overnight interest rate target set by the Bank of Canada is 4.5%.">
            <a:extLst>
              <a:ext uri="{FF2B5EF4-FFF2-40B4-BE49-F238E27FC236}">
                <a16:creationId xmlns:a16="http://schemas.microsoft.com/office/drawing/2014/main" id="{5D45DEC2-74B6-71D8-51CB-89DEB0ECDD75}"/>
              </a:ext>
            </a:extLst>
          </p:cNvPr>
          <p:cNvPicPr>
            <a:picLocks noChangeAspect="1"/>
          </p:cNvPicPr>
          <p:nvPr/>
        </p:nvPicPr>
        <p:blipFill>
          <a:blip r:embed="rId3"/>
          <a:stretch>
            <a:fillRect/>
          </a:stretch>
        </p:blipFill>
        <p:spPr>
          <a:xfrm>
            <a:off x="415600" y="1805719"/>
            <a:ext cx="6134100" cy="4371975"/>
          </a:xfrm>
          <a:prstGeom prst="rect">
            <a:avLst/>
          </a:prstGeom>
        </p:spPr>
      </p:pic>
      <p:sp>
        <p:nvSpPr>
          <p:cNvPr id="3" name="Text Placeholder 2">
            <a:extLst>
              <a:ext uri="{FF2B5EF4-FFF2-40B4-BE49-F238E27FC236}">
                <a16:creationId xmlns:a16="http://schemas.microsoft.com/office/drawing/2014/main" id="{20F9C64B-B5C6-7FB7-D9A2-E2E9F3A8D17D}"/>
              </a:ext>
            </a:extLst>
          </p:cNvPr>
          <p:cNvSpPr>
            <a:spLocks noGrp="1"/>
          </p:cNvSpPr>
          <p:nvPr>
            <p:ph type="body" idx="1"/>
          </p:nvPr>
        </p:nvSpPr>
        <p:spPr>
          <a:xfrm>
            <a:off x="6664000" y="1357067"/>
            <a:ext cx="5112400" cy="4954266"/>
          </a:xfrm>
        </p:spPr>
        <p:txBody>
          <a:bodyPr>
            <a:noAutofit/>
          </a:bodyPr>
          <a:lstStyle/>
          <a:p>
            <a:pPr marL="608965" indent="-456565"/>
            <a:r>
              <a:rPr lang="en-US" sz="2400" dirty="0">
                <a:latin typeface="Arial"/>
              </a:rPr>
              <a:t>The overnight interest rate setting is the Bank of Canada’s key policy instrument in keeping the Canadian inflation rate within the target range of </a:t>
            </a:r>
          </a:p>
          <a:p>
            <a:pPr marL="608965" indent="-456565"/>
            <a:r>
              <a:rPr lang="en-US" sz="2400" dirty="0">
                <a:latin typeface="Arial"/>
              </a:rPr>
              <a:t>1 - 3%.</a:t>
            </a:r>
          </a:p>
          <a:p>
            <a:pPr marL="608965" indent="-456565"/>
            <a:r>
              <a:rPr lang="en-US" sz="2400" dirty="0">
                <a:latin typeface="Arial"/>
              </a:rPr>
              <a:t>The Bank sets a target for the overnight rate at the midpoint of an operating band that is plus or minus one-quarter of one percentage point.</a:t>
            </a:r>
          </a:p>
        </p:txBody>
      </p:sp>
    </p:spTree>
    <p:extLst>
      <p:ext uri="{BB962C8B-B14F-4D97-AF65-F5344CB8AC3E}">
        <p14:creationId xmlns:p14="http://schemas.microsoft.com/office/powerpoint/2010/main" val="3867377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53130-EAD3-429D-23CB-BDFE9768CCFF}"/>
              </a:ext>
            </a:extLst>
          </p:cNvPr>
          <p:cNvSpPr>
            <a:spLocks noGrp="1"/>
          </p:cNvSpPr>
          <p:nvPr>
            <p:ph type="title"/>
          </p:nvPr>
        </p:nvSpPr>
        <p:spPr/>
        <p:txBody>
          <a:bodyPr>
            <a:normAutofit/>
          </a:bodyPr>
          <a:lstStyle/>
          <a:p>
            <a:r>
              <a:rPr lang="en-US" b="1" dirty="0">
                <a:latin typeface="Arial"/>
              </a:rPr>
              <a:t>10.5 Overnight Interest Rate II</a:t>
            </a:r>
          </a:p>
          <a:p>
            <a:endParaRPr lang="en-US" dirty="0"/>
          </a:p>
        </p:txBody>
      </p:sp>
      <p:pic>
        <p:nvPicPr>
          <p:cNvPr id="8" name="Picture 7" descr="Bank of Canada Policy Interest Rate showing the target percentage and the change percentage">
            <a:extLst>
              <a:ext uri="{FF2B5EF4-FFF2-40B4-BE49-F238E27FC236}">
                <a16:creationId xmlns:a16="http://schemas.microsoft.com/office/drawing/2014/main" id="{8D1292E5-6DCB-90E7-8669-6A6FA8D7A826}"/>
              </a:ext>
            </a:extLst>
          </p:cNvPr>
          <p:cNvPicPr>
            <a:picLocks noChangeAspect="1"/>
          </p:cNvPicPr>
          <p:nvPr/>
        </p:nvPicPr>
        <p:blipFill>
          <a:blip r:embed="rId3"/>
          <a:stretch>
            <a:fillRect/>
          </a:stretch>
        </p:blipFill>
        <p:spPr>
          <a:xfrm>
            <a:off x="1195754" y="1180366"/>
            <a:ext cx="9425353" cy="5284507"/>
          </a:xfrm>
          <a:prstGeom prst="rect">
            <a:avLst/>
          </a:prstGeom>
        </p:spPr>
      </p:pic>
    </p:spTree>
    <p:extLst>
      <p:ext uri="{BB962C8B-B14F-4D97-AF65-F5344CB8AC3E}">
        <p14:creationId xmlns:p14="http://schemas.microsoft.com/office/powerpoint/2010/main" val="2528226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6B103D3-324E-05C4-494A-2935EF8CBEAE}"/>
              </a:ext>
            </a:extLst>
          </p:cNvPr>
          <p:cNvSpPr>
            <a:spLocks noGrp="1"/>
          </p:cNvSpPr>
          <p:nvPr>
            <p:ph type="body" idx="1"/>
          </p:nvPr>
        </p:nvSpPr>
        <p:spPr>
          <a:xfrm>
            <a:off x="415600" y="1215458"/>
            <a:ext cx="11360800" cy="5295701"/>
          </a:xfrm>
        </p:spPr>
        <p:txBody>
          <a:bodyPr>
            <a:normAutofit fontScale="92500"/>
          </a:bodyPr>
          <a:lstStyle/>
          <a:p>
            <a:pPr marL="608965" indent="-456565"/>
            <a:r>
              <a:rPr lang="en-US" sz="2600" dirty="0">
                <a:latin typeface="+mn-lt"/>
              </a:rPr>
              <a:t>Central banks use open market operations, the purchases or sales of government securities in the open market, to manage the size of the money supply.</a:t>
            </a:r>
          </a:p>
          <a:p>
            <a:pPr marL="608965" indent="-456565"/>
            <a:r>
              <a:rPr lang="en-US" sz="2600" dirty="0">
                <a:latin typeface="+mn-lt"/>
              </a:rPr>
              <a:t>There are two tools the Bank of Canada uses to maintain the overnight interest rate.</a:t>
            </a:r>
          </a:p>
          <a:p>
            <a:pPr marL="608965" indent="-456565"/>
            <a:r>
              <a:rPr lang="en-US" sz="2533" dirty="0">
                <a:latin typeface="+mn-lt"/>
              </a:rPr>
              <a:t>1) </a:t>
            </a:r>
            <a:r>
              <a:rPr lang="en-US" sz="2533" b="1" dirty="0">
                <a:latin typeface="+mn-lt"/>
              </a:rPr>
              <a:t>Special purchase and resale agreement (SPRA)</a:t>
            </a:r>
          </a:p>
          <a:p>
            <a:pPr marL="1218550" lvl="1" indent="-456565"/>
            <a:r>
              <a:rPr lang="en-US" sz="2600" dirty="0">
                <a:latin typeface="+mn-lt"/>
              </a:rPr>
              <a:t>The Bank offers to buy Government of Canada securities from financial institutions with an agreement to sell them back the next business day.</a:t>
            </a:r>
          </a:p>
          <a:p>
            <a:pPr marL="1218550" lvl="1" indent="-456565"/>
            <a:r>
              <a:rPr lang="en-US" sz="2600" dirty="0">
                <a:latin typeface="+mn-lt"/>
              </a:rPr>
              <a:t>The injection of cash </a:t>
            </a:r>
            <a:r>
              <a:rPr lang="en-US" sz="2600" b="1" dirty="0">
                <a:latin typeface="+mn-lt"/>
              </a:rPr>
              <a:t>increases money supply </a:t>
            </a:r>
            <a:r>
              <a:rPr lang="en-US" sz="2600" dirty="0">
                <a:latin typeface="+mn-lt"/>
              </a:rPr>
              <a:t>and puts a downward pressure on the overnight interest rate.</a:t>
            </a:r>
          </a:p>
          <a:p>
            <a:pPr marL="1218550" lvl="1" indent="-456565"/>
            <a:r>
              <a:rPr lang="en-US" sz="2600" dirty="0">
                <a:latin typeface="+mn-lt"/>
              </a:rPr>
              <a:t>Lowering the policy rate lower the prime lending rate and most </a:t>
            </a:r>
            <a:r>
              <a:rPr lang="en-US" sz="2600" b="1" dirty="0">
                <a:latin typeface="+mn-lt"/>
              </a:rPr>
              <a:t>interest rates</a:t>
            </a:r>
            <a:r>
              <a:rPr lang="en-US" sz="2600" dirty="0">
                <a:latin typeface="+mn-lt"/>
              </a:rPr>
              <a:t> prevailing in the markets </a:t>
            </a:r>
            <a:r>
              <a:rPr lang="en-US" sz="2600" b="1" dirty="0">
                <a:latin typeface="+mn-lt"/>
              </a:rPr>
              <a:t>fall</a:t>
            </a:r>
            <a:r>
              <a:rPr lang="en-US" sz="2600" dirty="0">
                <a:latin typeface="+mn-lt"/>
              </a:rPr>
              <a:t>.</a:t>
            </a:r>
          </a:p>
          <a:p>
            <a:pPr marL="608965" indent="-456565">
              <a:lnSpc>
                <a:spcPct val="114999"/>
              </a:lnSpc>
            </a:pPr>
            <a:endParaRPr lang="en-US" dirty="0"/>
          </a:p>
          <a:p>
            <a:pPr marL="608965" indent="-456565">
              <a:lnSpc>
                <a:spcPct val="114999"/>
              </a:lnSpc>
            </a:pPr>
            <a:endParaRPr lang="en-US" dirty="0"/>
          </a:p>
        </p:txBody>
      </p:sp>
      <p:sp>
        <p:nvSpPr>
          <p:cNvPr id="2" name="Title 1">
            <a:extLst>
              <a:ext uri="{FF2B5EF4-FFF2-40B4-BE49-F238E27FC236}">
                <a16:creationId xmlns:a16="http://schemas.microsoft.com/office/drawing/2014/main" id="{86B3C468-540E-2912-52F0-360A1ABCEDD0}"/>
              </a:ext>
            </a:extLst>
          </p:cNvPr>
          <p:cNvSpPr>
            <a:spLocks noGrp="1"/>
          </p:cNvSpPr>
          <p:nvPr>
            <p:ph type="title"/>
          </p:nvPr>
        </p:nvSpPr>
        <p:spPr/>
        <p:txBody>
          <a:bodyPr>
            <a:normAutofit/>
          </a:bodyPr>
          <a:lstStyle/>
          <a:p>
            <a:r>
              <a:rPr lang="en-US" b="1" dirty="0">
                <a:latin typeface="Arial"/>
              </a:rPr>
              <a:t>10.5 Open Market Operations I</a:t>
            </a:r>
          </a:p>
        </p:txBody>
      </p:sp>
    </p:spTree>
    <p:extLst>
      <p:ext uri="{BB962C8B-B14F-4D97-AF65-F5344CB8AC3E}">
        <p14:creationId xmlns:p14="http://schemas.microsoft.com/office/powerpoint/2010/main" val="3753537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6B103D3-324E-05C4-494A-2935EF8CBEAE}"/>
              </a:ext>
            </a:extLst>
          </p:cNvPr>
          <p:cNvSpPr>
            <a:spLocks noGrp="1"/>
          </p:cNvSpPr>
          <p:nvPr>
            <p:ph type="body" idx="1"/>
          </p:nvPr>
        </p:nvSpPr>
        <p:spPr>
          <a:xfrm>
            <a:off x="415600" y="1215458"/>
            <a:ext cx="11360800" cy="5295701"/>
          </a:xfrm>
        </p:spPr>
        <p:txBody>
          <a:bodyPr>
            <a:normAutofit/>
          </a:bodyPr>
          <a:lstStyle/>
          <a:p>
            <a:pPr marL="608965" indent="-456565"/>
            <a:r>
              <a:rPr lang="en-US" sz="2533" b="1" dirty="0">
                <a:latin typeface="+mn-lt"/>
              </a:rPr>
              <a:t>2) Sale and repurchase agreement (SRA)</a:t>
            </a:r>
          </a:p>
          <a:p>
            <a:pPr marL="1218550" lvl="1" indent="-456565"/>
            <a:r>
              <a:rPr lang="en-US" sz="2600" dirty="0">
                <a:latin typeface="+mn-lt"/>
              </a:rPr>
              <a:t>This is a sale of securities to financial institutions for one day combined with a repurchase the following day.</a:t>
            </a:r>
          </a:p>
          <a:p>
            <a:pPr marL="1218550" lvl="1" indent="-456565"/>
            <a:r>
              <a:rPr lang="en-US" sz="2600" dirty="0">
                <a:latin typeface="+mn-lt"/>
              </a:rPr>
              <a:t>There is a one-day </a:t>
            </a:r>
            <a:r>
              <a:rPr lang="en-US" sz="2600" b="1" dirty="0">
                <a:latin typeface="+mn-lt"/>
              </a:rPr>
              <a:t>reduction in money supply </a:t>
            </a:r>
            <a:r>
              <a:rPr lang="en-US" sz="2600" dirty="0">
                <a:latin typeface="+mn-lt"/>
              </a:rPr>
              <a:t>that puts upward pressure on the overnight rate raising the operating band.</a:t>
            </a:r>
          </a:p>
          <a:p>
            <a:pPr marL="1218550" lvl="1" indent="-456565"/>
            <a:r>
              <a:rPr lang="en-US" sz="2600" dirty="0">
                <a:latin typeface="+mn-lt"/>
              </a:rPr>
              <a:t>Raising the policy rate target raises the prime lending rate and most </a:t>
            </a:r>
            <a:r>
              <a:rPr lang="en-US" sz="2600" b="1" dirty="0">
                <a:latin typeface="+mn-lt"/>
              </a:rPr>
              <a:t>interest rates</a:t>
            </a:r>
            <a:r>
              <a:rPr lang="en-US" sz="2600" dirty="0">
                <a:latin typeface="+mn-lt"/>
              </a:rPr>
              <a:t> prevailing the markets </a:t>
            </a:r>
            <a:r>
              <a:rPr lang="en-US" sz="2600" b="1" dirty="0">
                <a:latin typeface="+mn-lt"/>
              </a:rPr>
              <a:t>rise</a:t>
            </a:r>
            <a:r>
              <a:rPr lang="en-US" sz="2600" dirty="0">
                <a:latin typeface="+mn-lt"/>
              </a:rPr>
              <a:t>.</a:t>
            </a:r>
          </a:p>
          <a:p>
            <a:pPr marL="608965" indent="-456565">
              <a:lnSpc>
                <a:spcPct val="114999"/>
              </a:lnSpc>
            </a:pPr>
            <a:endParaRPr lang="en-US" dirty="0"/>
          </a:p>
          <a:p>
            <a:pPr marL="608965" indent="-456565">
              <a:lnSpc>
                <a:spcPct val="114999"/>
              </a:lnSpc>
            </a:pPr>
            <a:endParaRPr lang="en-US" dirty="0"/>
          </a:p>
        </p:txBody>
      </p:sp>
      <p:sp>
        <p:nvSpPr>
          <p:cNvPr id="2" name="Title 1">
            <a:extLst>
              <a:ext uri="{FF2B5EF4-FFF2-40B4-BE49-F238E27FC236}">
                <a16:creationId xmlns:a16="http://schemas.microsoft.com/office/drawing/2014/main" id="{86B3C468-540E-2912-52F0-360A1ABCEDD0}"/>
              </a:ext>
            </a:extLst>
          </p:cNvPr>
          <p:cNvSpPr>
            <a:spLocks noGrp="1"/>
          </p:cNvSpPr>
          <p:nvPr>
            <p:ph type="title"/>
          </p:nvPr>
        </p:nvSpPr>
        <p:spPr/>
        <p:txBody>
          <a:bodyPr>
            <a:normAutofit/>
          </a:bodyPr>
          <a:lstStyle/>
          <a:p>
            <a:r>
              <a:rPr lang="en-US" b="1" dirty="0">
                <a:latin typeface="Arial"/>
              </a:rPr>
              <a:t>10.5 Open Market Operations II</a:t>
            </a:r>
          </a:p>
        </p:txBody>
      </p:sp>
    </p:spTree>
    <p:extLst>
      <p:ext uri="{BB962C8B-B14F-4D97-AF65-F5344CB8AC3E}">
        <p14:creationId xmlns:p14="http://schemas.microsoft.com/office/powerpoint/2010/main" val="1016873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C7DB7-3247-FCDC-3CD8-DB2CA43AB341}"/>
              </a:ext>
            </a:extLst>
          </p:cNvPr>
          <p:cNvSpPr>
            <a:spLocks noGrp="1"/>
          </p:cNvSpPr>
          <p:nvPr>
            <p:ph type="title"/>
          </p:nvPr>
        </p:nvSpPr>
        <p:spPr/>
        <p:txBody>
          <a:bodyPr/>
          <a:lstStyle/>
          <a:p>
            <a:r>
              <a:rPr lang="en-US" b="1" dirty="0">
                <a:latin typeface="Arial"/>
                <a:cs typeface="Arial"/>
              </a:rPr>
              <a:t>10.6 Overnight Rate and its Implications on the Economy I</a:t>
            </a:r>
            <a:endParaRPr lang="en-US" dirty="0"/>
          </a:p>
          <a:p>
            <a:endParaRPr lang="en-US" dirty="0"/>
          </a:p>
        </p:txBody>
      </p:sp>
      <p:pic>
        <p:nvPicPr>
          <p:cNvPr id="5" name="Picture 4" descr="Shows effect of lowering overnight interest rate, as described in surrounding text">
            <a:extLst>
              <a:ext uri="{FF2B5EF4-FFF2-40B4-BE49-F238E27FC236}">
                <a16:creationId xmlns:a16="http://schemas.microsoft.com/office/drawing/2014/main" id="{62CACB93-006C-1923-8553-E0817E4891B1}"/>
              </a:ext>
            </a:extLst>
          </p:cNvPr>
          <p:cNvPicPr>
            <a:picLocks noChangeAspect="1"/>
          </p:cNvPicPr>
          <p:nvPr/>
        </p:nvPicPr>
        <p:blipFill>
          <a:blip r:embed="rId2"/>
          <a:stretch>
            <a:fillRect/>
          </a:stretch>
        </p:blipFill>
        <p:spPr>
          <a:xfrm>
            <a:off x="365468" y="1357067"/>
            <a:ext cx="2492032" cy="4866515"/>
          </a:xfrm>
          <a:prstGeom prst="rect">
            <a:avLst/>
          </a:prstGeom>
        </p:spPr>
      </p:pic>
      <p:sp>
        <p:nvSpPr>
          <p:cNvPr id="3" name="Text Placeholder 2">
            <a:extLst>
              <a:ext uri="{FF2B5EF4-FFF2-40B4-BE49-F238E27FC236}">
                <a16:creationId xmlns:a16="http://schemas.microsoft.com/office/drawing/2014/main" id="{7AF54E72-E6D1-3C4D-EF47-29AED551FB2D}"/>
              </a:ext>
            </a:extLst>
          </p:cNvPr>
          <p:cNvSpPr>
            <a:spLocks noGrp="1"/>
          </p:cNvSpPr>
          <p:nvPr>
            <p:ph type="body" idx="1"/>
          </p:nvPr>
        </p:nvSpPr>
        <p:spPr>
          <a:xfrm>
            <a:off x="3131820" y="1374382"/>
            <a:ext cx="8694712" cy="4866515"/>
          </a:xfrm>
        </p:spPr>
        <p:txBody>
          <a:bodyPr/>
          <a:lstStyle/>
          <a:p>
            <a:pPr marL="608965" indent="-456565"/>
            <a:r>
              <a:rPr lang="en-US" sz="2400" dirty="0">
                <a:latin typeface="Arial"/>
              </a:rPr>
              <a:t>If the Bank of Canada expects the economy is slowing down, they would lower the overnight interest rate target and conduct an open market operation of SPRA.</a:t>
            </a:r>
          </a:p>
          <a:p>
            <a:pPr marL="608965" indent="-456565"/>
            <a:r>
              <a:rPr lang="en-US" sz="2400" dirty="0">
                <a:latin typeface="Arial"/>
              </a:rPr>
              <a:t>The prevailing market interest rates are lowered, and the money supply is increased.</a:t>
            </a:r>
          </a:p>
          <a:p>
            <a:pPr marL="608965" indent="-456565"/>
            <a:r>
              <a:rPr lang="en-US" sz="2400" dirty="0">
                <a:latin typeface="Arial"/>
              </a:rPr>
              <a:t>The value of CAD decreases and consumption  and investment increase as the borrowing cost lowers.</a:t>
            </a:r>
          </a:p>
          <a:p>
            <a:pPr marL="608965" indent="-456565"/>
            <a:r>
              <a:rPr lang="en-US" sz="2400" dirty="0">
                <a:latin typeface="Arial"/>
              </a:rPr>
              <a:t>The components of the aggregate demand function increase, the aggregate demands increases, and the price level is raised.</a:t>
            </a:r>
          </a:p>
        </p:txBody>
      </p:sp>
    </p:spTree>
    <p:extLst>
      <p:ext uri="{BB962C8B-B14F-4D97-AF65-F5344CB8AC3E}">
        <p14:creationId xmlns:p14="http://schemas.microsoft.com/office/powerpoint/2010/main" val="1606935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prstGeom prst="rect">
            <a:avLst/>
          </a:prstGeom>
        </p:spPr>
        <p:txBody>
          <a:bodyPr spcFirstLastPara="1" wrap="square" lIns="121900" tIns="121900" rIns="121900" bIns="121900" anchor="t" anchorCtr="0">
            <a:noAutofit/>
          </a:bodyPr>
          <a:lstStyle/>
          <a:p>
            <a:r>
              <a:rPr lang="en-CA" b="1">
                <a:latin typeface="+mj-lt"/>
              </a:rPr>
              <a:t>Learning Outcomes</a:t>
            </a:r>
            <a:endParaRPr lang="en-CA" b="1">
              <a:latin typeface="Arial"/>
            </a:endParaRPr>
          </a:p>
        </p:txBody>
      </p:sp>
      <p:sp>
        <p:nvSpPr>
          <p:cNvPr id="2" name="Text Placeholder 1">
            <a:extLst>
              <a:ext uri="{FF2B5EF4-FFF2-40B4-BE49-F238E27FC236}">
                <a16:creationId xmlns:a16="http://schemas.microsoft.com/office/drawing/2014/main" id="{752444B8-550C-4A92-B17C-5FB38A07A14F}"/>
              </a:ext>
            </a:extLst>
          </p:cNvPr>
          <p:cNvSpPr>
            <a:spLocks noGrp="1"/>
          </p:cNvSpPr>
          <p:nvPr>
            <p:ph type="body" idx="1"/>
          </p:nvPr>
        </p:nvSpPr>
        <p:spPr/>
        <p:txBody>
          <a:bodyPr>
            <a:noAutofit/>
          </a:bodyPr>
          <a:lstStyle/>
          <a:p>
            <a:pPr marL="151765" indent="0">
              <a:lnSpc>
                <a:spcPct val="114999"/>
              </a:lnSpc>
              <a:buNone/>
            </a:pPr>
            <a:r>
              <a:rPr lang="en-US" sz="2400" dirty="0">
                <a:solidFill>
                  <a:srgbClr val="080808"/>
                </a:solidFill>
                <a:latin typeface="Arial"/>
              </a:rPr>
              <a:t>At the end of this chapter, you will be able to:</a:t>
            </a:r>
            <a:endParaRPr lang="en-US" sz="2400" dirty="0">
              <a:latin typeface="Arial"/>
            </a:endParaRPr>
          </a:p>
          <a:p>
            <a:pPr marL="608965" indent="-456565">
              <a:buFont typeface="Roboto" panose="020B0604020202020204" pitchFamily="34" charset="0"/>
              <a:buChar char="●"/>
            </a:pPr>
            <a:endParaRPr lang="en-CA" sz="2400" dirty="0">
              <a:latin typeface="Arial"/>
            </a:endParaRPr>
          </a:p>
          <a:p>
            <a:pPr marL="608965" indent="-456565">
              <a:buFont typeface="Roboto" panose="020B0604020202020204" pitchFamily="34" charset="0"/>
              <a:buChar char="●"/>
            </a:pPr>
            <a:r>
              <a:rPr lang="en-CA" sz="2400" dirty="0">
                <a:latin typeface="Arial"/>
              </a:rPr>
              <a:t>    Explain what money is and why we need it.</a:t>
            </a:r>
          </a:p>
          <a:p>
            <a:pPr marL="608965" indent="-456565">
              <a:buFont typeface="Roboto" panose="020B0604020202020204" pitchFamily="34" charset="0"/>
              <a:buChar char="●"/>
            </a:pPr>
            <a:r>
              <a:rPr lang="en-CA" sz="2400" dirty="0">
                <a:latin typeface="Arial"/>
              </a:rPr>
              <a:t>    Describe how money is measured in Canada today.</a:t>
            </a:r>
          </a:p>
          <a:p>
            <a:pPr marL="608965" indent="-456565">
              <a:buFont typeface="Roboto" panose="020B0604020202020204" pitchFamily="34" charset="0"/>
              <a:buChar char="●"/>
            </a:pPr>
            <a:r>
              <a:rPr lang="en-CA" sz="2400" dirty="0">
                <a:latin typeface="Arial"/>
              </a:rPr>
              <a:t>    Outline how banks create money.</a:t>
            </a:r>
          </a:p>
          <a:p>
            <a:pPr marL="608965" indent="-456565">
              <a:buFont typeface="Roboto" panose="020B0604020202020204" pitchFamily="34" charset="0"/>
              <a:buChar char="●"/>
            </a:pPr>
            <a:r>
              <a:rPr lang="en-CA" sz="2400" dirty="0">
                <a:latin typeface="Arial"/>
              </a:rPr>
              <a:t>    Identify the roles of the Bank of Canada and its open market operations.</a:t>
            </a:r>
          </a:p>
          <a:p>
            <a:pPr marL="608965" indent="-456565">
              <a:buFont typeface="Roboto" panose="020B0604020202020204" pitchFamily="34" charset="0"/>
              <a:buChar char="●"/>
            </a:pPr>
            <a:r>
              <a:rPr lang="en-CA" sz="2400" dirty="0">
                <a:latin typeface="Arial"/>
              </a:rPr>
              <a:t>    Explain the Equation of Exchange.</a:t>
            </a:r>
          </a:p>
          <a:p>
            <a:pPr marL="152400" indent="0" algn="l">
              <a:lnSpc>
                <a:spcPct val="114999"/>
              </a:lnSpc>
              <a:buNone/>
            </a:pPr>
            <a:endParaRPr lang="en-CA" sz="2400" dirty="0">
              <a:solidFill>
                <a:srgbClr val="000000"/>
              </a:solidFill>
              <a:latin typeface="Arial" panose="020B0604020202020204" pitchFamily="34" charset="0"/>
              <a:cs typeface="Arial" panose="020B0604020202020204" pitchFamily="34" charset="0"/>
            </a:endParaRPr>
          </a:p>
          <a:p>
            <a:pPr marL="151765" indent="0">
              <a:lnSpc>
                <a:spcPct val="114999"/>
              </a:lnSpc>
              <a:buNone/>
            </a:pPr>
            <a:endParaRPr lang="en-US" sz="2400" dirty="0">
              <a:latin typeface="Arial"/>
            </a:endParaRPr>
          </a:p>
        </p:txBody>
      </p:sp>
    </p:spTree>
    <p:extLst>
      <p:ext uri="{BB962C8B-B14F-4D97-AF65-F5344CB8AC3E}">
        <p14:creationId xmlns:p14="http://schemas.microsoft.com/office/powerpoint/2010/main" val="2490420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C7DB7-3247-FCDC-3CD8-DB2CA43AB341}"/>
              </a:ext>
            </a:extLst>
          </p:cNvPr>
          <p:cNvSpPr>
            <a:spLocks noGrp="1"/>
          </p:cNvSpPr>
          <p:nvPr>
            <p:ph type="title"/>
          </p:nvPr>
        </p:nvSpPr>
        <p:spPr/>
        <p:txBody>
          <a:bodyPr/>
          <a:lstStyle/>
          <a:p>
            <a:r>
              <a:rPr lang="en-US" b="1" dirty="0">
                <a:latin typeface="Arial"/>
                <a:cs typeface="Arial"/>
              </a:rPr>
              <a:t>10.6 Overnight Rate and its Implications on the Economy II</a:t>
            </a:r>
            <a:endParaRPr lang="en-US" dirty="0"/>
          </a:p>
          <a:p>
            <a:endParaRPr lang="en-US" dirty="0"/>
          </a:p>
        </p:txBody>
      </p:sp>
      <p:pic>
        <p:nvPicPr>
          <p:cNvPr id="6" name="Picture 5" descr="Shows effect of raising overnight interest rate, as described in surrounding text.">
            <a:extLst>
              <a:ext uri="{FF2B5EF4-FFF2-40B4-BE49-F238E27FC236}">
                <a16:creationId xmlns:a16="http://schemas.microsoft.com/office/drawing/2014/main" id="{D0D1726D-785F-2408-0710-80139DE80D82}"/>
              </a:ext>
            </a:extLst>
          </p:cNvPr>
          <p:cNvPicPr>
            <a:picLocks noChangeAspect="1"/>
          </p:cNvPicPr>
          <p:nvPr/>
        </p:nvPicPr>
        <p:blipFill>
          <a:blip r:embed="rId2"/>
          <a:stretch>
            <a:fillRect/>
          </a:stretch>
        </p:blipFill>
        <p:spPr>
          <a:xfrm>
            <a:off x="415600" y="1346486"/>
            <a:ext cx="2400592" cy="4894411"/>
          </a:xfrm>
          <a:prstGeom prst="rect">
            <a:avLst/>
          </a:prstGeom>
        </p:spPr>
      </p:pic>
      <p:sp>
        <p:nvSpPr>
          <p:cNvPr id="3" name="Text Placeholder 2">
            <a:extLst>
              <a:ext uri="{FF2B5EF4-FFF2-40B4-BE49-F238E27FC236}">
                <a16:creationId xmlns:a16="http://schemas.microsoft.com/office/drawing/2014/main" id="{7AF54E72-E6D1-3C4D-EF47-29AED551FB2D}"/>
              </a:ext>
            </a:extLst>
          </p:cNvPr>
          <p:cNvSpPr>
            <a:spLocks noGrp="1"/>
          </p:cNvSpPr>
          <p:nvPr>
            <p:ph type="body" idx="1"/>
          </p:nvPr>
        </p:nvSpPr>
        <p:spPr>
          <a:xfrm>
            <a:off x="3131820" y="1374382"/>
            <a:ext cx="8694712" cy="4866515"/>
          </a:xfrm>
        </p:spPr>
        <p:txBody>
          <a:bodyPr/>
          <a:lstStyle/>
          <a:p>
            <a:pPr marL="608965" indent="-456565"/>
            <a:r>
              <a:rPr lang="en-US" sz="2400" dirty="0">
                <a:latin typeface="Arial"/>
              </a:rPr>
              <a:t>If the Bank of Canada expects the economy is experiencing rising prices or inflation, they would raise the overnight interest rate target and conduct an open market operation of SRA.</a:t>
            </a:r>
          </a:p>
          <a:p>
            <a:pPr marL="608965" indent="-456565"/>
            <a:r>
              <a:rPr lang="en-US" sz="2400" dirty="0">
                <a:latin typeface="Arial"/>
              </a:rPr>
              <a:t>The prevailing market interest rates are raised, and the money supply is decreased.</a:t>
            </a:r>
          </a:p>
          <a:p>
            <a:pPr marL="608965" indent="-456565"/>
            <a:r>
              <a:rPr lang="en-US" sz="2400" dirty="0">
                <a:latin typeface="Arial"/>
              </a:rPr>
              <a:t>The value of CAD appreciates and consumption  and investment decrease as the borrowing cost rise.</a:t>
            </a:r>
          </a:p>
          <a:p>
            <a:pPr marL="608965" indent="-456565"/>
            <a:r>
              <a:rPr lang="en-US" sz="2400" dirty="0">
                <a:latin typeface="Arial"/>
              </a:rPr>
              <a:t>The components of the aggregate demand function decrease, the aggregate demands decreases, and the price level is lowered.</a:t>
            </a:r>
          </a:p>
        </p:txBody>
      </p:sp>
    </p:spTree>
    <p:extLst>
      <p:ext uri="{BB962C8B-B14F-4D97-AF65-F5344CB8AC3E}">
        <p14:creationId xmlns:p14="http://schemas.microsoft.com/office/powerpoint/2010/main" val="1135627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E0433-C49D-5BCA-46A2-288C0EA82D57}"/>
              </a:ext>
            </a:extLst>
          </p:cNvPr>
          <p:cNvSpPr>
            <a:spLocks noGrp="1"/>
          </p:cNvSpPr>
          <p:nvPr>
            <p:ph type="title"/>
          </p:nvPr>
        </p:nvSpPr>
        <p:spPr/>
        <p:txBody>
          <a:bodyPr/>
          <a:lstStyle/>
          <a:p>
            <a:r>
              <a:rPr lang="en-US" b="1" dirty="0">
                <a:latin typeface="Arial"/>
                <a:cs typeface="Arial"/>
              </a:rPr>
              <a:t>10.7 The Equation of Exchange I</a:t>
            </a:r>
            <a:endParaRPr lang="en-US" dirty="0"/>
          </a:p>
          <a:p>
            <a:endParaRPr lang="en-US"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39D7CAB5-5214-58E3-B011-363983A7930A}"/>
                  </a:ext>
                </a:extLst>
              </p:cNvPr>
              <p:cNvSpPr>
                <a:spLocks noGrp="1"/>
              </p:cNvSpPr>
              <p:nvPr>
                <p:ph type="body" idx="1"/>
              </p:nvPr>
            </p:nvSpPr>
            <p:spPr>
              <a:xfrm>
                <a:off x="415600" y="1357067"/>
                <a:ext cx="11360800" cy="4734766"/>
              </a:xfrm>
            </p:spPr>
            <p:txBody>
              <a:bodyPr>
                <a:normAutofit fontScale="92500" lnSpcReduction="10000"/>
              </a:bodyPr>
              <a:lstStyle/>
              <a:p>
                <a:pPr marL="608965" indent="-456565"/>
                <a:r>
                  <a:rPr lang="en-US" sz="2400" dirty="0">
                    <a:latin typeface="Arial"/>
                  </a:rPr>
                  <a:t>The money supply can be related to the aggregate economy by using the equation of exchange</a:t>
                </a:r>
              </a:p>
              <a:p>
                <a:pPr marL="152400" indent="0" algn="ctr">
                  <a:buNone/>
                </a:pPr>
                <a:r>
                  <a:rPr lang="en-US" sz="2400" b="1" dirty="0">
                    <a:solidFill>
                      <a:schemeClr val="tx1"/>
                    </a:solidFill>
                    <a:latin typeface="Arial"/>
                  </a:rPr>
                  <a:t>MV=Nominal GDP</a:t>
                </a:r>
              </a:p>
              <a:p>
                <a:pPr marL="608965" indent="-456565"/>
                <a:r>
                  <a:rPr lang="en-US" sz="2400" dirty="0">
                    <a:latin typeface="Arial"/>
                  </a:rPr>
                  <a:t>Recall from earlier that the GDP deflator equals nominal GDP divided by real GDP.  GDP deflator is noted as “P” here.</a:t>
                </a:r>
              </a:p>
              <a:p>
                <a:pPr marL="152400" indent="0" algn="ctr">
                  <a:buNone/>
                </a:pPr>
                <a:r>
                  <a:rPr lang="en-US" sz="2400" b="1" dirty="0">
                    <a:solidFill>
                      <a:schemeClr val="tx1"/>
                    </a:solidFill>
                    <a:latin typeface="+mn-lt"/>
                  </a:rPr>
                  <a:t>P = </a:t>
                </a:r>
                <a14:m>
                  <m:oMath xmlns:m="http://schemas.openxmlformats.org/officeDocument/2006/math">
                    <m:f>
                      <m:fPr>
                        <m:ctrlPr>
                          <a:rPr lang="en-US" sz="3200" b="1" i="1" smtClean="0">
                            <a:solidFill>
                              <a:schemeClr val="tx1"/>
                            </a:solidFill>
                            <a:latin typeface="Cambria Math" panose="02040503050406030204" pitchFamily="18" charset="0"/>
                          </a:rPr>
                        </m:ctrlPr>
                      </m:fPr>
                      <m:num>
                        <m:r>
                          <a:rPr lang="en-CA" sz="3200" b="1" i="0" smtClean="0">
                            <a:solidFill>
                              <a:schemeClr val="tx1"/>
                            </a:solidFill>
                            <a:latin typeface="Cambria Math" panose="02040503050406030204" pitchFamily="18" charset="0"/>
                          </a:rPr>
                          <m:t>𝐍𝐨𝐦𝐢𝐧𝐚𝐥</m:t>
                        </m:r>
                        <m:r>
                          <a:rPr lang="en-CA" sz="3200" b="1" i="0" smtClean="0">
                            <a:solidFill>
                              <a:schemeClr val="tx1"/>
                            </a:solidFill>
                            <a:latin typeface="Cambria Math" panose="02040503050406030204" pitchFamily="18" charset="0"/>
                          </a:rPr>
                          <m:t> </m:t>
                        </m:r>
                        <m:r>
                          <a:rPr lang="en-CA" sz="3200" b="1" i="0" smtClean="0">
                            <a:solidFill>
                              <a:schemeClr val="tx1"/>
                            </a:solidFill>
                            <a:latin typeface="Cambria Math" panose="02040503050406030204" pitchFamily="18" charset="0"/>
                          </a:rPr>
                          <m:t>𝐆𝐃𝐏</m:t>
                        </m:r>
                      </m:num>
                      <m:den>
                        <m:r>
                          <a:rPr lang="en-CA" sz="3200" b="1" i="0" smtClean="0">
                            <a:solidFill>
                              <a:schemeClr val="tx1"/>
                            </a:solidFill>
                            <a:latin typeface="Cambria Math" panose="02040503050406030204" pitchFamily="18" charset="0"/>
                          </a:rPr>
                          <m:t>𝐑𝐞𝐚𝐥</m:t>
                        </m:r>
                        <m:r>
                          <a:rPr lang="en-CA" sz="3200" b="1" i="0" smtClean="0">
                            <a:solidFill>
                              <a:schemeClr val="tx1"/>
                            </a:solidFill>
                            <a:latin typeface="Cambria Math" panose="02040503050406030204" pitchFamily="18" charset="0"/>
                          </a:rPr>
                          <m:t> </m:t>
                        </m:r>
                        <m:r>
                          <a:rPr lang="en-CA" sz="3200" b="1" i="0" smtClean="0">
                            <a:solidFill>
                              <a:schemeClr val="tx1"/>
                            </a:solidFill>
                            <a:latin typeface="Cambria Math" panose="02040503050406030204" pitchFamily="18" charset="0"/>
                          </a:rPr>
                          <m:t>𝐆𝐃𝐏</m:t>
                        </m:r>
                      </m:den>
                    </m:f>
                  </m:oMath>
                </a14:m>
                <a:endParaRPr lang="en-US" sz="3200" b="1" dirty="0">
                  <a:solidFill>
                    <a:schemeClr val="tx1"/>
                  </a:solidFill>
                  <a:latin typeface="+mn-lt"/>
                </a:endParaRPr>
              </a:p>
              <a:p>
                <a:pPr marL="608965" indent="-456565"/>
                <a:r>
                  <a:rPr lang="en-US" sz="2400" dirty="0">
                    <a:latin typeface="Arial"/>
                  </a:rPr>
                  <a:t>Therefore,</a:t>
                </a:r>
              </a:p>
              <a:p>
                <a:pPr marL="152400" indent="0" algn="ctr">
                  <a:buNone/>
                </a:pPr>
                <a:r>
                  <a:rPr lang="en-US" sz="2400" b="1" dirty="0">
                    <a:solidFill>
                      <a:schemeClr val="tx1"/>
                    </a:solidFill>
                    <a:latin typeface="Arial"/>
                  </a:rPr>
                  <a:t>Nominal GDP = P × Real GDP</a:t>
                </a:r>
              </a:p>
              <a:p>
                <a:pPr marL="608965" indent="-456565"/>
                <a:r>
                  <a:rPr lang="en-US" sz="2400" dirty="0">
                    <a:latin typeface="Arial"/>
                  </a:rPr>
                  <a:t>Letting “Y” equal real GDP, we can re-write the equation of exchange as,</a:t>
                </a:r>
              </a:p>
              <a:p>
                <a:pPr marL="152400" indent="0" algn="ctr">
                  <a:buNone/>
                </a:pPr>
                <a:endParaRPr lang="en-US" sz="2400" b="1" dirty="0">
                  <a:solidFill>
                    <a:schemeClr val="tx1"/>
                  </a:solidFill>
                  <a:latin typeface="Arial"/>
                </a:endParaRPr>
              </a:p>
              <a:p>
                <a:pPr marL="152400" indent="0" algn="ctr">
                  <a:buNone/>
                </a:pPr>
                <a:r>
                  <a:rPr lang="en-US" sz="2400" b="1" dirty="0">
                    <a:solidFill>
                      <a:schemeClr val="tx1"/>
                    </a:solidFill>
                    <a:latin typeface="Arial"/>
                  </a:rPr>
                  <a:t>MV=PY</a:t>
                </a:r>
                <a:endParaRPr lang="en-US" sz="2467" b="1" dirty="0">
                  <a:solidFill>
                    <a:schemeClr val="tx1"/>
                  </a:solidFill>
                  <a:latin typeface="Arial"/>
                </a:endParaRPr>
              </a:p>
              <a:p>
                <a:pPr marL="1218550" lvl="1" indent="-456565"/>
                <a:endParaRPr lang="en-US" sz="2467" dirty="0">
                  <a:latin typeface="Arial"/>
                </a:endParaRPr>
              </a:p>
            </p:txBody>
          </p:sp>
        </mc:Choice>
        <mc:Fallback xmlns="">
          <p:sp>
            <p:nvSpPr>
              <p:cNvPr id="3" name="Text Placeholder 2">
                <a:extLst>
                  <a:ext uri="{FF2B5EF4-FFF2-40B4-BE49-F238E27FC236}">
                    <a16:creationId xmlns:a16="http://schemas.microsoft.com/office/drawing/2014/main" id="{39D7CAB5-5214-58E3-B011-363983A7930A}"/>
                  </a:ext>
                </a:extLst>
              </p:cNvPr>
              <p:cNvSpPr>
                <a:spLocks noGrp="1" noRot="1" noChangeAspect="1" noMove="1" noResize="1" noEditPoints="1" noAdjustHandles="1" noChangeArrowheads="1" noChangeShapeType="1" noTextEdit="1"/>
              </p:cNvSpPr>
              <p:nvPr>
                <p:ph type="body" idx="1"/>
              </p:nvPr>
            </p:nvSpPr>
            <p:spPr>
              <a:xfrm>
                <a:off x="415600" y="1357067"/>
                <a:ext cx="11360800" cy="4734766"/>
              </a:xfrm>
              <a:blipFill>
                <a:blip r:embed="rId3"/>
                <a:stretch>
                  <a:fillRect t="-129" r="-912"/>
                </a:stretch>
              </a:blipFill>
            </p:spPr>
            <p:txBody>
              <a:bodyPr/>
              <a:lstStyle/>
              <a:p>
                <a:r>
                  <a:rPr lang="en-CA">
                    <a:noFill/>
                  </a:rPr>
                  <a:t> </a:t>
                </a:r>
              </a:p>
            </p:txBody>
          </p:sp>
        </mc:Fallback>
      </mc:AlternateContent>
    </p:spTree>
    <p:extLst>
      <p:ext uri="{BB962C8B-B14F-4D97-AF65-F5344CB8AC3E}">
        <p14:creationId xmlns:p14="http://schemas.microsoft.com/office/powerpoint/2010/main" val="1232140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E0433-C49D-5BCA-46A2-288C0EA82D57}"/>
              </a:ext>
            </a:extLst>
          </p:cNvPr>
          <p:cNvSpPr>
            <a:spLocks noGrp="1"/>
          </p:cNvSpPr>
          <p:nvPr>
            <p:ph type="title"/>
          </p:nvPr>
        </p:nvSpPr>
        <p:spPr/>
        <p:txBody>
          <a:bodyPr>
            <a:normAutofit fontScale="90000"/>
          </a:bodyPr>
          <a:lstStyle/>
          <a:p>
            <a:r>
              <a:rPr lang="en-US" b="1" dirty="0">
                <a:latin typeface="Arial"/>
                <a:cs typeface="Arial"/>
              </a:rPr>
              <a:t>10.7 The Equation of Exchange - Example</a:t>
            </a:r>
            <a:br>
              <a:rPr lang="en-US" dirty="0"/>
            </a:br>
            <a:endParaRPr lang="en-US" dirty="0"/>
          </a:p>
        </p:txBody>
      </p:sp>
      <p:sp>
        <p:nvSpPr>
          <p:cNvPr id="3" name="Text Placeholder 2">
            <a:extLst>
              <a:ext uri="{FF2B5EF4-FFF2-40B4-BE49-F238E27FC236}">
                <a16:creationId xmlns:a16="http://schemas.microsoft.com/office/drawing/2014/main" id="{39D7CAB5-5214-58E3-B011-363983A7930A}"/>
              </a:ext>
            </a:extLst>
          </p:cNvPr>
          <p:cNvSpPr>
            <a:spLocks noGrp="1"/>
          </p:cNvSpPr>
          <p:nvPr>
            <p:ph type="body" idx="1"/>
          </p:nvPr>
        </p:nvSpPr>
        <p:spPr>
          <a:xfrm>
            <a:off x="415600" y="1114053"/>
            <a:ext cx="11360800" cy="989067"/>
          </a:xfrm>
        </p:spPr>
        <p:txBody>
          <a:bodyPr>
            <a:normAutofit lnSpcReduction="10000"/>
          </a:bodyPr>
          <a:lstStyle/>
          <a:p>
            <a:pPr marL="608965" indent="-456565"/>
            <a:r>
              <a:rPr lang="en-US" sz="2400" dirty="0">
                <a:latin typeface="Arial"/>
              </a:rPr>
              <a:t>A hypothetical economy that consists of 50 people, each who has a car and $10 in cash with no other money.  The money supply of this economy is $500.</a:t>
            </a:r>
            <a:endParaRPr lang="en-US" sz="2467" dirty="0">
              <a:latin typeface="Arial"/>
            </a:endParaRPr>
          </a:p>
          <a:p>
            <a:pPr marL="1218550" lvl="1" indent="-456565"/>
            <a:endParaRPr lang="en-US" sz="2467" dirty="0">
              <a:latin typeface="Arial"/>
            </a:endParaRPr>
          </a:p>
        </p:txBody>
      </p:sp>
      <p:graphicFrame>
        <p:nvGraphicFramePr>
          <p:cNvPr id="4" name="Table 4">
            <a:extLst>
              <a:ext uri="{FF2B5EF4-FFF2-40B4-BE49-F238E27FC236}">
                <a16:creationId xmlns:a16="http://schemas.microsoft.com/office/drawing/2014/main" id="{3FA94BD1-354B-A2DA-E744-18486E9DAACE}"/>
              </a:ext>
            </a:extLst>
          </p:cNvPr>
          <p:cNvGraphicFramePr>
            <a:graphicFrameLocks noGrp="1"/>
          </p:cNvGraphicFramePr>
          <p:nvPr>
            <p:extLst>
              <p:ext uri="{D42A27DB-BD31-4B8C-83A1-F6EECF244321}">
                <p14:modId xmlns:p14="http://schemas.microsoft.com/office/powerpoint/2010/main" val="1326770612"/>
              </p:ext>
            </p:extLst>
          </p:nvPr>
        </p:nvGraphicFramePr>
        <p:xfrm>
          <a:off x="554509" y="2670506"/>
          <a:ext cx="11082981" cy="2351034"/>
        </p:xfrm>
        <a:graphic>
          <a:graphicData uri="http://schemas.openxmlformats.org/drawingml/2006/table">
            <a:tbl>
              <a:tblPr firstRow="1" bandRow="1">
                <a:tableStyleId>{5940675A-B579-460E-94D1-54222C63F5DA}</a:tableStyleId>
              </a:tblPr>
              <a:tblGrid>
                <a:gridCol w="2030420">
                  <a:extLst>
                    <a:ext uri="{9D8B030D-6E8A-4147-A177-3AD203B41FA5}">
                      <a16:colId xmlns:a16="http://schemas.microsoft.com/office/drawing/2014/main" val="805420814"/>
                    </a:ext>
                  </a:extLst>
                </a:gridCol>
                <a:gridCol w="6332220">
                  <a:extLst>
                    <a:ext uri="{9D8B030D-6E8A-4147-A177-3AD203B41FA5}">
                      <a16:colId xmlns:a16="http://schemas.microsoft.com/office/drawing/2014/main" val="3967233127"/>
                    </a:ext>
                  </a:extLst>
                </a:gridCol>
                <a:gridCol w="2720341">
                  <a:extLst>
                    <a:ext uri="{9D8B030D-6E8A-4147-A177-3AD203B41FA5}">
                      <a16:colId xmlns:a16="http://schemas.microsoft.com/office/drawing/2014/main" val="4147971811"/>
                    </a:ext>
                  </a:extLst>
                </a:gridCol>
              </a:tblGrid>
              <a:tr h="638949">
                <a:tc>
                  <a:txBody>
                    <a:bodyPr/>
                    <a:lstStyle/>
                    <a:p>
                      <a:r>
                        <a:rPr lang="en-CA" dirty="0"/>
                        <a:t>First Month</a:t>
                      </a:r>
                    </a:p>
                  </a:txBody>
                  <a:tcPr/>
                </a:tc>
                <a:tc>
                  <a:txBody>
                    <a:bodyPr/>
                    <a:lstStyle/>
                    <a:p>
                      <a:r>
                        <a:rPr lang="en-CA" dirty="0"/>
                        <a:t>M = $500 and V = 1</a:t>
                      </a:r>
                    </a:p>
                    <a:p>
                      <a:r>
                        <a:rPr lang="en-CA" dirty="0"/>
                        <a:t>Real GDP is measured as # of car washes</a:t>
                      </a:r>
                    </a:p>
                    <a:p>
                      <a:r>
                        <a:rPr lang="en-CA" dirty="0"/>
                        <a:t>Y = 50 car washes and P = $10</a:t>
                      </a:r>
                    </a:p>
                  </a:txBody>
                  <a:tcPr/>
                </a:tc>
                <a:tc>
                  <a:txBody>
                    <a:bodyPr/>
                    <a:lstStyle/>
                    <a:p>
                      <a:r>
                        <a:rPr lang="en-CA" dirty="0"/>
                        <a:t>$500 × 1 = $10 × 50</a:t>
                      </a:r>
                    </a:p>
                  </a:txBody>
                  <a:tcPr/>
                </a:tc>
                <a:extLst>
                  <a:ext uri="{0D108BD9-81ED-4DB2-BD59-A6C34878D82A}">
                    <a16:rowId xmlns:a16="http://schemas.microsoft.com/office/drawing/2014/main" val="389244448"/>
                  </a:ext>
                </a:extLst>
              </a:tr>
              <a:tr h="460892">
                <a:tc>
                  <a:txBody>
                    <a:bodyPr/>
                    <a:lstStyle/>
                    <a:p>
                      <a:r>
                        <a:rPr lang="en-CA" dirty="0"/>
                        <a:t>Second Month</a:t>
                      </a:r>
                    </a:p>
                  </a:txBody>
                  <a:tcPr/>
                </a:tc>
                <a:tc>
                  <a:txBody>
                    <a:bodyPr/>
                    <a:lstStyle/>
                    <a:p>
                      <a:r>
                        <a:rPr lang="en-CA" dirty="0"/>
                        <a:t>Money supply has been spent twice V = 2</a:t>
                      </a:r>
                    </a:p>
                    <a:p>
                      <a:r>
                        <a:rPr lang="en-CA" dirty="0"/>
                        <a:t>Total output is $1,000 – 100 car washes have been produced</a:t>
                      </a:r>
                    </a:p>
                  </a:txBody>
                  <a:tcPr/>
                </a:tc>
                <a:tc>
                  <a:txBody>
                    <a:bodyPr/>
                    <a:lstStyle/>
                    <a:p>
                      <a:r>
                        <a:rPr lang="en-CA" dirty="0"/>
                        <a:t>$500 × 2 = $10 × 100</a:t>
                      </a:r>
                    </a:p>
                  </a:txBody>
                  <a:tcPr/>
                </a:tc>
                <a:extLst>
                  <a:ext uri="{0D108BD9-81ED-4DB2-BD59-A6C34878D82A}">
                    <a16:rowId xmlns:a16="http://schemas.microsoft.com/office/drawing/2014/main" val="3665120423"/>
                  </a:ext>
                </a:extLst>
              </a:tr>
              <a:tr h="460892">
                <a:tc>
                  <a:txBody>
                    <a:bodyPr/>
                    <a:lstStyle/>
                    <a:p>
                      <a:r>
                        <a:rPr lang="en-CA" dirty="0"/>
                        <a:t>Third Month</a:t>
                      </a:r>
                    </a:p>
                  </a:txBody>
                  <a:tcPr/>
                </a:tc>
                <a:tc>
                  <a:txBody>
                    <a:bodyPr/>
                    <a:lstStyle/>
                    <a:p>
                      <a:r>
                        <a:rPr lang="en-CA" dirty="0"/>
                        <a:t>Money supply has been spent three times  V = 3</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dirty="0"/>
                        <a:t>$500 × 3 = $10 × 150</a:t>
                      </a:r>
                    </a:p>
                  </a:txBody>
                  <a:tcPr/>
                </a:tc>
                <a:extLst>
                  <a:ext uri="{0D108BD9-81ED-4DB2-BD59-A6C34878D82A}">
                    <a16:rowId xmlns:a16="http://schemas.microsoft.com/office/drawing/2014/main" val="3802761361"/>
                  </a:ext>
                </a:extLst>
              </a:tr>
            </a:tbl>
          </a:graphicData>
        </a:graphic>
      </p:graphicFrame>
      <p:sp>
        <p:nvSpPr>
          <p:cNvPr id="5" name="Text Placeholder 2">
            <a:extLst>
              <a:ext uri="{FF2B5EF4-FFF2-40B4-BE49-F238E27FC236}">
                <a16:creationId xmlns:a16="http://schemas.microsoft.com/office/drawing/2014/main" id="{9C96F603-E764-9384-C702-643FE942CD9B}"/>
              </a:ext>
            </a:extLst>
          </p:cNvPr>
          <p:cNvSpPr txBox="1">
            <a:spLocks/>
          </p:cNvSpPr>
          <p:nvPr/>
        </p:nvSpPr>
        <p:spPr>
          <a:xfrm>
            <a:off x="415600" y="5430576"/>
            <a:ext cx="11360800" cy="62674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609585" marR="0" lvl="0" indent="-457189" algn="l" rtl="0">
              <a:lnSpc>
                <a:spcPct val="115000"/>
              </a:lnSpc>
              <a:spcBef>
                <a:spcPts val="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1pPr>
            <a:lvl2pPr marL="1219170" marR="0" lvl="1" indent="-423323" algn="l" rtl="0">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2pPr>
            <a:lvl3pPr marL="1828754" marR="0" lvl="2" indent="-423323" algn="l" rtl="0">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3pPr>
            <a:lvl4pPr marL="2438339" marR="0" lvl="3" indent="-423323" algn="l" rtl="0">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4pPr>
            <a:lvl5pPr marL="3047924" marR="0" lvl="4" indent="-423323" algn="l" rtl="0">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5pPr>
            <a:lvl6pPr marL="3657509" marR="0" lvl="5" indent="-423323" algn="l" rtl="0">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6pPr>
            <a:lvl7pPr marL="4267093" marR="0" lvl="6" indent="-423323" algn="l" rtl="0">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7pPr>
            <a:lvl8pPr marL="4876678" marR="0" lvl="7" indent="-423323" algn="l" rtl="0">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8pPr>
            <a:lvl9pPr marL="5486263" marR="0" lvl="8" indent="-423323" algn="l" rtl="0">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9pPr>
          </a:lstStyle>
          <a:p>
            <a:pPr marL="608965" indent="-456565"/>
            <a:r>
              <a:rPr lang="en-US" sz="2400" kern="0" dirty="0">
                <a:latin typeface="Arial"/>
              </a:rPr>
              <a:t>The equation of exchange always holds.</a:t>
            </a:r>
            <a:endParaRPr lang="en-US" sz="2467" kern="0" dirty="0">
              <a:latin typeface="Arial"/>
            </a:endParaRPr>
          </a:p>
          <a:p>
            <a:pPr marL="1218550" lvl="1" indent="-456565"/>
            <a:endParaRPr lang="en-US" sz="2467" kern="0" dirty="0">
              <a:latin typeface="Arial"/>
            </a:endParaRPr>
          </a:p>
        </p:txBody>
      </p:sp>
    </p:spTree>
    <p:extLst>
      <p:ext uri="{BB962C8B-B14F-4D97-AF65-F5344CB8AC3E}">
        <p14:creationId xmlns:p14="http://schemas.microsoft.com/office/powerpoint/2010/main" val="3513211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E0433-C49D-5BCA-46A2-288C0EA82D57}"/>
              </a:ext>
            </a:extLst>
          </p:cNvPr>
          <p:cNvSpPr>
            <a:spLocks noGrp="1"/>
          </p:cNvSpPr>
          <p:nvPr>
            <p:ph type="title"/>
          </p:nvPr>
        </p:nvSpPr>
        <p:spPr/>
        <p:txBody>
          <a:bodyPr>
            <a:normAutofit fontScale="90000"/>
          </a:bodyPr>
          <a:lstStyle/>
          <a:p>
            <a:r>
              <a:rPr lang="en-US" b="1" dirty="0">
                <a:latin typeface="Arial"/>
                <a:cs typeface="Arial"/>
              </a:rPr>
              <a:t>10.7 Money, Nominal GDP, and Price-Level Changes I</a:t>
            </a:r>
            <a:br>
              <a:rPr lang="en-US" dirty="0"/>
            </a:br>
            <a:endParaRPr lang="en-US" dirty="0"/>
          </a:p>
        </p:txBody>
      </p:sp>
      <p:sp>
        <p:nvSpPr>
          <p:cNvPr id="3" name="Text Placeholder 2">
            <a:extLst>
              <a:ext uri="{FF2B5EF4-FFF2-40B4-BE49-F238E27FC236}">
                <a16:creationId xmlns:a16="http://schemas.microsoft.com/office/drawing/2014/main" id="{39D7CAB5-5214-58E3-B011-363983A7930A}"/>
              </a:ext>
            </a:extLst>
          </p:cNvPr>
          <p:cNvSpPr>
            <a:spLocks noGrp="1"/>
          </p:cNvSpPr>
          <p:nvPr>
            <p:ph type="body" idx="1"/>
          </p:nvPr>
        </p:nvSpPr>
        <p:spPr>
          <a:xfrm>
            <a:off x="415600" y="1357067"/>
            <a:ext cx="11360800" cy="4954266"/>
          </a:xfrm>
        </p:spPr>
        <p:txBody>
          <a:bodyPr>
            <a:normAutofit lnSpcReduction="10000"/>
          </a:bodyPr>
          <a:lstStyle/>
          <a:p>
            <a:pPr marL="608965" indent="-456565"/>
            <a:r>
              <a:rPr lang="en-US" sz="2400" dirty="0">
                <a:latin typeface="Arial"/>
              </a:rPr>
              <a:t>The equation of exchange can be rewritten in terms of percentage rates of change</a:t>
            </a:r>
          </a:p>
          <a:p>
            <a:pPr marL="152400" indent="0" algn="ctr">
              <a:buNone/>
            </a:pPr>
            <a:r>
              <a:rPr lang="en-US" sz="2400" b="1" dirty="0">
                <a:solidFill>
                  <a:schemeClr val="tx1"/>
                </a:solidFill>
                <a:latin typeface="Arial"/>
              </a:rPr>
              <a:t>%ΔM + % ΔV ≈ % ΔP + % ΔY</a:t>
            </a:r>
          </a:p>
          <a:p>
            <a:pPr marL="152400" indent="0" algn="ctr">
              <a:buNone/>
            </a:pPr>
            <a:endParaRPr lang="en-US" sz="2400" b="1" dirty="0">
              <a:solidFill>
                <a:schemeClr val="tx1"/>
              </a:solidFill>
              <a:latin typeface="Arial"/>
            </a:endParaRPr>
          </a:p>
          <a:p>
            <a:pPr marL="608965" indent="-456565"/>
            <a:r>
              <a:rPr lang="en-US" sz="2400" dirty="0">
                <a:latin typeface="Arial"/>
              </a:rPr>
              <a:t>Assume that velocity is constant, then the above equation becomes,</a:t>
            </a:r>
          </a:p>
          <a:p>
            <a:pPr marL="152400" indent="0" algn="ctr">
              <a:buNone/>
            </a:pPr>
            <a:r>
              <a:rPr lang="en-US" sz="2400" b="1" dirty="0">
                <a:solidFill>
                  <a:schemeClr val="tx1"/>
                </a:solidFill>
                <a:latin typeface="Arial"/>
              </a:rPr>
              <a:t>%ΔM ≈ % ΔP + % ΔY</a:t>
            </a:r>
            <a:r>
              <a:rPr lang="en-US" sz="2400" b="1" baseline="-25000" dirty="0">
                <a:solidFill>
                  <a:schemeClr val="tx1"/>
                </a:solidFill>
                <a:latin typeface="Arial"/>
              </a:rPr>
              <a:t>P</a:t>
            </a:r>
          </a:p>
          <a:p>
            <a:pPr marL="152400" indent="0" algn="ctr">
              <a:buNone/>
            </a:pPr>
            <a:endParaRPr lang="en-US" sz="2400" baseline="-25000" dirty="0">
              <a:latin typeface="Arial"/>
            </a:endParaRPr>
          </a:p>
          <a:p>
            <a:pPr marL="608965" indent="-456565"/>
            <a:r>
              <a:rPr lang="en-US" sz="2400" dirty="0">
                <a:latin typeface="Arial"/>
              </a:rPr>
              <a:t>Rewriting this as,</a:t>
            </a:r>
          </a:p>
          <a:p>
            <a:pPr marL="152400" indent="0" algn="ctr">
              <a:buNone/>
            </a:pPr>
            <a:r>
              <a:rPr lang="en-US" sz="2400" b="1" dirty="0">
                <a:solidFill>
                  <a:schemeClr val="tx1"/>
                </a:solidFill>
                <a:latin typeface="Arial"/>
              </a:rPr>
              <a:t>%ΔP ≈ % ΔM - % ΔY</a:t>
            </a:r>
            <a:r>
              <a:rPr lang="en-US" sz="2400" b="1" baseline="-25000" dirty="0">
                <a:solidFill>
                  <a:schemeClr val="tx1"/>
                </a:solidFill>
                <a:latin typeface="Arial"/>
              </a:rPr>
              <a:t>P</a:t>
            </a:r>
            <a:endParaRPr lang="en-US" sz="2400" dirty="0">
              <a:latin typeface="Arial"/>
            </a:endParaRPr>
          </a:p>
          <a:p>
            <a:pPr marL="608965" indent="-456565"/>
            <a:r>
              <a:rPr lang="en-US" sz="2400" dirty="0">
                <a:latin typeface="Arial"/>
              </a:rPr>
              <a:t>That is,</a:t>
            </a:r>
          </a:p>
          <a:p>
            <a:pPr marL="608965" indent="-456565"/>
            <a:endParaRPr lang="en-US" sz="2400" dirty="0">
              <a:latin typeface="Arial"/>
            </a:endParaRPr>
          </a:p>
          <a:p>
            <a:pPr marL="152400" indent="0" algn="ctr">
              <a:buNone/>
            </a:pPr>
            <a:r>
              <a:rPr lang="en-US" sz="2400" b="1" dirty="0">
                <a:solidFill>
                  <a:schemeClr val="tx1"/>
                </a:solidFill>
                <a:latin typeface="Arial"/>
              </a:rPr>
              <a:t>The rate of inflation = the growth in money supply – growth rate of real GDP</a:t>
            </a:r>
          </a:p>
          <a:p>
            <a:pPr marL="1218550" lvl="1" indent="-456565"/>
            <a:endParaRPr lang="en-US" sz="2467" dirty="0">
              <a:latin typeface="Arial"/>
            </a:endParaRPr>
          </a:p>
        </p:txBody>
      </p:sp>
    </p:spTree>
    <p:extLst>
      <p:ext uri="{BB962C8B-B14F-4D97-AF65-F5344CB8AC3E}">
        <p14:creationId xmlns:p14="http://schemas.microsoft.com/office/powerpoint/2010/main" val="1492104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E0433-C49D-5BCA-46A2-288C0EA82D57}"/>
              </a:ext>
            </a:extLst>
          </p:cNvPr>
          <p:cNvSpPr>
            <a:spLocks noGrp="1"/>
          </p:cNvSpPr>
          <p:nvPr>
            <p:ph type="title"/>
          </p:nvPr>
        </p:nvSpPr>
        <p:spPr/>
        <p:txBody>
          <a:bodyPr>
            <a:normAutofit fontScale="90000"/>
          </a:bodyPr>
          <a:lstStyle/>
          <a:p>
            <a:r>
              <a:rPr lang="en-US" b="1" dirty="0">
                <a:latin typeface="Arial"/>
                <a:cs typeface="Arial"/>
              </a:rPr>
              <a:t>10.7 Money, Nominal GDP, and Price-Level Changes II</a:t>
            </a:r>
            <a:br>
              <a:rPr lang="en-US" dirty="0"/>
            </a:br>
            <a:endParaRPr lang="en-US" dirty="0"/>
          </a:p>
        </p:txBody>
      </p:sp>
      <p:sp>
        <p:nvSpPr>
          <p:cNvPr id="3" name="Text Placeholder 2">
            <a:extLst>
              <a:ext uri="{FF2B5EF4-FFF2-40B4-BE49-F238E27FC236}">
                <a16:creationId xmlns:a16="http://schemas.microsoft.com/office/drawing/2014/main" id="{39D7CAB5-5214-58E3-B011-363983A7930A}"/>
              </a:ext>
            </a:extLst>
          </p:cNvPr>
          <p:cNvSpPr>
            <a:spLocks noGrp="1"/>
          </p:cNvSpPr>
          <p:nvPr>
            <p:ph type="body" idx="1"/>
          </p:nvPr>
        </p:nvSpPr>
        <p:spPr>
          <a:xfrm>
            <a:off x="415600" y="1143000"/>
            <a:ext cx="11360800" cy="5168333"/>
          </a:xfrm>
        </p:spPr>
        <p:txBody>
          <a:bodyPr>
            <a:normAutofit fontScale="92500"/>
          </a:bodyPr>
          <a:lstStyle/>
          <a:p>
            <a:pPr marL="608965" indent="-456565"/>
            <a:r>
              <a:rPr lang="en-US" sz="2400" dirty="0">
                <a:latin typeface="+mn-lt"/>
              </a:rPr>
              <a:t>The equation helps to make the following predictions:</a:t>
            </a:r>
          </a:p>
          <a:p>
            <a:pPr lvl="1">
              <a:buFont typeface="+mj-lt"/>
              <a:buAutoNum type="arabicPeriod"/>
            </a:pPr>
            <a:r>
              <a:rPr lang="en-CA" sz="2400" dirty="0">
                <a:latin typeface="+mn-lt"/>
              </a:rPr>
              <a:t>If </a:t>
            </a:r>
            <a:r>
              <a:rPr lang="en-CA" sz="2400" b="1" dirty="0">
                <a:latin typeface="+mn-lt"/>
              </a:rPr>
              <a:t>money supply </a:t>
            </a:r>
            <a:r>
              <a:rPr lang="en-CA" sz="2400" dirty="0">
                <a:latin typeface="+mn-lt"/>
              </a:rPr>
              <a:t>changes </a:t>
            </a:r>
            <a:r>
              <a:rPr lang="en-CA" sz="2400" b="1" dirty="0">
                <a:latin typeface="+mn-lt"/>
              </a:rPr>
              <a:t>faster</a:t>
            </a:r>
            <a:r>
              <a:rPr lang="en-CA" sz="2400" dirty="0">
                <a:latin typeface="+mn-lt"/>
              </a:rPr>
              <a:t> than the growth rate of </a:t>
            </a:r>
            <a:r>
              <a:rPr lang="en-CA" sz="2400" b="1" dirty="0">
                <a:latin typeface="+mn-lt"/>
              </a:rPr>
              <a:t>GDP</a:t>
            </a:r>
            <a:r>
              <a:rPr lang="en-CA" sz="2400" dirty="0">
                <a:latin typeface="+mn-lt"/>
              </a:rPr>
              <a:t>, the economy experiences </a:t>
            </a:r>
            <a:r>
              <a:rPr lang="en-CA" sz="2400" b="1" dirty="0">
                <a:latin typeface="+mn-lt"/>
              </a:rPr>
              <a:t>inflation</a:t>
            </a:r>
          </a:p>
          <a:p>
            <a:pPr lvl="1">
              <a:buFont typeface="+mj-lt"/>
              <a:buAutoNum type="arabicPeriod"/>
            </a:pPr>
            <a:endParaRPr lang="en-CA" sz="2400" b="1" dirty="0">
              <a:latin typeface="+mn-lt"/>
            </a:endParaRPr>
          </a:p>
          <a:p>
            <a:pPr lvl="1">
              <a:buFont typeface="+mj-lt"/>
              <a:buAutoNum type="arabicPeriod"/>
            </a:pPr>
            <a:r>
              <a:rPr lang="en-CA" sz="2400" dirty="0">
                <a:latin typeface="+mn-lt"/>
              </a:rPr>
              <a:t>If the growth rate of </a:t>
            </a:r>
            <a:r>
              <a:rPr lang="en-CA" sz="2400" b="1" dirty="0">
                <a:latin typeface="+mn-lt"/>
              </a:rPr>
              <a:t>GDP</a:t>
            </a:r>
            <a:r>
              <a:rPr lang="en-CA" sz="2400" dirty="0">
                <a:latin typeface="+mn-lt"/>
              </a:rPr>
              <a:t> changes </a:t>
            </a:r>
            <a:r>
              <a:rPr lang="en-CA" sz="2400" b="1" dirty="0">
                <a:latin typeface="+mn-lt"/>
              </a:rPr>
              <a:t>faster</a:t>
            </a:r>
            <a:r>
              <a:rPr lang="en-CA" sz="2400" dirty="0">
                <a:latin typeface="+mn-lt"/>
              </a:rPr>
              <a:t> than </a:t>
            </a:r>
            <a:r>
              <a:rPr lang="en-CA" sz="2400" b="1" dirty="0">
                <a:latin typeface="+mn-lt"/>
              </a:rPr>
              <a:t>money supply</a:t>
            </a:r>
            <a:r>
              <a:rPr lang="en-CA" sz="2400" dirty="0">
                <a:latin typeface="+mn-lt"/>
              </a:rPr>
              <a:t>, the economy experiences </a:t>
            </a:r>
            <a:r>
              <a:rPr lang="en-CA" sz="2400" b="1" dirty="0">
                <a:latin typeface="+mn-lt"/>
              </a:rPr>
              <a:t>deflation</a:t>
            </a:r>
          </a:p>
          <a:p>
            <a:pPr marL="795847" lvl="1" indent="0">
              <a:buNone/>
            </a:pPr>
            <a:endParaRPr lang="en-CA" sz="2400" b="1" dirty="0">
              <a:latin typeface="+mn-lt"/>
            </a:endParaRPr>
          </a:p>
          <a:p>
            <a:pPr marL="795847" lvl="1" indent="0">
              <a:buNone/>
            </a:pPr>
            <a:r>
              <a:rPr lang="en-CA" sz="1900" dirty="0">
                <a:latin typeface="+mn-lt"/>
              </a:rPr>
              <a:t>3</a:t>
            </a:r>
            <a:r>
              <a:rPr lang="en-CA" sz="2400" dirty="0">
                <a:latin typeface="+mn-lt"/>
              </a:rPr>
              <a:t>.   When both money supply and GDP change in the </a:t>
            </a:r>
            <a:r>
              <a:rPr lang="en-CA" sz="2400" b="1" dirty="0">
                <a:latin typeface="+mn-lt"/>
              </a:rPr>
              <a:t>same proportion</a:t>
            </a:r>
            <a:r>
              <a:rPr lang="en-CA" sz="2400" dirty="0">
                <a:latin typeface="+mn-lt"/>
              </a:rPr>
              <a:t>, inflation   	    </a:t>
            </a:r>
            <a:r>
              <a:rPr lang="en-CA" sz="2400" b="1" dirty="0">
                <a:latin typeface="+mn-lt"/>
              </a:rPr>
              <a:t>remains unchanged</a:t>
            </a:r>
            <a:r>
              <a:rPr lang="en-CA" sz="2400" dirty="0">
                <a:latin typeface="+mn-lt"/>
              </a:rPr>
              <a:t>.</a:t>
            </a:r>
          </a:p>
          <a:p>
            <a:pPr lvl="1">
              <a:buFont typeface="+mj-lt"/>
              <a:buAutoNum type="arabicPeriod"/>
            </a:pPr>
            <a:endParaRPr lang="en-CA" sz="2400" dirty="0">
              <a:latin typeface="+mn-lt"/>
            </a:endParaRPr>
          </a:p>
          <a:p>
            <a:pPr marL="608965" indent="-456565"/>
            <a:r>
              <a:rPr lang="en-US" sz="2400" dirty="0">
                <a:latin typeface="+mn-lt"/>
              </a:rPr>
              <a:t>The quantity theory of money holds that in the long run the price level moves in proportion with changes in the money supply, at least for high-inflation countries.</a:t>
            </a:r>
          </a:p>
          <a:p>
            <a:pPr marL="1218550" lvl="1" indent="-456565"/>
            <a:endParaRPr lang="en-US" sz="2400" dirty="0">
              <a:latin typeface="+mn-lt"/>
            </a:endParaRPr>
          </a:p>
        </p:txBody>
      </p:sp>
    </p:spTree>
    <p:extLst>
      <p:ext uri="{BB962C8B-B14F-4D97-AF65-F5344CB8AC3E}">
        <p14:creationId xmlns:p14="http://schemas.microsoft.com/office/powerpoint/2010/main" val="3836674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24391-9C25-BB45-E5FB-26FD70691F04}"/>
              </a:ext>
            </a:extLst>
          </p:cNvPr>
          <p:cNvSpPr>
            <a:spLocks noGrp="1"/>
          </p:cNvSpPr>
          <p:nvPr>
            <p:ph type="title"/>
          </p:nvPr>
        </p:nvSpPr>
        <p:spPr/>
        <p:txBody>
          <a:bodyPr>
            <a:noAutofit/>
          </a:bodyPr>
          <a:lstStyle/>
          <a:p>
            <a:r>
              <a:rPr lang="en-US" b="1" dirty="0">
                <a:latin typeface="Arial"/>
                <a:cs typeface="Arial"/>
              </a:rPr>
              <a:t>10.8 Key Terms</a:t>
            </a: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F7DF5142-B2A2-AC95-BAB7-136C07B69263}"/>
              </a:ext>
            </a:extLst>
          </p:cNvPr>
          <p:cNvSpPr>
            <a:spLocks noGrp="1"/>
          </p:cNvSpPr>
          <p:nvPr>
            <p:ph type="body" idx="1"/>
          </p:nvPr>
        </p:nvSpPr>
        <p:spPr>
          <a:xfrm>
            <a:off x="415600" y="1207620"/>
            <a:ext cx="5229826" cy="4452000"/>
          </a:xfrm>
        </p:spPr>
        <p:txBody>
          <a:bodyPr>
            <a:noAutofit/>
          </a:bodyPr>
          <a:lstStyle/>
          <a:p>
            <a:pPr marL="608965" indent="-456565"/>
            <a:r>
              <a:rPr lang="en-CA" sz="2400" dirty="0">
                <a:latin typeface="Arial"/>
              </a:rPr>
              <a:t>Asset</a:t>
            </a:r>
          </a:p>
          <a:p>
            <a:pPr marL="608965" indent="-456565"/>
            <a:r>
              <a:rPr lang="en-CA" sz="2400" dirty="0">
                <a:latin typeface="Arial"/>
              </a:rPr>
              <a:t>Balance sheet</a:t>
            </a:r>
          </a:p>
          <a:p>
            <a:pPr marL="608965" indent="-456565"/>
            <a:r>
              <a:rPr lang="en-CA" sz="2400" dirty="0">
                <a:latin typeface="Arial"/>
              </a:rPr>
              <a:t>Barter</a:t>
            </a:r>
          </a:p>
          <a:p>
            <a:pPr marL="608965" indent="-456565"/>
            <a:r>
              <a:rPr lang="en-CA" sz="2400" dirty="0">
                <a:latin typeface="Arial"/>
              </a:rPr>
              <a:t>Certificates of deposit</a:t>
            </a:r>
          </a:p>
          <a:p>
            <a:pPr marL="608965" indent="-456565"/>
            <a:r>
              <a:rPr lang="en-CA" sz="2400" dirty="0">
                <a:latin typeface="Arial"/>
              </a:rPr>
              <a:t>Commodity-backed currencies</a:t>
            </a:r>
          </a:p>
          <a:p>
            <a:pPr marL="608965" indent="-456565"/>
            <a:r>
              <a:rPr lang="en-CA" sz="2400" dirty="0">
                <a:latin typeface="Arial"/>
              </a:rPr>
              <a:t>Commodity money</a:t>
            </a:r>
          </a:p>
          <a:p>
            <a:pPr marL="608965" indent="-456565"/>
            <a:r>
              <a:rPr lang="en-CA" sz="2400" dirty="0">
                <a:latin typeface="Arial"/>
              </a:rPr>
              <a:t>Double coincidence of wants</a:t>
            </a:r>
          </a:p>
          <a:p>
            <a:pPr marL="608965" indent="-456565"/>
            <a:r>
              <a:rPr lang="en-CA" sz="2400" dirty="0">
                <a:latin typeface="Arial"/>
              </a:rPr>
              <a:t>Fiat money</a:t>
            </a:r>
          </a:p>
          <a:p>
            <a:pPr marL="608965" indent="-456565"/>
            <a:r>
              <a:rPr lang="en-CA" sz="2400" dirty="0">
                <a:latin typeface="Arial"/>
              </a:rPr>
              <a:t>Financial intermediary</a:t>
            </a:r>
          </a:p>
          <a:p>
            <a:pPr marL="608965" indent="-456565"/>
            <a:r>
              <a:rPr lang="en-CA" sz="2400" dirty="0">
                <a:latin typeface="Arial"/>
              </a:rPr>
              <a:t>Liability</a:t>
            </a:r>
          </a:p>
        </p:txBody>
      </p:sp>
      <p:sp>
        <p:nvSpPr>
          <p:cNvPr id="4" name="Text Placeholder 2">
            <a:extLst>
              <a:ext uri="{FF2B5EF4-FFF2-40B4-BE49-F238E27FC236}">
                <a16:creationId xmlns:a16="http://schemas.microsoft.com/office/drawing/2014/main" id="{C3786B39-2991-BA0E-C272-4B692905E08A}"/>
              </a:ext>
            </a:extLst>
          </p:cNvPr>
          <p:cNvSpPr txBox="1">
            <a:spLocks/>
          </p:cNvSpPr>
          <p:nvPr/>
        </p:nvSpPr>
        <p:spPr>
          <a:xfrm>
            <a:off x="5645426" y="1198380"/>
            <a:ext cx="5229826" cy="4452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609585" marR="0" lvl="0" indent="-457189" algn="l" rtl="0">
              <a:lnSpc>
                <a:spcPct val="115000"/>
              </a:lnSpc>
              <a:spcBef>
                <a:spcPts val="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1pPr>
            <a:lvl2pPr marL="1219170" marR="0" lvl="1" indent="-423323" algn="l" rtl="0">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2pPr>
            <a:lvl3pPr marL="1828754" marR="0" lvl="2" indent="-423323" algn="l" rtl="0">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3pPr>
            <a:lvl4pPr marL="2438339" marR="0" lvl="3" indent="-423323" algn="l" rtl="0">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4pPr>
            <a:lvl5pPr marL="3047924" marR="0" lvl="4" indent="-423323" algn="l" rtl="0">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5pPr>
            <a:lvl6pPr marL="3657509" marR="0" lvl="5" indent="-423323" algn="l" rtl="0">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6pPr>
            <a:lvl7pPr marL="4267093" marR="0" lvl="6" indent="-423323" algn="l" rtl="0">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7pPr>
            <a:lvl8pPr marL="4876678" marR="0" lvl="7" indent="-423323" algn="l" rtl="0">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8pPr>
            <a:lvl9pPr marL="5486263" marR="0" lvl="8" indent="-423323" algn="l" rtl="0">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9pPr>
          </a:lstStyle>
          <a:p>
            <a:pPr marL="608965" indent="-456565"/>
            <a:r>
              <a:rPr lang="en-CA" sz="2400" kern="0" dirty="0">
                <a:latin typeface="Arial"/>
              </a:rPr>
              <a:t>Liquidity</a:t>
            </a:r>
          </a:p>
          <a:p>
            <a:pPr marL="608965" indent="-456565"/>
            <a:r>
              <a:rPr lang="en-CA" sz="2400" kern="0" dirty="0">
                <a:latin typeface="Arial"/>
              </a:rPr>
              <a:t>M1</a:t>
            </a:r>
          </a:p>
          <a:p>
            <a:pPr marL="608965" indent="-456565"/>
            <a:r>
              <a:rPr lang="en-CA" sz="2400" kern="0" dirty="0">
                <a:latin typeface="Arial"/>
              </a:rPr>
              <a:t>M2</a:t>
            </a:r>
          </a:p>
          <a:p>
            <a:pPr marL="608965" indent="-456565"/>
            <a:r>
              <a:rPr lang="en-CA" sz="2400" kern="0" dirty="0">
                <a:latin typeface="Arial"/>
              </a:rPr>
              <a:t>Money market funds</a:t>
            </a:r>
          </a:p>
          <a:p>
            <a:pPr marL="608965" indent="-456565"/>
            <a:r>
              <a:rPr lang="en-CA" sz="2400" kern="0" dirty="0">
                <a:latin typeface="Arial"/>
              </a:rPr>
              <a:t>Money multiplier</a:t>
            </a:r>
          </a:p>
          <a:p>
            <a:pPr marL="608965" indent="-456565"/>
            <a:r>
              <a:rPr lang="en-CA" sz="2400" kern="0" dirty="0">
                <a:latin typeface="Arial"/>
              </a:rPr>
              <a:t>Money supply</a:t>
            </a:r>
          </a:p>
          <a:p>
            <a:pPr marL="608965" indent="-456565"/>
            <a:r>
              <a:rPr lang="en-CA" sz="2400" kern="0" dirty="0">
                <a:latin typeface="Arial"/>
              </a:rPr>
              <a:t>Overnight interest rate</a:t>
            </a:r>
          </a:p>
          <a:p>
            <a:pPr marL="608965" indent="-456565"/>
            <a:r>
              <a:rPr lang="en-CA" sz="2400" kern="0" dirty="0">
                <a:latin typeface="Arial"/>
              </a:rPr>
              <a:t>Prime rate</a:t>
            </a:r>
          </a:p>
          <a:p>
            <a:pPr marL="608965" indent="-456565"/>
            <a:r>
              <a:rPr lang="en-CA" sz="2400" kern="0" dirty="0">
                <a:latin typeface="Arial"/>
              </a:rPr>
              <a:t>Quantity theory of money</a:t>
            </a:r>
          </a:p>
          <a:p>
            <a:pPr marL="608965" indent="-456565"/>
            <a:r>
              <a:rPr lang="en-CA" sz="2400" kern="0" dirty="0">
                <a:latin typeface="Arial"/>
              </a:rPr>
              <a:t>Savings deposits</a:t>
            </a:r>
          </a:p>
          <a:p>
            <a:pPr marL="608965" indent="-456565"/>
            <a:r>
              <a:rPr lang="en-CA" sz="2400" kern="0" dirty="0">
                <a:latin typeface="Arial"/>
              </a:rPr>
              <a:t>Unit of account </a:t>
            </a:r>
          </a:p>
        </p:txBody>
      </p:sp>
    </p:spTree>
    <p:extLst>
      <p:ext uri="{BB962C8B-B14F-4D97-AF65-F5344CB8AC3E}">
        <p14:creationId xmlns:p14="http://schemas.microsoft.com/office/powerpoint/2010/main" val="3676011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62384-8204-0A28-269F-D4CF048EEA6A}"/>
              </a:ext>
            </a:extLst>
          </p:cNvPr>
          <p:cNvSpPr>
            <a:spLocks noGrp="1"/>
          </p:cNvSpPr>
          <p:nvPr>
            <p:ph type="title"/>
          </p:nvPr>
        </p:nvSpPr>
        <p:spPr/>
        <p:txBody>
          <a:bodyPr>
            <a:normAutofit/>
          </a:bodyPr>
          <a:lstStyle/>
          <a:p>
            <a:r>
              <a:rPr lang="en-US" b="1" dirty="0">
                <a:latin typeface="Arial"/>
              </a:rPr>
              <a:t>10.1 Functions of Money </a:t>
            </a:r>
          </a:p>
        </p:txBody>
      </p:sp>
      <p:sp>
        <p:nvSpPr>
          <p:cNvPr id="3" name="Text Placeholder 2">
            <a:extLst>
              <a:ext uri="{FF2B5EF4-FFF2-40B4-BE49-F238E27FC236}">
                <a16:creationId xmlns:a16="http://schemas.microsoft.com/office/drawing/2014/main" id="{B690CCC1-6103-18CA-D406-CBF2EE008468}"/>
              </a:ext>
            </a:extLst>
          </p:cNvPr>
          <p:cNvSpPr>
            <a:spLocks noGrp="1"/>
          </p:cNvSpPr>
          <p:nvPr>
            <p:ph type="body" idx="1"/>
          </p:nvPr>
        </p:nvSpPr>
        <p:spPr>
          <a:xfrm>
            <a:off x="415600" y="1539192"/>
            <a:ext cx="11303292" cy="4452000"/>
          </a:xfrm>
        </p:spPr>
        <p:txBody>
          <a:bodyPr spcFirstLastPara="1" wrap="square" lIns="91425" tIns="91425" rIns="91425" bIns="91425" anchor="t" anchorCtr="0">
            <a:noAutofit/>
          </a:bodyPr>
          <a:lstStyle/>
          <a:p>
            <a:pPr marL="608965" indent="-456565">
              <a:lnSpc>
                <a:spcPct val="114999"/>
              </a:lnSpc>
            </a:pPr>
            <a:r>
              <a:rPr lang="en-US" sz="2400" dirty="0">
                <a:latin typeface="Arial"/>
              </a:rPr>
              <a:t>Economies without money use the barter system</a:t>
            </a:r>
          </a:p>
          <a:p>
            <a:pPr marL="1218550" lvl="1" indent="-456565">
              <a:lnSpc>
                <a:spcPct val="114999"/>
              </a:lnSpc>
            </a:pPr>
            <a:r>
              <a:rPr lang="en-US" sz="2467" dirty="0">
                <a:latin typeface="Arial"/>
              </a:rPr>
              <a:t>The barter system is inefficient because it requires a double coincidence of wants and does not easily allow for future contracts</a:t>
            </a:r>
          </a:p>
          <a:p>
            <a:pPr marL="608965" indent="-456565">
              <a:lnSpc>
                <a:spcPct val="114999"/>
              </a:lnSpc>
            </a:pPr>
            <a:endParaRPr lang="en-US" sz="2400" dirty="0">
              <a:latin typeface="Arial"/>
            </a:endParaRPr>
          </a:p>
          <a:p>
            <a:pPr marL="608965" indent="-456565">
              <a:lnSpc>
                <a:spcPct val="114999"/>
              </a:lnSpc>
            </a:pPr>
            <a:r>
              <a:rPr lang="en-US" sz="2400" dirty="0">
                <a:latin typeface="Arial"/>
              </a:rPr>
              <a:t>Money solves the double coincidence of wants as:</a:t>
            </a:r>
          </a:p>
          <a:p>
            <a:pPr marL="1218550" lvl="1" indent="-456565">
              <a:lnSpc>
                <a:spcPct val="114999"/>
              </a:lnSpc>
            </a:pPr>
            <a:r>
              <a:rPr lang="en-US" sz="2467" dirty="0">
                <a:latin typeface="Arial"/>
              </a:rPr>
              <a:t>It is accepted as a means of payment</a:t>
            </a:r>
          </a:p>
          <a:p>
            <a:pPr marL="1218550" lvl="1" indent="-456565">
              <a:lnSpc>
                <a:spcPct val="114999"/>
              </a:lnSpc>
            </a:pPr>
            <a:r>
              <a:rPr lang="en-US" sz="2467" dirty="0">
                <a:latin typeface="Arial"/>
              </a:rPr>
              <a:t>It stores value</a:t>
            </a:r>
          </a:p>
          <a:p>
            <a:pPr marL="1218550" lvl="1" indent="-456565">
              <a:lnSpc>
                <a:spcPct val="114999"/>
              </a:lnSpc>
            </a:pPr>
            <a:r>
              <a:rPr lang="en-US" sz="2467" dirty="0">
                <a:latin typeface="Arial"/>
              </a:rPr>
              <a:t>It serves as a unit of account</a:t>
            </a:r>
          </a:p>
          <a:p>
            <a:pPr marL="151765" indent="0">
              <a:lnSpc>
                <a:spcPct val="114999"/>
              </a:lnSpc>
              <a:buNone/>
            </a:pPr>
            <a:endParaRPr lang="en-US" sz="2400" dirty="0">
              <a:latin typeface="Arial"/>
            </a:endParaRPr>
          </a:p>
          <a:p>
            <a:pPr marL="608965" indent="-456565">
              <a:lnSpc>
                <a:spcPct val="114999"/>
              </a:lnSpc>
            </a:pPr>
            <a:endParaRPr lang="en-US" sz="2400" dirty="0">
              <a:latin typeface="Arial"/>
            </a:endParaRPr>
          </a:p>
        </p:txBody>
      </p:sp>
    </p:spTree>
    <p:extLst>
      <p:ext uri="{BB962C8B-B14F-4D97-AF65-F5344CB8AC3E}">
        <p14:creationId xmlns:p14="http://schemas.microsoft.com/office/powerpoint/2010/main" val="555120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690CCC1-6103-18CA-D406-CBF2EE008468}"/>
              </a:ext>
            </a:extLst>
          </p:cNvPr>
          <p:cNvSpPr>
            <a:spLocks noGrp="1"/>
          </p:cNvSpPr>
          <p:nvPr>
            <p:ph type="body" idx="1"/>
          </p:nvPr>
        </p:nvSpPr>
        <p:spPr>
          <a:xfrm>
            <a:off x="415601" y="1202999"/>
            <a:ext cx="11360800" cy="5108334"/>
          </a:xfrm>
        </p:spPr>
        <p:txBody>
          <a:bodyPr spcFirstLastPara="1" wrap="square" lIns="91425" tIns="91425" rIns="91425" bIns="91425" anchor="t" anchorCtr="0">
            <a:noAutofit/>
          </a:bodyPr>
          <a:lstStyle/>
          <a:p>
            <a:pPr marL="608965" indent="-456565">
              <a:lnSpc>
                <a:spcPct val="114999"/>
              </a:lnSpc>
            </a:pPr>
            <a:r>
              <a:rPr lang="en-US" sz="2400" b="1" dirty="0">
                <a:latin typeface="Arial"/>
              </a:rPr>
              <a:t>Commodity money </a:t>
            </a:r>
            <a:r>
              <a:rPr lang="en-US" sz="2400" dirty="0">
                <a:latin typeface="Arial"/>
              </a:rPr>
              <a:t>means there is a value from use as something other than money </a:t>
            </a:r>
          </a:p>
          <a:p>
            <a:pPr marL="608965" indent="-456565">
              <a:lnSpc>
                <a:spcPct val="114999"/>
              </a:lnSpc>
            </a:pPr>
            <a:endParaRPr lang="en-US" sz="2400" dirty="0">
              <a:latin typeface="Arial"/>
            </a:endParaRPr>
          </a:p>
          <a:p>
            <a:pPr marL="608965" indent="-456565">
              <a:lnSpc>
                <a:spcPct val="114999"/>
              </a:lnSpc>
            </a:pPr>
            <a:r>
              <a:rPr lang="en-US" sz="2400" b="1" dirty="0">
                <a:latin typeface="Arial"/>
              </a:rPr>
              <a:t>Commodity-backed currencies</a:t>
            </a:r>
            <a:r>
              <a:rPr lang="en-US" sz="2400" dirty="0">
                <a:latin typeface="Arial"/>
              </a:rPr>
              <a:t> are dollar bills or other currencies with values backed up by gold or another commodity held at a bank.</a:t>
            </a:r>
          </a:p>
          <a:p>
            <a:pPr marL="608965" indent="-456565">
              <a:lnSpc>
                <a:spcPct val="114999"/>
              </a:lnSpc>
            </a:pPr>
            <a:endParaRPr lang="en-US" sz="2400" dirty="0">
              <a:latin typeface="Arial"/>
            </a:endParaRPr>
          </a:p>
          <a:p>
            <a:pPr marL="608965" indent="-456565">
              <a:lnSpc>
                <a:spcPct val="114999"/>
              </a:lnSpc>
            </a:pPr>
            <a:r>
              <a:rPr lang="en-US" sz="2400" b="1" dirty="0">
                <a:latin typeface="Arial"/>
              </a:rPr>
              <a:t>Fiat money </a:t>
            </a:r>
            <a:r>
              <a:rPr lang="en-US" sz="2400" dirty="0">
                <a:latin typeface="Arial"/>
              </a:rPr>
              <a:t>has no intrinsic value but is declared by a government to be the legal tender of a country.</a:t>
            </a:r>
          </a:p>
          <a:p>
            <a:pPr marL="151765" indent="0">
              <a:lnSpc>
                <a:spcPct val="114999"/>
              </a:lnSpc>
              <a:buNone/>
            </a:pPr>
            <a:endParaRPr lang="en-US" sz="2200" dirty="0">
              <a:latin typeface="Arial"/>
            </a:endParaRPr>
          </a:p>
          <a:p>
            <a:pPr marL="608965" indent="-456565">
              <a:lnSpc>
                <a:spcPct val="114999"/>
              </a:lnSpc>
            </a:pPr>
            <a:endParaRPr lang="en-US" sz="2200" dirty="0">
              <a:latin typeface="Arial"/>
            </a:endParaRPr>
          </a:p>
        </p:txBody>
      </p:sp>
      <p:sp>
        <p:nvSpPr>
          <p:cNvPr id="2" name="Title 1">
            <a:extLst>
              <a:ext uri="{FF2B5EF4-FFF2-40B4-BE49-F238E27FC236}">
                <a16:creationId xmlns:a16="http://schemas.microsoft.com/office/drawing/2014/main" id="{CC462384-8204-0A28-269F-D4CF048EEA6A}"/>
              </a:ext>
            </a:extLst>
          </p:cNvPr>
          <p:cNvSpPr>
            <a:spLocks noGrp="1"/>
          </p:cNvSpPr>
          <p:nvPr>
            <p:ph type="title"/>
          </p:nvPr>
        </p:nvSpPr>
        <p:spPr/>
        <p:txBody>
          <a:bodyPr>
            <a:normAutofit/>
          </a:bodyPr>
          <a:lstStyle/>
          <a:p>
            <a:r>
              <a:rPr lang="en-US" b="1" dirty="0">
                <a:latin typeface="Arial"/>
              </a:rPr>
              <a:t>10.2 Commodity vs Fiat Money</a:t>
            </a:r>
          </a:p>
        </p:txBody>
      </p:sp>
    </p:spTree>
    <p:extLst>
      <p:ext uri="{BB962C8B-B14F-4D97-AF65-F5344CB8AC3E}">
        <p14:creationId xmlns:p14="http://schemas.microsoft.com/office/powerpoint/2010/main" val="312225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EF1C334-354B-F999-D5A7-78250E8FBAF6}"/>
              </a:ext>
            </a:extLst>
          </p:cNvPr>
          <p:cNvSpPr>
            <a:spLocks noGrp="1"/>
          </p:cNvSpPr>
          <p:nvPr>
            <p:ph type="body" idx="1"/>
          </p:nvPr>
        </p:nvSpPr>
        <p:spPr>
          <a:xfrm>
            <a:off x="415601" y="1245705"/>
            <a:ext cx="11360800" cy="4956312"/>
          </a:xfrm>
        </p:spPr>
        <p:txBody>
          <a:bodyPr>
            <a:normAutofit fontScale="92500" lnSpcReduction="10000"/>
          </a:bodyPr>
          <a:lstStyle/>
          <a:p>
            <a:pPr marL="380365" indent="-380365">
              <a:lnSpc>
                <a:spcPct val="114999"/>
              </a:lnSpc>
            </a:pPr>
            <a:r>
              <a:rPr lang="en-CA" sz="2400" dirty="0">
                <a:latin typeface="Arial"/>
              </a:rPr>
              <a:t>The total quantity of money in the economy at any one time is called the </a:t>
            </a:r>
            <a:r>
              <a:rPr lang="en-CA" sz="2400" b="1" dirty="0">
                <a:latin typeface="Arial"/>
              </a:rPr>
              <a:t>money supply</a:t>
            </a:r>
            <a:r>
              <a:rPr lang="en-CA" sz="2400" dirty="0">
                <a:latin typeface="Arial"/>
              </a:rPr>
              <a:t>. </a:t>
            </a:r>
          </a:p>
          <a:p>
            <a:pPr marL="380365" indent="-380365">
              <a:lnSpc>
                <a:spcPct val="114999"/>
              </a:lnSpc>
            </a:pPr>
            <a:r>
              <a:rPr lang="en-CA" sz="2400" dirty="0">
                <a:latin typeface="Arial"/>
              </a:rPr>
              <a:t>Economists use broad definitions of money based on the concept of </a:t>
            </a:r>
            <a:r>
              <a:rPr lang="en-CA" sz="2400" b="1" dirty="0">
                <a:latin typeface="Arial"/>
              </a:rPr>
              <a:t>Liquidity</a:t>
            </a:r>
            <a:r>
              <a:rPr lang="en-CA" sz="2400" dirty="0">
                <a:latin typeface="Arial"/>
              </a:rPr>
              <a:t>.</a:t>
            </a:r>
          </a:p>
          <a:p>
            <a:pPr marL="380365" indent="-380365">
              <a:lnSpc>
                <a:spcPct val="114999"/>
              </a:lnSpc>
            </a:pPr>
            <a:endParaRPr lang="en-CA" sz="2400" dirty="0">
              <a:latin typeface="Arial"/>
            </a:endParaRPr>
          </a:p>
          <a:p>
            <a:pPr marL="989950" lvl="1" indent="-380365">
              <a:lnSpc>
                <a:spcPct val="114999"/>
              </a:lnSpc>
            </a:pPr>
            <a:r>
              <a:rPr lang="en-CA" sz="2467" dirty="0">
                <a:latin typeface="Arial"/>
              </a:rPr>
              <a:t>Liquidity is how quickly an asset can be used to buy a good or service.</a:t>
            </a:r>
          </a:p>
          <a:p>
            <a:pPr marL="989950" lvl="1" indent="-380365">
              <a:lnSpc>
                <a:spcPct val="114999"/>
              </a:lnSpc>
            </a:pPr>
            <a:r>
              <a:rPr lang="en-CA" sz="2467" dirty="0">
                <a:latin typeface="Arial"/>
              </a:rPr>
              <a:t>Liquidity is relative</a:t>
            </a:r>
          </a:p>
          <a:p>
            <a:pPr marL="380365" indent="-380365">
              <a:lnSpc>
                <a:spcPct val="114999"/>
              </a:lnSpc>
            </a:pPr>
            <a:endParaRPr lang="en-CA" sz="2400" dirty="0">
              <a:latin typeface="Arial"/>
            </a:endParaRPr>
          </a:p>
          <a:p>
            <a:pPr marL="380365" indent="-380365">
              <a:lnSpc>
                <a:spcPct val="114999"/>
              </a:lnSpc>
            </a:pPr>
            <a:r>
              <a:rPr lang="en-CA" sz="2400" dirty="0">
                <a:latin typeface="Arial"/>
              </a:rPr>
              <a:t>Credit cards are </a:t>
            </a:r>
            <a:r>
              <a:rPr lang="en-CA" sz="2400" b="1" dirty="0">
                <a:latin typeface="Arial"/>
              </a:rPr>
              <a:t>not</a:t>
            </a:r>
            <a:r>
              <a:rPr lang="en-CA" sz="2400" dirty="0">
                <a:latin typeface="Arial"/>
              </a:rPr>
              <a:t> money.</a:t>
            </a:r>
          </a:p>
          <a:p>
            <a:pPr marL="989950" lvl="1" indent="-380365">
              <a:lnSpc>
                <a:spcPct val="114999"/>
              </a:lnSpc>
            </a:pPr>
            <a:r>
              <a:rPr lang="en-CA" sz="2467" dirty="0">
                <a:latin typeface="Arial"/>
              </a:rPr>
              <a:t>It identifies you as a person who has a special arrangement with the card issuer in which the issuer will lend you money and transfer the proceeds to another party. You then repay the loan later.</a:t>
            </a:r>
          </a:p>
          <a:p>
            <a:pPr marL="989950" lvl="1" indent="-380365">
              <a:lnSpc>
                <a:spcPct val="114999"/>
              </a:lnSpc>
            </a:pPr>
            <a:endParaRPr lang="en-CA" sz="2467" dirty="0">
              <a:latin typeface="Arial"/>
            </a:endParaRPr>
          </a:p>
          <a:p>
            <a:pPr marL="0" indent="0">
              <a:lnSpc>
                <a:spcPct val="114999"/>
              </a:lnSpc>
              <a:buNone/>
            </a:pPr>
            <a:r>
              <a:rPr lang="en-CA" sz="2400" dirty="0">
                <a:latin typeface="Arial"/>
              </a:rPr>
              <a:t>							</a:t>
            </a:r>
            <a:endParaRPr lang="en-US" sz="2400" dirty="0">
              <a:latin typeface="Arial"/>
            </a:endParaRPr>
          </a:p>
          <a:p>
            <a:pPr marL="380365" indent="-380365">
              <a:lnSpc>
                <a:spcPct val="114999"/>
              </a:lnSpc>
            </a:pPr>
            <a:endParaRPr lang="en-US" sz="2400" dirty="0">
              <a:latin typeface="Arial"/>
            </a:endParaRPr>
          </a:p>
        </p:txBody>
      </p:sp>
      <p:sp>
        <p:nvSpPr>
          <p:cNvPr id="2" name="Title 1">
            <a:extLst>
              <a:ext uri="{FF2B5EF4-FFF2-40B4-BE49-F238E27FC236}">
                <a16:creationId xmlns:a16="http://schemas.microsoft.com/office/drawing/2014/main" id="{5EB789E6-D8D0-7F26-2A8F-1B095010CE1C}"/>
              </a:ext>
            </a:extLst>
          </p:cNvPr>
          <p:cNvSpPr>
            <a:spLocks noGrp="1"/>
          </p:cNvSpPr>
          <p:nvPr>
            <p:ph type="title"/>
          </p:nvPr>
        </p:nvSpPr>
        <p:spPr/>
        <p:txBody>
          <a:bodyPr>
            <a:normAutofit/>
          </a:bodyPr>
          <a:lstStyle/>
          <a:p>
            <a:r>
              <a:rPr lang="en-US" b="1" dirty="0">
                <a:latin typeface="Arial"/>
              </a:rPr>
              <a:t>10.3 Measuring Money</a:t>
            </a:r>
          </a:p>
          <a:p>
            <a:endParaRPr lang="en-US" b="1" dirty="0">
              <a:latin typeface="Arial"/>
            </a:endParaRPr>
          </a:p>
        </p:txBody>
      </p:sp>
    </p:spTree>
    <p:extLst>
      <p:ext uri="{BB962C8B-B14F-4D97-AF65-F5344CB8AC3E}">
        <p14:creationId xmlns:p14="http://schemas.microsoft.com/office/powerpoint/2010/main" val="3033872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26919-6F90-0C54-BBF7-FFFD52A4F089}"/>
              </a:ext>
            </a:extLst>
          </p:cNvPr>
          <p:cNvSpPr>
            <a:spLocks noGrp="1"/>
          </p:cNvSpPr>
          <p:nvPr>
            <p:ph type="title"/>
          </p:nvPr>
        </p:nvSpPr>
        <p:spPr/>
        <p:txBody>
          <a:bodyPr>
            <a:normAutofit/>
          </a:bodyPr>
          <a:lstStyle/>
          <a:p>
            <a:r>
              <a:rPr lang="en-US" b="1" dirty="0">
                <a:latin typeface="Arial"/>
              </a:rPr>
              <a:t>10.3 M1 and M2 I</a:t>
            </a:r>
          </a:p>
        </p:txBody>
      </p:sp>
      <p:sp>
        <p:nvSpPr>
          <p:cNvPr id="3" name="Text Placeholder 2">
            <a:extLst>
              <a:ext uri="{FF2B5EF4-FFF2-40B4-BE49-F238E27FC236}">
                <a16:creationId xmlns:a16="http://schemas.microsoft.com/office/drawing/2014/main" id="{A9576C94-AD10-FE92-4103-4F25A30CAC1D}"/>
              </a:ext>
            </a:extLst>
          </p:cNvPr>
          <p:cNvSpPr>
            <a:spLocks noGrp="1"/>
          </p:cNvSpPr>
          <p:nvPr>
            <p:ph type="body" idx="1"/>
          </p:nvPr>
        </p:nvSpPr>
        <p:spPr>
          <a:xfrm>
            <a:off x="415600" y="1494059"/>
            <a:ext cx="5388852" cy="4452000"/>
          </a:xfrm>
        </p:spPr>
        <p:txBody>
          <a:bodyPr>
            <a:normAutofit/>
          </a:bodyPr>
          <a:lstStyle/>
          <a:p>
            <a:pPr marL="494665" indent="-342900"/>
            <a:r>
              <a:rPr lang="en-US" sz="2400" dirty="0">
                <a:latin typeface="Arial"/>
              </a:rPr>
              <a:t>There are 2 definitions of the supply of money</a:t>
            </a:r>
          </a:p>
          <a:p>
            <a:pPr marL="1104250" lvl="1" indent="-342900"/>
            <a:r>
              <a:rPr lang="en-US" sz="2534" b="1" dirty="0">
                <a:latin typeface="Arial"/>
              </a:rPr>
              <a:t>M1</a:t>
            </a:r>
            <a:r>
              <a:rPr lang="en-US" sz="2534" dirty="0">
                <a:latin typeface="Arial"/>
              </a:rPr>
              <a:t>: Assets that are the most liquid such as cash</a:t>
            </a:r>
          </a:p>
          <a:p>
            <a:pPr marL="1104250" lvl="1" indent="-342900"/>
            <a:r>
              <a:rPr lang="en-US" sz="2534" b="1" dirty="0">
                <a:latin typeface="Arial"/>
              </a:rPr>
              <a:t>M2</a:t>
            </a:r>
            <a:r>
              <a:rPr lang="en-US" sz="2534" dirty="0">
                <a:latin typeface="Arial"/>
              </a:rPr>
              <a:t>: M1 as well as some less liquid assets such as savings, time deposits, certificates of deposit, and money market funds.</a:t>
            </a:r>
          </a:p>
          <a:p>
            <a:pPr marL="608965" indent="-456565">
              <a:lnSpc>
                <a:spcPct val="114999"/>
              </a:lnSpc>
            </a:pPr>
            <a:endParaRPr lang="en-US" sz="2400" dirty="0">
              <a:latin typeface="Arial"/>
            </a:endParaRPr>
          </a:p>
        </p:txBody>
      </p:sp>
      <p:pic>
        <p:nvPicPr>
          <p:cNvPr id="5" name="Picture 4" descr="The Relationship between M1 and M2 Money  M1 and M2 money are the two mostly commonly used definitions of money. M1 = coins and currency in circulation + chequable (demand) deposit + traveller’s cheques. M2 = M1 + savings deposits + money market funds + certificates of deposit + other time deposits.">
            <a:extLst>
              <a:ext uri="{FF2B5EF4-FFF2-40B4-BE49-F238E27FC236}">
                <a16:creationId xmlns:a16="http://schemas.microsoft.com/office/drawing/2014/main" id="{9254E4CE-91E3-96C9-8A71-B85D4C35D646}"/>
              </a:ext>
            </a:extLst>
          </p:cNvPr>
          <p:cNvPicPr>
            <a:picLocks noChangeAspect="1"/>
          </p:cNvPicPr>
          <p:nvPr/>
        </p:nvPicPr>
        <p:blipFill>
          <a:blip r:embed="rId3"/>
          <a:stretch>
            <a:fillRect/>
          </a:stretch>
        </p:blipFill>
        <p:spPr>
          <a:xfrm>
            <a:off x="6096000" y="1134571"/>
            <a:ext cx="5388852" cy="4588857"/>
          </a:xfrm>
          <a:prstGeom prst="rect">
            <a:avLst/>
          </a:prstGeom>
        </p:spPr>
      </p:pic>
    </p:spTree>
    <p:extLst>
      <p:ext uri="{BB962C8B-B14F-4D97-AF65-F5344CB8AC3E}">
        <p14:creationId xmlns:p14="http://schemas.microsoft.com/office/powerpoint/2010/main" val="2315144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84D93-30E8-8248-498B-7678AACB1CEF}"/>
              </a:ext>
            </a:extLst>
          </p:cNvPr>
          <p:cNvSpPr>
            <a:spLocks noGrp="1"/>
          </p:cNvSpPr>
          <p:nvPr>
            <p:ph type="title"/>
          </p:nvPr>
        </p:nvSpPr>
        <p:spPr/>
        <p:txBody>
          <a:bodyPr>
            <a:normAutofit/>
          </a:bodyPr>
          <a:lstStyle/>
          <a:p>
            <a:r>
              <a:rPr lang="en-US" b="1" dirty="0">
                <a:latin typeface="Arial"/>
              </a:rPr>
              <a:t>10.3 M1 and M2 II</a:t>
            </a:r>
          </a:p>
        </p:txBody>
      </p:sp>
      <p:sp>
        <p:nvSpPr>
          <p:cNvPr id="5" name="Text Placeholder 2">
            <a:extLst>
              <a:ext uri="{FF2B5EF4-FFF2-40B4-BE49-F238E27FC236}">
                <a16:creationId xmlns:a16="http://schemas.microsoft.com/office/drawing/2014/main" id="{E8B31C36-CD13-14B4-14DA-20BFD61BDBBE}"/>
              </a:ext>
            </a:extLst>
          </p:cNvPr>
          <p:cNvSpPr>
            <a:spLocks noGrp="1"/>
          </p:cNvSpPr>
          <p:nvPr>
            <p:ph type="body" idx="1"/>
          </p:nvPr>
        </p:nvSpPr>
        <p:spPr>
          <a:xfrm>
            <a:off x="415599" y="1205948"/>
            <a:ext cx="11360800" cy="5261113"/>
          </a:xfrm>
        </p:spPr>
        <p:txBody>
          <a:bodyPr>
            <a:normAutofit fontScale="85000" lnSpcReduction="20000"/>
          </a:bodyPr>
          <a:lstStyle/>
          <a:p>
            <a:pPr marL="494665" indent="-342900"/>
            <a:r>
              <a:rPr lang="en-US" sz="2400" dirty="0">
                <a:latin typeface="Arial"/>
              </a:rPr>
              <a:t>In the table to the right are statistics for the banking sector in Canada (all numbers in billions of domestic currency).</a:t>
            </a:r>
          </a:p>
          <a:p>
            <a:pPr marL="494665" indent="-342900"/>
            <a:endParaRPr lang="en-US" sz="2400" dirty="0">
              <a:latin typeface="Arial"/>
            </a:endParaRPr>
          </a:p>
          <a:p>
            <a:pPr marL="494665" indent="-342900"/>
            <a:endParaRPr lang="en-US" sz="2400" dirty="0">
              <a:latin typeface="Arial"/>
            </a:endParaRPr>
          </a:p>
          <a:p>
            <a:pPr marL="494665" indent="-342900"/>
            <a:endParaRPr lang="en-US" sz="2400" dirty="0">
              <a:latin typeface="Arial"/>
            </a:endParaRPr>
          </a:p>
          <a:p>
            <a:pPr marL="494665" indent="-342900"/>
            <a:endParaRPr lang="en-US" sz="2400" dirty="0">
              <a:latin typeface="Arial"/>
            </a:endParaRPr>
          </a:p>
          <a:p>
            <a:pPr marL="494665" indent="-342900"/>
            <a:endParaRPr lang="en-US" sz="2400" dirty="0">
              <a:latin typeface="Arial"/>
            </a:endParaRPr>
          </a:p>
          <a:p>
            <a:pPr marL="494665" indent="-342900"/>
            <a:endParaRPr lang="en-US" sz="2400" dirty="0">
              <a:latin typeface="Arial"/>
            </a:endParaRPr>
          </a:p>
          <a:p>
            <a:pPr marL="494665" indent="-342900"/>
            <a:endParaRPr lang="en-US" sz="2400" dirty="0">
              <a:latin typeface="Arial"/>
            </a:endParaRPr>
          </a:p>
          <a:p>
            <a:pPr marL="494665" indent="-342900"/>
            <a:endParaRPr lang="en-US" sz="2400" dirty="0">
              <a:latin typeface="Arial"/>
            </a:endParaRPr>
          </a:p>
          <a:p>
            <a:pPr marL="494665" indent="-342900"/>
            <a:endParaRPr lang="en-US" sz="2400" dirty="0">
              <a:latin typeface="Arial"/>
            </a:endParaRPr>
          </a:p>
          <a:p>
            <a:pPr marL="494665" indent="-342900"/>
            <a:endParaRPr lang="en-US" sz="2400" dirty="0">
              <a:latin typeface="Arial"/>
            </a:endParaRPr>
          </a:p>
          <a:p>
            <a:pPr marL="494665" indent="-342900"/>
            <a:endParaRPr lang="en-US" sz="2400" dirty="0">
              <a:latin typeface="Arial"/>
            </a:endParaRPr>
          </a:p>
          <a:p>
            <a:pPr marL="151765" indent="0">
              <a:buNone/>
            </a:pPr>
            <a:r>
              <a:rPr lang="en-US" sz="2400" dirty="0">
                <a:latin typeface="Arial"/>
              </a:rPr>
              <a:t>Using the data:</a:t>
            </a:r>
          </a:p>
          <a:p>
            <a:pPr marL="151765" indent="0">
              <a:buNone/>
            </a:pPr>
            <a:endParaRPr lang="en-US" sz="2400" dirty="0">
              <a:latin typeface="Arial"/>
            </a:endParaRPr>
          </a:p>
          <a:p>
            <a:pPr marL="151765" indent="0">
              <a:buNone/>
            </a:pPr>
            <a:r>
              <a:rPr lang="en-US" sz="2400" dirty="0">
                <a:latin typeface="Arial"/>
              </a:rPr>
              <a:t>M1 = 1400 + 4 + 1200 = $2,604 billion</a:t>
            </a:r>
          </a:p>
          <a:p>
            <a:pPr marL="151765" indent="0">
              <a:buNone/>
            </a:pPr>
            <a:r>
              <a:rPr lang="en-US" sz="2400" dirty="0">
                <a:latin typeface="Arial"/>
              </a:rPr>
              <a:t>M2 = $2,604 + 8000 + 400 + 500 = $11,504 billion</a:t>
            </a:r>
            <a:endParaRPr lang="en-US" sz="2534" dirty="0">
              <a:latin typeface="Arial"/>
            </a:endParaRPr>
          </a:p>
          <a:p>
            <a:pPr marL="608965" indent="-456565">
              <a:lnSpc>
                <a:spcPct val="114999"/>
              </a:lnSpc>
            </a:pPr>
            <a:endParaRPr lang="en-US" sz="2400" dirty="0">
              <a:latin typeface="Arial"/>
            </a:endParaRPr>
          </a:p>
        </p:txBody>
      </p:sp>
      <p:graphicFrame>
        <p:nvGraphicFramePr>
          <p:cNvPr id="7" name="Table 7">
            <a:extLst>
              <a:ext uri="{FF2B5EF4-FFF2-40B4-BE49-F238E27FC236}">
                <a16:creationId xmlns:a16="http://schemas.microsoft.com/office/drawing/2014/main" id="{0F199B3A-7EB9-D2EB-BD44-84161479B6DE}"/>
              </a:ext>
            </a:extLst>
          </p:cNvPr>
          <p:cNvGraphicFramePr>
            <a:graphicFrameLocks noGrp="1"/>
          </p:cNvGraphicFramePr>
          <p:nvPr>
            <p:extLst>
              <p:ext uri="{D42A27DB-BD31-4B8C-83A1-F6EECF244321}">
                <p14:modId xmlns:p14="http://schemas.microsoft.com/office/powerpoint/2010/main" val="3679942313"/>
              </p:ext>
            </p:extLst>
          </p:nvPr>
        </p:nvGraphicFramePr>
        <p:xfrm>
          <a:off x="3485321" y="2074061"/>
          <a:ext cx="3922645" cy="2709877"/>
        </p:xfrm>
        <a:graphic>
          <a:graphicData uri="http://schemas.openxmlformats.org/drawingml/2006/table">
            <a:tbl>
              <a:tblPr firstRow="1" bandRow="1">
                <a:tableStyleId>{5940675A-B579-460E-94D1-54222C63F5DA}</a:tableStyleId>
              </a:tblPr>
              <a:tblGrid>
                <a:gridCol w="3207027">
                  <a:extLst>
                    <a:ext uri="{9D8B030D-6E8A-4147-A177-3AD203B41FA5}">
                      <a16:colId xmlns:a16="http://schemas.microsoft.com/office/drawing/2014/main" val="3923809973"/>
                    </a:ext>
                  </a:extLst>
                </a:gridCol>
                <a:gridCol w="715618">
                  <a:extLst>
                    <a:ext uri="{9D8B030D-6E8A-4147-A177-3AD203B41FA5}">
                      <a16:colId xmlns:a16="http://schemas.microsoft.com/office/drawing/2014/main" val="1788233087"/>
                    </a:ext>
                  </a:extLst>
                </a:gridCol>
              </a:tblGrid>
              <a:tr h="453571">
                <a:tc>
                  <a:txBody>
                    <a:bodyPr/>
                    <a:lstStyle/>
                    <a:p>
                      <a:r>
                        <a:rPr lang="en-CA" dirty="0"/>
                        <a:t>Coins and Currency</a:t>
                      </a:r>
                    </a:p>
                  </a:txBody>
                  <a:tcPr/>
                </a:tc>
                <a:tc>
                  <a:txBody>
                    <a:bodyPr/>
                    <a:lstStyle/>
                    <a:p>
                      <a:pPr algn="r"/>
                      <a:r>
                        <a:rPr lang="en-CA" dirty="0"/>
                        <a:t>1400</a:t>
                      </a:r>
                    </a:p>
                  </a:txBody>
                  <a:tcPr/>
                </a:tc>
                <a:extLst>
                  <a:ext uri="{0D108BD9-81ED-4DB2-BD59-A6C34878D82A}">
                    <a16:rowId xmlns:a16="http://schemas.microsoft.com/office/drawing/2014/main" val="3911219052"/>
                  </a:ext>
                </a:extLst>
              </a:tr>
              <a:tr h="453571">
                <a:tc>
                  <a:txBody>
                    <a:bodyPr/>
                    <a:lstStyle/>
                    <a:p>
                      <a:r>
                        <a:rPr lang="en-CA" noProof="0" dirty="0" err="1"/>
                        <a:t>Chequable</a:t>
                      </a:r>
                      <a:r>
                        <a:rPr lang="en-CA" dirty="0"/>
                        <a:t> Deposits</a:t>
                      </a:r>
                    </a:p>
                  </a:txBody>
                  <a:tcPr/>
                </a:tc>
                <a:tc>
                  <a:txBody>
                    <a:bodyPr/>
                    <a:lstStyle/>
                    <a:p>
                      <a:pPr algn="r"/>
                      <a:r>
                        <a:rPr lang="en-CA" dirty="0"/>
                        <a:t>4</a:t>
                      </a:r>
                    </a:p>
                  </a:txBody>
                  <a:tcPr/>
                </a:tc>
                <a:extLst>
                  <a:ext uri="{0D108BD9-81ED-4DB2-BD59-A6C34878D82A}">
                    <a16:rowId xmlns:a16="http://schemas.microsoft.com/office/drawing/2014/main" val="4291888661"/>
                  </a:ext>
                </a:extLst>
              </a:tr>
              <a:tr h="453571">
                <a:tc>
                  <a:txBody>
                    <a:bodyPr/>
                    <a:lstStyle/>
                    <a:p>
                      <a:r>
                        <a:rPr lang="en-CA" dirty="0"/>
                        <a:t>Traveller’s Cheques</a:t>
                      </a:r>
                    </a:p>
                  </a:txBody>
                  <a:tcPr/>
                </a:tc>
                <a:tc>
                  <a:txBody>
                    <a:bodyPr/>
                    <a:lstStyle/>
                    <a:p>
                      <a:pPr algn="r"/>
                      <a:r>
                        <a:rPr lang="en-CA" dirty="0"/>
                        <a:t>1200</a:t>
                      </a:r>
                    </a:p>
                  </a:txBody>
                  <a:tcPr/>
                </a:tc>
                <a:extLst>
                  <a:ext uri="{0D108BD9-81ED-4DB2-BD59-A6C34878D82A}">
                    <a16:rowId xmlns:a16="http://schemas.microsoft.com/office/drawing/2014/main" val="4056558325"/>
                  </a:ext>
                </a:extLst>
              </a:tr>
              <a:tr h="453571">
                <a:tc>
                  <a:txBody>
                    <a:bodyPr/>
                    <a:lstStyle/>
                    <a:p>
                      <a:r>
                        <a:rPr lang="en-CA" dirty="0"/>
                        <a:t>Savings Accounts</a:t>
                      </a:r>
                    </a:p>
                  </a:txBody>
                  <a:tcPr/>
                </a:tc>
                <a:tc>
                  <a:txBody>
                    <a:bodyPr/>
                    <a:lstStyle/>
                    <a:p>
                      <a:pPr algn="r"/>
                      <a:r>
                        <a:rPr lang="en-CA" dirty="0"/>
                        <a:t>8000</a:t>
                      </a:r>
                    </a:p>
                  </a:txBody>
                  <a:tcPr/>
                </a:tc>
                <a:extLst>
                  <a:ext uri="{0D108BD9-81ED-4DB2-BD59-A6C34878D82A}">
                    <a16:rowId xmlns:a16="http://schemas.microsoft.com/office/drawing/2014/main" val="1721040260"/>
                  </a:ext>
                </a:extLst>
              </a:tr>
              <a:tr h="442022">
                <a:tc>
                  <a:txBody>
                    <a:bodyPr/>
                    <a:lstStyle/>
                    <a:p>
                      <a:r>
                        <a:rPr lang="en-CA" dirty="0"/>
                        <a:t>Money Market Mutual Funds</a:t>
                      </a:r>
                    </a:p>
                  </a:txBody>
                  <a:tcPr/>
                </a:tc>
                <a:tc>
                  <a:txBody>
                    <a:bodyPr/>
                    <a:lstStyle/>
                    <a:p>
                      <a:pPr algn="r"/>
                      <a:r>
                        <a:rPr lang="en-CA" dirty="0"/>
                        <a:t>400</a:t>
                      </a:r>
                    </a:p>
                  </a:txBody>
                  <a:tcPr/>
                </a:tc>
                <a:extLst>
                  <a:ext uri="{0D108BD9-81ED-4DB2-BD59-A6C34878D82A}">
                    <a16:rowId xmlns:a16="http://schemas.microsoft.com/office/drawing/2014/main" val="3949818088"/>
                  </a:ext>
                </a:extLst>
              </a:tr>
              <a:tr h="453571">
                <a:tc>
                  <a:txBody>
                    <a:bodyPr/>
                    <a:lstStyle/>
                    <a:p>
                      <a:r>
                        <a:rPr lang="en-CA" dirty="0"/>
                        <a:t>Term Deposits</a:t>
                      </a:r>
                    </a:p>
                  </a:txBody>
                  <a:tcPr/>
                </a:tc>
                <a:tc>
                  <a:txBody>
                    <a:bodyPr/>
                    <a:lstStyle/>
                    <a:p>
                      <a:pPr algn="r"/>
                      <a:r>
                        <a:rPr lang="en-CA" dirty="0"/>
                        <a:t>500</a:t>
                      </a:r>
                    </a:p>
                  </a:txBody>
                  <a:tcPr/>
                </a:tc>
                <a:extLst>
                  <a:ext uri="{0D108BD9-81ED-4DB2-BD59-A6C34878D82A}">
                    <a16:rowId xmlns:a16="http://schemas.microsoft.com/office/drawing/2014/main" val="3240098371"/>
                  </a:ext>
                </a:extLst>
              </a:tr>
            </a:tbl>
          </a:graphicData>
        </a:graphic>
      </p:graphicFrame>
    </p:spTree>
    <p:extLst>
      <p:ext uri="{BB962C8B-B14F-4D97-AF65-F5344CB8AC3E}">
        <p14:creationId xmlns:p14="http://schemas.microsoft.com/office/powerpoint/2010/main" val="2657099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1740-9571-F2ED-EE5E-FE2F9AC255B7}"/>
              </a:ext>
            </a:extLst>
          </p:cNvPr>
          <p:cNvSpPr>
            <a:spLocks noGrp="1"/>
          </p:cNvSpPr>
          <p:nvPr>
            <p:ph type="title"/>
          </p:nvPr>
        </p:nvSpPr>
        <p:spPr/>
        <p:txBody>
          <a:bodyPr/>
          <a:lstStyle/>
          <a:p>
            <a:r>
              <a:rPr lang="en-US" b="1" dirty="0">
                <a:latin typeface="Arial"/>
              </a:rPr>
              <a:t>10.3 M1 and M2 III</a:t>
            </a:r>
            <a:endParaRPr lang="en-CA" dirty="0"/>
          </a:p>
        </p:txBody>
      </p:sp>
      <p:pic>
        <p:nvPicPr>
          <p:cNvPr id="4" name="Picture 3" descr="Money Supply M1 in Canada described below">
            <a:extLst>
              <a:ext uri="{FF2B5EF4-FFF2-40B4-BE49-F238E27FC236}">
                <a16:creationId xmlns:a16="http://schemas.microsoft.com/office/drawing/2014/main" id="{9F9E3CA8-9E02-4921-4C85-AC6B4B535F39}"/>
              </a:ext>
            </a:extLst>
          </p:cNvPr>
          <p:cNvPicPr>
            <a:picLocks noChangeAspect="1"/>
          </p:cNvPicPr>
          <p:nvPr/>
        </p:nvPicPr>
        <p:blipFill>
          <a:blip r:embed="rId2"/>
          <a:stretch>
            <a:fillRect/>
          </a:stretch>
        </p:blipFill>
        <p:spPr>
          <a:xfrm>
            <a:off x="190313" y="1842053"/>
            <a:ext cx="5798008" cy="2780886"/>
          </a:xfrm>
          <a:prstGeom prst="rect">
            <a:avLst/>
          </a:prstGeom>
        </p:spPr>
      </p:pic>
      <p:pic>
        <p:nvPicPr>
          <p:cNvPr id="6" name="Picture 5" descr="Money Supply M2 in Canada described below">
            <a:extLst>
              <a:ext uri="{FF2B5EF4-FFF2-40B4-BE49-F238E27FC236}">
                <a16:creationId xmlns:a16="http://schemas.microsoft.com/office/drawing/2014/main" id="{B0B46636-00A9-E5DE-EC2E-DE34A7269CBE}"/>
              </a:ext>
            </a:extLst>
          </p:cNvPr>
          <p:cNvPicPr>
            <a:picLocks noChangeAspect="1"/>
          </p:cNvPicPr>
          <p:nvPr/>
        </p:nvPicPr>
        <p:blipFill>
          <a:blip r:embed="rId3"/>
          <a:stretch>
            <a:fillRect/>
          </a:stretch>
        </p:blipFill>
        <p:spPr>
          <a:xfrm>
            <a:off x="6203680" y="1842053"/>
            <a:ext cx="5798007" cy="2941982"/>
          </a:xfrm>
          <a:prstGeom prst="rect">
            <a:avLst/>
          </a:prstGeom>
        </p:spPr>
      </p:pic>
      <p:sp>
        <p:nvSpPr>
          <p:cNvPr id="7" name="TextBox 6">
            <a:extLst>
              <a:ext uri="{FF2B5EF4-FFF2-40B4-BE49-F238E27FC236}">
                <a16:creationId xmlns:a16="http://schemas.microsoft.com/office/drawing/2014/main" id="{A80DED5E-8C98-4694-7BC3-EF097E1152CE}"/>
              </a:ext>
            </a:extLst>
          </p:cNvPr>
          <p:cNvSpPr txBox="1"/>
          <p:nvPr/>
        </p:nvSpPr>
        <p:spPr>
          <a:xfrm>
            <a:off x="283080" y="4784035"/>
            <a:ext cx="5349096" cy="830997"/>
          </a:xfrm>
          <a:prstGeom prst="rect">
            <a:avLst/>
          </a:prstGeom>
          <a:noFill/>
        </p:spPr>
        <p:txBody>
          <a:bodyPr wrap="square" rtlCol="0">
            <a:spAutoFit/>
          </a:bodyPr>
          <a:lstStyle/>
          <a:p>
            <a:pPr algn="ctr"/>
            <a:r>
              <a:rPr lang="en-CA" sz="1600" i="1" dirty="0">
                <a:solidFill>
                  <a:schemeClr val="tx2"/>
                </a:solidFill>
              </a:rPr>
              <a:t>Money Supply M1 in Canada decreased to 1,557,237 CAD in November 2022 from 1,566,375 CAD in October of 2022</a:t>
            </a:r>
          </a:p>
        </p:txBody>
      </p:sp>
      <p:sp>
        <p:nvSpPr>
          <p:cNvPr id="9" name="TextBox 8">
            <a:extLst>
              <a:ext uri="{FF2B5EF4-FFF2-40B4-BE49-F238E27FC236}">
                <a16:creationId xmlns:a16="http://schemas.microsoft.com/office/drawing/2014/main" id="{8291D3AD-92B6-058B-E905-889499BB0F1F}"/>
              </a:ext>
            </a:extLst>
          </p:cNvPr>
          <p:cNvSpPr txBox="1"/>
          <p:nvPr/>
        </p:nvSpPr>
        <p:spPr>
          <a:xfrm>
            <a:off x="6203680" y="4744279"/>
            <a:ext cx="5349096" cy="830997"/>
          </a:xfrm>
          <a:prstGeom prst="rect">
            <a:avLst/>
          </a:prstGeom>
          <a:noFill/>
        </p:spPr>
        <p:txBody>
          <a:bodyPr wrap="square" rtlCol="0">
            <a:spAutoFit/>
          </a:bodyPr>
          <a:lstStyle/>
          <a:p>
            <a:pPr algn="ctr"/>
            <a:r>
              <a:rPr lang="en-CA" sz="1600" i="1" dirty="0">
                <a:solidFill>
                  <a:schemeClr val="tx2"/>
                </a:solidFill>
              </a:rPr>
              <a:t>Money Supply M2 in Canada increased to 2,384,951 CAD in November 2022 from 2,376,916 CAD in October of 2022.</a:t>
            </a:r>
          </a:p>
        </p:txBody>
      </p:sp>
    </p:spTree>
    <p:extLst>
      <p:ext uri="{BB962C8B-B14F-4D97-AF65-F5344CB8AC3E}">
        <p14:creationId xmlns:p14="http://schemas.microsoft.com/office/powerpoint/2010/main" val="3417214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1B720-BA72-9227-58FB-499B6BDC1580}"/>
              </a:ext>
            </a:extLst>
          </p:cNvPr>
          <p:cNvSpPr>
            <a:spLocks noGrp="1"/>
          </p:cNvSpPr>
          <p:nvPr>
            <p:ph type="title"/>
          </p:nvPr>
        </p:nvSpPr>
        <p:spPr/>
        <p:txBody>
          <a:bodyPr>
            <a:normAutofit/>
          </a:bodyPr>
          <a:lstStyle/>
          <a:p>
            <a:r>
              <a:rPr lang="en-US" b="1" dirty="0">
                <a:latin typeface="Arial"/>
              </a:rPr>
              <a:t>10.4 Banks and Financial Intermediaries</a:t>
            </a:r>
          </a:p>
        </p:txBody>
      </p:sp>
      <p:sp>
        <p:nvSpPr>
          <p:cNvPr id="3" name="Text Placeholder 2">
            <a:extLst>
              <a:ext uri="{FF2B5EF4-FFF2-40B4-BE49-F238E27FC236}">
                <a16:creationId xmlns:a16="http://schemas.microsoft.com/office/drawing/2014/main" id="{5AFE1400-E641-C9E6-9F35-08B26AA2C212}"/>
              </a:ext>
            </a:extLst>
          </p:cNvPr>
          <p:cNvSpPr>
            <a:spLocks noGrp="1"/>
          </p:cNvSpPr>
          <p:nvPr>
            <p:ph type="body" idx="1"/>
          </p:nvPr>
        </p:nvSpPr>
        <p:spPr>
          <a:xfrm>
            <a:off x="415600" y="1639833"/>
            <a:ext cx="11140524" cy="4671500"/>
          </a:xfrm>
        </p:spPr>
        <p:txBody>
          <a:bodyPr>
            <a:normAutofit/>
          </a:bodyPr>
          <a:lstStyle/>
          <a:p>
            <a:pPr marL="608965" indent="-456565">
              <a:lnSpc>
                <a:spcPct val="114999"/>
              </a:lnSpc>
            </a:pPr>
            <a:r>
              <a:rPr lang="en-CA" sz="2400" dirty="0">
                <a:latin typeface="Arial"/>
              </a:rPr>
              <a:t>An institution that amasses funds from one group and makes them available to another is called a financial intermediary.</a:t>
            </a:r>
          </a:p>
          <a:p>
            <a:pPr marL="1218550" lvl="1" indent="-456565">
              <a:lnSpc>
                <a:spcPct val="114999"/>
              </a:lnSpc>
            </a:pPr>
            <a:r>
              <a:rPr lang="en-CA" sz="2400" dirty="0">
                <a:latin typeface="Arial"/>
              </a:rPr>
              <a:t>Examples include pension funds and insurance companies.</a:t>
            </a:r>
          </a:p>
          <a:p>
            <a:pPr marL="1218550" lvl="1" indent="-456565">
              <a:lnSpc>
                <a:spcPct val="114999"/>
              </a:lnSpc>
            </a:pPr>
            <a:endParaRPr lang="en-CA" sz="2400" dirty="0">
              <a:latin typeface="Arial"/>
            </a:endParaRPr>
          </a:p>
          <a:p>
            <a:pPr marL="608965" indent="-456565">
              <a:lnSpc>
                <a:spcPct val="114999"/>
              </a:lnSpc>
            </a:pPr>
            <a:r>
              <a:rPr lang="en-CA" sz="2400" dirty="0">
                <a:latin typeface="Arial"/>
              </a:rPr>
              <a:t>Banks have a particularly important role as financial intermediaries.</a:t>
            </a:r>
          </a:p>
          <a:p>
            <a:pPr marL="1218550" lvl="1" indent="-456565">
              <a:lnSpc>
                <a:spcPct val="114999"/>
              </a:lnSpc>
            </a:pPr>
            <a:r>
              <a:rPr lang="en-CA" sz="2400" dirty="0">
                <a:latin typeface="Arial"/>
              </a:rPr>
              <a:t>Depositors’ money is accepted and lent to borrowers</a:t>
            </a:r>
          </a:p>
          <a:p>
            <a:pPr marL="1218550" lvl="1" indent="-456565">
              <a:lnSpc>
                <a:spcPct val="114999"/>
              </a:lnSpc>
            </a:pPr>
            <a:r>
              <a:rPr lang="en-CA" sz="2400" dirty="0">
                <a:latin typeface="Arial"/>
              </a:rPr>
              <a:t>Interest earns on loans allows banks to pay interest to depositors, cover operating costs, and earn a profit.</a:t>
            </a:r>
          </a:p>
          <a:p>
            <a:pPr marL="1218550" lvl="1" indent="-456565">
              <a:lnSpc>
                <a:spcPct val="114999"/>
              </a:lnSpc>
            </a:pPr>
            <a:r>
              <a:rPr lang="en-CA" sz="2400" dirty="0">
                <a:latin typeface="Arial"/>
              </a:rPr>
              <a:t>Customers can open chequing accounts creating </a:t>
            </a:r>
            <a:r>
              <a:rPr lang="en-CA" sz="2400" dirty="0" err="1">
                <a:latin typeface="Arial"/>
              </a:rPr>
              <a:t>chequable</a:t>
            </a:r>
            <a:r>
              <a:rPr lang="en-CA" sz="2400" dirty="0">
                <a:latin typeface="Arial"/>
              </a:rPr>
              <a:t> deposits.</a:t>
            </a:r>
            <a:endParaRPr lang="en-US" sz="2400" dirty="0">
              <a:latin typeface="Arial"/>
            </a:endParaRPr>
          </a:p>
          <a:p>
            <a:pPr marL="608965" indent="-456565">
              <a:lnSpc>
                <a:spcPct val="114999"/>
              </a:lnSpc>
            </a:pPr>
            <a:endParaRPr lang="en-US" sz="2400" dirty="0"/>
          </a:p>
        </p:txBody>
      </p:sp>
    </p:spTree>
    <p:extLst>
      <p:ext uri="{BB962C8B-B14F-4D97-AF65-F5344CB8AC3E}">
        <p14:creationId xmlns:p14="http://schemas.microsoft.com/office/powerpoint/2010/main" val="390219891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4F16B0183A5B4CBA56991B9C070CC1" ma:contentTypeVersion="12" ma:contentTypeDescription="Create a new document." ma:contentTypeScope="" ma:versionID="cfd144b5c3eab936fcfc1b959fd30704">
  <xsd:schema xmlns:xsd="http://www.w3.org/2001/XMLSchema" xmlns:xs="http://www.w3.org/2001/XMLSchema" xmlns:p="http://schemas.microsoft.com/office/2006/metadata/properties" xmlns:ns3="3bcca7c6-e078-4369-806b-4ead88abfa08" xmlns:ns4="8d9f5a15-a802-46f3-973e-7937d604f1b8" targetNamespace="http://schemas.microsoft.com/office/2006/metadata/properties" ma:root="true" ma:fieldsID="c0c7d8e9bb60af3e7f02ff9072959712" ns3:_="" ns4:_="">
    <xsd:import namespace="3bcca7c6-e078-4369-806b-4ead88abfa08"/>
    <xsd:import namespace="8d9f5a15-a802-46f3-973e-7937d604f1b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cca7c6-e078-4369-806b-4ead88abfa0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9f5a15-a802-46f3-973e-7937d604f1b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_activity" ma:index="19"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8d9f5a15-a802-46f3-973e-7937d604f1b8" xsi:nil="true"/>
  </documentManagement>
</p:properties>
</file>

<file path=customXml/itemProps1.xml><?xml version="1.0" encoding="utf-8"?>
<ds:datastoreItem xmlns:ds="http://schemas.openxmlformats.org/officeDocument/2006/customXml" ds:itemID="{6B566F70-D2CE-49DA-B308-F5331FE720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cca7c6-e078-4369-806b-4ead88abfa08"/>
    <ds:schemaRef ds:uri="8d9f5a15-a802-46f3-973e-7937d604f1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59E331D-0D7F-4C87-8DD4-F54774DE1BB7}">
  <ds:schemaRefs>
    <ds:schemaRef ds:uri="http://schemas.microsoft.com/sharepoint/v3/contenttype/forms"/>
  </ds:schemaRefs>
</ds:datastoreItem>
</file>

<file path=customXml/itemProps3.xml><?xml version="1.0" encoding="utf-8"?>
<ds:datastoreItem xmlns:ds="http://schemas.openxmlformats.org/officeDocument/2006/customXml" ds:itemID="{047C79C5-6428-4A81-A49F-935E73BC5F61}">
  <ds:schemaRefs>
    <ds:schemaRef ds:uri="http://schemas.microsoft.com/office/2006/documentManagement/types"/>
    <ds:schemaRef ds:uri="http://purl.org/dc/dcmitype/"/>
    <ds:schemaRef ds:uri="3bcca7c6-e078-4369-806b-4ead88abfa08"/>
    <ds:schemaRef ds:uri="8d9f5a15-a802-46f3-973e-7937d604f1b8"/>
    <ds:schemaRef ds:uri="http://purl.org/dc/elements/1.1/"/>
    <ds:schemaRef ds:uri="http://purl.org/dc/terms/"/>
    <ds:schemaRef ds:uri="http://schemas.microsoft.com/office/infopath/2007/PartnerControls"/>
    <ds:schemaRef ds:uri="http://www.w3.org/XML/1998/namespace"/>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6017</TotalTime>
  <Words>2354</Words>
  <Application>Microsoft Office PowerPoint</Application>
  <PresentationFormat>Widescreen</PresentationFormat>
  <Paragraphs>218</Paragraphs>
  <Slides>25</Slides>
  <Notes>17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Arial</vt:lpstr>
      <vt:lpstr>Calibri</vt:lpstr>
      <vt:lpstr>Calibri Light</vt:lpstr>
      <vt:lpstr>Cambria Math</vt:lpstr>
      <vt:lpstr>Roboto</vt:lpstr>
      <vt:lpstr>office theme</vt:lpstr>
      <vt:lpstr>Geometric</vt:lpstr>
      <vt:lpstr>Principles of Macroeconomics</vt:lpstr>
      <vt:lpstr>Learning Outcomes</vt:lpstr>
      <vt:lpstr>10.1 Functions of Money </vt:lpstr>
      <vt:lpstr>10.2 Commodity vs Fiat Money</vt:lpstr>
      <vt:lpstr>10.3 Measuring Money </vt:lpstr>
      <vt:lpstr>10.3 M1 and M2 I</vt:lpstr>
      <vt:lpstr>10.3 M1 and M2 II</vt:lpstr>
      <vt:lpstr>10.3 M1 and M2 III</vt:lpstr>
      <vt:lpstr>10.4 Banks and Financial Intermediaries</vt:lpstr>
      <vt:lpstr>10.4 How Banks Create Money: 100% Reserve System </vt:lpstr>
      <vt:lpstr>10.4 How Banks Create Money: Fractional Reserve System I</vt:lpstr>
      <vt:lpstr>10.4 How Banks Create Money: Fractional Reserve System II</vt:lpstr>
      <vt:lpstr>10.4 The Money Multiplier   </vt:lpstr>
      <vt:lpstr>10.5 Bank of Canada</vt:lpstr>
      <vt:lpstr>10.5 Overnight Interest Rate I</vt:lpstr>
      <vt:lpstr>10.5 Overnight Interest Rate II </vt:lpstr>
      <vt:lpstr>10.5 Open Market Operations I</vt:lpstr>
      <vt:lpstr>10.5 Open Market Operations II</vt:lpstr>
      <vt:lpstr>10.6 Overnight Rate and its Implications on the Economy I </vt:lpstr>
      <vt:lpstr>10.6 Overnight Rate and its Implications on the Economy II </vt:lpstr>
      <vt:lpstr>10.7 The Equation of Exchange I </vt:lpstr>
      <vt:lpstr>10.7 The Equation of Exchange - Example </vt:lpstr>
      <vt:lpstr>10.7 Money, Nominal GDP, and Price-Level Changes I </vt:lpstr>
      <vt:lpstr>10.7 Money, Nominal GDP, and Price-Level Changes II </vt:lpstr>
      <vt:lpstr>10.8 Key Terms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Steeves, Catherine</dc:creator>
  <cp:lastModifiedBy>Steeves, Catherine</cp:lastModifiedBy>
  <cp:revision>69</cp:revision>
  <dcterms:created xsi:type="dcterms:W3CDTF">2023-03-02T19:13:04Z</dcterms:created>
  <dcterms:modified xsi:type="dcterms:W3CDTF">2023-04-06T17:41:27Z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0x010100F64F16B0183A5B4CBA56991B9C070CC1</vt:lpwstr>
  </property>
</Properties>
</file>