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26_7980C469.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0"/>
  </p:notesMasterIdLst>
  <p:sldIdLst>
    <p:sldId id="256" r:id="rId5"/>
    <p:sldId id="258" r:id="rId6"/>
    <p:sldId id="287" r:id="rId7"/>
    <p:sldId id="288" r:id="rId8"/>
    <p:sldId id="289" r:id="rId9"/>
    <p:sldId id="290" r:id="rId10"/>
    <p:sldId id="291" r:id="rId11"/>
    <p:sldId id="292" r:id="rId12"/>
    <p:sldId id="320" r:id="rId13"/>
    <p:sldId id="293" r:id="rId14"/>
    <p:sldId id="294" r:id="rId15"/>
    <p:sldId id="295" r:id="rId16"/>
    <p:sldId id="296" r:id="rId17"/>
    <p:sldId id="297" r:id="rId18"/>
    <p:sldId id="298" r:id="rId19"/>
    <p:sldId id="322" r:id="rId20"/>
    <p:sldId id="299" r:id="rId21"/>
    <p:sldId id="300" r:id="rId22"/>
    <p:sldId id="301" r:id="rId23"/>
    <p:sldId id="321" r:id="rId24"/>
    <p:sldId id="302" r:id="rId25"/>
    <p:sldId id="303" r:id="rId26"/>
    <p:sldId id="309" r:id="rId27"/>
    <p:sldId id="310" r:id="rId28"/>
    <p:sldId id="311" r:id="rId29"/>
    <p:sldId id="312" r:id="rId30"/>
    <p:sldId id="305" r:id="rId31"/>
    <p:sldId id="313" r:id="rId32"/>
    <p:sldId id="314" r:id="rId33"/>
    <p:sldId id="315" r:id="rId34"/>
    <p:sldId id="316" r:id="rId35"/>
    <p:sldId id="317" r:id="rId36"/>
    <p:sldId id="318" r:id="rId37"/>
    <p:sldId id="319" r:id="rId38"/>
    <p:sldId id="308"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Montserrat" pitchFamily="2" charset="77"/>
      <p:regular r:id="rId45"/>
      <p:bold r:id="rId46"/>
      <p:italic r:id="rId47"/>
      <p:boldItalic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2D2764-50E1-A64F-1F75-F118BF1BA5DD}" name="Roch, Shauna" initials="RS" userId="S::sroch@fanshawec.ca::05ca025a-1219-4008-8ea7-6708a3b6b1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E57D6-3488-57D3-2E2E-8B92C3F4098B}" v="4" dt="2022-09-28T15:43:27.693"/>
    <p1510:client id="{13DB2B80-8794-1F27-3A70-EACC538C787D}" v="113" dt="2022-10-04T17:37:52.115"/>
    <p1510:client id="{2A24BB47-1BFE-B5BA-0BE5-BEAD21976AF5}" v="194" dt="2022-09-29T14:53:08.300"/>
    <p1510:client id="{307FB03B-21D8-A271-31DB-F5E33CBAC400}" v="570" dt="2022-09-29T16:54:29.427"/>
    <p1510:client id="{91320E04-C77A-1931-4D2F-6D34F35E14B3}" v="142" dt="2022-09-28T20:01:47.358"/>
    <p1510:client id="{A9A7BC20-2D59-3857-76D7-5AE32FFD6A8B}" v="360" dt="2022-07-26T14:53:50.070"/>
    <p1510:client id="{AA8FCB94-BF65-E816-ED59-348ED5CD65A6}" v="45" dt="2022-10-05T15:12:22.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p:cViewPr varScale="1">
        <p:scale>
          <a:sx n="143" d="100"/>
          <a:sy n="143" d="100"/>
        </p:scale>
        <p:origin x="76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s>
</file>

<file path=ppt/comments/modernComment_126_7980C469.xml><?xml version="1.0" encoding="utf-8"?>
<p188:cmLst xmlns:a="http://schemas.openxmlformats.org/drawingml/2006/main" xmlns:r="http://schemas.openxmlformats.org/officeDocument/2006/relationships" xmlns:p188="http://schemas.microsoft.com/office/powerpoint/2018/8/main">
  <p188:cm id="{0D98CFE8-D6EB-4C1E-8737-2806AB824FE5}" authorId="{592D2764-50E1-A64F-1F75-F118BF1BA5DD}" status="resolved" created="2022-09-29T14:41:25.698" complete="100000">
    <pc:sldMkLst xmlns:pc="http://schemas.microsoft.com/office/powerpoint/2013/main/command">
      <pc:docMk/>
      <pc:sldMk cId="2038482025" sldId="294"/>
    </pc:sldMkLst>
    <p188:txBody>
      <a:bodyPr/>
      <a:lstStyle/>
      <a:p>
        <a:r>
          <a:rPr lang="en-US"/>
          <a:t>add inferior and normal goods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Refer to Fig 3.3, when the price of tea, a substitute for coffee falls, less coffee is demanded at each price, as people substitute away from coffee because tea is relatively cheaper. The result is a shift in demand from the original curve D1 to D3. The quantity of coffee demanded at a price of $6 per pound falls from 25 million pounds per month (point A) to 15 million pounds per month (point A″). </a:t>
            </a:r>
            <a:endParaRPr lang="en-CA" dirty="0"/>
          </a:p>
        </p:txBody>
      </p:sp>
    </p:spTree>
    <p:extLst>
      <p:ext uri="{BB962C8B-B14F-4D97-AF65-F5344CB8AC3E}">
        <p14:creationId xmlns:p14="http://schemas.microsoft.com/office/powerpoint/2010/main" val="367544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b="0" i="0" dirty="0">
                <a:solidFill>
                  <a:srgbClr val="373D3F"/>
                </a:solidFill>
                <a:effectLst/>
                <a:latin typeface="Montserrat" panose="00000500000000000000" pitchFamily="2" charset="0"/>
              </a:rPr>
              <a:t>As incomes rise, for example, people tend to consume more fresh fruit but less canned fruit. A good for which demand increases when income increases is called a normal good. A good for which demand decreases when income increases is called an inferior good. An increase in income shifts the demand curve for fresh fruit (a </a:t>
            </a:r>
            <a:r>
              <a:rPr lang="en-US" b="1" i="0" dirty="0">
                <a:solidFill>
                  <a:srgbClr val="373D3F"/>
                </a:solidFill>
                <a:effectLst/>
                <a:latin typeface="Montserrat" panose="00000500000000000000" pitchFamily="2" charset="0"/>
              </a:rPr>
              <a:t>normal</a:t>
            </a:r>
            <a:r>
              <a:rPr lang="en-US" b="0" i="0" dirty="0">
                <a:solidFill>
                  <a:srgbClr val="373D3F"/>
                </a:solidFill>
                <a:effectLst/>
                <a:latin typeface="Montserrat" panose="00000500000000000000" pitchFamily="2" charset="0"/>
              </a:rPr>
              <a:t> good) to the right; it shifts the demand curve for canned fruit (an </a:t>
            </a:r>
            <a:r>
              <a:rPr lang="en-US" b="1" i="0" dirty="0">
                <a:solidFill>
                  <a:srgbClr val="373D3F"/>
                </a:solidFill>
                <a:effectLst/>
                <a:latin typeface="Montserrat" panose="00000500000000000000" pitchFamily="2" charset="0"/>
              </a:rPr>
              <a:t>inferior</a:t>
            </a:r>
            <a:r>
              <a:rPr lang="en-US" b="0" i="0" dirty="0">
                <a:solidFill>
                  <a:srgbClr val="373D3F"/>
                </a:solidFill>
                <a:effectLst/>
                <a:latin typeface="Montserrat" panose="00000500000000000000" pitchFamily="2" charset="0"/>
              </a:rPr>
              <a:t> good) to the left.</a:t>
            </a:r>
          </a:p>
          <a:p>
            <a:endParaRPr lang="en-CA" dirty="0"/>
          </a:p>
        </p:txBody>
      </p:sp>
    </p:spTree>
    <p:extLst>
      <p:ext uri="{BB962C8B-B14F-4D97-AF65-F5344CB8AC3E}">
        <p14:creationId xmlns:p14="http://schemas.microsoft.com/office/powerpoint/2010/main" val="20910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51197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The consumption of goods that can be easily stored, or whose consumption can be postponed, is strongly affected by buyer expectations. The expectation of newer TV technologies, such as high-definition TV, could slow down sales of regular TVs. If people expect gasoline prices to rise tomorrow, they will fill up their tanks today to try to beat the price increase. The same will be true for goods such as automobiles and washing machines: an expectation of higher prices in the future will lead to more purchases today. If the price of a good is expected to fall, however, people are likely to reduce their purchases today and await tomorrow’s lower prices. The expectation that computer prices will fall, for example, can reduce current demand.</a:t>
            </a:r>
          </a:p>
          <a:p>
            <a:pPr marL="158750" indent="0">
              <a:buNone/>
            </a:pPr>
            <a:endParaRPr lang="en-CA" dirty="0"/>
          </a:p>
        </p:txBody>
      </p:sp>
    </p:spTree>
    <p:extLst>
      <p:ext uri="{BB962C8B-B14F-4D97-AF65-F5344CB8AC3E}">
        <p14:creationId xmlns:p14="http://schemas.microsoft.com/office/powerpoint/2010/main" val="1735367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91130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The information given in a supply schedule in Fig 3.5 can be presented with a supply curve, which is a graphical representation of a supply schedule, as shown in Fig 3.6. A supply curve thus shows the relationship between the price and quantity supplied of a good or service during a particular period, all other things unchanged. Because the relationship between price and quantity supplied is generally positive, supply curves are generally upward sloping.</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A change in price causes a movement </a:t>
            </a:r>
            <a:r>
              <a:rPr lang="en-US" b="1" i="0" dirty="0">
                <a:solidFill>
                  <a:srgbClr val="373D3F"/>
                </a:solidFill>
                <a:effectLst/>
                <a:latin typeface="Montserrat" panose="00000500000000000000" pitchFamily="2" charset="0"/>
              </a:rPr>
              <a:t>along</a:t>
            </a:r>
            <a:r>
              <a:rPr lang="en-US" b="0" i="0" dirty="0">
                <a:solidFill>
                  <a:srgbClr val="373D3F"/>
                </a:solidFill>
                <a:effectLst/>
                <a:latin typeface="Montserrat" panose="00000500000000000000" pitchFamily="2" charset="0"/>
              </a:rPr>
              <a:t> the supply curve; such a movement is called a change in quantity supplied. As is the case with a change in quantity demanded, a change in quantity supplied does not shift the supply curve. By definition, it is a movement along the supply curve. For example, if the price rises from $6 per pound to $7 per pound, the quantity supplied rises from 25 million pounds per month to 30 million pounds per month. That’s a movement from point A to point B along the supply curve in Fig 3.6. </a:t>
            </a:r>
          </a:p>
          <a:p>
            <a:endParaRPr lang="en-CA" dirty="0"/>
          </a:p>
        </p:txBody>
      </p:sp>
    </p:spTree>
    <p:extLst>
      <p:ext uri="{BB962C8B-B14F-4D97-AF65-F5344CB8AC3E}">
        <p14:creationId xmlns:p14="http://schemas.microsoft.com/office/powerpoint/2010/main" val="2216532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21159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An event that reduces the quantity supplied at each price shifts the supply curve to the left. Adverse weather such as excessive rain that reduces the yields from coffee plants are examples of events that might reduce supply. Fig 3.8 shows a reduction in the supply of coffee. We see in the supply schedule that the quantity of coffee supplied falls by 10 million pounds of coffee per month at each price. The supply curve thus shifts from S1 to S3.</a:t>
            </a:r>
          </a:p>
          <a:p>
            <a:pPr>
              <a:buNone/>
            </a:pPr>
            <a:br>
              <a:rPr lang="en-US" dirty="0"/>
            </a:br>
            <a:endParaRPr lang="en-US" dirty="0"/>
          </a:p>
        </p:txBody>
      </p:sp>
    </p:spTree>
    <p:extLst>
      <p:ext uri="{BB962C8B-B14F-4D97-AF65-F5344CB8AC3E}">
        <p14:creationId xmlns:p14="http://schemas.microsoft.com/office/powerpoint/2010/main" val="3355294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At the same time, the opportunity cost of producing cupcakes increases. The opportunity cost of producing a cupcake is not producing cookies. So, the supply of cookies decreases, and the supply curve of cookies shifts leftward due to a rise in the price of a related (substitute) good.</a:t>
            </a:r>
            <a:endParaRPr lang="en-CA" dirty="0"/>
          </a:p>
        </p:txBody>
      </p:sp>
    </p:spTree>
    <p:extLst>
      <p:ext uri="{BB962C8B-B14F-4D97-AF65-F5344CB8AC3E}">
        <p14:creationId xmlns:p14="http://schemas.microsoft.com/office/powerpoint/2010/main" val="3966069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Normally, you will be confident that these prices will stay relatively stable, but if you have reason to believe the prices of cupcakes will drastically rise from next week, you may devote less of your attention to producing them today and increase the quantity supplied next week when the price rises. Expectations are usually based on some form of evidence or signal and can cause supply shifts quite suddenly. If the firm expects future prices to rise, supply will decrease today. If the firm expects future prices to fall, supply will increase in the current period. </a:t>
            </a:r>
          </a:p>
        </p:txBody>
      </p:sp>
    </p:spTree>
    <p:extLst>
      <p:ext uri="{BB962C8B-B14F-4D97-AF65-F5344CB8AC3E}">
        <p14:creationId xmlns:p14="http://schemas.microsoft.com/office/powerpoint/2010/main" val="410897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The market for cellular phone service has been affected by an increase in the number of firms offering the service. Over the past decade, new cellular phone companies emerged, shifting the supply curve for cellular phone service to the right.</a:t>
            </a:r>
          </a:p>
        </p:txBody>
      </p:sp>
    </p:spTree>
    <p:extLst>
      <p:ext uri="{BB962C8B-B14F-4D97-AF65-F5344CB8AC3E}">
        <p14:creationId xmlns:p14="http://schemas.microsoft.com/office/powerpoint/2010/main" val="3117974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With more produced at every price, the supply curve will shift to the right, meaning an increase in supply.</a:t>
            </a:r>
          </a:p>
          <a:p>
            <a:pPr indent="0">
              <a:buNone/>
            </a:pPr>
            <a:br>
              <a:rPr lang="en-US" dirty="0"/>
            </a:br>
            <a:endParaRPr lang="en-US" dirty="0"/>
          </a:p>
          <a:p>
            <a:pPr marL="285750" indent="-285750">
              <a:buChar char="•"/>
            </a:pPr>
            <a:r>
              <a:rPr lang="en-US" dirty="0"/>
              <a:t>Impressive technological changes have occurred in the computer industry in recent years. Computers are much smaller and are far more powerful than they were only a few years ago due to innovation. The result has been a huge increase in the supply of computers, shifting the supply curve to the right.</a:t>
            </a:r>
            <a:br>
              <a:rPr lang="en-US" dirty="0"/>
            </a:br>
            <a:br>
              <a:rPr lang="en-US" dirty="0"/>
            </a:br>
            <a:endParaRPr lang="en-US" dirty="0"/>
          </a:p>
          <a:p>
            <a:pPr>
              <a:buNone/>
            </a:pPr>
            <a:br>
              <a:rPr lang="en-US" dirty="0"/>
            </a:br>
            <a:endParaRPr lang="en-US" dirty="0"/>
          </a:p>
        </p:txBody>
      </p:sp>
    </p:spTree>
    <p:extLst>
      <p:ext uri="{BB962C8B-B14F-4D97-AF65-F5344CB8AC3E}">
        <p14:creationId xmlns:p14="http://schemas.microsoft.com/office/powerpoint/2010/main" val="3790743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Storms, insect infestations, and drought affect agricultural production and thus the supply of agricultural goods. If something destroys a substantial part of an agricultural crop, the supply curve will shift to the left. The terrible cyclone that killed more than 50,000 people in Myanmar in 2008 also destroyed some of the country’s prime rice-growing land. That shifted the supply curve for rice to the left. If there is an unusually good harvest, the supply curve will shift to the right.</a:t>
            </a:r>
          </a:p>
          <a:p>
            <a:pPr>
              <a:buNone/>
            </a:pPr>
            <a:endParaRPr lang="en-US" dirty="0">
              <a:latin typeface="Calibri"/>
              <a:cs typeface="Calibri"/>
            </a:endParaRPr>
          </a:p>
        </p:txBody>
      </p:sp>
    </p:spTree>
    <p:extLst>
      <p:ext uri="{BB962C8B-B14F-4D97-AF65-F5344CB8AC3E}">
        <p14:creationId xmlns:p14="http://schemas.microsoft.com/office/powerpoint/2010/main" val="2746985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Fig 3.11 shows the same demand and supply curves we have just examined, but this time the initial price is $8 per pound of coffee. Because we no longer have a balance between quantity demanded and quantity supplied, this price is not the equilibrium price. At a price of $8, the quantity of coffee consumers will be willing to buy—15 million pounds per month. The supply curve tells us what sellers will offer for sale—35 million pounds per month. The difference, 20 million pounds of coffee per month, is called a </a:t>
            </a:r>
            <a:r>
              <a:rPr lang="en-US" b="1" dirty="0"/>
              <a:t>surplus</a:t>
            </a:r>
            <a:r>
              <a:rPr lang="en-US" dirty="0"/>
              <a:t>.</a:t>
            </a:r>
          </a:p>
          <a:p>
            <a:pPr indent="0">
              <a:buNone/>
            </a:pPr>
            <a:br>
              <a:rPr lang="en-US" dirty="0"/>
            </a:br>
            <a:endParaRPr lang="en-US" dirty="0"/>
          </a:p>
          <a:p>
            <a:pPr marL="285750" indent="-285750">
              <a:buChar char="•"/>
            </a:pPr>
            <a:r>
              <a:rPr lang="en-US" dirty="0"/>
              <a:t>A surplus in the market for coffee will not last long. With unsold coffee on the market, sellers will begin to reduce their prices to clear out unsold coffee. As the price of coffee begins to fall, the quantity of coffee supplied begins to decline. At the same time, the quantity of coffee demanded begins to rise. Remember that the reduction in quantity supplied is a movement along the supply curve—the curve itself does not shift in response to a reduction in price.</a:t>
            </a:r>
          </a:p>
          <a:p>
            <a:pPr>
              <a:buNone/>
            </a:pPr>
            <a:br>
              <a:rPr lang="en-US" dirty="0"/>
            </a:br>
            <a:endParaRPr lang="en-US" dirty="0"/>
          </a:p>
        </p:txBody>
      </p:sp>
    </p:spTree>
    <p:extLst>
      <p:ext uri="{BB962C8B-B14F-4D97-AF65-F5344CB8AC3E}">
        <p14:creationId xmlns:p14="http://schemas.microsoft.com/office/powerpoint/2010/main" val="1871600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Fig 3.12 shows a shortage in the market for coffee. Suppose the price is $4 per pound. At that price, 15 million pounds of coffee would be supplied per month, and 35 million pounds would be demanded per month. When the quantity demanded exceeds the quantity supplied, there is a </a:t>
            </a:r>
            <a:r>
              <a:rPr lang="en-US" b="1" dirty="0"/>
              <a:t>shortage</a:t>
            </a:r>
            <a:r>
              <a:rPr lang="en-US" dirty="0"/>
              <a:t>. In the face of a shortage, sellers are likely to begin to raise their prices. As the price rises, there will be an increase in the quantity supplied (but not a change in supply) and a reduction in the quantity demanded (but not a change in demand) until the equilibrium price is achieved.</a:t>
            </a:r>
          </a:p>
        </p:txBody>
      </p:sp>
    </p:spTree>
    <p:extLst>
      <p:ext uri="{BB962C8B-B14F-4D97-AF65-F5344CB8AC3E}">
        <p14:creationId xmlns:p14="http://schemas.microsoft.com/office/powerpoint/2010/main" val="311799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r>
              <a:rPr lang="en-US" dirty="0"/>
              <a:t>The above graphs show the market for coffee. Refer to Panel A, suppose the original equilibrium price and quantity of coffee are $6 and 25 pounds respectively. Now assuming Coffee is a normal good, an increase in income, with no change in the price of coffee and/or other factors, will increase the demand for coffee and shift the demand curve to the right. </a:t>
            </a:r>
          </a:p>
          <a:p>
            <a:pPr indent="0">
              <a:buNone/>
            </a:pPr>
            <a:br>
              <a:rPr lang="en-US" dirty="0"/>
            </a:br>
            <a:endParaRPr lang="en-US" dirty="0"/>
          </a:p>
          <a:p>
            <a:pPr marL="171450" indent="-171450"/>
            <a:r>
              <a:rPr lang="en-US" dirty="0"/>
              <a:t>The equilibrium price of coffee rises to $7 and the equilibrium quantity increases to 30 pounds. Panel B shows the decrease in the demand for coffee when income decreases and the demand curve shifting to the left. The equilibrium price of coffee falls and the equilibrium quantity decreases.</a:t>
            </a:r>
          </a:p>
          <a:p>
            <a:pPr indent="0">
              <a:buNone/>
            </a:pPr>
            <a:br>
              <a:rPr lang="en-US" dirty="0"/>
            </a:br>
            <a:endParaRPr lang="en-US" dirty="0"/>
          </a:p>
          <a:p>
            <a:pPr marL="171450" indent="-171450"/>
            <a:r>
              <a:rPr lang="en-US" dirty="0"/>
              <a:t>Refer to Panel C, suppose the initial equilibrium price and quantity of coffee are $6 and 25 pounds respectively. If the cost of producing coffee decreases, ceteris paribus, the supply of coffee increases and shifts the supply curve to the right resulting in a fall in the equilibrium price of coffee to $5 and an increase in the equilibrium quantity to 30 pounds.</a:t>
            </a:r>
          </a:p>
          <a:p>
            <a:pPr indent="0">
              <a:buNone/>
            </a:pPr>
            <a:br>
              <a:rPr lang="en-US" dirty="0"/>
            </a:br>
            <a:endParaRPr lang="en-US" dirty="0"/>
          </a:p>
          <a:p>
            <a:pPr marL="171450" indent="-171450"/>
            <a:r>
              <a:rPr lang="en-US" dirty="0"/>
              <a:t> Panel D shows the decrease in the supply of coffee when the production cost increases and the supply curve shifting to the left. The equilibrium price of coffee rises and the equilibrium quantity decreases.  </a:t>
            </a:r>
            <a:endParaRPr lang="en-CA" dirty="0"/>
          </a:p>
          <a:p>
            <a:pPr>
              <a:buNone/>
            </a:pPr>
            <a:endParaRPr lang="en-US" dirty="0"/>
          </a:p>
        </p:txBody>
      </p:sp>
    </p:spTree>
    <p:extLst>
      <p:ext uri="{BB962C8B-B14F-4D97-AF65-F5344CB8AC3E}">
        <p14:creationId xmlns:p14="http://schemas.microsoft.com/office/powerpoint/2010/main" val="1806275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As we have seen, when either the demand or the supply curve shifts, the results are unambiguous; that is, we know what will happen to both equilibrium price and equilibrium quantity, so long as we know whether demand or supply increased or decreased. </a:t>
            </a:r>
          </a:p>
          <a:p>
            <a:pPr indent="0">
              <a:buNone/>
            </a:pPr>
            <a:br>
              <a:rPr lang="en-US" dirty="0"/>
            </a:br>
            <a:endParaRPr lang="en-US" dirty="0"/>
          </a:p>
          <a:p>
            <a:pPr marL="285750" indent="-285750">
              <a:buChar char="•"/>
            </a:pPr>
            <a:r>
              <a:rPr lang="en-US" dirty="0"/>
              <a:t>However, in practice, several events may occur at around the same time that causes both the demand and supply curves to shift. To figure out what happens to equilibrium price and equilibrium quantity, we must know not only in which direction the demand and supply curves have shifted but also the relative amount by which each curve shifts. Of course, the demand and supply curves could shift in the same direction or in opposite directions, depending on the specific events causing them to shift.</a:t>
            </a:r>
          </a:p>
          <a:p>
            <a:pPr>
              <a:buNone/>
            </a:pPr>
            <a:endParaRPr lang="en-US" dirty="0">
              <a:latin typeface="Calibri"/>
              <a:cs typeface="Calibri"/>
            </a:endParaRPr>
          </a:p>
        </p:txBody>
      </p:sp>
    </p:spTree>
    <p:extLst>
      <p:ext uri="{BB962C8B-B14F-4D97-AF65-F5344CB8AC3E}">
        <p14:creationId xmlns:p14="http://schemas.microsoft.com/office/powerpoint/2010/main" val="1953166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All three panels of Fig 3.14 show a decrease in demand for coffee (caused perhaps by a decrease in the price of a substitute good, such as tea) and a simultaneous decrease in the supply of coffee (caused perhaps by bad weather). </a:t>
            </a:r>
          </a:p>
          <a:p>
            <a:pPr indent="0">
              <a:buNone/>
            </a:pPr>
            <a:br>
              <a:rPr lang="en-US" dirty="0"/>
            </a:br>
            <a:endParaRPr lang="en-US" dirty="0"/>
          </a:p>
          <a:p>
            <a:pPr marL="285750" indent="-285750">
              <a:buChar char="•"/>
            </a:pPr>
            <a:r>
              <a:rPr lang="en-US" dirty="0"/>
              <a:t>Since reductions in demand and supply, considered separately, each cause the equilibrium quantity to fall, the impact of both curves shifting simultaneously to the left means that the new equilibrium quantity of coffee is less than the old equilibrium quantity. The effect on the equilibrium price, though, is ambiguous. Whether the equilibrium price is higher, lower, or unchanged depends on the extent to which each curve shifts. </a:t>
            </a:r>
          </a:p>
          <a:p>
            <a:pPr indent="0">
              <a:buNone/>
            </a:pPr>
            <a:br>
              <a:rPr lang="en-US" dirty="0"/>
            </a:br>
            <a:endParaRPr lang="en-US" dirty="0"/>
          </a:p>
          <a:p>
            <a:pPr marL="285750" indent="-285750">
              <a:buChar char="•"/>
            </a:pPr>
            <a:r>
              <a:rPr lang="en-US" dirty="0"/>
              <a:t>If the demand curve shifts farther to the left than does the supply curve, as shown in Panel A of Fig 3.14, then the equilibrium price will be lower than it was before the curves shifted. In this case, the new equilibrium price falls from $6 per pound to $5 per pound. </a:t>
            </a:r>
          </a:p>
          <a:p>
            <a:pPr indent="0">
              <a:buNone/>
            </a:pPr>
            <a:br>
              <a:rPr lang="en-US" dirty="0"/>
            </a:br>
            <a:endParaRPr lang="en-US" dirty="0"/>
          </a:p>
          <a:p>
            <a:pPr marL="285750" indent="-285750">
              <a:buChar char="•"/>
            </a:pPr>
            <a:r>
              <a:rPr lang="en-US" dirty="0"/>
              <a:t>If the shift to the left of the supply curve is greater than that of the demand curve, the equilibrium price will be higher than it was before, as shown in Panel B. In this case, the new equilibrium price rises to $7 per pound. In Panel C, since both curves shift to the left by the same amount, the equilibrium price does not change; it remains $6 per pound.</a:t>
            </a:r>
          </a:p>
          <a:p>
            <a:pPr indent="0">
              <a:buNone/>
            </a:pPr>
            <a:br>
              <a:rPr lang="en-US" dirty="0"/>
            </a:br>
            <a:endParaRPr lang="en-US" dirty="0"/>
          </a:p>
          <a:p>
            <a:pPr marL="285750" indent="-285750">
              <a:buChar char="•"/>
            </a:pPr>
            <a:r>
              <a:rPr lang="en-US" dirty="0"/>
              <a:t>Regardless of the scenario, changes in equilibrium price and equilibrium quantity resulting from two different events need to be considered separately. If both events cause equilibrium price or quantity to move in the same direction, then clearly price or quantity can be expected to move in that direction.</a:t>
            </a:r>
            <a:br>
              <a:rPr lang="en-US" dirty="0"/>
            </a:br>
            <a:br>
              <a:rPr lang="en-US" dirty="0"/>
            </a:b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1365518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We will discuss first how price affects the quantity demanded of a good or service and then how other variables affect demand. Because people will purchase different quantities of a good or service at different prices, economists must be careful when speaking of the “demand” for something. They have therefore developed some specific terms for expressing the general concept of demand.</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The quantity demanded of a good or service is the quantity buyers are willing and able to buy at a particular price during a particular period, all other things unchanged (“ceteris paribus” in Latin).</a:t>
            </a:r>
          </a:p>
          <a:p>
            <a:pPr marL="158750" indent="0">
              <a:buNone/>
            </a:pPr>
            <a:endParaRPr lang="en-CA" dirty="0"/>
          </a:p>
        </p:txBody>
      </p:sp>
    </p:spTree>
    <p:extLst>
      <p:ext uri="{BB962C8B-B14F-4D97-AF65-F5344CB8AC3E}">
        <p14:creationId xmlns:p14="http://schemas.microsoft.com/office/powerpoint/2010/main" val="408214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We will discuss first how price affects the quantity demanded of a good or service and then how other variables affect demand. Because people will purchase different quantities of a good or service at different prices, economists must be careful when speaking of the “demand” for something. They have therefore developed some specific terms for expressing the general concept of demand.</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The quantity demanded of a good or service is the quantity buyers are willing and able to buy at a particular price during a particular period, all other things unchanged (“ceteris paribus” in Latin).</a:t>
            </a:r>
          </a:p>
          <a:p>
            <a:pPr marL="158750" indent="0">
              <a:buNone/>
            </a:pPr>
            <a:endParaRPr lang="en-CA" dirty="0"/>
          </a:p>
        </p:txBody>
      </p:sp>
    </p:spTree>
    <p:extLst>
      <p:ext uri="{BB962C8B-B14F-4D97-AF65-F5344CB8AC3E}">
        <p14:creationId xmlns:p14="http://schemas.microsoft.com/office/powerpoint/2010/main" val="405045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A demand schedule is a table that shows the quantities of a good or service demanded at different prices during a particular period, all other things unchanged. To introduce the concept of a demand schedule, let us consider the demand for coffee in Canada. The table in the figure below shows quantities of coffee that will be demanded each month at prices ranging from $9 to $4 per pound; the table is a demand schedule. We see that the higher the price, the lower the quantity demanded and vice versa.</a:t>
            </a:r>
            <a:endParaRPr lang="en-CA" dirty="0"/>
          </a:p>
        </p:txBody>
      </p:sp>
    </p:spTree>
    <p:extLst>
      <p:ext uri="{BB962C8B-B14F-4D97-AF65-F5344CB8AC3E}">
        <p14:creationId xmlns:p14="http://schemas.microsoft.com/office/powerpoint/2010/main" val="207799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b="0" i="0" dirty="0">
                <a:solidFill>
                  <a:srgbClr val="373D3F"/>
                </a:solidFill>
                <a:effectLst/>
                <a:latin typeface="Montserrat" panose="00000500000000000000" pitchFamily="2" charset="0"/>
              </a:rPr>
              <a:t>The demand curve in the above figure shows the prices and quantities of coffee demanded that are given in the demand schedule. At point A, for example, we see that 25 million pounds of coffee per month are demanded at a price of $6 per pound. By convention, economists graph price on the vertical axis and quantity on the horizontal axis.</a:t>
            </a:r>
          </a:p>
          <a:p>
            <a:pPr marL="158750" indent="0">
              <a:buNone/>
            </a:pPr>
            <a:endParaRPr lang="en-US" b="0" i="0" dirty="0">
              <a:solidFill>
                <a:srgbClr val="373D3F"/>
              </a:solidFill>
              <a:effectLst/>
              <a:latin typeface="Montserrat" panose="00000500000000000000" pitchFamily="2" charset="0"/>
            </a:endParaRPr>
          </a:p>
          <a:p>
            <a:pPr algn="l"/>
            <a:r>
              <a:rPr lang="en-US" b="0" i="0" dirty="0">
                <a:solidFill>
                  <a:srgbClr val="373D3F"/>
                </a:solidFill>
                <a:effectLst/>
                <a:latin typeface="Montserrat" panose="00000500000000000000" pitchFamily="2" charset="0"/>
              </a:rPr>
              <a:t>A change in price, with no change in any of the other variables that affect demand, results in a movement along the demand curve. If the price of coffee falls from $6 to $5 per pound, consumption rises from 25 million pounds to 30 million pounds per month. That is a movement from point A to point B along the demand curve in Fig 3.1. A movement along a demand curve that results from a change in price is called a </a:t>
            </a:r>
            <a:r>
              <a:rPr lang="en-US" b="1" i="0" dirty="0">
                <a:solidFill>
                  <a:srgbClr val="373D3F"/>
                </a:solidFill>
                <a:effectLst/>
                <a:latin typeface="Montserrat" panose="00000500000000000000" pitchFamily="2" charset="0"/>
              </a:rPr>
              <a:t>change in quantity demanded</a:t>
            </a:r>
            <a:r>
              <a:rPr lang="en-US" b="0" i="0" dirty="0">
                <a:solidFill>
                  <a:srgbClr val="373D3F"/>
                </a:solidFill>
                <a:effectLst/>
                <a:latin typeface="Montserrat" panose="00000500000000000000" pitchFamily="2" charset="0"/>
              </a:rPr>
              <a:t>. Note that a change in quantity demanded is not a change or shift in the demand curve; it is a movement along the demand curve.</a:t>
            </a:r>
          </a:p>
          <a:p>
            <a:pPr algn="l"/>
            <a:r>
              <a:rPr lang="en-US" b="0" i="0" dirty="0">
                <a:solidFill>
                  <a:srgbClr val="373D3F"/>
                </a:solidFill>
                <a:effectLst/>
                <a:latin typeface="Montserrat" panose="00000500000000000000" pitchFamily="2" charset="0"/>
              </a:rPr>
              <a:t>All other things unchanged, the Law of demand holds that, for virtually all goods and services, a higher price leads to a reduction in quantity demanded and a lower price leads to an increase in quantity demanded. The law of demand is called a law because the results of countless studies are consistent with it. Given the values of other variables that influence demand, a higher price reduces the quantity demanded. A lower price increases the quantity demanded. Demand curves, in short, slope downward, as seen in the graph above.</a:t>
            </a:r>
          </a:p>
          <a:p>
            <a:pPr marL="158750" indent="0">
              <a:buNone/>
            </a:pPr>
            <a:endParaRPr lang="en-CA" dirty="0"/>
          </a:p>
        </p:txBody>
      </p:sp>
    </p:spTree>
    <p:extLst>
      <p:ext uri="{BB962C8B-B14F-4D97-AF65-F5344CB8AC3E}">
        <p14:creationId xmlns:p14="http://schemas.microsoft.com/office/powerpoint/2010/main" val="117237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An alternative to coffee is tea, so a reduction in the price of tea might result in the consumption of more tea and less coffee. Thus, a change in any one of the variables held constant in constructing a demand schedule will change the quantities demanded at each price. The result will be a shift in the entire demand curve rather than a movement along the demand curve. A shift in a demand curve is called a change in demand. </a:t>
            </a:r>
          </a:p>
          <a:p>
            <a:pPr>
              <a:lnSpc>
                <a:spcPct val="114999"/>
              </a:lnSpc>
            </a:pPr>
            <a:r>
              <a:rPr lang="en-US" dirty="0"/>
              <a:t>Price alone does not determine the quantity of a good or service that people consume.</a:t>
            </a:r>
          </a:p>
          <a:p>
            <a:pPr>
              <a:lnSpc>
                <a:spcPct val="114999"/>
              </a:lnSpc>
            </a:pPr>
            <a:r>
              <a:rPr lang="en-US" dirty="0"/>
              <a:t>Coffee consumption, for example, will be affected by such variables as income and population. Preferences also play a role. We also expect other prices to affect coffee consumption. People often eat doughnuts or bagels with their coffee, so a reduction in the price of doughnuts or bagels might induce people to drink more coffee. </a:t>
            </a:r>
            <a:endParaRPr lang="en-CA" dirty="0"/>
          </a:p>
          <a:p>
            <a:endParaRPr lang="en-US" dirty="0">
              <a:solidFill>
                <a:srgbClr val="373D3F"/>
              </a:solidFill>
              <a:latin typeface="Montserrat"/>
            </a:endParaRPr>
          </a:p>
        </p:txBody>
      </p:sp>
    </p:spTree>
    <p:extLst>
      <p:ext uri="{BB962C8B-B14F-4D97-AF65-F5344CB8AC3E}">
        <p14:creationId xmlns:p14="http://schemas.microsoft.com/office/powerpoint/2010/main" val="155260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endParaRPr lang="en-US" b="0" i="0" dirty="0">
              <a:solidFill>
                <a:srgbClr val="373D3F"/>
              </a:solidFill>
              <a:effectLst/>
              <a:latin typeface="Montserrat" panose="00000500000000000000" pitchFamily="2" charset="0"/>
            </a:endParaRPr>
          </a:p>
          <a:p>
            <a:pPr marL="158750" indent="0" algn="just">
              <a:buNone/>
            </a:pPr>
            <a:endParaRPr lang="en-US" b="0" i="0" dirty="0">
              <a:solidFill>
                <a:srgbClr val="373D3F"/>
              </a:solidFill>
              <a:effectLst/>
              <a:latin typeface="Montserrat" panose="00000500000000000000" pitchFamily="2" charset="0"/>
            </a:endParaRPr>
          </a:p>
        </p:txBody>
      </p:sp>
    </p:spTree>
    <p:extLst>
      <p:ext uri="{BB962C8B-B14F-4D97-AF65-F5344CB8AC3E}">
        <p14:creationId xmlns:p14="http://schemas.microsoft.com/office/powerpoint/2010/main" val="217802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gn="just"/>
            <a:r>
              <a:rPr lang="en-US" dirty="0"/>
              <a:t>Refer to Fig 3.2, when the price of tea, a substitute for coffee rises, more coffee is demanded at each price, as people substitute away from tea and consume more coffee. The result is a shift in demand from the original curve D1 to D2. The quantity of coffee demanded at a price of $6 per pound rises from 25 million pounds per month (point A) to 35 million pounds per month (point A′). Note, that a change in quantity demanded, ceteris paribus, refers to a movement along the demand curve, while a change in demand refers to a shift in the demand curve. A </a:t>
            </a:r>
            <a:r>
              <a:rPr lang="en-US" b="1" dirty="0"/>
              <a:t>rightward</a:t>
            </a:r>
            <a:r>
              <a:rPr lang="en-US" dirty="0"/>
              <a:t> shift of the demand curve is called an </a:t>
            </a:r>
            <a:r>
              <a:rPr lang="en-US" b="1" dirty="0"/>
              <a:t>increase</a:t>
            </a:r>
            <a:r>
              <a:rPr lang="en-US" dirty="0"/>
              <a:t> in demand.</a:t>
            </a:r>
          </a:p>
          <a:p>
            <a:pPr>
              <a:buNone/>
            </a:pPr>
            <a:endParaRPr lang="en-US" b="1" dirty="0"/>
          </a:p>
          <a:p>
            <a:pPr>
              <a:buNone/>
            </a:pPr>
            <a:endParaRPr lang="en-US" dirty="0">
              <a:latin typeface="Calibri"/>
              <a:cs typeface="Calibri"/>
            </a:endParaRPr>
          </a:p>
        </p:txBody>
      </p:sp>
    </p:spTree>
    <p:extLst>
      <p:ext uri="{BB962C8B-B14F-4D97-AF65-F5344CB8AC3E}">
        <p14:creationId xmlns:p14="http://schemas.microsoft.com/office/powerpoint/2010/main" val="224367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26_7980C469.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unsplash.com/photos/-8a5eJ1-mmQ" TargetMode="External"/><Relationship Id="rId5" Type="http://schemas.openxmlformats.org/officeDocument/2006/relationships/hyperlink" Target="https://unsplash.com/@sharonmccutcheon?utm_source=unsplash&amp;utm_medium=referral&amp;utm_content=creditCopyText"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unsplash.com/photos/QMjCzOGeglA" TargetMode="External"/><Relationship Id="rId4" Type="http://schemas.openxmlformats.org/officeDocument/2006/relationships/hyperlink" Target="https://unsplash.com/@carlosaranda?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unsplash.com/photos/gKrxflp1wv0" TargetMode="External"/><Relationship Id="rId4" Type="http://schemas.openxmlformats.org/officeDocument/2006/relationships/hyperlink" Target="https://unsplash.com/@lanamattice?utm_source=unsplash&amp;utm_medium=referral&amp;utm_content=creditCopyTex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unsplash.com/photos/0mj0F86aKfs" TargetMode="External"/><Relationship Id="rId4" Type="http://schemas.openxmlformats.org/officeDocument/2006/relationships/hyperlink" Target="https://unsplash.com/@heamosoo?utm_source=unsplash&amp;utm_medium=referral&amp;utm_content=creditCopyTex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unsplash.com/photos/xLfqx4Psf94" TargetMode="External"/><Relationship Id="rId4" Type="http://schemas.openxmlformats.org/officeDocument/2006/relationships/hyperlink" Target="https://unsplash.com/@shouravsheikh01?utm_source=unsplash&amp;utm_medium=referral&amp;utm_content=creditCopyTe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CA" b="1" dirty="0">
                <a:latin typeface="Arial"/>
              </a:rPr>
              <a:t>Principles of Microeconomics  </a:t>
            </a:r>
            <a:endParaRPr lang="en-US" b="1" dirty="0"/>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nSpc>
                <a:spcPct val="80000"/>
              </a:lnSpc>
            </a:pPr>
            <a:r>
              <a:rPr lang="en-CA" sz="1900" b="1" dirty="0">
                <a:latin typeface="Arial"/>
              </a:rPr>
              <a:t>CHAPTER 3: DEMAND AND SUPPLY</a:t>
            </a:r>
            <a:endParaRPr lang="en-US" sz="1900" dirty="0">
              <a:latin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hidden="1">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0331-C25D-41A8-8971-D67BDF7E6573}"/>
              </a:ext>
            </a:extLst>
          </p:cNvPr>
          <p:cNvSpPr>
            <a:spLocks noGrp="1"/>
          </p:cNvSpPr>
          <p:nvPr>
            <p:ph type="title"/>
          </p:nvPr>
        </p:nvSpPr>
        <p:spPr/>
        <p:txBody>
          <a:bodyPr>
            <a:normAutofit fontScale="90000"/>
          </a:bodyPr>
          <a:lstStyle/>
          <a:p>
            <a:r>
              <a:rPr lang="en-CA" b="1" dirty="0">
                <a:latin typeface="+mj-lt"/>
              </a:rPr>
              <a:t>3.2 Change in Demand</a:t>
            </a:r>
          </a:p>
        </p:txBody>
      </p:sp>
      <p:sp>
        <p:nvSpPr>
          <p:cNvPr id="3" name="Text Placeholder 2">
            <a:extLst>
              <a:ext uri="{FF2B5EF4-FFF2-40B4-BE49-F238E27FC236}">
                <a16:creationId xmlns:a16="http://schemas.microsoft.com/office/drawing/2014/main" id="{C55706CC-0ADD-45B3-8CF7-52AA9BC3717C}"/>
              </a:ext>
            </a:extLst>
          </p:cNvPr>
          <p:cNvSpPr>
            <a:spLocks noGrp="1"/>
          </p:cNvSpPr>
          <p:nvPr>
            <p:ph type="body" idx="1"/>
          </p:nvPr>
        </p:nvSpPr>
        <p:spPr>
          <a:xfrm>
            <a:off x="311700" y="1229875"/>
            <a:ext cx="3422100" cy="3339000"/>
          </a:xfrm>
        </p:spPr>
        <p:txBody>
          <a:bodyPr>
            <a:normAutofit/>
          </a:bodyPr>
          <a:lstStyle/>
          <a:p>
            <a:pPr marL="114300" indent="0">
              <a:buNone/>
            </a:pPr>
            <a:r>
              <a:rPr lang="en-US" dirty="0">
                <a:solidFill>
                  <a:srgbClr val="373D3F"/>
                </a:solidFill>
                <a:latin typeface="+mn-lt"/>
              </a:rPr>
              <a:t> </a:t>
            </a:r>
            <a:r>
              <a:rPr lang="en-US" b="0" i="0" dirty="0">
                <a:solidFill>
                  <a:srgbClr val="373D3F"/>
                </a:solidFill>
                <a:effectLst/>
                <a:latin typeface="+mn-lt"/>
              </a:rPr>
              <a:t>A </a:t>
            </a:r>
            <a:r>
              <a:rPr lang="en-US" b="1" i="0" dirty="0">
                <a:solidFill>
                  <a:srgbClr val="373D3F"/>
                </a:solidFill>
                <a:effectLst/>
                <a:latin typeface="+mn-lt"/>
              </a:rPr>
              <a:t>leftward</a:t>
            </a:r>
            <a:r>
              <a:rPr lang="en-US" b="0" i="0" dirty="0">
                <a:solidFill>
                  <a:srgbClr val="373D3F"/>
                </a:solidFill>
                <a:effectLst/>
                <a:latin typeface="+mn-lt"/>
              </a:rPr>
              <a:t> shift of the demand curve is called a </a:t>
            </a:r>
            <a:r>
              <a:rPr lang="en-US" b="1" i="0" dirty="0">
                <a:solidFill>
                  <a:srgbClr val="373D3F"/>
                </a:solidFill>
                <a:effectLst/>
                <a:latin typeface="+mn-lt"/>
              </a:rPr>
              <a:t>decrease</a:t>
            </a:r>
            <a:r>
              <a:rPr lang="en-US" b="0" i="0" dirty="0">
                <a:solidFill>
                  <a:srgbClr val="373D3F"/>
                </a:solidFill>
                <a:effectLst/>
                <a:latin typeface="+mn-lt"/>
              </a:rPr>
              <a:t> in demand.</a:t>
            </a:r>
            <a:endParaRPr lang="en-CA" dirty="0">
              <a:latin typeface="+mn-lt"/>
            </a:endParaRPr>
          </a:p>
        </p:txBody>
      </p:sp>
      <p:pic>
        <p:nvPicPr>
          <p:cNvPr id="3076" name="Picture 4" descr="Refer to Fig 3.3, when the price of tea, a substitute for coffee falls, less coffee is demanded at each price, as people substitute away from coffee because tea is relatively cheaper. The result is a shift in demand from the original curve D1 to D3. The quantity of coffee demanded at a price of $6 per pound falls from 25 million pounds per month (point A) to 15 million pounds per month (point A″). ">
            <a:extLst>
              <a:ext uri="{FF2B5EF4-FFF2-40B4-BE49-F238E27FC236}">
                <a16:creationId xmlns:a16="http://schemas.microsoft.com/office/drawing/2014/main" id="{76BBD1A4-AABD-4900-800A-52B6F032B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597" y="1360505"/>
            <a:ext cx="5258403" cy="27869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6F9D3FB-E62B-47EB-91EB-E4B4303EDBB2}"/>
              </a:ext>
            </a:extLst>
          </p:cNvPr>
          <p:cNvSpPr txBox="1"/>
          <p:nvPr/>
        </p:nvSpPr>
        <p:spPr>
          <a:xfrm>
            <a:off x="6096234" y="4336275"/>
            <a:ext cx="837128" cy="261610"/>
          </a:xfrm>
          <a:prstGeom prst="rect">
            <a:avLst/>
          </a:prstGeom>
          <a:noFill/>
        </p:spPr>
        <p:txBody>
          <a:bodyPr wrap="square">
            <a:spAutoFit/>
          </a:bodyPr>
          <a:lstStyle/>
          <a:p>
            <a:r>
              <a:rPr lang="en-CA" sz="1100" b="0" i="1" dirty="0">
                <a:solidFill>
                  <a:srgbClr val="373D3F"/>
                </a:solidFill>
                <a:effectLst/>
                <a:latin typeface="Montserrat" panose="00000500000000000000" pitchFamily="2" charset="0"/>
              </a:rPr>
              <a:t>Fig 3.3</a:t>
            </a:r>
            <a:endParaRPr lang="en-CA" sz="1100" dirty="0"/>
          </a:p>
        </p:txBody>
      </p:sp>
    </p:spTree>
    <p:extLst>
      <p:ext uri="{BB962C8B-B14F-4D97-AF65-F5344CB8AC3E}">
        <p14:creationId xmlns:p14="http://schemas.microsoft.com/office/powerpoint/2010/main" val="79550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1FE9D-F6E1-496C-B866-ACF1D1E1A570}"/>
              </a:ext>
            </a:extLst>
          </p:cNvPr>
          <p:cNvSpPr>
            <a:spLocks noGrp="1"/>
          </p:cNvSpPr>
          <p:nvPr>
            <p:ph type="title"/>
          </p:nvPr>
        </p:nvSpPr>
        <p:spPr/>
        <p:txBody>
          <a:bodyPr>
            <a:normAutofit fontScale="90000"/>
          </a:bodyPr>
          <a:lstStyle/>
          <a:p>
            <a:r>
              <a:rPr lang="en-CA" b="1" dirty="0">
                <a:latin typeface="+mj-lt"/>
              </a:rPr>
              <a:t>3.2 Income </a:t>
            </a:r>
          </a:p>
        </p:txBody>
      </p:sp>
      <p:sp>
        <p:nvSpPr>
          <p:cNvPr id="3" name="Text Placeholder 2">
            <a:extLst>
              <a:ext uri="{FF2B5EF4-FFF2-40B4-BE49-F238E27FC236}">
                <a16:creationId xmlns:a16="http://schemas.microsoft.com/office/drawing/2014/main" id="{9A2ED5A0-3703-410F-919B-91C7DCBE9AC3}"/>
              </a:ext>
            </a:extLst>
          </p:cNvPr>
          <p:cNvSpPr>
            <a:spLocks noGrp="1"/>
          </p:cNvSpPr>
          <p:nvPr>
            <p:ph type="body" idx="1"/>
          </p:nvPr>
        </p:nvSpPr>
        <p:spPr>
          <a:xfrm>
            <a:off x="311701" y="1229875"/>
            <a:ext cx="4494974" cy="3339000"/>
          </a:xfrm>
        </p:spPr>
        <p:txBody>
          <a:bodyPr>
            <a:normAutofit fontScale="92500"/>
          </a:bodyPr>
          <a:lstStyle/>
          <a:p>
            <a:pPr marL="114300" indent="0">
              <a:buNone/>
            </a:pPr>
            <a:r>
              <a:rPr lang="en-US" b="0" i="0" dirty="0">
                <a:solidFill>
                  <a:srgbClr val="373D3F"/>
                </a:solidFill>
                <a:effectLst/>
                <a:latin typeface="+mn-lt"/>
              </a:rPr>
              <a:t>As incomes rise, people increase their consumption and as incomes fall, their </a:t>
            </a:r>
            <a:r>
              <a:rPr lang="en-US" dirty="0">
                <a:solidFill>
                  <a:srgbClr val="373D3F"/>
                </a:solidFill>
                <a:latin typeface="+mn-lt"/>
              </a:rPr>
              <a:t>consumption falls. </a:t>
            </a:r>
            <a:endParaRPr lang="en-CA" dirty="0">
              <a:solidFill>
                <a:srgbClr val="434343"/>
              </a:solidFill>
              <a:latin typeface="+mn-lt"/>
            </a:endParaRPr>
          </a:p>
          <a:p>
            <a:pPr marL="114300" indent="0">
              <a:lnSpc>
                <a:spcPct val="114999"/>
              </a:lnSpc>
              <a:buNone/>
            </a:pPr>
            <a:endParaRPr lang="en-US" dirty="0">
              <a:solidFill>
                <a:srgbClr val="373D3F"/>
              </a:solidFill>
              <a:latin typeface="Arial"/>
            </a:endParaRPr>
          </a:p>
          <a:p>
            <a:pPr marL="114300" indent="0">
              <a:lnSpc>
                <a:spcPct val="114999"/>
              </a:lnSpc>
              <a:buNone/>
            </a:pPr>
            <a:r>
              <a:rPr lang="en-US" dirty="0"/>
              <a:t>A good for which demand increases when income increases is called a</a:t>
            </a:r>
            <a:r>
              <a:rPr lang="en-US" b="1" dirty="0"/>
              <a:t> normal good</a:t>
            </a:r>
            <a:r>
              <a:rPr lang="en-US" dirty="0"/>
              <a:t>.</a:t>
            </a:r>
          </a:p>
          <a:p>
            <a:pPr marL="114300" indent="0">
              <a:lnSpc>
                <a:spcPct val="114999"/>
              </a:lnSpc>
              <a:buNone/>
            </a:pPr>
            <a:endParaRPr lang="en-US" dirty="0"/>
          </a:p>
          <a:p>
            <a:pPr marL="114300" indent="0">
              <a:lnSpc>
                <a:spcPct val="114999"/>
              </a:lnSpc>
              <a:buNone/>
            </a:pPr>
            <a:r>
              <a:rPr lang="en-CA" dirty="0"/>
              <a:t>A good for which demand decreases when income increases is called an </a:t>
            </a:r>
            <a:r>
              <a:rPr lang="en-CA" b="1" dirty="0"/>
              <a:t>inferior good. </a:t>
            </a:r>
          </a:p>
          <a:p>
            <a:pPr marL="114300" indent="0">
              <a:lnSpc>
                <a:spcPct val="114999"/>
              </a:lnSpc>
              <a:buNone/>
            </a:pPr>
            <a:endParaRPr lang="en-CA" dirty="0">
              <a:latin typeface="+mn-lt"/>
            </a:endParaRPr>
          </a:p>
        </p:txBody>
      </p:sp>
      <p:pic>
        <p:nvPicPr>
          <p:cNvPr id="5" name="Picture 4" descr="A person holding a stack of money.">
            <a:extLst>
              <a:ext uri="{FF2B5EF4-FFF2-40B4-BE49-F238E27FC236}">
                <a16:creationId xmlns:a16="http://schemas.microsoft.com/office/drawing/2014/main" id="{D3862808-3FC0-4AE4-BF7D-E4048A41ED3E}"/>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4897" y="1229875"/>
            <a:ext cx="4025625" cy="2683750"/>
          </a:xfrm>
          <a:prstGeom prst="rect">
            <a:avLst/>
          </a:prstGeom>
        </p:spPr>
      </p:pic>
      <p:sp>
        <p:nvSpPr>
          <p:cNvPr id="7" name="TextBox 6">
            <a:extLst>
              <a:ext uri="{FF2B5EF4-FFF2-40B4-BE49-F238E27FC236}">
                <a16:creationId xmlns:a16="http://schemas.microsoft.com/office/drawing/2014/main" id="{A9C89B76-9CB6-49F0-A144-7B6D0FBC1AA9}"/>
              </a:ext>
              <a:ext uri="{C183D7F6-B498-43B3-948B-1728B52AA6E4}">
                <adec:decorative xmlns:adec="http://schemas.microsoft.com/office/drawing/2017/decorative" val="1"/>
              </a:ext>
            </a:extLst>
          </p:cNvPr>
          <p:cNvSpPr txBox="1"/>
          <p:nvPr/>
        </p:nvSpPr>
        <p:spPr>
          <a:xfrm>
            <a:off x="4944897" y="3913625"/>
            <a:ext cx="3887402" cy="430887"/>
          </a:xfrm>
          <a:prstGeom prst="rect">
            <a:avLst/>
          </a:prstGeom>
          <a:noFill/>
        </p:spPr>
        <p:txBody>
          <a:bodyPr wrap="square">
            <a:spAutoFit/>
          </a:bodyPr>
          <a:lstStyle/>
          <a:p>
            <a:r>
              <a:rPr lang="en-US" sz="1100" dirty="0"/>
              <a:t>Photo by </a:t>
            </a:r>
            <a:r>
              <a:rPr lang="en-US" sz="1100" dirty="0">
                <a:solidFill>
                  <a:schemeClr val="accent2"/>
                </a:solidFill>
                <a:hlinkClick r:id="rId5">
                  <a:extLst>
                    <a:ext uri="{A12FA001-AC4F-418D-AE19-62706E023703}">
                      <ahyp:hlinkClr xmlns:ahyp="http://schemas.microsoft.com/office/drawing/2018/hyperlinkcolor" val="tx"/>
                    </a:ext>
                  </a:extLst>
                </a:hlinkClick>
              </a:rPr>
              <a:t>Sharon McCutcheon</a:t>
            </a:r>
            <a:r>
              <a:rPr lang="en-US" sz="1100" dirty="0">
                <a:solidFill>
                  <a:schemeClr val="accent2"/>
                </a:solidFill>
              </a:rPr>
              <a:t> </a:t>
            </a:r>
            <a:r>
              <a:rPr lang="en-US" sz="1100" dirty="0"/>
              <a:t>on is licensed under the </a:t>
            </a:r>
            <a:r>
              <a:rPr lang="en-US" sz="1100" dirty="0">
                <a:solidFill>
                  <a:schemeClr val="tx1"/>
                </a:solidFill>
                <a:hlinkClick r:id="rId6">
                  <a:extLst>
                    <a:ext uri="{A12FA001-AC4F-418D-AE19-62706E023703}">
                      <ahyp:hlinkClr xmlns:ahyp="http://schemas.microsoft.com/office/drawing/2018/hyperlinkcolor" val="tx"/>
                    </a:ext>
                  </a:extLst>
                </a:hlinkClick>
              </a:rPr>
              <a:t>Unsplit License</a:t>
            </a:r>
            <a:endParaRPr lang="en-CA" sz="1100" dirty="0"/>
          </a:p>
        </p:txBody>
      </p:sp>
    </p:spTree>
    <p:extLst>
      <p:ext uri="{BB962C8B-B14F-4D97-AF65-F5344CB8AC3E}">
        <p14:creationId xmlns:p14="http://schemas.microsoft.com/office/powerpoint/2010/main" val="203848202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D756-2E83-4908-ADE8-15DB4021F0FF}"/>
              </a:ext>
            </a:extLst>
          </p:cNvPr>
          <p:cNvSpPr>
            <a:spLocks noGrp="1"/>
          </p:cNvSpPr>
          <p:nvPr>
            <p:ph type="title"/>
          </p:nvPr>
        </p:nvSpPr>
        <p:spPr/>
        <p:txBody>
          <a:bodyPr>
            <a:normAutofit fontScale="90000"/>
          </a:bodyPr>
          <a:lstStyle/>
          <a:p>
            <a:r>
              <a:rPr lang="en-CA" b="1" dirty="0">
                <a:latin typeface="+mn-lt"/>
              </a:rPr>
              <a:t>3.2 Preferences</a:t>
            </a:r>
          </a:p>
        </p:txBody>
      </p:sp>
      <p:sp>
        <p:nvSpPr>
          <p:cNvPr id="3" name="Text Placeholder 2">
            <a:extLst>
              <a:ext uri="{FF2B5EF4-FFF2-40B4-BE49-F238E27FC236}">
                <a16:creationId xmlns:a16="http://schemas.microsoft.com/office/drawing/2014/main" id="{24FE92F9-7D00-41FB-A718-194D22F82447}"/>
              </a:ext>
            </a:extLst>
          </p:cNvPr>
          <p:cNvSpPr>
            <a:spLocks noGrp="1"/>
          </p:cNvSpPr>
          <p:nvPr>
            <p:ph type="body" idx="1"/>
          </p:nvPr>
        </p:nvSpPr>
        <p:spPr/>
        <p:txBody>
          <a:bodyPr/>
          <a:lstStyle/>
          <a:p>
            <a:pPr marL="114300" indent="0">
              <a:buNone/>
            </a:pPr>
            <a:r>
              <a:rPr lang="en-US" b="0" i="0" dirty="0">
                <a:solidFill>
                  <a:srgbClr val="373D3F"/>
                </a:solidFill>
                <a:effectLst/>
                <a:latin typeface="+mn-lt"/>
              </a:rPr>
              <a:t>Changes in preferences of buyers can have important consequences for demand. An example is reduced demand for cigarettes caused by concern about the effect of smoking on health. A change in preferences that makes one good or service more popular will shift the demand curve to the right. A change that makes it less popular will shift the demand curve to the left.</a:t>
            </a:r>
            <a:endParaRPr lang="en-CA" dirty="0">
              <a:latin typeface="+mn-lt"/>
            </a:endParaRPr>
          </a:p>
        </p:txBody>
      </p:sp>
    </p:spTree>
    <p:extLst>
      <p:ext uri="{BB962C8B-B14F-4D97-AF65-F5344CB8AC3E}">
        <p14:creationId xmlns:p14="http://schemas.microsoft.com/office/powerpoint/2010/main" val="220006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1C02-1BD8-47F5-9F6A-BD6275CC281C}"/>
              </a:ext>
            </a:extLst>
          </p:cNvPr>
          <p:cNvSpPr>
            <a:spLocks noGrp="1"/>
          </p:cNvSpPr>
          <p:nvPr>
            <p:ph type="title"/>
          </p:nvPr>
        </p:nvSpPr>
        <p:spPr/>
        <p:txBody>
          <a:bodyPr>
            <a:normAutofit fontScale="90000"/>
          </a:bodyPr>
          <a:lstStyle/>
          <a:p>
            <a:r>
              <a:rPr lang="en-CA" b="1" dirty="0">
                <a:latin typeface="+mj-lt"/>
              </a:rPr>
              <a:t>3.2 Demographic Characteristics </a:t>
            </a:r>
          </a:p>
        </p:txBody>
      </p:sp>
      <p:sp>
        <p:nvSpPr>
          <p:cNvPr id="3" name="Text Placeholder 2">
            <a:extLst>
              <a:ext uri="{FF2B5EF4-FFF2-40B4-BE49-F238E27FC236}">
                <a16:creationId xmlns:a16="http://schemas.microsoft.com/office/drawing/2014/main" id="{9537359F-5F11-4A6E-8E85-4E8E7A066BAF}"/>
              </a:ext>
            </a:extLst>
          </p:cNvPr>
          <p:cNvSpPr>
            <a:spLocks noGrp="1"/>
          </p:cNvSpPr>
          <p:nvPr>
            <p:ph type="body" idx="1"/>
          </p:nvPr>
        </p:nvSpPr>
        <p:spPr/>
        <p:txBody>
          <a:bodyPr>
            <a:normAutofit/>
          </a:bodyPr>
          <a:lstStyle/>
          <a:p>
            <a:pPr marL="114300" indent="0">
              <a:buNone/>
            </a:pPr>
            <a:r>
              <a:rPr lang="en-US" b="0" i="0" dirty="0">
                <a:solidFill>
                  <a:srgbClr val="373D3F"/>
                </a:solidFill>
                <a:effectLst/>
                <a:latin typeface="+mn-lt"/>
                <a:ea typeface="Roboto" panose="02000000000000000000" pitchFamily="2" charset="0"/>
              </a:rPr>
              <a:t>The number of buyers affects the total quantity of a good or service that will be bought; in general, the greater the population, the greater the demand. </a:t>
            </a:r>
          </a:p>
          <a:p>
            <a:pPr>
              <a:buFont typeface="Arial" panose="020B0604020202020204" pitchFamily="34" charset="0"/>
              <a:buChar char="•"/>
            </a:pPr>
            <a:r>
              <a:rPr lang="en-US" dirty="0">
                <a:solidFill>
                  <a:srgbClr val="373D3F"/>
                </a:solidFill>
                <a:latin typeface="+mn-lt"/>
                <a:ea typeface="Roboto" panose="02000000000000000000" pitchFamily="2" charset="0"/>
              </a:rPr>
              <a:t>P</a:t>
            </a:r>
            <a:r>
              <a:rPr lang="en-US" b="0" i="0" dirty="0">
                <a:solidFill>
                  <a:srgbClr val="373D3F"/>
                </a:solidFill>
                <a:effectLst/>
                <a:latin typeface="+mn-lt"/>
                <a:ea typeface="Roboto" panose="02000000000000000000" pitchFamily="2" charset="0"/>
              </a:rPr>
              <a:t>opulation over age 65 increases, the demand for medical services increases. </a:t>
            </a:r>
          </a:p>
          <a:p>
            <a:pPr>
              <a:buFont typeface="Arial" panose="020B0604020202020204" pitchFamily="34" charset="0"/>
              <a:buChar char="•"/>
            </a:pPr>
            <a:r>
              <a:rPr lang="en-US" b="0" i="0" dirty="0">
                <a:solidFill>
                  <a:srgbClr val="373D3F"/>
                </a:solidFill>
                <a:effectLst/>
                <a:latin typeface="+mn-lt"/>
                <a:ea typeface="Roboto" panose="02000000000000000000" pitchFamily="2" charset="0"/>
              </a:rPr>
              <a:t>When birth rates increase, this raises the demand for such things as infant supplies, elementary school teachers, soccer coaches, in-line skates, and college education. </a:t>
            </a:r>
          </a:p>
        </p:txBody>
      </p:sp>
    </p:spTree>
    <p:extLst>
      <p:ext uri="{BB962C8B-B14F-4D97-AF65-F5344CB8AC3E}">
        <p14:creationId xmlns:p14="http://schemas.microsoft.com/office/powerpoint/2010/main" val="252528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BA81-4CC3-4B08-A956-3DA4136B31A1}"/>
              </a:ext>
            </a:extLst>
          </p:cNvPr>
          <p:cNvSpPr>
            <a:spLocks noGrp="1"/>
          </p:cNvSpPr>
          <p:nvPr>
            <p:ph type="title"/>
          </p:nvPr>
        </p:nvSpPr>
        <p:spPr/>
        <p:txBody>
          <a:bodyPr>
            <a:normAutofit fontScale="90000"/>
          </a:bodyPr>
          <a:lstStyle/>
          <a:p>
            <a:r>
              <a:rPr lang="en-US" b="1" dirty="0">
                <a:latin typeface="+mj-lt"/>
              </a:rPr>
              <a:t>3.2 Buyer Expectations About Future Prices </a:t>
            </a:r>
            <a:endParaRPr lang="en-CA" b="1" dirty="0">
              <a:latin typeface="+mj-lt"/>
            </a:endParaRPr>
          </a:p>
        </p:txBody>
      </p:sp>
      <p:pic>
        <p:nvPicPr>
          <p:cNvPr id="4098" name="Picture 2" descr="The consumption of goods that can be easily stored, or whose consumption can be postponed, is strongly affected by buyer expectations. The expectation of newer TV technologies, such as high-definition TV, could slow down sales of regular TVs. If people expect gasoline prices to rise tomorrow, they will fill up their tanks today to try to beat the price increase. The same will be true for goods such as automobiles and washing machines: an expectation of higher prices in the future will lead to more purchases today. If the price of a good is expected to fall, however, people are likely to reduce their purchases today and await tomorrow’s lower prices. The expectation that computer prices will fall, for example, can reduce current demand.">
            <a:extLst>
              <a:ext uri="{FF2B5EF4-FFF2-40B4-BE49-F238E27FC236}">
                <a16:creationId xmlns:a16="http://schemas.microsoft.com/office/drawing/2014/main" id="{84BBC392-BA6B-4793-8BFE-2C50667D9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84" y="1227590"/>
            <a:ext cx="7762273" cy="31504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F45095-05B8-4A35-955D-6D697199463A}"/>
              </a:ext>
            </a:extLst>
          </p:cNvPr>
          <p:cNvSpPr txBox="1"/>
          <p:nvPr/>
        </p:nvSpPr>
        <p:spPr>
          <a:xfrm>
            <a:off x="311700" y="4506610"/>
            <a:ext cx="4659086" cy="261610"/>
          </a:xfrm>
          <a:prstGeom prst="rect">
            <a:avLst/>
          </a:prstGeom>
          <a:noFill/>
        </p:spPr>
        <p:txBody>
          <a:bodyPr wrap="square">
            <a:spAutoFit/>
          </a:bodyPr>
          <a:lstStyle/>
          <a:p>
            <a:r>
              <a:rPr lang="en-CA" sz="1100" b="0" i="1" dirty="0">
                <a:solidFill>
                  <a:srgbClr val="373D3F"/>
                </a:solidFill>
                <a:effectLst/>
                <a:latin typeface="Montserrat" panose="00000500000000000000" pitchFamily="2" charset="0"/>
              </a:rPr>
              <a:t>Fig 3.4</a:t>
            </a:r>
            <a:endParaRPr lang="en-CA" sz="1100" dirty="0"/>
          </a:p>
        </p:txBody>
      </p:sp>
    </p:spTree>
    <p:extLst>
      <p:ext uri="{BB962C8B-B14F-4D97-AF65-F5344CB8AC3E}">
        <p14:creationId xmlns:p14="http://schemas.microsoft.com/office/powerpoint/2010/main" val="300932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D2FC-F8AA-43DF-B02F-71B9B3261D17}"/>
              </a:ext>
            </a:extLst>
          </p:cNvPr>
          <p:cNvSpPr>
            <a:spLocks noGrp="1"/>
          </p:cNvSpPr>
          <p:nvPr>
            <p:ph type="title"/>
          </p:nvPr>
        </p:nvSpPr>
        <p:spPr/>
        <p:txBody>
          <a:bodyPr>
            <a:normAutofit fontScale="90000"/>
          </a:bodyPr>
          <a:lstStyle/>
          <a:p>
            <a:r>
              <a:rPr lang="en-CA" b="1" dirty="0">
                <a:latin typeface="+mj-lt"/>
              </a:rPr>
              <a:t>3.3 Quantity Supplied </a:t>
            </a:r>
          </a:p>
        </p:txBody>
      </p:sp>
      <p:sp>
        <p:nvSpPr>
          <p:cNvPr id="3" name="Text Placeholder 2">
            <a:extLst>
              <a:ext uri="{FF2B5EF4-FFF2-40B4-BE49-F238E27FC236}">
                <a16:creationId xmlns:a16="http://schemas.microsoft.com/office/drawing/2014/main" id="{CD49CD89-5A9A-4167-B839-DDD900E7FD32}"/>
              </a:ext>
            </a:extLst>
          </p:cNvPr>
          <p:cNvSpPr>
            <a:spLocks noGrp="1"/>
          </p:cNvSpPr>
          <p:nvPr>
            <p:ph type="body" idx="1"/>
          </p:nvPr>
        </p:nvSpPr>
        <p:spPr/>
        <p:txBody>
          <a:bodyPr/>
          <a:lstStyle/>
          <a:p>
            <a:r>
              <a:rPr lang="en-US" b="0" i="0" dirty="0">
                <a:solidFill>
                  <a:srgbClr val="000000"/>
                </a:solidFill>
                <a:effectLst/>
                <a:latin typeface="+mn-lt"/>
                <a:ea typeface="Roboto" panose="02000000000000000000" pitchFamily="2" charset="0"/>
              </a:rPr>
              <a:t>The </a:t>
            </a:r>
            <a:r>
              <a:rPr lang="en-US" b="1" i="0" dirty="0">
                <a:solidFill>
                  <a:srgbClr val="000000"/>
                </a:solidFill>
                <a:effectLst/>
                <a:latin typeface="+mn-lt"/>
                <a:ea typeface="Roboto" panose="02000000000000000000" pitchFamily="2" charset="0"/>
              </a:rPr>
              <a:t>quantity supplied</a:t>
            </a:r>
            <a:r>
              <a:rPr lang="en-US" b="0" i="0" dirty="0">
                <a:solidFill>
                  <a:srgbClr val="000000"/>
                </a:solidFill>
                <a:effectLst/>
                <a:latin typeface="+mn-lt"/>
                <a:ea typeface="Roboto" panose="02000000000000000000" pitchFamily="2" charset="0"/>
              </a:rPr>
              <a:t> of a good or service is the quantity sellers are willing to sell at a particular price during a particular period, all other things unchanged. </a:t>
            </a:r>
          </a:p>
          <a:p>
            <a:r>
              <a:rPr lang="en-US" b="0" i="0" dirty="0">
                <a:solidFill>
                  <a:srgbClr val="000000"/>
                </a:solidFill>
                <a:effectLst/>
                <a:latin typeface="+mn-lt"/>
                <a:ea typeface="Roboto" panose="02000000000000000000" pitchFamily="2" charset="0"/>
              </a:rPr>
              <a:t>Ceteris paribus, the receipt of a higher price increases profits and induces sellers to increase the quantity they supply. </a:t>
            </a:r>
          </a:p>
          <a:p>
            <a:r>
              <a:rPr lang="en-US" dirty="0">
                <a:solidFill>
                  <a:srgbClr val="000000"/>
                </a:solidFill>
                <a:latin typeface="+mn-lt"/>
                <a:ea typeface="Roboto" panose="02000000000000000000" pitchFamily="2" charset="0"/>
              </a:rPr>
              <a:t>A</a:t>
            </a:r>
            <a:r>
              <a:rPr lang="en-US" b="0" i="0" dirty="0">
                <a:solidFill>
                  <a:srgbClr val="000000"/>
                </a:solidFill>
                <a:effectLst/>
                <a:latin typeface="+mn-lt"/>
                <a:ea typeface="Roboto" panose="02000000000000000000" pitchFamily="2" charset="0"/>
              </a:rPr>
              <a:t>n increase in price results in an increase in quantity supplied, and this relationship is often referred to as the </a:t>
            </a:r>
            <a:r>
              <a:rPr lang="en-US" b="1" i="0" dirty="0">
                <a:solidFill>
                  <a:srgbClr val="000000"/>
                </a:solidFill>
                <a:effectLst/>
                <a:latin typeface="+mn-lt"/>
                <a:ea typeface="Roboto" panose="02000000000000000000" pitchFamily="2" charset="0"/>
              </a:rPr>
              <a:t>Law of supply</a:t>
            </a:r>
            <a:r>
              <a:rPr lang="en-US" b="0" i="0" dirty="0">
                <a:solidFill>
                  <a:srgbClr val="000000"/>
                </a:solidFill>
                <a:effectLst/>
                <a:latin typeface="+mn-lt"/>
                <a:ea typeface="Roboto" panose="02000000000000000000" pitchFamily="2" charset="0"/>
              </a:rPr>
              <a:t>, other factors remaining unchanged</a:t>
            </a:r>
            <a:r>
              <a:rPr lang="en-US" b="0" i="0" dirty="0">
                <a:solidFill>
                  <a:srgbClr val="000000"/>
                </a:solidFill>
                <a:effectLst/>
                <a:latin typeface="Roboto" panose="02000000000000000000" pitchFamily="2" charset="0"/>
                <a:ea typeface="Roboto" panose="02000000000000000000" pitchFamily="2" charset="0"/>
              </a:rPr>
              <a:t>. </a:t>
            </a:r>
            <a:endParaRPr lang="en-CA"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6403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52E1-FAA2-B3C6-CADC-D82BEBA71F94}"/>
              </a:ext>
            </a:extLst>
          </p:cNvPr>
          <p:cNvSpPr>
            <a:spLocks noGrp="1"/>
          </p:cNvSpPr>
          <p:nvPr>
            <p:ph type="title"/>
          </p:nvPr>
        </p:nvSpPr>
        <p:spPr/>
        <p:txBody>
          <a:bodyPr>
            <a:normAutofit fontScale="90000"/>
          </a:bodyPr>
          <a:lstStyle/>
          <a:p>
            <a:r>
              <a:rPr lang="en-US" b="1" dirty="0">
                <a:latin typeface="Arial"/>
              </a:rPr>
              <a:t>3.3 Change in the Quantity Supplied</a:t>
            </a:r>
          </a:p>
        </p:txBody>
      </p:sp>
      <p:pic>
        <p:nvPicPr>
          <p:cNvPr id="4" name="Picture 4" descr="The supply schedule shows the quantity of coffee that will be supplied in the United States each month at particular prices, all other things unchanged. The same information is given graphically in the supply curve. The values given here suggest a positive relationship between price and quantity supplied.">
            <a:extLst>
              <a:ext uri="{FF2B5EF4-FFF2-40B4-BE49-F238E27FC236}">
                <a16:creationId xmlns:a16="http://schemas.microsoft.com/office/drawing/2014/main" id="{3A0F8C39-F4C6-5AFB-6FBF-0344358A971F}"/>
              </a:ext>
            </a:extLst>
          </p:cNvPr>
          <p:cNvPicPr>
            <a:picLocks noChangeAspect="1"/>
          </p:cNvPicPr>
          <p:nvPr/>
        </p:nvPicPr>
        <p:blipFill>
          <a:blip r:embed="rId2"/>
          <a:stretch>
            <a:fillRect/>
          </a:stretch>
        </p:blipFill>
        <p:spPr>
          <a:xfrm>
            <a:off x="2628902" y="974136"/>
            <a:ext cx="3519853" cy="3759401"/>
          </a:xfrm>
          <a:prstGeom prst="rect">
            <a:avLst/>
          </a:prstGeom>
        </p:spPr>
      </p:pic>
    </p:spTree>
    <p:extLst>
      <p:ext uri="{BB962C8B-B14F-4D97-AF65-F5344CB8AC3E}">
        <p14:creationId xmlns:p14="http://schemas.microsoft.com/office/powerpoint/2010/main" val="187957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652F-8B8B-441B-BABA-B55B931F86EB}"/>
              </a:ext>
            </a:extLst>
          </p:cNvPr>
          <p:cNvSpPr>
            <a:spLocks noGrp="1"/>
          </p:cNvSpPr>
          <p:nvPr>
            <p:ph type="title"/>
          </p:nvPr>
        </p:nvSpPr>
        <p:spPr/>
        <p:txBody>
          <a:bodyPr>
            <a:normAutofit fontScale="90000"/>
          </a:bodyPr>
          <a:lstStyle/>
          <a:p>
            <a:r>
              <a:rPr lang="en-CA" b="1" dirty="0">
                <a:latin typeface="+mj-lt"/>
              </a:rPr>
              <a:t>3.3 Increase in Supply</a:t>
            </a:r>
          </a:p>
        </p:txBody>
      </p:sp>
      <p:graphicFrame>
        <p:nvGraphicFramePr>
          <p:cNvPr id="5" name="Table 5">
            <a:extLst>
              <a:ext uri="{FF2B5EF4-FFF2-40B4-BE49-F238E27FC236}">
                <a16:creationId xmlns:a16="http://schemas.microsoft.com/office/drawing/2014/main" id="{5D18AF72-E059-4E55-B08F-FC1EE0999E96}"/>
              </a:ext>
            </a:extLst>
          </p:cNvPr>
          <p:cNvGraphicFramePr>
            <a:graphicFrameLocks noGrp="1"/>
          </p:cNvGraphicFramePr>
          <p:nvPr>
            <p:extLst>
              <p:ext uri="{D42A27DB-BD31-4B8C-83A1-F6EECF244321}">
                <p14:modId xmlns:p14="http://schemas.microsoft.com/office/powerpoint/2010/main" val="954498435"/>
              </p:ext>
            </p:extLst>
          </p:nvPr>
        </p:nvGraphicFramePr>
        <p:xfrm>
          <a:off x="311700" y="1154430"/>
          <a:ext cx="4327452" cy="2834640"/>
        </p:xfrm>
        <a:graphic>
          <a:graphicData uri="http://schemas.openxmlformats.org/drawingml/2006/table">
            <a:tbl>
              <a:tblPr firstRow="1" bandRow="1">
                <a:tableStyleId>{5C22544A-7EE6-4342-B048-85BDC9FD1C3A}</a:tableStyleId>
              </a:tblPr>
              <a:tblGrid>
                <a:gridCol w="783453">
                  <a:extLst>
                    <a:ext uri="{9D8B030D-6E8A-4147-A177-3AD203B41FA5}">
                      <a16:colId xmlns:a16="http://schemas.microsoft.com/office/drawing/2014/main" val="3308481392"/>
                    </a:ext>
                  </a:extLst>
                </a:gridCol>
                <a:gridCol w="1597066">
                  <a:extLst>
                    <a:ext uri="{9D8B030D-6E8A-4147-A177-3AD203B41FA5}">
                      <a16:colId xmlns:a16="http://schemas.microsoft.com/office/drawing/2014/main" val="2884323253"/>
                    </a:ext>
                  </a:extLst>
                </a:gridCol>
                <a:gridCol w="1946933">
                  <a:extLst>
                    <a:ext uri="{9D8B030D-6E8A-4147-A177-3AD203B41FA5}">
                      <a16:colId xmlns:a16="http://schemas.microsoft.com/office/drawing/2014/main" val="1048687250"/>
                    </a:ext>
                  </a:extLst>
                </a:gridCol>
              </a:tblGrid>
              <a:tr h="316238">
                <a:tc>
                  <a:txBody>
                    <a:bodyPr/>
                    <a:lstStyle/>
                    <a:p>
                      <a:r>
                        <a:rPr lang="en-CA" sz="1800" dirty="0">
                          <a:latin typeface="Roboto" panose="02000000000000000000" pitchFamily="2" charset="0"/>
                          <a:ea typeface="Roboto" panose="02000000000000000000" pitchFamily="2" charset="0"/>
                        </a:rPr>
                        <a:t>Price </a:t>
                      </a:r>
                    </a:p>
                  </a:txBody>
                  <a:tcPr/>
                </a:tc>
                <a:tc>
                  <a:txBody>
                    <a:bodyPr/>
                    <a:lstStyle/>
                    <a:p>
                      <a:r>
                        <a:rPr lang="en-CA" sz="1800" dirty="0">
                          <a:latin typeface="Roboto" panose="02000000000000000000" pitchFamily="2" charset="0"/>
                          <a:ea typeface="Roboto" panose="02000000000000000000" pitchFamily="2" charset="0"/>
                        </a:rPr>
                        <a:t>Old Quantity Supplied </a:t>
                      </a:r>
                    </a:p>
                  </a:txBody>
                  <a:tcPr/>
                </a:tc>
                <a:tc>
                  <a:txBody>
                    <a:bodyPr/>
                    <a:lstStyle/>
                    <a:p>
                      <a:r>
                        <a:rPr lang="en-CA" sz="1800" dirty="0">
                          <a:latin typeface="Roboto" panose="02000000000000000000" pitchFamily="2" charset="0"/>
                          <a:ea typeface="Roboto" panose="02000000000000000000" pitchFamily="2" charset="0"/>
                        </a:rPr>
                        <a:t>New Quantity Supplied </a:t>
                      </a:r>
                    </a:p>
                  </a:txBody>
                  <a:tcPr/>
                </a:tc>
                <a:extLst>
                  <a:ext uri="{0D108BD9-81ED-4DB2-BD59-A6C34878D82A}">
                    <a16:rowId xmlns:a16="http://schemas.microsoft.com/office/drawing/2014/main" val="3006212206"/>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$4</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15</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25</a:t>
                      </a:r>
                    </a:p>
                  </a:txBody>
                  <a:tcPr/>
                </a:tc>
                <a:extLst>
                  <a:ext uri="{0D108BD9-81ED-4DB2-BD59-A6C34878D82A}">
                    <a16:rowId xmlns:a16="http://schemas.microsoft.com/office/drawing/2014/main" val="1500667344"/>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$5</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20</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30</a:t>
                      </a:r>
                    </a:p>
                  </a:txBody>
                  <a:tcPr/>
                </a:tc>
                <a:extLst>
                  <a:ext uri="{0D108BD9-81ED-4DB2-BD59-A6C34878D82A}">
                    <a16:rowId xmlns:a16="http://schemas.microsoft.com/office/drawing/2014/main" val="1140506843"/>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$6</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25</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35</a:t>
                      </a:r>
                    </a:p>
                  </a:txBody>
                  <a:tcPr/>
                </a:tc>
                <a:extLst>
                  <a:ext uri="{0D108BD9-81ED-4DB2-BD59-A6C34878D82A}">
                    <a16:rowId xmlns:a16="http://schemas.microsoft.com/office/drawing/2014/main" val="602614495"/>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$7</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30</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40</a:t>
                      </a:r>
                    </a:p>
                  </a:txBody>
                  <a:tcPr/>
                </a:tc>
                <a:extLst>
                  <a:ext uri="{0D108BD9-81ED-4DB2-BD59-A6C34878D82A}">
                    <a16:rowId xmlns:a16="http://schemas.microsoft.com/office/drawing/2014/main" val="108381958"/>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$8</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35</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45</a:t>
                      </a:r>
                    </a:p>
                  </a:txBody>
                  <a:tcPr/>
                </a:tc>
                <a:extLst>
                  <a:ext uri="{0D108BD9-81ED-4DB2-BD59-A6C34878D82A}">
                    <a16:rowId xmlns:a16="http://schemas.microsoft.com/office/drawing/2014/main" val="1271195920"/>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$9</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40</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50</a:t>
                      </a:r>
                    </a:p>
                  </a:txBody>
                  <a:tcPr/>
                </a:tc>
                <a:extLst>
                  <a:ext uri="{0D108BD9-81ED-4DB2-BD59-A6C34878D82A}">
                    <a16:rowId xmlns:a16="http://schemas.microsoft.com/office/drawing/2014/main" val="1297508242"/>
                  </a:ext>
                </a:extLst>
              </a:tr>
            </a:tbl>
          </a:graphicData>
        </a:graphic>
      </p:graphicFrame>
      <p:sp>
        <p:nvSpPr>
          <p:cNvPr id="6" name="TextBox 5">
            <a:extLst>
              <a:ext uri="{FF2B5EF4-FFF2-40B4-BE49-F238E27FC236}">
                <a16:creationId xmlns:a16="http://schemas.microsoft.com/office/drawing/2014/main" id="{AFFDFEB1-6321-429F-A5B3-44A326A76E10}"/>
              </a:ext>
            </a:extLst>
          </p:cNvPr>
          <p:cNvSpPr txBox="1"/>
          <p:nvPr/>
        </p:nvSpPr>
        <p:spPr>
          <a:xfrm>
            <a:off x="1953012" y="4366118"/>
            <a:ext cx="1044827" cy="261610"/>
          </a:xfrm>
          <a:prstGeom prst="rect">
            <a:avLst/>
          </a:prstGeom>
          <a:noFill/>
        </p:spPr>
        <p:txBody>
          <a:bodyPr wrap="square" rtlCol="0">
            <a:spAutoFit/>
          </a:bodyPr>
          <a:lstStyle/>
          <a:p>
            <a:r>
              <a:rPr lang="en-CA" sz="1100" i="1" dirty="0">
                <a:solidFill>
                  <a:srgbClr val="373D3F"/>
                </a:solidFill>
                <a:latin typeface="Montserrat" panose="020B0604020202020204" charset="0"/>
              </a:rPr>
              <a:t>Fig</a:t>
            </a:r>
            <a:r>
              <a:rPr lang="en-CA" sz="1100" i="1" dirty="0">
                <a:latin typeface="Montserrat" panose="020B0604020202020204" charset="0"/>
              </a:rPr>
              <a:t> 3.5 </a:t>
            </a:r>
          </a:p>
        </p:txBody>
      </p:sp>
      <p:pic>
        <p:nvPicPr>
          <p:cNvPr id="5122" name="Picture 2" descr="A change in price causes a movement along the supply curve; such a movement is called a change in quantity supplied. As is the case with a change in quantity demanded, a change in quantity supplied does not shift the supply curve. By definition, it is a movement along the supply curve. For example, if the price rises from $6 per pound to $7 per pound, the quantity supplied rises from 25 million pounds per month to 30 million pounds per month. That’s a movement from point A to point B along the supply curve in Fig 3.6. ">
            <a:extLst>
              <a:ext uri="{FF2B5EF4-FFF2-40B4-BE49-F238E27FC236}">
                <a16:creationId xmlns:a16="http://schemas.microsoft.com/office/drawing/2014/main" id="{DF63484A-A04E-437D-AAC6-A897AFB0D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321" y="1154429"/>
            <a:ext cx="3555262" cy="30812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A83F2EE-0C9F-4155-808B-A1AFE61FC636}"/>
              </a:ext>
            </a:extLst>
          </p:cNvPr>
          <p:cNvSpPr txBox="1"/>
          <p:nvPr/>
        </p:nvSpPr>
        <p:spPr>
          <a:xfrm>
            <a:off x="6519752" y="4380915"/>
            <a:ext cx="914400" cy="261610"/>
          </a:xfrm>
          <a:prstGeom prst="rect">
            <a:avLst/>
          </a:prstGeom>
          <a:noFill/>
        </p:spPr>
        <p:txBody>
          <a:bodyPr wrap="square">
            <a:spAutoFit/>
          </a:bodyPr>
          <a:lstStyle/>
          <a:p>
            <a:r>
              <a:rPr lang="en-US" sz="1100" b="0" i="1" dirty="0">
                <a:solidFill>
                  <a:srgbClr val="373D3F"/>
                </a:solidFill>
                <a:effectLst/>
                <a:latin typeface="Montserrat" panose="00000500000000000000" pitchFamily="2" charset="0"/>
              </a:rPr>
              <a:t>Fig 3.6</a:t>
            </a:r>
            <a:endParaRPr lang="en-CA" sz="1100" i="1" dirty="0"/>
          </a:p>
        </p:txBody>
      </p:sp>
    </p:spTree>
    <p:extLst>
      <p:ext uri="{BB962C8B-B14F-4D97-AF65-F5344CB8AC3E}">
        <p14:creationId xmlns:p14="http://schemas.microsoft.com/office/powerpoint/2010/main" val="75646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4679-2D59-4BE3-9CF3-F9B8C77C4FC0}"/>
              </a:ext>
            </a:extLst>
          </p:cNvPr>
          <p:cNvSpPr>
            <a:spLocks noGrp="1"/>
          </p:cNvSpPr>
          <p:nvPr>
            <p:ph type="title"/>
          </p:nvPr>
        </p:nvSpPr>
        <p:spPr/>
        <p:txBody>
          <a:bodyPr>
            <a:normAutofit fontScale="90000"/>
          </a:bodyPr>
          <a:lstStyle/>
          <a:p>
            <a:r>
              <a:rPr lang="en-CA" b="1" dirty="0">
                <a:latin typeface="+mj-lt"/>
              </a:rPr>
              <a:t>3.4 Changes in Supply</a:t>
            </a:r>
          </a:p>
        </p:txBody>
      </p:sp>
      <p:sp>
        <p:nvSpPr>
          <p:cNvPr id="3" name="Text Placeholder 2">
            <a:extLst>
              <a:ext uri="{FF2B5EF4-FFF2-40B4-BE49-F238E27FC236}">
                <a16:creationId xmlns:a16="http://schemas.microsoft.com/office/drawing/2014/main" id="{7F35B5C1-5CC2-4481-B2E1-C1EF7844C16D}"/>
              </a:ext>
            </a:extLst>
          </p:cNvPr>
          <p:cNvSpPr>
            <a:spLocks noGrp="1"/>
          </p:cNvSpPr>
          <p:nvPr>
            <p:ph type="body" idx="1"/>
          </p:nvPr>
        </p:nvSpPr>
        <p:spPr/>
        <p:txBody>
          <a:bodyPr/>
          <a:lstStyle/>
          <a:p>
            <a:pPr marL="114300" indent="0">
              <a:buNone/>
            </a:pPr>
            <a:r>
              <a:rPr lang="en-US" b="0" i="0" dirty="0">
                <a:solidFill>
                  <a:srgbClr val="000000"/>
                </a:solidFill>
                <a:effectLst/>
                <a:latin typeface="+mn-lt"/>
              </a:rPr>
              <a:t>When we draw a supply curve, we assume that other variables that affect the willingness of sellers to supply a good or service are unchanged. It follows that a change in any of those variables will cause a change in supply, which is a shift in the supply curve. </a:t>
            </a:r>
            <a:endParaRPr lang="en-CA" dirty="0">
              <a:solidFill>
                <a:srgbClr val="434343"/>
              </a:solidFill>
              <a:latin typeface="+mn-lt"/>
            </a:endParaRPr>
          </a:p>
          <a:p>
            <a:pPr marL="114300" indent="0">
              <a:lnSpc>
                <a:spcPct val="114999"/>
              </a:lnSpc>
              <a:buNone/>
            </a:pPr>
            <a:endParaRPr lang="en-US" dirty="0">
              <a:solidFill>
                <a:srgbClr val="000000"/>
              </a:solidFill>
              <a:latin typeface="+mn-lt"/>
            </a:endParaRPr>
          </a:p>
          <a:p>
            <a:pPr marL="114300" indent="0">
              <a:lnSpc>
                <a:spcPct val="114999"/>
              </a:lnSpc>
              <a:buNone/>
            </a:pPr>
            <a:r>
              <a:rPr lang="en-US" b="0" i="0" dirty="0">
                <a:solidFill>
                  <a:srgbClr val="000000"/>
                </a:solidFill>
                <a:effectLst/>
                <a:latin typeface="+mn-lt"/>
              </a:rPr>
              <a:t>Suppose the cost of producing coffee decreases due to a drop in the price of coffee beans. This increases the quantity of coffee supplied at each price and the result is a shift in the supply curve to the right. This </a:t>
            </a:r>
            <a:r>
              <a:rPr lang="en-US" b="1" i="0" dirty="0">
                <a:solidFill>
                  <a:srgbClr val="000000"/>
                </a:solidFill>
                <a:effectLst/>
                <a:latin typeface="+mn-lt"/>
              </a:rPr>
              <a:t>shift</a:t>
            </a:r>
            <a:r>
              <a:rPr lang="en-US" b="0" i="0" dirty="0">
                <a:solidFill>
                  <a:srgbClr val="000000"/>
                </a:solidFill>
                <a:effectLst/>
                <a:latin typeface="+mn-lt"/>
              </a:rPr>
              <a:t> in the supply curve is called a </a:t>
            </a:r>
            <a:r>
              <a:rPr lang="en-US" b="1" i="0" dirty="0">
                <a:solidFill>
                  <a:srgbClr val="000000"/>
                </a:solidFill>
                <a:effectLst/>
                <a:latin typeface="+mn-lt"/>
              </a:rPr>
              <a:t>change</a:t>
            </a:r>
            <a:r>
              <a:rPr lang="en-US" b="0" i="0" dirty="0">
                <a:solidFill>
                  <a:srgbClr val="000000"/>
                </a:solidFill>
                <a:effectLst/>
                <a:latin typeface="+mn-lt"/>
              </a:rPr>
              <a:t> in supply.  </a:t>
            </a:r>
            <a:endParaRPr lang="en-CA" dirty="0">
              <a:latin typeface="+mn-lt"/>
            </a:endParaRPr>
          </a:p>
        </p:txBody>
      </p:sp>
    </p:spTree>
    <p:extLst>
      <p:ext uri="{BB962C8B-B14F-4D97-AF65-F5344CB8AC3E}">
        <p14:creationId xmlns:p14="http://schemas.microsoft.com/office/powerpoint/2010/main" val="397938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A3E7-0F5C-466B-A0EC-30F5D95DCFAF}"/>
              </a:ext>
            </a:extLst>
          </p:cNvPr>
          <p:cNvSpPr>
            <a:spLocks noGrp="1"/>
          </p:cNvSpPr>
          <p:nvPr>
            <p:ph type="title"/>
          </p:nvPr>
        </p:nvSpPr>
        <p:spPr/>
        <p:txBody>
          <a:bodyPr>
            <a:normAutofit fontScale="90000"/>
          </a:bodyPr>
          <a:lstStyle/>
          <a:p>
            <a:r>
              <a:rPr lang="en-CA" b="1" dirty="0">
                <a:latin typeface="+mj-lt"/>
              </a:rPr>
              <a:t>3.4 Factors That Change Supply</a:t>
            </a:r>
          </a:p>
        </p:txBody>
      </p:sp>
      <p:sp>
        <p:nvSpPr>
          <p:cNvPr id="3" name="Text Placeholder 2">
            <a:extLst>
              <a:ext uri="{FF2B5EF4-FFF2-40B4-BE49-F238E27FC236}">
                <a16:creationId xmlns:a16="http://schemas.microsoft.com/office/drawing/2014/main" id="{D9E0157C-0843-4615-9029-9BFE3DB14C9C}"/>
              </a:ext>
            </a:extLst>
          </p:cNvPr>
          <p:cNvSpPr>
            <a:spLocks noGrp="1"/>
          </p:cNvSpPr>
          <p:nvPr>
            <p:ph type="body" idx="1"/>
          </p:nvPr>
        </p:nvSpPr>
        <p:spPr>
          <a:xfrm>
            <a:off x="311701" y="1229875"/>
            <a:ext cx="4260300" cy="3339000"/>
          </a:xfrm>
        </p:spPr>
        <p:txBody>
          <a:bodyPr/>
          <a:lstStyle/>
          <a:p>
            <a:pPr>
              <a:buFont typeface="+mj-lt"/>
              <a:buAutoNum type="arabicPeriod"/>
            </a:pPr>
            <a:r>
              <a:rPr lang="en-US" i="0" dirty="0">
                <a:solidFill>
                  <a:srgbClr val="080808"/>
                </a:solidFill>
                <a:effectLst/>
                <a:latin typeface="+mn-lt"/>
                <a:ea typeface="Roboto" panose="02000000000000000000" pitchFamily="2" charset="0"/>
              </a:rPr>
              <a:t>Prices of Factors of Production</a:t>
            </a:r>
            <a:endParaRPr lang="en-US" dirty="0">
              <a:solidFill>
                <a:srgbClr val="080808"/>
              </a:solidFill>
              <a:latin typeface="+mn-lt"/>
              <a:ea typeface="Roboto" panose="02000000000000000000" pitchFamily="2" charset="0"/>
            </a:endParaRPr>
          </a:p>
          <a:p>
            <a:pPr>
              <a:buFont typeface="+mj-lt"/>
              <a:buAutoNum type="arabicPeriod"/>
            </a:pPr>
            <a:r>
              <a:rPr lang="en-CA" i="0" dirty="0">
                <a:solidFill>
                  <a:srgbClr val="080808"/>
                </a:solidFill>
                <a:effectLst/>
                <a:latin typeface="+mn-lt"/>
                <a:ea typeface="Roboto" panose="02000000000000000000" pitchFamily="2" charset="0"/>
              </a:rPr>
              <a:t>Prices of related goods</a:t>
            </a:r>
          </a:p>
          <a:p>
            <a:pPr>
              <a:buFont typeface="+mj-lt"/>
              <a:buAutoNum type="arabicPeriod"/>
            </a:pPr>
            <a:r>
              <a:rPr lang="en-CA" i="0" dirty="0">
                <a:solidFill>
                  <a:srgbClr val="080808"/>
                </a:solidFill>
                <a:effectLst/>
                <a:latin typeface="+mn-lt"/>
                <a:ea typeface="Roboto" panose="02000000000000000000" pitchFamily="2" charset="0"/>
              </a:rPr>
              <a:t>Seller expectations about future prices</a:t>
            </a:r>
          </a:p>
          <a:p>
            <a:pPr>
              <a:buFont typeface="+mj-lt"/>
              <a:buAutoNum type="arabicPeriod"/>
            </a:pPr>
            <a:r>
              <a:rPr lang="en-CA" i="0" dirty="0">
                <a:solidFill>
                  <a:srgbClr val="080808"/>
                </a:solidFill>
                <a:effectLst/>
                <a:latin typeface="+mn-lt"/>
                <a:ea typeface="Roboto" panose="02000000000000000000" pitchFamily="2" charset="0"/>
              </a:rPr>
              <a:t>Number of producers</a:t>
            </a:r>
          </a:p>
          <a:p>
            <a:pPr>
              <a:buFont typeface="+mj-lt"/>
              <a:buAutoNum type="arabicPeriod"/>
            </a:pPr>
            <a:r>
              <a:rPr lang="en-CA" i="0" dirty="0">
                <a:solidFill>
                  <a:srgbClr val="080808"/>
                </a:solidFill>
                <a:effectLst/>
                <a:latin typeface="+mn-lt"/>
                <a:ea typeface="Roboto" panose="02000000000000000000" pitchFamily="2" charset="0"/>
              </a:rPr>
              <a:t>Technology </a:t>
            </a:r>
          </a:p>
          <a:p>
            <a:pPr>
              <a:buFont typeface="+mj-lt"/>
              <a:buAutoNum type="arabicPeriod"/>
            </a:pPr>
            <a:r>
              <a:rPr lang="en-CA" i="0" dirty="0">
                <a:solidFill>
                  <a:srgbClr val="080808"/>
                </a:solidFill>
                <a:effectLst/>
                <a:latin typeface="+mn-lt"/>
                <a:ea typeface="Roboto" panose="02000000000000000000" pitchFamily="2" charset="0"/>
              </a:rPr>
              <a:t>Natural events</a:t>
            </a:r>
          </a:p>
        </p:txBody>
      </p:sp>
      <p:pic>
        <p:nvPicPr>
          <p:cNvPr id="5" name="Picture 4" descr="A car on an assembly line.">
            <a:extLst>
              <a:ext uri="{FF2B5EF4-FFF2-40B4-BE49-F238E27FC236}">
                <a16:creationId xmlns:a16="http://schemas.microsoft.com/office/drawing/2014/main" id="{AB07F5C8-9029-49B6-A8C6-CFFB3470A584}"/>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4072" y="1229875"/>
            <a:ext cx="4438227" cy="2962034"/>
          </a:xfrm>
          <a:prstGeom prst="rect">
            <a:avLst/>
          </a:prstGeom>
        </p:spPr>
      </p:pic>
      <p:sp>
        <p:nvSpPr>
          <p:cNvPr id="7" name="TextBox 6">
            <a:extLst>
              <a:ext uri="{FF2B5EF4-FFF2-40B4-BE49-F238E27FC236}">
                <a16:creationId xmlns:a16="http://schemas.microsoft.com/office/drawing/2014/main" id="{EB340B53-9C53-4435-9B1E-F280C1203D95}"/>
              </a:ext>
              <a:ext uri="{C183D7F6-B498-43B3-948B-1728B52AA6E4}">
                <adec:decorative xmlns:adec="http://schemas.microsoft.com/office/drawing/2017/decorative" val="1"/>
              </a:ext>
            </a:extLst>
          </p:cNvPr>
          <p:cNvSpPr txBox="1"/>
          <p:nvPr/>
        </p:nvSpPr>
        <p:spPr>
          <a:xfrm>
            <a:off x="4416150" y="4191909"/>
            <a:ext cx="4438227" cy="261610"/>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carlos aranda</a:t>
            </a:r>
            <a:r>
              <a:rPr lang="en-US" sz="1100" dirty="0">
                <a:solidFill>
                  <a:srgbClr val="080808"/>
                </a:solidFill>
              </a:rPr>
              <a:t>,</a:t>
            </a:r>
            <a:r>
              <a:rPr lang="en-US" sz="1100" dirty="0"/>
              <a:t> is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p>
        </p:txBody>
      </p:sp>
    </p:spTree>
    <p:extLst>
      <p:ext uri="{BB962C8B-B14F-4D97-AF65-F5344CB8AC3E}">
        <p14:creationId xmlns:p14="http://schemas.microsoft.com/office/powerpoint/2010/main" val="50094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sz="2700" b="1" dirty="0">
                <a:latin typeface="+mj-lt"/>
              </a:rPr>
              <a:t>Learning Outcomes</a:t>
            </a:r>
            <a:endParaRPr lang="en-CA" sz="2700"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lstStyle/>
          <a:p>
            <a:pPr>
              <a:lnSpc>
                <a:spcPct val="114999"/>
              </a:lnSpc>
              <a:buNone/>
            </a:pPr>
            <a:r>
              <a:rPr lang="en-US" dirty="0"/>
              <a:t>At the end of this chapter, you will be able to:</a:t>
            </a:r>
          </a:p>
          <a:p>
            <a:pPr>
              <a:lnSpc>
                <a:spcPct val="114999"/>
              </a:lnSpc>
            </a:pPr>
            <a:r>
              <a:rPr lang="en-US" b="0" i="0" dirty="0">
                <a:solidFill>
                  <a:srgbClr val="000000"/>
                </a:solidFill>
                <a:effectLst/>
                <a:latin typeface="+mn-lt"/>
              </a:rPr>
              <a:t>Explain Demand and Quantity demanded</a:t>
            </a:r>
            <a:endParaRPr lang="en-US" dirty="0"/>
          </a:p>
          <a:p>
            <a:r>
              <a:rPr lang="en-US" b="0" i="0" dirty="0">
                <a:solidFill>
                  <a:srgbClr val="000000"/>
                </a:solidFill>
                <a:effectLst/>
                <a:latin typeface="+mn-lt"/>
                <a:ea typeface="Roboto" panose="02000000000000000000" pitchFamily="2" charset="0"/>
              </a:rPr>
              <a:t>Discuss variables that influence demand</a:t>
            </a:r>
          </a:p>
          <a:p>
            <a:r>
              <a:rPr lang="en-US" b="0" i="0" dirty="0">
                <a:solidFill>
                  <a:srgbClr val="000000"/>
                </a:solidFill>
                <a:effectLst/>
                <a:latin typeface="+mn-lt"/>
                <a:ea typeface="Roboto" panose="02000000000000000000" pitchFamily="2" charset="0"/>
              </a:rPr>
              <a:t>Describe Supply and Quantity supplied</a:t>
            </a:r>
          </a:p>
          <a:p>
            <a:r>
              <a:rPr lang="en-US" b="0" i="0" dirty="0">
                <a:solidFill>
                  <a:srgbClr val="000000"/>
                </a:solidFill>
                <a:effectLst/>
                <a:latin typeface="+mn-lt"/>
                <a:ea typeface="Roboto" panose="02000000000000000000" pitchFamily="2" charset="0"/>
              </a:rPr>
              <a:t>Elaborate variables that influence supply</a:t>
            </a:r>
          </a:p>
          <a:p>
            <a:r>
              <a:rPr lang="en-US" b="0" i="0" dirty="0">
                <a:solidFill>
                  <a:srgbClr val="000000"/>
                </a:solidFill>
                <a:effectLst/>
                <a:latin typeface="+mn-lt"/>
                <a:ea typeface="Roboto" panose="02000000000000000000" pitchFamily="2" charset="0"/>
              </a:rPr>
              <a:t>Illustrate Market Equilibrium</a:t>
            </a:r>
          </a:p>
          <a:p>
            <a:r>
              <a:rPr lang="en-US" b="0" i="0" dirty="0">
                <a:solidFill>
                  <a:srgbClr val="000000"/>
                </a:solidFill>
                <a:effectLst/>
                <a:latin typeface="+mn-lt"/>
                <a:ea typeface="Roboto" panose="02000000000000000000" pitchFamily="2" charset="0"/>
              </a:rPr>
              <a:t>Use demand-supply graphs to predict changes in price and quantity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C86C-563F-8E8F-1BA7-F31E38B21F2B}"/>
              </a:ext>
            </a:extLst>
          </p:cNvPr>
          <p:cNvSpPr>
            <a:spLocks noGrp="1"/>
          </p:cNvSpPr>
          <p:nvPr>
            <p:ph type="title"/>
          </p:nvPr>
        </p:nvSpPr>
        <p:spPr/>
        <p:txBody>
          <a:bodyPr>
            <a:normAutofit fontScale="90000"/>
          </a:bodyPr>
          <a:lstStyle/>
          <a:p>
            <a:r>
              <a:rPr lang="en-US" b="1" dirty="0">
                <a:latin typeface="Arial"/>
              </a:rPr>
              <a:t>3.4 Prices of Factors of Production – Reduction in Supply</a:t>
            </a:r>
            <a:endParaRPr lang="en-US" dirty="0">
              <a:latin typeface="Arial"/>
            </a:endParaRPr>
          </a:p>
          <a:p>
            <a:endParaRPr lang="en-US" dirty="0"/>
          </a:p>
        </p:txBody>
      </p:sp>
      <p:pic>
        <p:nvPicPr>
          <p:cNvPr id="5" name="Picture 5">
            <a:extLst>
              <a:ext uri="{FF2B5EF4-FFF2-40B4-BE49-F238E27FC236}">
                <a16:creationId xmlns:a16="http://schemas.microsoft.com/office/drawing/2014/main" id="{FF9A94AA-28DB-040B-E831-BCA7FC4B1F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72164" y="1187351"/>
            <a:ext cx="6474124" cy="3286383"/>
          </a:xfrm>
          <a:prstGeom prst="rect">
            <a:avLst/>
          </a:prstGeom>
        </p:spPr>
      </p:pic>
      <p:sp>
        <p:nvSpPr>
          <p:cNvPr id="9" name="TextBox 8">
            <a:extLst>
              <a:ext uri="{FF2B5EF4-FFF2-40B4-BE49-F238E27FC236}">
                <a16:creationId xmlns:a16="http://schemas.microsoft.com/office/drawing/2014/main" id="{38EA18E8-3B5A-EE5C-864A-C7A9C284846C}"/>
              </a:ext>
            </a:extLst>
          </p:cNvPr>
          <p:cNvSpPr txBox="1"/>
          <p:nvPr/>
        </p:nvSpPr>
        <p:spPr>
          <a:xfrm>
            <a:off x="1953012" y="4366118"/>
            <a:ext cx="1044827" cy="261610"/>
          </a:xfrm>
          <a:prstGeom prst="rect">
            <a:avLst/>
          </a:prstGeom>
          <a:noFill/>
        </p:spPr>
        <p:txBody>
          <a:bodyPr wrap="square" lIns="91440" tIns="45720" rIns="91440" bIns="45720" rtlCol="0" anchor="t">
            <a:spAutoFit/>
          </a:bodyPr>
          <a:lstStyle/>
          <a:p>
            <a:r>
              <a:rPr lang="en-CA" sz="1100" i="1" dirty="0">
                <a:solidFill>
                  <a:srgbClr val="373D3F"/>
                </a:solidFill>
                <a:latin typeface="Montserrat"/>
              </a:rPr>
              <a:t>Fig</a:t>
            </a:r>
            <a:r>
              <a:rPr lang="en-CA" sz="1100" i="1" dirty="0">
                <a:latin typeface="Montserrat"/>
              </a:rPr>
              <a:t> 3.8</a:t>
            </a:r>
            <a:endParaRPr lang="en-CA" sz="1100" i="1" dirty="0">
              <a:latin typeface="Montserrat" panose="020B0604020202020204" charset="0"/>
            </a:endParaRPr>
          </a:p>
        </p:txBody>
      </p:sp>
    </p:spTree>
    <p:extLst>
      <p:ext uri="{BB962C8B-B14F-4D97-AF65-F5344CB8AC3E}">
        <p14:creationId xmlns:p14="http://schemas.microsoft.com/office/powerpoint/2010/main" val="1104460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9106-1F1C-4642-AE07-7295882D0790}"/>
              </a:ext>
            </a:extLst>
          </p:cNvPr>
          <p:cNvSpPr>
            <a:spLocks noGrp="1"/>
          </p:cNvSpPr>
          <p:nvPr>
            <p:ph type="title"/>
          </p:nvPr>
        </p:nvSpPr>
        <p:spPr/>
        <p:txBody>
          <a:bodyPr>
            <a:normAutofit fontScale="90000"/>
          </a:bodyPr>
          <a:lstStyle/>
          <a:p>
            <a:r>
              <a:rPr lang="en-CA" b="1" dirty="0">
                <a:latin typeface="+mj-lt"/>
              </a:rPr>
              <a:t>3.4 Prices of Related Goods</a:t>
            </a:r>
          </a:p>
        </p:txBody>
      </p:sp>
      <p:sp>
        <p:nvSpPr>
          <p:cNvPr id="3" name="Text Placeholder 2">
            <a:extLst>
              <a:ext uri="{FF2B5EF4-FFF2-40B4-BE49-F238E27FC236}">
                <a16:creationId xmlns:a16="http://schemas.microsoft.com/office/drawing/2014/main" id="{FD6A304C-6B44-4520-B681-6BA19848D91F}"/>
              </a:ext>
            </a:extLst>
          </p:cNvPr>
          <p:cNvSpPr>
            <a:spLocks noGrp="1"/>
          </p:cNvSpPr>
          <p:nvPr>
            <p:ph type="body" idx="1"/>
          </p:nvPr>
        </p:nvSpPr>
        <p:spPr>
          <a:xfrm>
            <a:off x="311700" y="1229875"/>
            <a:ext cx="4536747" cy="3339000"/>
          </a:xfrm>
        </p:spPr>
        <p:txBody>
          <a:bodyPr/>
          <a:lstStyle/>
          <a:p>
            <a:pPr marL="114300" indent="0">
              <a:buNone/>
            </a:pPr>
            <a:r>
              <a:rPr lang="en-US" b="0" i="0" dirty="0">
                <a:solidFill>
                  <a:srgbClr val="373D3F"/>
                </a:solidFill>
                <a:effectLst/>
                <a:latin typeface="+mn-lt"/>
                <a:ea typeface="Roboto" panose="02000000000000000000" pitchFamily="2" charset="0"/>
              </a:rPr>
              <a:t>Like demand, there could be substitutes in production as well.</a:t>
            </a:r>
          </a:p>
          <a:p>
            <a:pPr marL="114300" indent="0">
              <a:buNone/>
            </a:pPr>
            <a:r>
              <a:rPr lang="en-US" b="0" i="0" dirty="0">
                <a:solidFill>
                  <a:srgbClr val="373D3F"/>
                </a:solidFill>
                <a:effectLst/>
                <a:latin typeface="+mn-lt"/>
                <a:ea typeface="Roboto" panose="02000000000000000000" pitchFamily="2" charset="0"/>
              </a:rPr>
              <a:t>Suppose, a producer makes cupcakes and cookies. If the relative price of cupcakes rises, the producer tends to devote more time and resources to producing cupcakes, because that is more profitable, so the number of cupcakes supplied increases. </a:t>
            </a:r>
            <a:endParaRPr lang="en-CA" dirty="0">
              <a:latin typeface="+mn-lt"/>
              <a:ea typeface="Roboto" panose="02000000000000000000" pitchFamily="2" charset="0"/>
            </a:endParaRPr>
          </a:p>
        </p:txBody>
      </p:sp>
      <p:pic>
        <p:nvPicPr>
          <p:cNvPr id="5" name="Picture 4">
            <a:extLst>
              <a:ext uri="{FF2B5EF4-FFF2-40B4-BE49-F238E27FC236}">
                <a16:creationId xmlns:a16="http://schemas.microsoft.com/office/drawing/2014/main" id="{51262DE5-CF6E-47BA-B0F9-37C74D8195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5105" y="410000"/>
            <a:ext cx="3312208" cy="4140260"/>
          </a:xfrm>
          <a:prstGeom prst="rect">
            <a:avLst/>
          </a:prstGeom>
        </p:spPr>
      </p:pic>
      <p:sp>
        <p:nvSpPr>
          <p:cNvPr id="7" name="TextBox 6">
            <a:extLst>
              <a:ext uri="{FF2B5EF4-FFF2-40B4-BE49-F238E27FC236}">
                <a16:creationId xmlns:a16="http://schemas.microsoft.com/office/drawing/2014/main" id="{EA0D8E50-C917-4334-B51D-7309A9826024}"/>
              </a:ext>
              <a:ext uri="{C183D7F6-B498-43B3-948B-1728B52AA6E4}">
                <adec:decorative xmlns:adec="http://schemas.microsoft.com/office/drawing/2017/decorative" val="1"/>
              </a:ext>
            </a:extLst>
          </p:cNvPr>
          <p:cNvSpPr txBox="1"/>
          <p:nvPr/>
        </p:nvSpPr>
        <p:spPr>
          <a:xfrm>
            <a:off x="5215105" y="4518056"/>
            <a:ext cx="3617195"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Lana Mattice</a:t>
            </a:r>
            <a:r>
              <a:rPr lang="en-US" sz="1100" dirty="0">
                <a:solidFill>
                  <a:srgbClr val="080808"/>
                </a:solidFill>
              </a:rPr>
              <a:t>,</a:t>
            </a:r>
            <a:r>
              <a:rPr lang="en-US" sz="1100" dirty="0"/>
              <a:t>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p>
        </p:txBody>
      </p:sp>
    </p:spTree>
    <p:extLst>
      <p:ext uri="{BB962C8B-B14F-4D97-AF65-F5344CB8AC3E}">
        <p14:creationId xmlns:p14="http://schemas.microsoft.com/office/powerpoint/2010/main" val="256088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3382-8F88-4EA2-B25B-C0412EFB02E8}"/>
              </a:ext>
            </a:extLst>
          </p:cNvPr>
          <p:cNvSpPr>
            <a:spLocks noGrp="1"/>
          </p:cNvSpPr>
          <p:nvPr>
            <p:ph type="title"/>
          </p:nvPr>
        </p:nvSpPr>
        <p:spPr/>
        <p:txBody>
          <a:bodyPr>
            <a:normAutofit fontScale="90000"/>
          </a:bodyPr>
          <a:lstStyle/>
          <a:p>
            <a:r>
              <a:rPr lang="en-CA" b="1" dirty="0">
                <a:latin typeface="+mj-lt"/>
              </a:rPr>
              <a:t>3.4 Seller Expectations About Future Prices</a:t>
            </a:r>
          </a:p>
        </p:txBody>
      </p:sp>
      <p:sp>
        <p:nvSpPr>
          <p:cNvPr id="3" name="Text Placeholder 2">
            <a:extLst>
              <a:ext uri="{FF2B5EF4-FFF2-40B4-BE49-F238E27FC236}">
                <a16:creationId xmlns:a16="http://schemas.microsoft.com/office/drawing/2014/main" id="{0BBD1ADF-AD66-4166-9502-12733B6EA46B}"/>
              </a:ext>
            </a:extLst>
          </p:cNvPr>
          <p:cNvSpPr>
            <a:spLocks noGrp="1"/>
          </p:cNvSpPr>
          <p:nvPr>
            <p:ph type="body" idx="1"/>
          </p:nvPr>
        </p:nvSpPr>
        <p:spPr>
          <a:xfrm>
            <a:off x="311700" y="1017800"/>
            <a:ext cx="8520600" cy="3339000"/>
          </a:xfrm>
        </p:spPr>
        <p:txBody>
          <a:bodyPr>
            <a:noAutofit/>
          </a:bodyPr>
          <a:lstStyle/>
          <a:p>
            <a:pPr marL="114300" indent="0">
              <a:buNone/>
            </a:pPr>
            <a:r>
              <a:rPr lang="en-US" dirty="0">
                <a:latin typeface="+mn-lt"/>
              </a:rPr>
              <a:t>Like demand, expectations of the supply price affect production decisions.</a:t>
            </a:r>
          </a:p>
          <a:p>
            <a:pPr marL="114300" indent="0">
              <a:buNone/>
            </a:pPr>
            <a:r>
              <a:rPr lang="en-US" dirty="0">
                <a:latin typeface="+mn-lt"/>
              </a:rPr>
              <a:t>Production decisions are based on the current knowledge we have about those prices. </a:t>
            </a:r>
            <a:r>
              <a:rPr lang="en-US" dirty="0"/>
              <a:t>Expectations are based on evidence or a signal. </a:t>
            </a:r>
            <a:endParaRPr lang="en-CA" dirty="0">
              <a:latin typeface="Arial"/>
            </a:endParaRPr>
          </a:p>
          <a:p>
            <a:pPr marL="114300" indent="0">
              <a:lnSpc>
                <a:spcPct val="114999"/>
              </a:lnSpc>
              <a:buNone/>
            </a:pPr>
            <a:endParaRPr lang="en-US" dirty="0"/>
          </a:p>
          <a:p>
            <a:pPr marL="114300" indent="0">
              <a:lnSpc>
                <a:spcPct val="114999"/>
              </a:lnSpc>
              <a:buNone/>
            </a:pPr>
            <a:r>
              <a:rPr lang="en-US" i="1" dirty="0">
                <a:latin typeface="+mn-lt"/>
              </a:rPr>
              <a:t>If you have reason to believe the prices of cupcakes will drastically rise from next week, you may devote less of your attention to producing them today and increase the quantity supplied next week when the price rises. </a:t>
            </a:r>
            <a:endParaRPr lang="en-CA" i="1" dirty="0">
              <a:latin typeface="+mn-lt"/>
            </a:endParaRPr>
          </a:p>
          <a:p>
            <a:pPr marL="114300" indent="0">
              <a:lnSpc>
                <a:spcPct val="114999"/>
              </a:lnSpc>
              <a:buNone/>
            </a:pPr>
            <a:endParaRPr lang="en-US" dirty="0">
              <a:latin typeface="+mn-lt"/>
            </a:endParaRPr>
          </a:p>
          <a:p>
            <a:pPr marL="114300" indent="0">
              <a:lnSpc>
                <a:spcPct val="114999"/>
              </a:lnSpc>
              <a:buNone/>
            </a:pPr>
            <a:r>
              <a:rPr lang="en-US" dirty="0">
                <a:latin typeface="+mn-lt"/>
              </a:rPr>
              <a:t>If the firm expects future prices to rise, supply will decrease today. If the firm expects future prices to fall, supply will increase in the current period. </a:t>
            </a:r>
            <a:endParaRPr lang="en-CA" dirty="0">
              <a:latin typeface="+mn-lt"/>
            </a:endParaRPr>
          </a:p>
        </p:txBody>
      </p:sp>
    </p:spTree>
    <p:extLst>
      <p:ext uri="{BB962C8B-B14F-4D97-AF65-F5344CB8AC3E}">
        <p14:creationId xmlns:p14="http://schemas.microsoft.com/office/powerpoint/2010/main" val="3569314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9808-F79B-87D5-FEF4-76333FB9067E}"/>
              </a:ext>
            </a:extLst>
          </p:cNvPr>
          <p:cNvSpPr>
            <a:spLocks noGrp="1"/>
          </p:cNvSpPr>
          <p:nvPr>
            <p:ph type="title"/>
          </p:nvPr>
        </p:nvSpPr>
        <p:spPr/>
        <p:txBody>
          <a:bodyPr>
            <a:normAutofit/>
          </a:bodyPr>
          <a:lstStyle/>
          <a:p>
            <a:r>
              <a:rPr lang="en-US" sz="2700" b="1" dirty="0">
                <a:latin typeface="Arial"/>
              </a:rPr>
              <a:t>3.4 Number of Producers</a:t>
            </a:r>
          </a:p>
        </p:txBody>
      </p:sp>
      <p:sp>
        <p:nvSpPr>
          <p:cNvPr id="3" name="Text Placeholder 2">
            <a:extLst>
              <a:ext uri="{FF2B5EF4-FFF2-40B4-BE49-F238E27FC236}">
                <a16:creationId xmlns:a16="http://schemas.microsoft.com/office/drawing/2014/main" id="{90826E20-31A9-F045-EEB8-061AFA219809}"/>
              </a:ext>
            </a:extLst>
          </p:cNvPr>
          <p:cNvSpPr>
            <a:spLocks noGrp="1"/>
          </p:cNvSpPr>
          <p:nvPr>
            <p:ph type="body" idx="1"/>
          </p:nvPr>
        </p:nvSpPr>
        <p:spPr/>
        <p:txBody>
          <a:bodyPr/>
          <a:lstStyle/>
          <a:p>
            <a:r>
              <a:rPr lang="en-US" dirty="0">
                <a:latin typeface="Arial"/>
              </a:rPr>
              <a:t>An increase in the number of sellers supplying a good or service shifts the supply curve to the right; a reduction in the number of sellers shifts the supply curve to the left. </a:t>
            </a:r>
          </a:p>
          <a:p>
            <a:pPr>
              <a:lnSpc>
                <a:spcPct val="114999"/>
              </a:lnSpc>
            </a:pPr>
            <a:r>
              <a:rPr lang="en-US" dirty="0">
                <a:latin typeface="Arial"/>
              </a:rPr>
              <a:t>If for example, four new coffee-producing stores enter the market, more will be supplied at each price. </a:t>
            </a:r>
          </a:p>
          <a:p>
            <a:pPr marL="114300" indent="0">
              <a:lnSpc>
                <a:spcPct val="114999"/>
              </a:lnSpc>
              <a:buNone/>
            </a:pPr>
            <a:br>
              <a:rPr lang="en-US" dirty="0"/>
            </a:br>
            <a:endParaRPr lang="en-US" dirty="0"/>
          </a:p>
        </p:txBody>
      </p:sp>
    </p:spTree>
    <p:extLst>
      <p:ext uri="{BB962C8B-B14F-4D97-AF65-F5344CB8AC3E}">
        <p14:creationId xmlns:p14="http://schemas.microsoft.com/office/powerpoint/2010/main" val="124159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9549-E545-700B-BDD4-64138ABBCF07}"/>
              </a:ext>
            </a:extLst>
          </p:cNvPr>
          <p:cNvSpPr>
            <a:spLocks noGrp="1"/>
          </p:cNvSpPr>
          <p:nvPr>
            <p:ph type="title"/>
          </p:nvPr>
        </p:nvSpPr>
        <p:spPr/>
        <p:txBody>
          <a:bodyPr>
            <a:normAutofit fontScale="90000"/>
          </a:bodyPr>
          <a:lstStyle/>
          <a:p>
            <a:r>
              <a:rPr lang="en-US" b="1" dirty="0">
                <a:latin typeface="Arial"/>
              </a:rPr>
              <a:t>3.4 Technology</a:t>
            </a:r>
          </a:p>
        </p:txBody>
      </p:sp>
      <p:sp>
        <p:nvSpPr>
          <p:cNvPr id="3" name="Text Placeholder 2">
            <a:extLst>
              <a:ext uri="{FF2B5EF4-FFF2-40B4-BE49-F238E27FC236}">
                <a16:creationId xmlns:a16="http://schemas.microsoft.com/office/drawing/2014/main" id="{9CF6BBB9-7B27-FCE8-1809-A20DB4C917D1}"/>
              </a:ext>
            </a:extLst>
          </p:cNvPr>
          <p:cNvSpPr>
            <a:spLocks noGrp="1"/>
          </p:cNvSpPr>
          <p:nvPr>
            <p:ph type="body" idx="1"/>
          </p:nvPr>
        </p:nvSpPr>
        <p:spPr/>
        <p:txBody>
          <a:bodyPr/>
          <a:lstStyle/>
          <a:p>
            <a:pPr>
              <a:lnSpc>
                <a:spcPct val="114999"/>
              </a:lnSpc>
            </a:pPr>
            <a:r>
              <a:rPr lang="en-US" dirty="0">
                <a:latin typeface="Arial"/>
              </a:rPr>
              <a:t>A change in technology alters the combinations of inputs or the types of inputs required in the production process. </a:t>
            </a:r>
            <a:endParaRPr lang="en-US" dirty="0"/>
          </a:p>
          <a:p>
            <a:pPr>
              <a:lnSpc>
                <a:spcPct val="114999"/>
              </a:lnSpc>
            </a:pPr>
            <a:r>
              <a:rPr lang="en-US" dirty="0">
                <a:latin typeface="Arial"/>
              </a:rPr>
              <a:t>An improvement in technology usually means that the same amount of input can now produce more due to increased productivity from the advanced technology. </a:t>
            </a:r>
            <a:endParaRPr lang="en-US" dirty="0"/>
          </a:p>
        </p:txBody>
      </p:sp>
    </p:spTree>
    <p:extLst>
      <p:ext uri="{BB962C8B-B14F-4D97-AF65-F5344CB8AC3E}">
        <p14:creationId xmlns:p14="http://schemas.microsoft.com/office/powerpoint/2010/main" val="4059653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31D8-AD47-C64F-CA41-2778C89A794B}"/>
              </a:ext>
            </a:extLst>
          </p:cNvPr>
          <p:cNvSpPr>
            <a:spLocks noGrp="1"/>
          </p:cNvSpPr>
          <p:nvPr>
            <p:ph type="title"/>
          </p:nvPr>
        </p:nvSpPr>
        <p:spPr/>
        <p:txBody>
          <a:bodyPr>
            <a:normAutofit fontScale="90000"/>
          </a:bodyPr>
          <a:lstStyle/>
          <a:p>
            <a:r>
              <a:rPr lang="en-US" b="1" dirty="0"/>
              <a:t>3.4 Natural Events</a:t>
            </a:r>
            <a:endParaRPr lang="en-US" dirty="0"/>
          </a:p>
        </p:txBody>
      </p:sp>
      <p:pic>
        <p:nvPicPr>
          <p:cNvPr id="4" name="Picture 4">
            <a:extLst>
              <a:ext uri="{FF2B5EF4-FFF2-40B4-BE49-F238E27FC236}">
                <a16:creationId xmlns:a16="http://schemas.microsoft.com/office/drawing/2014/main" id="{5D15697A-4402-7420-B29F-5DE9210607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6993" y="1458153"/>
            <a:ext cx="7658100" cy="3105150"/>
          </a:xfrm>
          <a:prstGeom prst="rect">
            <a:avLst/>
          </a:prstGeom>
        </p:spPr>
      </p:pic>
    </p:spTree>
    <p:extLst>
      <p:ext uri="{BB962C8B-B14F-4D97-AF65-F5344CB8AC3E}">
        <p14:creationId xmlns:p14="http://schemas.microsoft.com/office/powerpoint/2010/main" val="2961223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E385-5F6F-62E7-A4EE-3C836B0217B3}"/>
              </a:ext>
            </a:extLst>
          </p:cNvPr>
          <p:cNvSpPr>
            <a:spLocks noGrp="1"/>
          </p:cNvSpPr>
          <p:nvPr>
            <p:ph type="title"/>
          </p:nvPr>
        </p:nvSpPr>
        <p:spPr/>
        <p:txBody>
          <a:bodyPr>
            <a:normAutofit/>
          </a:bodyPr>
          <a:lstStyle/>
          <a:p>
            <a:r>
              <a:rPr lang="en-US" sz="2700" b="1" dirty="0">
                <a:latin typeface="Arial"/>
              </a:rPr>
              <a:t>3.5 Demand, Supply and Equilibrium</a:t>
            </a:r>
          </a:p>
        </p:txBody>
      </p:sp>
      <p:sp>
        <p:nvSpPr>
          <p:cNvPr id="3" name="Text Placeholder 2">
            <a:extLst>
              <a:ext uri="{FF2B5EF4-FFF2-40B4-BE49-F238E27FC236}">
                <a16:creationId xmlns:a16="http://schemas.microsoft.com/office/drawing/2014/main" id="{FC3E1BF3-EFDC-D49D-BA92-022AAE8E0E91}"/>
              </a:ext>
            </a:extLst>
          </p:cNvPr>
          <p:cNvSpPr>
            <a:spLocks noGrp="1"/>
          </p:cNvSpPr>
          <p:nvPr>
            <p:ph type="body" idx="1"/>
          </p:nvPr>
        </p:nvSpPr>
        <p:spPr/>
        <p:txBody>
          <a:bodyPr/>
          <a:lstStyle/>
          <a:p>
            <a:pPr marL="114300" indent="0">
              <a:buNone/>
            </a:pPr>
            <a:r>
              <a:rPr lang="en-US" dirty="0"/>
              <a:t>The logic of the model of demand and supply is simple. </a:t>
            </a:r>
          </a:p>
          <a:p>
            <a:pPr>
              <a:lnSpc>
                <a:spcPct val="114999"/>
              </a:lnSpc>
            </a:pPr>
            <a:r>
              <a:rPr lang="en-US" dirty="0"/>
              <a:t>The demand curve shows the quantities of a particular good or service that buyers will be willing and able to purchase at each price during a specified period. </a:t>
            </a:r>
          </a:p>
          <a:p>
            <a:pPr>
              <a:lnSpc>
                <a:spcPct val="114999"/>
              </a:lnSpc>
            </a:pPr>
            <a:r>
              <a:rPr lang="en-US" dirty="0"/>
              <a:t>The supply curve shows the quantities that sellers will offer for sale at each price during that same period.</a:t>
            </a:r>
          </a:p>
          <a:p>
            <a:pPr>
              <a:lnSpc>
                <a:spcPct val="114999"/>
              </a:lnSpc>
            </a:pPr>
            <a:endParaRPr lang="en-US" dirty="0"/>
          </a:p>
        </p:txBody>
      </p:sp>
    </p:spTree>
    <p:extLst>
      <p:ext uri="{BB962C8B-B14F-4D97-AF65-F5344CB8AC3E}">
        <p14:creationId xmlns:p14="http://schemas.microsoft.com/office/powerpoint/2010/main" val="4208489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B253-F3F3-D581-A80A-950CAED8F3A3}"/>
              </a:ext>
            </a:extLst>
          </p:cNvPr>
          <p:cNvSpPr>
            <a:spLocks noGrp="1"/>
          </p:cNvSpPr>
          <p:nvPr>
            <p:ph type="title"/>
          </p:nvPr>
        </p:nvSpPr>
        <p:spPr/>
        <p:txBody>
          <a:bodyPr>
            <a:normAutofit fontScale="90000"/>
          </a:bodyPr>
          <a:lstStyle/>
          <a:p>
            <a:r>
              <a:rPr lang="en-US" b="1" dirty="0">
                <a:latin typeface="Arial"/>
              </a:rPr>
              <a:t>3.5 Market Equilibrium </a:t>
            </a:r>
          </a:p>
        </p:txBody>
      </p:sp>
      <p:sp>
        <p:nvSpPr>
          <p:cNvPr id="3" name="Text Placeholder 2">
            <a:extLst>
              <a:ext uri="{FF2B5EF4-FFF2-40B4-BE49-F238E27FC236}">
                <a16:creationId xmlns:a16="http://schemas.microsoft.com/office/drawing/2014/main" id="{9173D4A3-E500-1429-0DE8-CA5F10BB2498}"/>
              </a:ext>
            </a:extLst>
          </p:cNvPr>
          <p:cNvSpPr>
            <a:spLocks noGrp="1"/>
          </p:cNvSpPr>
          <p:nvPr>
            <p:ph type="body" idx="1"/>
          </p:nvPr>
        </p:nvSpPr>
        <p:spPr>
          <a:xfrm>
            <a:off x="345143" y="1216591"/>
            <a:ext cx="4304753" cy="3355565"/>
          </a:xfrm>
        </p:spPr>
        <p:txBody>
          <a:bodyPr/>
          <a:lstStyle/>
          <a:p>
            <a:r>
              <a:rPr lang="en-US" dirty="0"/>
              <a:t>The two curves intersect at a price of $6 per pound—at this price the quantities demanded and supplied are equal. </a:t>
            </a:r>
          </a:p>
          <a:p>
            <a:pPr>
              <a:lnSpc>
                <a:spcPct val="114999"/>
              </a:lnSpc>
            </a:pPr>
            <a:r>
              <a:rPr lang="en-US" dirty="0"/>
              <a:t>Buyers want to purchase, and sellers are willing to offer for sale, 25 million pounds of coffee per month. </a:t>
            </a:r>
          </a:p>
          <a:p>
            <a:pPr>
              <a:lnSpc>
                <a:spcPct val="114999"/>
              </a:lnSpc>
            </a:pPr>
            <a:endParaRPr lang="en-US" dirty="0"/>
          </a:p>
        </p:txBody>
      </p:sp>
      <p:pic>
        <p:nvPicPr>
          <p:cNvPr id="4" name="Picture 4">
            <a:extLst>
              <a:ext uri="{FF2B5EF4-FFF2-40B4-BE49-F238E27FC236}">
                <a16:creationId xmlns:a16="http://schemas.microsoft.com/office/drawing/2014/main" id="{21D6E7C4-D152-8A79-8496-0779D16063D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18301" y="712558"/>
            <a:ext cx="4067175" cy="4048125"/>
          </a:xfrm>
          <a:prstGeom prst="rect">
            <a:avLst/>
          </a:prstGeom>
        </p:spPr>
      </p:pic>
    </p:spTree>
    <p:extLst>
      <p:ext uri="{BB962C8B-B14F-4D97-AF65-F5344CB8AC3E}">
        <p14:creationId xmlns:p14="http://schemas.microsoft.com/office/powerpoint/2010/main" val="824112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75F0-D0E7-4269-7404-FD03238B5E97}"/>
              </a:ext>
            </a:extLst>
          </p:cNvPr>
          <p:cNvSpPr>
            <a:spLocks noGrp="1"/>
          </p:cNvSpPr>
          <p:nvPr>
            <p:ph type="title"/>
          </p:nvPr>
        </p:nvSpPr>
        <p:spPr/>
        <p:txBody>
          <a:bodyPr>
            <a:normAutofit fontScale="90000"/>
          </a:bodyPr>
          <a:lstStyle/>
          <a:p>
            <a:r>
              <a:rPr lang="en-US" b="1" dirty="0">
                <a:latin typeface="Arial"/>
              </a:rPr>
              <a:t>3.5 Surplus</a:t>
            </a:r>
          </a:p>
        </p:txBody>
      </p:sp>
      <p:pic>
        <p:nvPicPr>
          <p:cNvPr id="4" name="Picture 4">
            <a:extLst>
              <a:ext uri="{FF2B5EF4-FFF2-40B4-BE49-F238E27FC236}">
                <a16:creationId xmlns:a16="http://schemas.microsoft.com/office/drawing/2014/main" id="{7FDD054A-6088-82B0-2AA5-68CC113B55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63353" y="1126641"/>
            <a:ext cx="3143250" cy="3552825"/>
          </a:xfrm>
          <a:prstGeom prst="rect">
            <a:avLst/>
          </a:prstGeom>
        </p:spPr>
      </p:pic>
      <p:sp>
        <p:nvSpPr>
          <p:cNvPr id="6" name="Text Placeholder 5">
            <a:extLst>
              <a:ext uri="{FF2B5EF4-FFF2-40B4-BE49-F238E27FC236}">
                <a16:creationId xmlns:a16="http://schemas.microsoft.com/office/drawing/2014/main" id="{E3B8FC86-B88B-D737-E691-FA37528142BF}"/>
              </a:ext>
            </a:extLst>
          </p:cNvPr>
          <p:cNvSpPr>
            <a:spLocks noGrp="1"/>
          </p:cNvSpPr>
          <p:nvPr>
            <p:ph type="body" idx="1"/>
          </p:nvPr>
        </p:nvSpPr>
        <p:spPr>
          <a:xfrm>
            <a:off x="311700" y="1229875"/>
            <a:ext cx="4401487" cy="3339000"/>
          </a:xfrm>
        </p:spPr>
        <p:txBody>
          <a:bodyPr/>
          <a:lstStyle/>
          <a:p>
            <a:r>
              <a:rPr lang="en-US" dirty="0">
                <a:latin typeface="Arial"/>
              </a:rPr>
              <a:t>A surplus is the amount by which the quality supplied exceeds the quantity demanded at the current price. A surplus occurs only if the current price exceeds the equilibrium price.</a:t>
            </a:r>
            <a:r>
              <a:rPr lang="en-US" dirty="0"/>
              <a:t> </a:t>
            </a:r>
          </a:p>
        </p:txBody>
      </p:sp>
    </p:spTree>
    <p:extLst>
      <p:ext uri="{BB962C8B-B14F-4D97-AF65-F5344CB8AC3E}">
        <p14:creationId xmlns:p14="http://schemas.microsoft.com/office/powerpoint/2010/main" val="378945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282C-678E-AF59-05D3-25C8ABFC6752}"/>
              </a:ext>
            </a:extLst>
          </p:cNvPr>
          <p:cNvSpPr>
            <a:spLocks noGrp="1"/>
          </p:cNvSpPr>
          <p:nvPr>
            <p:ph type="title"/>
          </p:nvPr>
        </p:nvSpPr>
        <p:spPr/>
        <p:txBody>
          <a:bodyPr>
            <a:normAutofit fontScale="90000"/>
          </a:bodyPr>
          <a:lstStyle/>
          <a:p>
            <a:r>
              <a:rPr lang="en-US" b="1" dirty="0"/>
              <a:t>3.5 Shortage</a:t>
            </a:r>
            <a:endParaRPr lang="en-US" dirty="0"/>
          </a:p>
        </p:txBody>
      </p:sp>
      <p:pic>
        <p:nvPicPr>
          <p:cNvPr id="4" name="Picture 4">
            <a:extLst>
              <a:ext uri="{FF2B5EF4-FFF2-40B4-BE49-F238E27FC236}">
                <a16:creationId xmlns:a16="http://schemas.microsoft.com/office/drawing/2014/main" id="{4E841BAE-3F6F-FDD0-4097-E76947E217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93352" y="1142378"/>
            <a:ext cx="3781425" cy="3438525"/>
          </a:xfrm>
          <a:prstGeom prst="rect">
            <a:avLst/>
          </a:prstGeom>
        </p:spPr>
      </p:pic>
      <p:sp>
        <p:nvSpPr>
          <p:cNvPr id="6" name="Text Placeholder 5">
            <a:extLst>
              <a:ext uri="{FF2B5EF4-FFF2-40B4-BE49-F238E27FC236}">
                <a16:creationId xmlns:a16="http://schemas.microsoft.com/office/drawing/2014/main" id="{D726F361-09FD-CD09-AB6E-730099613F27}"/>
              </a:ext>
            </a:extLst>
          </p:cNvPr>
          <p:cNvSpPr>
            <a:spLocks noGrp="1"/>
          </p:cNvSpPr>
          <p:nvPr>
            <p:ph type="body" idx="1"/>
          </p:nvPr>
        </p:nvSpPr>
        <p:spPr>
          <a:xfrm>
            <a:off x="311700" y="1229875"/>
            <a:ext cx="3991733" cy="3349783"/>
          </a:xfrm>
        </p:spPr>
        <p:txBody>
          <a:bodyPr/>
          <a:lstStyle/>
          <a:p>
            <a:r>
              <a:rPr lang="en-US" dirty="0"/>
              <a:t>A shortage is the amount by which the quantity demanded exceeds the quantity supplied at the current price. </a:t>
            </a:r>
          </a:p>
        </p:txBody>
      </p:sp>
    </p:spTree>
    <p:extLst>
      <p:ext uri="{BB962C8B-B14F-4D97-AF65-F5344CB8AC3E}">
        <p14:creationId xmlns:p14="http://schemas.microsoft.com/office/powerpoint/2010/main" val="24543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09AE-B625-444C-97EA-C44A983A715C}"/>
              </a:ext>
            </a:extLst>
          </p:cNvPr>
          <p:cNvSpPr>
            <a:spLocks noGrp="1"/>
          </p:cNvSpPr>
          <p:nvPr>
            <p:ph type="title"/>
          </p:nvPr>
        </p:nvSpPr>
        <p:spPr/>
        <p:txBody>
          <a:bodyPr>
            <a:normAutofit fontScale="90000"/>
          </a:bodyPr>
          <a:lstStyle/>
          <a:p>
            <a:r>
              <a:rPr lang="en-CA" b="1" dirty="0">
                <a:latin typeface="+mj-lt"/>
              </a:rPr>
              <a:t>3.1 Demand</a:t>
            </a:r>
          </a:p>
        </p:txBody>
      </p:sp>
      <p:sp>
        <p:nvSpPr>
          <p:cNvPr id="3" name="Text Placeholder 2">
            <a:extLst>
              <a:ext uri="{FF2B5EF4-FFF2-40B4-BE49-F238E27FC236}">
                <a16:creationId xmlns:a16="http://schemas.microsoft.com/office/drawing/2014/main" id="{EB16AC5A-D81B-443A-A992-D68835805C9E}"/>
              </a:ext>
            </a:extLst>
          </p:cNvPr>
          <p:cNvSpPr>
            <a:spLocks noGrp="1"/>
          </p:cNvSpPr>
          <p:nvPr>
            <p:ph type="body" idx="1"/>
          </p:nvPr>
        </p:nvSpPr>
        <p:spPr>
          <a:xfrm>
            <a:off x="311700" y="1229875"/>
            <a:ext cx="4685602" cy="3339000"/>
          </a:xfrm>
        </p:spPr>
        <p:txBody>
          <a:bodyPr>
            <a:normAutofit fontScale="92500" lnSpcReduction="10000"/>
          </a:bodyPr>
          <a:lstStyle/>
          <a:p>
            <a:pPr marL="114300" indent="0">
              <a:buNone/>
            </a:pPr>
            <a:r>
              <a:rPr lang="en-CA" b="1" i="0" dirty="0">
                <a:solidFill>
                  <a:srgbClr val="373D3F"/>
                </a:solidFill>
                <a:effectLst/>
                <a:latin typeface="+mn-lt"/>
                <a:ea typeface="Roboto" panose="02000000000000000000" pitchFamily="2" charset="0"/>
              </a:rPr>
              <a:t>Price and Quantity Demand</a:t>
            </a:r>
            <a:endParaRPr lang="en-US" b="1" i="0" dirty="0">
              <a:solidFill>
                <a:srgbClr val="373D3F"/>
              </a:solidFill>
              <a:effectLst/>
              <a:latin typeface="+mn-lt"/>
              <a:ea typeface="Roboto" panose="02000000000000000000" pitchFamily="2" charset="0"/>
            </a:endParaRPr>
          </a:p>
          <a:p>
            <a:pPr marL="114300" indent="0">
              <a:buNone/>
            </a:pPr>
            <a:r>
              <a:rPr lang="en-US" b="0" i="0" dirty="0">
                <a:solidFill>
                  <a:srgbClr val="373D3F"/>
                </a:solidFill>
                <a:effectLst/>
                <a:latin typeface="+mn-lt"/>
              </a:rPr>
              <a:t>While different variables play different roles in influencing the demands for different goods and services, economists pay special attention to one:</a:t>
            </a:r>
            <a:r>
              <a:rPr lang="en-US" b="1" i="0" dirty="0">
                <a:solidFill>
                  <a:srgbClr val="373D3F"/>
                </a:solidFill>
                <a:effectLst/>
                <a:latin typeface="+mn-lt"/>
              </a:rPr>
              <a:t> </a:t>
            </a:r>
            <a:r>
              <a:rPr lang="en-US" dirty="0">
                <a:solidFill>
                  <a:srgbClr val="373D3F"/>
                </a:solidFill>
                <a:latin typeface="+mn-lt"/>
              </a:rPr>
              <a:t>T</a:t>
            </a:r>
            <a:r>
              <a:rPr lang="en-US" i="0" dirty="0">
                <a:solidFill>
                  <a:srgbClr val="373D3F"/>
                </a:solidFill>
                <a:effectLst/>
                <a:latin typeface="+mn-lt"/>
              </a:rPr>
              <a:t>he price of the good or service. </a:t>
            </a:r>
            <a:endParaRPr lang="en-CA" dirty="0">
              <a:solidFill>
                <a:srgbClr val="434343"/>
              </a:solidFill>
              <a:latin typeface="+mn-lt"/>
            </a:endParaRPr>
          </a:p>
          <a:p>
            <a:pPr marL="114300" indent="0">
              <a:lnSpc>
                <a:spcPct val="114999"/>
              </a:lnSpc>
              <a:buNone/>
            </a:pPr>
            <a:endParaRPr lang="en-US" dirty="0">
              <a:solidFill>
                <a:srgbClr val="373D3F"/>
              </a:solidFill>
              <a:latin typeface="+mn-lt"/>
            </a:endParaRPr>
          </a:p>
          <a:p>
            <a:pPr marL="114300" indent="0">
              <a:lnSpc>
                <a:spcPct val="114999"/>
              </a:lnSpc>
              <a:buNone/>
            </a:pPr>
            <a:r>
              <a:rPr lang="en-US" i="0" dirty="0">
                <a:solidFill>
                  <a:srgbClr val="373D3F"/>
                </a:solidFill>
                <a:effectLst/>
                <a:latin typeface="+mn-lt"/>
              </a:rPr>
              <a:t>Given the values of all the other variables that affect demand, a higher price tends to reduce the quantity people demand, and a lower price tends to increase it.</a:t>
            </a:r>
            <a:endParaRPr lang="en-CA" dirty="0">
              <a:latin typeface="+mn-lt"/>
            </a:endParaRPr>
          </a:p>
        </p:txBody>
      </p:sp>
      <p:pic>
        <p:nvPicPr>
          <p:cNvPr id="5" name="Picture 4">
            <a:extLst>
              <a:ext uri="{FF2B5EF4-FFF2-40B4-BE49-F238E27FC236}">
                <a16:creationId xmlns:a16="http://schemas.microsoft.com/office/drawing/2014/main" id="{64569F4B-A567-450F-8C17-F78EE2780A4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0304" y="845288"/>
            <a:ext cx="2589692" cy="3452923"/>
          </a:xfrm>
          <a:prstGeom prst="rect">
            <a:avLst/>
          </a:prstGeom>
        </p:spPr>
      </p:pic>
      <p:sp>
        <p:nvSpPr>
          <p:cNvPr id="7" name="TextBox 6">
            <a:extLst>
              <a:ext uri="{FF2B5EF4-FFF2-40B4-BE49-F238E27FC236}">
                <a16:creationId xmlns:a16="http://schemas.microsoft.com/office/drawing/2014/main" id="{A39D7EA5-1C25-4F7D-9695-8D96060707A5}"/>
              </a:ext>
              <a:ext uri="{C183D7F6-B498-43B3-948B-1728B52AA6E4}">
                <adec:decorative xmlns:adec="http://schemas.microsoft.com/office/drawing/2017/decorative" val="1"/>
              </a:ext>
            </a:extLst>
          </p:cNvPr>
          <p:cNvSpPr txBox="1"/>
          <p:nvPr/>
        </p:nvSpPr>
        <p:spPr>
          <a:xfrm>
            <a:off x="5590161" y="4361691"/>
            <a:ext cx="2719827" cy="600164"/>
          </a:xfrm>
          <a:prstGeom prst="rect">
            <a:avLst/>
          </a:prstGeom>
          <a:noFill/>
        </p:spPr>
        <p:txBody>
          <a:bodyPr wrap="square">
            <a:spAutoFit/>
          </a:bodyPr>
          <a:lstStyle/>
          <a:p>
            <a:r>
              <a:rPr lang="en-US" sz="1100" dirty="0"/>
              <a:t>Photo </a:t>
            </a:r>
            <a:r>
              <a:rPr lang="en-US" sz="1100" dirty="0">
                <a:solidFill>
                  <a:srgbClr val="080808"/>
                </a:solidFill>
              </a:rPr>
              <a:t>by</a:t>
            </a:r>
            <a:r>
              <a:rPr lang="en-US" sz="1100" dirty="0">
                <a:solidFill>
                  <a:schemeClr val="accent2"/>
                </a:solidFill>
              </a:rPr>
              <a:t> </a:t>
            </a:r>
            <a:r>
              <a:rPr lang="en-US" sz="1100" dirty="0">
                <a:solidFill>
                  <a:schemeClr val="accent2"/>
                </a:solidFill>
                <a:hlinkClick r:id="rId4">
                  <a:extLst>
                    <a:ext uri="{A12FA001-AC4F-418D-AE19-62706E023703}">
                      <ahyp:hlinkClr xmlns:ahyp="http://schemas.microsoft.com/office/drawing/2018/hyperlinkcolor" val="tx"/>
                    </a:ext>
                  </a:extLst>
                </a:hlinkClick>
              </a:rPr>
              <a:t>Heamosoo Kim</a:t>
            </a:r>
            <a:r>
              <a:rPr lang="en-US" sz="1100" dirty="0">
                <a:solidFill>
                  <a:srgbClr val="080808"/>
                </a:solidFill>
              </a:rPr>
              <a:t>,</a:t>
            </a:r>
            <a:r>
              <a:rPr lang="en-US" sz="1100" dirty="0"/>
              <a:t>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solidFill>
                <a:schemeClr val="tx1"/>
              </a:solidFill>
            </a:endParaRPr>
          </a:p>
          <a:p>
            <a:endParaRPr lang="en-CA" sz="1100" dirty="0"/>
          </a:p>
        </p:txBody>
      </p:sp>
    </p:spTree>
    <p:extLst>
      <p:ext uri="{BB962C8B-B14F-4D97-AF65-F5344CB8AC3E}">
        <p14:creationId xmlns:p14="http://schemas.microsoft.com/office/powerpoint/2010/main" val="2915460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A558-6FC4-49D7-F9F7-07519A093A1B}"/>
              </a:ext>
            </a:extLst>
          </p:cNvPr>
          <p:cNvSpPr>
            <a:spLocks noGrp="1"/>
          </p:cNvSpPr>
          <p:nvPr>
            <p:ph type="title"/>
          </p:nvPr>
        </p:nvSpPr>
        <p:spPr/>
        <p:txBody>
          <a:bodyPr>
            <a:normAutofit fontScale="90000"/>
          </a:bodyPr>
          <a:lstStyle/>
          <a:p>
            <a:r>
              <a:rPr lang="en-US" b="1" dirty="0">
                <a:latin typeface="Arial"/>
              </a:rPr>
              <a:t>3.6 Shifts in Demand and Supply </a:t>
            </a:r>
          </a:p>
        </p:txBody>
      </p:sp>
      <p:pic>
        <p:nvPicPr>
          <p:cNvPr id="4" name="Picture 4">
            <a:extLst>
              <a:ext uri="{FF2B5EF4-FFF2-40B4-BE49-F238E27FC236}">
                <a16:creationId xmlns:a16="http://schemas.microsoft.com/office/drawing/2014/main" id="{49576CE1-A07E-2D86-CDE2-B7CCDCA78F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93285" y="1116496"/>
            <a:ext cx="3543300" cy="3771900"/>
          </a:xfrm>
          <a:prstGeom prst="rect">
            <a:avLst/>
          </a:prstGeom>
        </p:spPr>
      </p:pic>
    </p:spTree>
    <p:extLst>
      <p:ext uri="{BB962C8B-B14F-4D97-AF65-F5344CB8AC3E}">
        <p14:creationId xmlns:p14="http://schemas.microsoft.com/office/powerpoint/2010/main" val="3350046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697B-D918-AF54-A24D-589E27F30AF0}"/>
              </a:ext>
            </a:extLst>
          </p:cNvPr>
          <p:cNvSpPr>
            <a:spLocks noGrp="1"/>
          </p:cNvSpPr>
          <p:nvPr>
            <p:ph type="title"/>
          </p:nvPr>
        </p:nvSpPr>
        <p:spPr/>
        <p:txBody>
          <a:bodyPr>
            <a:normAutofit fontScale="90000"/>
          </a:bodyPr>
          <a:lstStyle/>
          <a:p>
            <a:r>
              <a:rPr lang="en-US" b="1" dirty="0">
                <a:latin typeface="Arial"/>
              </a:rPr>
              <a:t>3.6 Simultaneous shifts in Demand and Supply</a:t>
            </a:r>
            <a:endParaRPr lang="en-US" dirty="0">
              <a:latin typeface="Arial"/>
            </a:endParaRPr>
          </a:p>
          <a:p>
            <a:br>
              <a:rPr lang="en-US" dirty="0"/>
            </a:br>
            <a:endParaRPr lang="en-US" dirty="0"/>
          </a:p>
        </p:txBody>
      </p:sp>
      <p:pic>
        <p:nvPicPr>
          <p:cNvPr id="4" name="Picture 4">
            <a:extLst>
              <a:ext uri="{FF2B5EF4-FFF2-40B4-BE49-F238E27FC236}">
                <a16:creationId xmlns:a16="http://schemas.microsoft.com/office/drawing/2014/main" id="{FDF32FA9-98FA-5A9D-3E6A-6C26BF65B6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36963" y="1215059"/>
            <a:ext cx="3771900" cy="3657600"/>
          </a:xfrm>
          <a:prstGeom prst="rect">
            <a:avLst/>
          </a:prstGeom>
        </p:spPr>
      </p:pic>
    </p:spTree>
    <p:extLst>
      <p:ext uri="{BB962C8B-B14F-4D97-AF65-F5344CB8AC3E}">
        <p14:creationId xmlns:p14="http://schemas.microsoft.com/office/powerpoint/2010/main" val="2481305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A86B6-19E4-5613-1F18-DC7EAC13CC8A}"/>
              </a:ext>
            </a:extLst>
          </p:cNvPr>
          <p:cNvSpPr>
            <a:spLocks noGrp="1"/>
          </p:cNvSpPr>
          <p:nvPr>
            <p:ph type="title"/>
          </p:nvPr>
        </p:nvSpPr>
        <p:spPr/>
        <p:txBody>
          <a:bodyPr>
            <a:normAutofit fontScale="90000"/>
          </a:bodyPr>
          <a:lstStyle/>
          <a:p>
            <a:r>
              <a:rPr lang="en-US" b="1" dirty="0">
                <a:latin typeface="Arial"/>
              </a:rPr>
              <a:t>3.6 Shifts in Demand and Supply </a:t>
            </a:r>
            <a:r>
              <a:rPr lang="en-US" b="1" dirty="0" err="1">
                <a:latin typeface="Arial"/>
              </a:rPr>
              <a:t>con’t</a:t>
            </a:r>
            <a:endParaRPr lang="en-US" b="1" dirty="0">
              <a:latin typeface="Arial"/>
            </a:endParaRPr>
          </a:p>
        </p:txBody>
      </p:sp>
      <p:pic>
        <p:nvPicPr>
          <p:cNvPr id="4" name="Picture 4">
            <a:extLst>
              <a:ext uri="{FF2B5EF4-FFF2-40B4-BE49-F238E27FC236}">
                <a16:creationId xmlns:a16="http://schemas.microsoft.com/office/drawing/2014/main" id="{2E505DE6-0834-CF53-1D5E-F3BC67513C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13439" y="1105935"/>
            <a:ext cx="5305425" cy="3743325"/>
          </a:xfrm>
          <a:prstGeom prst="rect">
            <a:avLst/>
          </a:prstGeom>
        </p:spPr>
      </p:pic>
    </p:spTree>
    <p:extLst>
      <p:ext uri="{BB962C8B-B14F-4D97-AF65-F5344CB8AC3E}">
        <p14:creationId xmlns:p14="http://schemas.microsoft.com/office/powerpoint/2010/main" val="2960331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2A1B-A277-521F-7138-357D0C67946B}"/>
              </a:ext>
            </a:extLst>
          </p:cNvPr>
          <p:cNvSpPr>
            <a:spLocks noGrp="1"/>
          </p:cNvSpPr>
          <p:nvPr>
            <p:ph type="title"/>
          </p:nvPr>
        </p:nvSpPr>
        <p:spPr/>
        <p:txBody>
          <a:bodyPr>
            <a:normAutofit fontScale="90000"/>
          </a:bodyPr>
          <a:lstStyle/>
          <a:p>
            <a:r>
              <a:rPr lang="en-US" b="1" dirty="0">
                <a:latin typeface="Arial"/>
              </a:rPr>
              <a:t>3.7 Summary: Demand Shocks</a:t>
            </a:r>
          </a:p>
        </p:txBody>
      </p:sp>
      <p:graphicFrame>
        <p:nvGraphicFramePr>
          <p:cNvPr id="5" name="Table 4">
            <a:extLst>
              <a:ext uri="{FF2B5EF4-FFF2-40B4-BE49-F238E27FC236}">
                <a16:creationId xmlns:a16="http://schemas.microsoft.com/office/drawing/2014/main" id="{4D2D1D49-C4B5-092D-2F5E-6507A67A9805}"/>
              </a:ext>
            </a:extLst>
          </p:cNvPr>
          <p:cNvGraphicFramePr>
            <a:graphicFrameLocks noGrp="1"/>
          </p:cNvGraphicFramePr>
          <p:nvPr>
            <p:extLst>
              <p:ext uri="{D42A27DB-BD31-4B8C-83A1-F6EECF244321}">
                <p14:modId xmlns:p14="http://schemas.microsoft.com/office/powerpoint/2010/main" val="3557138802"/>
              </p:ext>
            </p:extLst>
          </p:nvPr>
        </p:nvGraphicFramePr>
        <p:xfrm>
          <a:off x="1437723" y="1277013"/>
          <a:ext cx="5937250" cy="298704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1325962569"/>
                    </a:ext>
                  </a:extLst>
                </a:gridCol>
                <a:gridCol w="1979295">
                  <a:extLst>
                    <a:ext uri="{9D8B030D-6E8A-4147-A177-3AD203B41FA5}">
                      <a16:colId xmlns:a16="http://schemas.microsoft.com/office/drawing/2014/main" val="3104989682"/>
                    </a:ext>
                  </a:extLst>
                </a:gridCol>
                <a:gridCol w="1979295">
                  <a:extLst>
                    <a:ext uri="{9D8B030D-6E8A-4147-A177-3AD203B41FA5}">
                      <a16:colId xmlns:a16="http://schemas.microsoft.com/office/drawing/2014/main" val="4226434266"/>
                    </a:ext>
                  </a:extLst>
                </a:gridCol>
              </a:tblGrid>
              <a:tr h="0">
                <a:tc>
                  <a:txBody>
                    <a:bodyPr/>
                    <a:lstStyle/>
                    <a:p>
                      <a:pPr algn="ctr">
                        <a:spcBef>
                          <a:spcPts val="1200"/>
                        </a:spcBef>
                        <a:spcAft>
                          <a:spcPts val="0"/>
                        </a:spcAft>
                      </a:pPr>
                      <a:r>
                        <a:rPr lang="en-US" dirty="0">
                          <a:effectLst/>
                        </a:rPr>
                        <a:t>Demand Shock</a:t>
                      </a:r>
                    </a:p>
                  </a:txBody>
                  <a:tcPr marL="68580" marR="68580" marT="0" marB="0"/>
                </a:tc>
                <a:tc>
                  <a:txBody>
                    <a:bodyPr/>
                    <a:lstStyle/>
                    <a:p>
                      <a:pPr algn="ctr">
                        <a:spcBef>
                          <a:spcPts val="1200"/>
                        </a:spcBef>
                        <a:spcAft>
                          <a:spcPts val="0"/>
                        </a:spcAft>
                      </a:pPr>
                      <a:r>
                        <a:rPr lang="en-US" dirty="0">
                          <a:effectLst/>
                        </a:rPr>
                        <a:t>Increase in Demand, Shifts curve to the Right</a:t>
                      </a:r>
                    </a:p>
                  </a:txBody>
                  <a:tcPr marL="68580" marR="68580" marT="0" marB="0"/>
                </a:tc>
                <a:tc>
                  <a:txBody>
                    <a:bodyPr/>
                    <a:lstStyle/>
                    <a:p>
                      <a:pPr algn="ctr">
                        <a:spcBef>
                          <a:spcPts val="1200"/>
                        </a:spcBef>
                        <a:spcAft>
                          <a:spcPts val="0"/>
                        </a:spcAft>
                      </a:pPr>
                      <a:r>
                        <a:rPr lang="en-US" dirty="0">
                          <a:effectLst/>
                        </a:rPr>
                        <a:t>Decrease in Demand, Shifts curve to the Left</a:t>
                      </a:r>
                    </a:p>
                  </a:txBody>
                  <a:tcPr marL="68580" marR="68580" marT="0" marB="0"/>
                </a:tc>
                <a:extLst>
                  <a:ext uri="{0D108BD9-81ED-4DB2-BD59-A6C34878D82A}">
                    <a16:rowId xmlns:a16="http://schemas.microsoft.com/office/drawing/2014/main" val="1275798072"/>
                  </a:ext>
                </a:extLst>
              </a:tr>
              <a:tr h="0">
                <a:tc>
                  <a:txBody>
                    <a:bodyPr/>
                    <a:lstStyle/>
                    <a:p>
                      <a:pPr>
                        <a:spcBef>
                          <a:spcPts val="1200"/>
                        </a:spcBef>
                        <a:spcAft>
                          <a:spcPts val="0"/>
                        </a:spcAft>
                      </a:pPr>
                      <a:r>
                        <a:rPr lang="en-US" dirty="0">
                          <a:effectLst/>
                        </a:rPr>
                        <a:t>Price of a Substitute</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extLst>
                  <a:ext uri="{0D108BD9-81ED-4DB2-BD59-A6C34878D82A}">
                    <a16:rowId xmlns:a16="http://schemas.microsoft.com/office/drawing/2014/main" val="3724143327"/>
                  </a:ext>
                </a:extLst>
              </a:tr>
              <a:tr h="0">
                <a:tc>
                  <a:txBody>
                    <a:bodyPr/>
                    <a:lstStyle/>
                    <a:p>
                      <a:pPr>
                        <a:spcBef>
                          <a:spcPts val="1200"/>
                        </a:spcBef>
                        <a:spcAft>
                          <a:spcPts val="0"/>
                        </a:spcAft>
                      </a:pPr>
                      <a:r>
                        <a:rPr lang="en-US" dirty="0">
                          <a:effectLst/>
                        </a:rPr>
                        <a:t>Price of Factors of Production</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extLst>
                  <a:ext uri="{0D108BD9-81ED-4DB2-BD59-A6C34878D82A}">
                    <a16:rowId xmlns:a16="http://schemas.microsoft.com/office/drawing/2014/main" val="1531977405"/>
                  </a:ext>
                </a:extLst>
              </a:tr>
              <a:tr h="0">
                <a:tc>
                  <a:txBody>
                    <a:bodyPr/>
                    <a:lstStyle/>
                    <a:p>
                      <a:pPr>
                        <a:spcBef>
                          <a:spcPts val="1200"/>
                        </a:spcBef>
                        <a:spcAft>
                          <a:spcPts val="0"/>
                        </a:spcAft>
                      </a:pPr>
                      <a:r>
                        <a:rPr lang="en-US" dirty="0">
                          <a:effectLst/>
                        </a:rPr>
                        <a:t>Buyers’ Expectations about Future Prices</a:t>
                      </a:r>
                    </a:p>
                  </a:txBody>
                  <a:tcPr marL="68580" marR="68580" marT="0" marB="0"/>
                </a:tc>
                <a:tc>
                  <a:txBody>
                    <a:bodyPr/>
                    <a:lstStyle/>
                    <a:p>
                      <a:pPr algn="ctr">
                        <a:spcBef>
                          <a:spcPts val="1200"/>
                        </a:spcBef>
                        <a:spcAft>
                          <a:spcPts val="0"/>
                        </a:spcAft>
                      </a:pPr>
                      <a:r>
                        <a:rPr lang="en-US" dirty="0">
                          <a:effectLst/>
                        </a:rPr>
                        <a:t>Increases (Normal Good)</a:t>
                      </a:r>
                    </a:p>
                  </a:txBody>
                  <a:tcPr marL="68580" marR="68580" marT="0" marB="0"/>
                </a:tc>
                <a:tc>
                  <a:txBody>
                    <a:bodyPr/>
                    <a:lstStyle/>
                    <a:p>
                      <a:pPr algn="ctr">
                        <a:spcBef>
                          <a:spcPts val="1200"/>
                        </a:spcBef>
                        <a:spcAft>
                          <a:spcPts val="0"/>
                        </a:spcAft>
                      </a:pPr>
                      <a:r>
                        <a:rPr lang="en-US" dirty="0">
                          <a:effectLst/>
                        </a:rPr>
                        <a:t>Decreases (Normal Good)</a:t>
                      </a:r>
                    </a:p>
                  </a:txBody>
                  <a:tcPr marL="68580" marR="68580" marT="0" marB="0"/>
                </a:tc>
                <a:extLst>
                  <a:ext uri="{0D108BD9-81ED-4DB2-BD59-A6C34878D82A}">
                    <a16:rowId xmlns:a16="http://schemas.microsoft.com/office/drawing/2014/main" val="2828924015"/>
                  </a:ext>
                </a:extLst>
              </a:tr>
              <a:tr h="0">
                <a:tc>
                  <a:txBody>
                    <a:bodyPr/>
                    <a:lstStyle/>
                    <a:p>
                      <a:pPr>
                        <a:spcBef>
                          <a:spcPts val="1200"/>
                        </a:spcBef>
                        <a:spcAft>
                          <a:spcPts val="0"/>
                        </a:spcAft>
                      </a:pPr>
                      <a:r>
                        <a:rPr lang="en-US" dirty="0">
                          <a:effectLst/>
                        </a:rPr>
                        <a:t>Preferences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extLst>
                  <a:ext uri="{0D108BD9-81ED-4DB2-BD59-A6C34878D82A}">
                    <a16:rowId xmlns:a16="http://schemas.microsoft.com/office/drawing/2014/main" val="3420918244"/>
                  </a:ext>
                </a:extLst>
              </a:tr>
              <a:tr h="0">
                <a:tc>
                  <a:txBody>
                    <a:bodyPr/>
                    <a:lstStyle/>
                    <a:p>
                      <a:pPr>
                        <a:spcBef>
                          <a:spcPts val="1200"/>
                        </a:spcBef>
                        <a:spcAft>
                          <a:spcPts val="0"/>
                        </a:spcAft>
                      </a:pPr>
                      <a:r>
                        <a:rPr lang="en-US" dirty="0">
                          <a:effectLst/>
                        </a:rPr>
                        <a:t>Demographic Characteristics (Population)</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extLst>
                  <a:ext uri="{0D108BD9-81ED-4DB2-BD59-A6C34878D82A}">
                    <a16:rowId xmlns:a16="http://schemas.microsoft.com/office/drawing/2014/main" val="3459324966"/>
                  </a:ext>
                </a:extLst>
              </a:tr>
              <a:tr h="0">
                <a:tc>
                  <a:txBody>
                    <a:bodyPr/>
                    <a:lstStyle/>
                    <a:p>
                      <a:pPr>
                        <a:spcBef>
                          <a:spcPts val="1200"/>
                        </a:spcBef>
                        <a:spcAft>
                          <a:spcPts val="0"/>
                        </a:spcAft>
                      </a:pPr>
                      <a:r>
                        <a:rPr lang="en-US" dirty="0">
                          <a:effectLst/>
                        </a:rPr>
                        <a:t>Buyers’ Expectations about Future Prices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extLst>
                  <a:ext uri="{0D108BD9-81ED-4DB2-BD59-A6C34878D82A}">
                    <a16:rowId xmlns:a16="http://schemas.microsoft.com/office/drawing/2014/main" val="1161696479"/>
                  </a:ext>
                </a:extLst>
              </a:tr>
            </a:tbl>
          </a:graphicData>
        </a:graphic>
      </p:graphicFrame>
    </p:spTree>
    <p:extLst>
      <p:ext uri="{BB962C8B-B14F-4D97-AF65-F5344CB8AC3E}">
        <p14:creationId xmlns:p14="http://schemas.microsoft.com/office/powerpoint/2010/main" val="2351732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A80A-8EC5-DB9E-7A02-B112BA91F9BE}"/>
              </a:ext>
            </a:extLst>
          </p:cNvPr>
          <p:cNvSpPr>
            <a:spLocks noGrp="1"/>
          </p:cNvSpPr>
          <p:nvPr>
            <p:ph type="title"/>
          </p:nvPr>
        </p:nvSpPr>
        <p:spPr/>
        <p:txBody>
          <a:bodyPr>
            <a:normAutofit fontScale="90000"/>
          </a:bodyPr>
          <a:lstStyle/>
          <a:p>
            <a:r>
              <a:rPr lang="en-US" b="1" dirty="0"/>
              <a:t>3.7 Summary: Supply Shocks</a:t>
            </a:r>
            <a:endParaRPr lang="en-US" dirty="0"/>
          </a:p>
        </p:txBody>
      </p:sp>
      <p:graphicFrame>
        <p:nvGraphicFramePr>
          <p:cNvPr id="5" name="Table 4">
            <a:extLst>
              <a:ext uri="{FF2B5EF4-FFF2-40B4-BE49-F238E27FC236}">
                <a16:creationId xmlns:a16="http://schemas.microsoft.com/office/drawing/2014/main" id="{158D27E4-4338-1F74-C086-1758EC212AE0}"/>
              </a:ext>
            </a:extLst>
          </p:cNvPr>
          <p:cNvGraphicFramePr>
            <a:graphicFrameLocks noGrp="1"/>
          </p:cNvGraphicFramePr>
          <p:nvPr>
            <p:extLst>
              <p:ext uri="{D42A27DB-BD31-4B8C-83A1-F6EECF244321}">
                <p14:modId xmlns:p14="http://schemas.microsoft.com/office/powerpoint/2010/main" val="112156023"/>
              </p:ext>
            </p:extLst>
          </p:nvPr>
        </p:nvGraphicFramePr>
        <p:xfrm>
          <a:off x="1603375" y="1611630"/>
          <a:ext cx="5937250" cy="192024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2206796198"/>
                    </a:ext>
                  </a:extLst>
                </a:gridCol>
                <a:gridCol w="1979295">
                  <a:extLst>
                    <a:ext uri="{9D8B030D-6E8A-4147-A177-3AD203B41FA5}">
                      <a16:colId xmlns:a16="http://schemas.microsoft.com/office/drawing/2014/main" val="2434797958"/>
                    </a:ext>
                  </a:extLst>
                </a:gridCol>
                <a:gridCol w="1979295">
                  <a:extLst>
                    <a:ext uri="{9D8B030D-6E8A-4147-A177-3AD203B41FA5}">
                      <a16:colId xmlns:a16="http://schemas.microsoft.com/office/drawing/2014/main" val="2231802886"/>
                    </a:ext>
                  </a:extLst>
                </a:gridCol>
              </a:tblGrid>
              <a:tr h="0">
                <a:tc>
                  <a:txBody>
                    <a:bodyPr/>
                    <a:lstStyle/>
                    <a:p>
                      <a:pPr algn="ctr">
                        <a:spcBef>
                          <a:spcPts val="1200"/>
                        </a:spcBef>
                        <a:spcAft>
                          <a:spcPts val="0"/>
                        </a:spcAft>
                      </a:pPr>
                      <a:r>
                        <a:rPr lang="en-US" dirty="0">
                          <a:effectLst/>
                        </a:rPr>
                        <a:t>Supply Shock</a:t>
                      </a:r>
                    </a:p>
                  </a:txBody>
                  <a:tcPr marL="68580" marR="68580" marT="0" marB="0"/>
                </a:tc>
                <a:tc>
                  <a:txBody>
                    <a:bodyPr/>
                    <a:lstStyle/>
                    <a:p>
                      <a:pPr algn="ctr">
                        <a:spcBef>
                          <a:spcPts val="1200"/>
                        </a:spcBef>
                        <a:spcAft>
                          <a:spcPts val="0"/>
                        </a:spcAft>
                      </a:pPr>
                      <a:r>
                        <a:rPr lang="en-US" dirty="0">
                          <a:effectLst/>
                        </a:rPr>
                        <a:t>Increase in Supply, Shifts curve to the Right</a:t>
                      </a:r>
                    </a:p>
                  </a:txBody>
                  <a:tcPr marL="68580" marR="68580" marT="0" marB="0"/>
                </a:tc>
                <a:tc>
                  <a:txBody>
                    <a:bodyPr/>
                    <a:lstStyle/>
                    <a:p>
                      <a:pPr algn="ctr">
                        <a:spcBef>
                          <a:spcPts val="1200"/>
                        </a:spcBef>
                        <a:spcAft>
                          <a:spcPts val="0"/>
                        </a:spcAft>
                      </a:pPr>
                      <a:r>
                        <a:rPr lang="en-US" dirty="0">
                          <a:effectLst/>
                        </a:rPr>
                        <a:t>Decrease in Supply, Shifts curve to the Left</a:t>
                      </a:r>
                    </a:p>
                  </a:txBody>
                  <a:tcPr marL="68580" marR="68580" marT="0" marB="0"/>
                </a:tc>
                <a:extLst>
                  <a:ext uri="{0D108BD9-81ED-4DB2-BD59-A6C34878D82A}">
                    <a16:rowId xmlns:a16="http://schemas.microsoft.com/office/drawing/2014/main" val="428795776"/>
                  </a:ext>
                </a:extLst>
              </a:tr>
              <a:tr h="0">
                <a:tc>
                  <a:txBody>
                    <a:bodyPr/>
                    <a:lstStyle/>
                    <a:p>
                      <a:pPr>
                        <a:spcBef>
                          <a:spcPts val="1200"/>
                        </a:spcBef>
                        <a:spcAft>
                          <a:spcPts val="0"/>
                        </a:spcAft>
                      </a:pPr>
                      <a:r>
                        <a:rPr lang="en-US" dirty="0">
                          <a:effectLst/>
                        </a:rPr>
                        <a:t>Price of factors of production</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extLst>
                  <a:ext uri="{0D108BD9-81ED-4DB2-BD59-A6C34878D82A}">
                    <a16:rowId xmlns:a16="http://schemas.microsoft.com/office/drawing/2014/main" val="4122177916"/>
                  </a:ext>
                </a:extLst>
              </a:tr>
              <a:tr h="0">
                <a:tc>
                  <a:txBody>
                    <a:bodyPr/>
                    <a:lstStyle/>
                    <a:p>
                      <a:pPr>
                        <a:spcBef>
                          <a:spcPts val="1200"/>
                        </a:spcBef>
                        <a:spcAft>
                          <a:spcPts val="0"/>
                        </a:spcAft>
                      </a:pPr>
                      <a:r>
                        <a:rPr lang="en-US" dirty="0">
                          <a:effectLst/>
                        </a:rPr>
                        <a:t>Price of a Substitute</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extLst>
                  <a:ext uri="{0D108BD9-81ED-4DB2-BD59-A6C34878D82A}">
                    <a16:rowId xmlns:a16="http://schemas.microsoft.com/office/drawing/2014/main" val="2026326986"/>
                  </a:ext>
                </a:extLst>
              </a:tr>
              <a:tr h="0">
                <a:tc>
                  <a:txBody>
                    <a:bodyPr/>
                    <a:lstStyle/>
                    <a:p>
                      <a:pPr>
                        <a:spcBef>
                          <a:spcPts val="1200"/>
                        </a:spcBef>
                        <a:spcAft>
                          <a:spcPts val="0"/>
                        </a:spcAft>
                      </a:pPr>
                      <a:r>
                        <a:rPr lang="en-US" dirty="0">
                          <a:effectLst/>
                        </a:rPr>
                        <a:t>Sellers’ Expectations about Future Prices</a:t>
                      </a:r>
                    </a:p>
                  </a:txBody>
                  <a:tcPr marL="68580" marR="68580" marT="0" marB="0"/>
                </a:tc>
                <a:tc>
                  <a:txBody>
                    <a:bodyPr/>
                    <a:lstStyle/>
                    <a:p>
                      <a:pPr algn="ctr">
                        <a:spcBef>
                          <a:spcPts val="1200"/>
                        </a:spcBef>
                        <a:spcAft>
                          <a:spcPts val="0"/>
                        </a:spcAft>
                      </a:pPr>
                      <a:r>
                        <a:rPr lang="en-US" dirty="0">
                          <a:effectLst/>
                        </a:rPr>
                        <a:t>Decreases </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extLst>
                  <a:ext uri="{0D108BD9-81ED-4DB2-BD59-A6C34878D82A}">
                    <a16:rowId xmlns:a16="http://schemas.microsoft.com/office/drawing/2014/main" val="2561799047"/>
                  </a:ext>
                </a:extLst>
              </a:tr>
              <a:tr h="0">
                <a:tc>
                  <a:txBody>
                    <a:bodyPr/>
                    <a:lstStyle/>
                    <a:p>
                      <a:pPr>
                        <a:spcBef>
                          <a:spcPts val="1200"/>
                        </a:spcBef>
                        <a:spcAft>
                          <a:spcPts val="0"/>
                        </a:spcAft>
                      </a:pPr>
                      <a:r>
                        <a:rPr lang="en-US" dirty="0">
                          <a:effectLst/>
                        </a:rPr>
                        <a:t>Number of Producers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extLst>
                  <a:ext uri="{0D108BD9-81ED-4DB2-BD59-A6C34878D82A}">
                    <a16:rowId xmlns:a16="http://schemas.microsoft.com/office/drawing/2014/main" val="1277176149"/>
                  </a:ext>
                </a:extLst>
              </a:tr>
            </a:tbl>
          </a:graphicData>
        </a:graphic>
      </p:graphicFrame>
    </p:spTree>
    <p:extLst>
      <p:ext uri="{BB962C8B-B14F-4D97-AF65-F5344CB8AC3E}">
        <p14:creationId xmlns:p14="http://schemas.microsoft.com/office/powerpoint/2010/main" val="1630601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6BBF-246B-EB84-0512-238334FE787E}"/>
              </a:ext>
            </a:extLst>
          </p:cNvPr>
          <p:cNvSpPr>
            <a:spLocks noGrp="1"/>
          </p:cNvSpPr>
          <p:nvPr>
            <p:ph type="title"/>
          </p:nvPr>
        </p:nvSpPr>
        <p:spPr/>
        <p:txBody>
          <a:bodyPr>
            <a:normAutofit fontScale="90000"/>
          </a:bodyPr>
          <a:lstStyle/>
          <a:p>
            <a:r>
              <a:rPr lang="en-US" b="1" dirty="0"/>
              <a:t>3.8 Key Terms</a:t>
            </a:r>
          </a:p>
        </p:txBody>
      </p:sp>
      <p:sp>
        <p:nvSpPr>
          <p:cNvPr id="3" name="Text Placeholder 2">
            <a:extLst>
              <a:ext uri="{FF2B5EF4-FFF2-40B4-BE49-F238E27FC236}">
                <a16:creationId xmlns:a16="http://schemas.microsoft.com/office/drawing/2014/main" id="{BFABA53D-01EB-0FF7-CB5C-2A53A6C2FE01}"/>
              </a:ext>
            </a:extLst>
          </p:cNvPr>
          <p:cNvSpPr>
            <a:spLocks noGrp="1"/>
          </p:cNvSpPr>
          <p:nvPr>
            <p:ph type="body" idx="1"/>
          </p:nvPr>
        </p:nvSpPr>
        <p:spPr/>
        <p:txBody>
          <a:bodyPr>
            <a:normAutofit fontScale="92500" lnSpcReduction="10000"/>
          </a:bodyPr>
          <a:lstStyle/>
          <a:p>
            <a:r>
              <a:rPr lang="en-US" dirty="0"/>
              <a:t>Change in Quantity Demanded</a:t>
            </a:r>
          </a:p>
          <a:p>
            <a:pPr>
              <a:lnSpc>
                <a:spcPct val="114999"/>
              </a:lnSpc>
            </a:pPr>
            <a:r>
              <a:rPr lang="en-US" dirty="0"/>
              <a:t>Change in Demand</a:t>
            </a:r>
          </a:p>
          <a:p>
            <a:pPr>
              <a:lnSpc>
                <a:spcPct val="114999"/>
              </a:lnSpc>
            </a:pPr>
            <a:r>
              <a:rPr lang="en-US" dirty="0"/>
              <a:t>Movement Along The Supply Curve </a:t>
            </a:r>
          </a:p>
          <a:p>
            <a:pPr>
              <a:lnSpc>
                <a:spcPct val="114999"/>
              </a:lnSpc>
            </a:pPr>
            <a:r>
              <a:rPr lang="en-US" dirty="0"/>
              <a:t>Change in Quantity Supplied</a:t>
            </a:r>
          </a:p>
          <a:p>
            <a:pPr>
              <a:lnSpc>
                <a:spcPct val="114999"/>
              </a:lnSpc>
            </a:pPr>
            <a:r>
              <a:rPr lang="en-US" dirty="0"/>
              <a:t>Change in Supply</a:t>
            </a:r>
          </a:p>
          <a:p>
            <a:pPr>
              <a:lnSpc>
                <a:spcPct val="114999"/>
              </a:lnSpc>
            </a:pPr>
            <a:r>
              <a:rPr lang="en-US" dirty="0"/>
              <a:t>Substitutes</a:t>
            </a:r>
          </a:p>
          <a:p>
            <a:pPr>
              <a:lnSpc>
                <a:spcPct val="114999"/>
              </a:lnSpc>
            </a:pPr>
            <a:r>
              <a:rPr lang="en-US" dirty="0"/>
              <a:t>Complements</a:t>
            </a:r>
          </a:p>
          <a:p>
            <a:pPr>
              <a:lnSpc>
                <a:spcPct val="114999"/>
              </a:lnSpc>
            </a:pPr>
            <a:r>
              <a:rPr lang="en-US" dirty="0"/>
              <a:t>Normal Goods</a:t>
            </a:r>
          </a:p>
          <a:p>
            <a:pPr>
              <a:lnSpc>
                <a:spcPct val="114999"/>
              </a:lnSpc>
            </a:pPr>
            <a:r>
              <a:rPr lang="en-US" dirty="0"/>
              <a:t>Inferior Goods</a:t>
            </a:r>
          </a:p>
          <a:p>
            <a:pPr>
              <a:lnSpc>
                <a:spcPct val="114999"/>
              </a:lnSpc>
            </a:pPr>
            <a:r>
              <a:rPr lang="en-US" dirty="0"/>
              <a:t>Shortage</a:t>
            </a:r>
          </a:p>
          <a:p>
            <a:pPr>
              <a:lnSpc>
                <a:spcPct val="114999"/>
              </a:lnSpc>
            </a:pPr>
            <a:r>
              <a:rPr lang="en-US" dirty="0"/>
              <a:t>Surplus</a:t>
            </a:r>
          </a:p>
          <a:p>
            <a:pPr>
              <a:lnSpc>
                <a:spcPct val="114999"/>
              </a:lnSpc>
            </a:pPr>
            <a:endParaRPr lang="en-US" dirty="0"/>
          </a:p>
        </p:txBody>
      </p:sp>
    </p:spTree>
    <p:extLst>
      <p:ext uri="{BB962C8B-B14F-4D97-AF65-F5344CB8AC3E}">
        <p14:creationId xmlns:p14="http://schemas.microsoft.com/office/powerpoint/2010/main" val="395074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97F-601D-4A32-8912-C01C92A5EA6E}"/>
              </a:ext>
            </a:extLst>
          </p:cNvPr>
          <p:cNvSpPr>
            <a:spLocks noGrp="1"/>
          </p:cNvSpPr>
          <p:nvPr>
            <p:ph type="title"/>
          </p:nvPr>
        </p:nvSpPr>
        <p:spPr/>
        <p:txBody>
          <a:bodyPr>
            <a:normAutofit fontScale="90000"/>
          </a:bodyPr>
          <a:lstStyle/>
          <a:p>
            <a:r>
              <a:rPr lang="en-CA" b="1" dirty="0">
                <a:latin typeface="+mj-lt"/>
              </a:rPr>
              <a:t>3.1 Price and Quantity Demand Example </a:t>
            </a:r>
          </a:p>
        </p:txBody>
      </p:sp>
      <p:sp>
        <p:nvSpPr>
          <p:cNvPr id="3" name="Text Placeholder 2">
            <a:extLst>
              <a:ext uri="{FF2B5EF4-FFF2-40B4-BE49-F238E27FC236}">
                <a16:creationId xmlns:a16="http://schemas.microsoft.com/office/drawing/2014/main" id="{69C7AD77-4A35-4C81-A87A-BEE7E785DE51}"/>
              </a:ext>
            </a:extLst>
          </p:cNvPr>
          <p:cNvSpPr>
            <a:spLocks noGrp="1"/>
          </p:cNvSpPr>
          <p:nvPr>
            <p:ph type="body" idx="1"/>
          </p:nvPr>
        </p:nvSpPr>
        <p:spPr>
          <a:xfrm>
            <a:off x="311700" y="1229875"/>
            <a:ext cx="4632440" cy="3339000"/>
          </a:xfrm>
        </p:spPr>
        <p:txBody>
          <a:bodyPr/>
          <a:lstStyle/>
          <a:p>
            <a:pPr marL="114300" indent="0">
              <a:buNone/>
            </a:pPr>
            <a:r>
              <a:rPr lang="en-US" b="0" i="0" dirty="0">
                <a:solidFill>
                  <a:srgbClr val="000000"/>
                </a:solidFill>
                <a:effectLst/>
                <a:latin typeface="+mn-lt"/>
              </a:rPr>
              <a:t>A medium pizza typically sells for $5 to $10. Suppose the price was $30. Chances are, you would buy fewer pizzas at that price than you do now. Suppose pizzas typically sold for $2 each. At that price, people would be likely to buy more pizzas than they do now.</a:t>
            </a:r>
            <a:endParaRPr lang="en-CA" dirty="0">
              <a:latin typeface="+mn-lt"/>
            </a:endParaRPr>
          </a:p>
        </p:txBody>
      </p:sp>
      <p:pic>
        <p:nvPicPr>
          <p:cNvPr id="5" name="Picture 4" descr="A pizza with mushrooms and olives&#10;">
            <a:extLst>
              <a:ext uri="{FF2B5EF4-FFF2-40B4-BE49-F238E27FC236}">
                <a16:creationId xmlns:a16="http://schemas.microsoft.com/office/drawing/2014/main" id="{F73E316B-339B-4DB7-BCF3-E2CC881EE134}"/>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9798" y="1066906"/>
            <a:ext cx="2006459" cy="3009688"/>
          </a:xfrm>
          <a:prstGeom prst="rect">
            <a:avLst/>
          </a:prstGeom>
        </p:spPr>
      </p:pic>
      <p:sp>
        <p:nvSpPr>
          <p:cNvPr id="7" name="TextBox 6">
            <a:extLst>
              <a:ext uri="{FF2B5EF4-FFF2-40B4-BE49-F238E27FC236}">
                <a16:creationId xmlns:a16="http://schemas.microsoft.com/office/drawing/2014/main" id="{B0E2BA0C-0000-49AD-BE19-E4376A81A130}"/>
              </a:ext>
              <a:ext uri="{C183D7F6-B498-43B3-948B-1728B52AA6E4}">
                <adec:decorative xmlns:adec="http://schemas.microsoft.com/office/drawing/2017/decorative" val="1"/>
              </a:ext>
            </a:extLst>
          </p:cNvPr>
          <p:cNvSpPr txBox="1"/>
          <p:nvPr/>
        </p:nvSpPr>
        <p:spPr>
          <a:xfrm>
            <a:off x="6039558" y="4075321"/>
            <a:ext cx="2336800"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Shourav Sheikh</a:t>
            </a:r>
            <a:r>
              <a:rPr lang="en-US" sz="1100" dirty="0">
                <a:solidFill>
                  <a:srgbClr val="080808"/>
                </a:solidFill>
              </a:rPr>
              <a:t>,</a:t>
            </a:r>
            <a:r>
              <a:rPr lang="en-US" sz="1100" dirty="0"/>
              <a:t>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p>
        </p:txBody>
      </p:sp>
    </p:spTree>
    <p:extLst>
      <p:ext uri="{BB962C8B-B14F-4D97-AF65-F5344CB8AC3E}">
        <p14:creationId xmlns:p14="http://schemas.microsoft.com/office/powerpoint/2010/main" val="318883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BABD-740D-4777-B921-1D163378EB05}"/>
              </a:ext>
            </a:extLst>
          </p:cNvPr>
          <p:cNvSpPr>
            <a:spLocks noGrp="1"/>
          </p:cNvSpPr>
          <p:nvPr>
            <p:ph type="title"/>
          </p:nvPr>
        </p:nvSpPr>
        <p:spPr/>
        <p:txBody>
          <a:bodyPr>
            <a:normAutofit fontScale="90000"/>
          </a:bodyPr>
          <a:lstStyle/>
          <a:p>
            <a:r>
              <a:rPr lang="en-CA" b="1" dirty="0">
                <a:latin typeface="+mj-lt"/>
              </a:rPr>
              <a:t>3.1 Demand Example</a:t>
            </a:r>
          </a:p>
        </p:txBody>
      </p:sp>
      <p:sp>
        <p:nvSpPr>
          <p:cNvPr id="3" name="Text Placeholder 2">
            <a:extLst>
              <a:ext uri="{FF2B5EF4-FFF2-40B4-BE49-F238E27FC236}">
                <a16:creationId xmlns:a16="http://schemas.microsoft.com/office/drawing/2014/main" id="{1C4384A5-879C-4AB5-B282-5080E995BC04}"/>
              </a:ext>
            </a:extLst>
          </p:cNvPr>
          <p:cNvSpPr>
            <a:spLocks noGrp="1"/>
          </p:cNvSpPr>
          <p:nvPr>
            <p:ph type="body" idx="1"/>
          </p:nvPr>
        </p:nvSpPr>
        <p:spPr/>
        <p:txBody>
          <a:bodyPr/>
          <a:lstStyle/>
          <a:p>
            <a:pPr marL="114300" indent="0">
              <a:buNone/>
            </a:pPr>
            <a:r>
              <a:rPr lang="en-US" dirty="0">
                <a:latin typeface="+mn-lt"/>
              </a:rPr>
              <a:t>Suppose, for example, that 100,000 movie tickets are sold each month in a particular town at a price of $8 per ticket. That quantity—100,000—is the quantity of movie admissions demanded per month at a price of $8. </a:t>
            </a:r>
            <a:endParaRPr lang="en-CA" dirty="0">
              <a:latin typeface="+mn-lt"/>
            </a:endParaRPr>
          </a:p>
          <a:p>
            <a:pPr>
              <a:lnSpc>
                <a:spcPct val="114999"/>
              </a:lnSpc>
            </a:pPr>
            <a:r>
              <a:rPr lang="en-US" dirty="0">
                <a:latin typeface="+mn-lt"/>
              </a:rPr>
              <a:t>If the price were $12, we would expect the quantity demanded to be less. </a:t>
            </a:r>
            <a:endParaRPr lang="en-CA" dirty="0">
              <a:latin typeface="+mn-lt"/>
            </a:endParaRPr>
          </a:p>
          <a:p>
            <a:pPr>
              <a:lnSpc>
                <a:spcPct val="114999"/>
              </a:lnSpc>
            </a:pPr>
            <a:r>
              <a:rPr lang="en-US" dirty="0">
                <a:latin typeface="+mn-lt"/>
              </a:rPr>
              <a:t>If it were $4, we would expect the quantity demanded to be greater. </a:t>
            </a:r>
            <a:endParaRPr lang="en-CA" dirty="0">
              <a:latin typeface="+mn-lt"/>
            </a:endParaRPr>
          </a:p>
          <a:p>
            <a:pPr marL="114300" indent="0">
              <a:lnSpc>
                <a:spcPct val="114999"/>
              </a:lnSpc>
              <a:buNone/>
            </a:pPr>
            <a:endParaRPr lang="en-US" dirty="0">
              <a:latin typeface="+mn-lt"/>
            </a:endParaRPr>
          </a:p>
          <a:p>
            <a:pPr marL="114300" indent="0">
              <a:lnSpc>
                <a:spcPct val="114999"/>
              </a:lnSpc>
              <a:buNone/>
            </a:pPr>
            <a:r>
              <a:rPr lang="en-US" dirty="0">
                <a:latin typeface="+mn-lt"/>
              </a:rPr>
              <a:t>The quantity demanded at each price would be different if other things that might affect it, such as the population of the town, were to change. That is why we add the qualifier that other things have not changed to the definition of quantity demanded.</a:t>
            </a:r>
            <a:endParaRPr lang="en-CA" dirty="0">
              <a:latin typeface="+mn-lt"/>
            </a:endParaRPr>
          </a:p>
        </p:txBody>
      </p:sp>
    </p:spTree>
    <p:extLst>
      <p:ext uri="{BB962C8B-B14F-4D97-AF65-F5344CB8AC3E}">
        <p14:creationId xmlns:p14="http://schemas.microsoft.com/office/powerpoint/2010/main" val="36853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15C8-8A94-4DC9-AA7C-1854BC3B5FD0}"/>
              </a:ext>
            </a:extLst>
          </p:cNvPr>
          <p:cNvSpPr>
            <a:spLocks noGrp="1"/>
          </p:cNvSpPr>
          <p:nvPr>
            <p:ph type="title"/>
          </p:nvPr>
        </p:nvSpPr>
        <p:spPr/>
        <p:txBody>
          <a:bodyPr>
            <a:normAutofit fontScale="90000"/>
          </a:bodyPr>
          <a:lstStyle/>
          <a:p>
            <a:r>
              <a:rPr lang="en-CA" b="1" dirty="0">
                <a:latin typeface="+mj-lt"/>
              </a:rPr>
              <a:t>3.1 Demand Example Continued </a:t>
            </a:r>
          </a:p>
        </p:txBody>
      </p:sp>
      <p:sp>
        <p:nvSpPr>
          <p:cNvPr id="3" name="Text Placeholder 2">
            <a:extLst>
              <a:ext uri="{FF2B5EF4-FFF2-40B4-BE49-F238E27FC236}">
                <a16:creationId xmlns:a16="http://schemas.microsoft.com/office/drawing/2014/main" id="{F2FF59B6-40C5-EFDE-712E-38D5F04FEE4C}"/>
              </a:ext>
            </a:extLst>
          </p:cNvPr>
          <p:cNvSpPr>
            <a:spLocks noGrp="1"/>
          </p:cNvSpPr>
          <p:nvPr>
            <p:ph type="body" idx="1"/>
          </p:nvPr>
        </p:nvSpPr>
        <p:spPr>
          <a:xfrm>
            <a:off x="311700" y="1229875"/>
            <a:ext cx="4851427" cy="3339000"/>
          </a:xfrm>
        </p:spPr>
        <p:txBody>
          <a:bodyPr>
            <a:normAutofit fontScale="92500" lnSpcReduction="10000"/>
          </a:bodyPr>
          <a:lstStyle/>
          <a:p>
            <a:pPr marL="114300" indent="0">
              <a:buNone/>
            </a:pPr>
            <a:r>
              <a:rPr lang="en-US" dirty="0">
                <a:solidFill>
                  <a:srgbClr val="373D3F"/>
                </a:solidFill>
                <a:latin typeface="+mn-lt"/>
              </a:rPr>
              <a:t>The information given in a demand schedule can be presented with a </a:t>
            </a:r>
            <a:r>
              <a:rPr lang="en-US" b="1" dirty="0">
                <a:solidFill>
                  <a:srgbClr val="373D3F"/>
                </a:solidFill>
                <a:latin typeface="+mn-lt"/>
              </a:rPr>
              <a:t>demand curve</a:t>
            </a:r>
            <a:r>
              <a:rPr lang="en-US" dirty="0">
                <a:solidFill>
                  <a:srgbClr val="373D3F"/>
                </a:solidFill>
                <a:latin typeface="+mn-lt"/>
              </a:rPr>
              <a:t>, which is a graphical representation of a demand schedule. </a:t>
            </a:r>
            <a:endParaRPr lang="en-CA" dirty="0">
              <a:solidFill>
                <a:srgbClr val="434343"/>
              </a:solidFill>
              <a:latin typeface="+mn-lt"/>
            </a:endParaRPr>
          </a:p>
          <a:p>
            <a:pPr marL="114300" indent="0">
              <a:lnSpc>
                <a:spcPct val="114999"/>
              </a:lnSpc>
              <a:buNone/>
            </a:pPr>
            <a:endParaRPr lang="en-US" dirty="0">
              <a:solidFill>
                <a:srgbClr val="373D3F"/>
              </a:solidFill>
              <a:latin typeface="+mn-lt"/>
            </a:endParaRPr>
          </a:p>
          <a:p>
            <a:pPr marL="114300" indent="0">
              <a:lnSpc>
                <a:spcPct val="114999"/>
              </a:lnSpc>
              <a:buNone/>
            </a:pPr>
            <a:r>
              <a:rPr lang="en-US" dirty="0">
                <a:solidFill>
                  <a:srgbClr val="373D3F"/>
                </a:solidFill>
                <a:latin typeface="+mn-lt"/>
              </a:rPr>
              <a:t>A demand curve thus shows the relationship between the price and quantity demanded of a good or service during a particular period, all other things unchanged. The movement from point A to point B as the price falls is called </a:t>
            </a:r>
            <a:r>
              <a:rPr lang="en-US" b="1" dirty="0">
                <a:solidFill>
                  <a:srgbClr val="373D3F"/>
                </a:solidFill>
                <a:latin typeface="+mn-lt"/>
              </a:rPr>
              <a:t>change in quantity demanded</a:t>
            </a:r>
            <a:r>
              <a:rPr lang="en-US" dirty="0">
                <a:solidFill>
                  <a:srgbClr val="373D3F"/>
                </a:solidFill>
                <a:latin typeface="+mn-lt"/>
              </a:rPr>
              <a:t>.</a:t>
            </a:r>
          </a:p>
        </p:txBody>
      </p:sp>
      <p:pic>
        <p:nvPicPr>
          <p:cNvPr id="1026" name="Picture 2" descr="The demand curve in the above figure shows the prices and quantities of coffee demanded that are given in the demand schedule. At point A, for example, we see that 25 million pounds of coffee per month are demanded at a price of $6 per pound. By convention, economists graph price on the vertical axis and quantity on the horizontal axis.">
            <a:extLst>
              <a:ext uri="{FF2B5EF4-FFF2-40B4-BE49-F238E27FC236}">
                <a16:creationId xmlns:a16="http://schemas.microsoft.com/office/drawing/2014/main" id="{86BF428B-7DAF-4E7B-A594-C6B862ACF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503" y="1190846"/>
            <a:ext cx="3601797" cy="36230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B24C54-B33F-4B1C-9961-C278446A8494}"/>
              </a:ext>
            </a:extLst>
          </p:cNvPr>
          <p:cNvSpPr txBox="1"/>
          <p:nvPr/>
        </p:nvSpPr>
        <p:spPr>
          <a:xfrm>
            <a:off x="7060831" y="4843306"/>
            <a:ext cx="1550601" cy="307777"/>
          </a:xfrm>
          <a:prstGeom prst="rect">
            <a:avLst/>
          </a:prstGeom>
          <a:noFill/>
        </p:spPr>
        <p:txBody>
          <a:bodyPr wrap="square">
            <a:spAutoFit/>
          </a:bodyPr>
          <a:lstStyle/>
          <a:p>
            <a:r>
              <a:rPr lang="en-CA" b="0" i="1" dirty="0">
                <a:solidFill>
                  <a:schemeClr val="bg1"/>
                </a:solidFill>
                <a:effectLst/>
                <a:latin typeface="Montserrat" panose="00000500000000000000" pitchFamily="2" charset="0"/>
              </a:rPr>
              <a:t>Fig 3.1</a:t>
            </a:r>
            <a:endParaRPr lang="en-CA" dirty="0">
              <a:solidFill>
                <a:schemeClr val="bg1"/>
              </a:solidFill>
            </a:endParaRPr>
          </a:p>
        </p:txBody>
      </p:sp>
    </p:spTree>
    <p:extLst>
      <p:ext uri="{BB962C8B-B14F-4D97-AF65-F5344CB8AC3E}">
        <p14:creationId xmlns:p14="http://schemas.microsoft.com/office/powerpoint/2010/main" val="264381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EA2DF-D3E6-435A-9C4F-40B67CD4DD36}"/>
              </a:ext>
            </a:extLst>
          </p:cNvPr>
          <p:cNvSpPr>
            <a:spLocks noGrp="1"/>
          </p:cNvSpPr>
          <p:nvPr>
            <p:ph type="title"/>
          </p:nvPr>
        </p:nvSpPr>
        <p:spPr/>
        <p:txBody>
          <a:bodyPr>
            <a:normAutofit fontScale="90000"/>
          </a:bodyPr>
          <a:lstStyle/>
          <a:p>
            <a:r>
              <a:rPr lang="en-CA" b="1" dirty="0">
                <a:latin typeface="+mj-lt"/>
              </a:rPr>
              <a:t>3.2 Changes in Demand</a:t>
            </a:r>
          </a:p>
        </p:txBody>
      </p:sp>
      <p:sp>
        <p:nvSpPr>
          <p:cNvPr id="3" name="Text Placeholder 2">
            <a:extLst>
              <a:ext uri="{FF2B5EF4-FFF2-40B4-BE49-F238E27FC236}">
                <a16:creationId xmlns:a16="http://schemas.microsoft.com/office/drawing/2014/main" id="{BDC8CDDA-D80A-4DB5-A8FE-D68D44B9E9E4}"/>
              </a:ext>
            </a:extLst>
          </p:cNvPr>
          <p:cNvSpPr>
            <a:spLocks noGrp="1"/>
          </p:cNvSpPr>
          <p:nvPr>
            <p:ph type="body" idx="1"/>
          </p:nvPr>
        </p:nvSpPr>
        <p:spPr/>
        <p:txBody>
          <a:bodyPr/>
          <a:lstStyle/>
          <a:p>
            <a:pPr marL="114300" indent="0">
              <a:buNone/>
            </a:pPr>
            <a:r>
              <a:rPr lang="en-US" dirty="0">
                <a:latin typeface="Arial"/>
              </a:rPr>
              <a:t>Factors that change demand:</a:t>
            </a:r>
          </a:p>
          <a:p>
            <a:pPr marL="114300" indent="0">
              <a:lnSpc>
                <a:spcPct val="114999"/>
              </a:lnSpc>
              <a:buNone/>
            </a:pPr>
            <a:endParaRPr lang="en-US" dirty="0">
              <a:latin typeface="Arial"/>
            </a:endParaRPr>
          </a:p>
          <a:p>
            <a:pPr>
              <a:lnSpc>
                <a:spcPct val="114999"/>
              </a:lnSpc>
            </a:pPr>
            <a:r>
              <a:rPr lang="en-US" dirty="0">
                <a:latin typeface="Arial"/>
              </a:rPr>
              <a:t>Prices of Related Goods and Services </a:t>
            </a:r>
          </a:p>
          <a:p>
            <a:pPr>
              <a:lnSpc>
                <a:spcPct val="114999"/>
              </a:lnSpc>
            </a:pPr>
            <a:r>
              <a:rPr lang="en-US" dirty="0">
                <a:latin typeface="Arial"/>
              </a:rPr>
              <a:t>Income</a:t>
            </a:r>
          </a:p>
          <a:p>
            <a:pPr>
              <a:lnSpc>
                <a:spcPct val="114999"/>
              </a:lnSpc>
            </a:pPr>
            <a:r>
              <a:rPr lang="en-US" dirty="0">
                <a:latin typeface="Arial"/>
              </a:rPr>
              <a:t>Preferences</a:t>
            </a:r>
          </a:p>
          <a:p>
            <a:pPr>
              <a:lnSpc>
                <a:spcPct val="114999"/>
              </a:lnSpc>
            </a:pPr>
            <a:r>
              <a:rPr lang="en-US" dirty="0">
                <a:latin typeface="Arial"/>
              </a:rPr>
              <a:t>Demographic Characteristics </a:t>
            </a:r>
          </a:p>
          <a:p>
            <a:pPr>
              <a:lnSpc>
                <a:spcPct val="114999"/>
              </a:lnSpc>
            </a:pPr>
            <a:r>
              <a:rPr lang="en-US" dirty="0">
                <a:latin typeface="Arial"/>
              </a:rPr>
              <a:t>Buyer Expectations about future prices</a:t>
            </a:r>
          </a:p>
          <a:p>
            <a:pPr>
              <a:lnSpc>
                <a:spcPct val="114999"/>
              </a:lnSpc>
            </a:pPr>
            <a:endParaRPr lang="en-US" dirty="0">
              <a:latin typeface="+mn-lt"/>
            </a:endParaRPr>
          </a:p>
        </p:txBody>
      </p:sp>
    </p:spTree>
    <p:extLst>
      <p:ext uri="{BB962C8B-B14F-4D97-AF65-F5344CB8AC3E}">
        <p14:creationId xmlns:p14="http://schemas.microsoft.com/office/powerpoint/2010/main" val="338629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70FA-C63D-4C8C-ABF4-1CEF05F32184}"/>
              </a:ext>
            </a:extLst>
          </p:cNvPr>
          <p:cNvSpPr>
            <a:spLocks noGrp="1"/>
          </p:cNvSpPr>
          <p:nvPr>
            <p:ph type="title"/>
          </p:nvPr>
        </p:nvSpPr>
        <p:spPr/>
        <p:txBody>
          <a:bodyPr>
            <a:normAutofit fontScale="90000"/>
          </a:bodyPr>
          <a:lstStyle/>
          <a:p>
            <a:r>
              <a:rPr lang="en-US" b="1" dirty="0">
                <a:solidFill>
                  <a:srgbClr val="000080"/>
                </a:solidFill>
                <a:latin typeface="+mj-lt"/>
              </a:rPr>
              <a:t>3.2 Prices</a:t>
            </a:r>
            <a:r>
              <a:rPr lang="en-US" b="1" i="0" dirty="0">
                <a:solidFill>
                  <a:srgbClr val="000080"/>
                </a:solidFill>
                <a:effectLst/>
                <a:latin typeface="+mj-lt"/>
              </a:rPr>
              <a:t> of Related Goods and Services</a:t>
            </a:r>
            <a:endParaRPr lang="en-CA" dirty="0">
              <a:latin typeface="+mj-lt"/>
            </a:endParaRPr>
          </a:p>
        </p:txBody>
      </p:sp>
      <p:sp>
        <p:nvSpPr>
          <p:cNvPr id="3" name="Text Placeholder 2">
            <a:extLst>
              <a:ext uri="{FF2B5EF4-FFF2-40B4-BE49-F238E27FC236}">
                <a16:creationId xmlns:a16="http://schemas.microsoft.com/office/drawing/2014/main" id="{8EA5B449-6A9B-4D00-B57C-385B2611D003}"/>
              </a:ext>
            </a:extLst>
          </p:cNvPr>
          <p:cNvSpPr>
            <a:spLocks noGrp="1"/>
          </p:cNvSpPr>
          <p:nvPr>
            <p:ph type="body" idx="1"/>
          </p:nvPr>
        </p:nvSpPr>
        <p:spPr>
          <a:xfrm>
            <a:off x="119742" y="1229875"/>
            <a:ext cx="8297905" cy="3339000"/>
          </a:xfrm>
        </p:spPr>
        <p:txBody>
          <a:bodyPr>
            <a:normAutofit/>
          </a:bodyPr>
          <a:lstStyle/>
          <a:p>
            <a:r>
              <a:rPr lang="en-US" dirty="0">
                <a:solidFill>
                  <a:srgbClr val="373D3F"/>
                </a:solidFill>
                <a:latin typeface="+mn-lt"/>
                <a:ea typeface="Roboto" panose="02000000000000000000" pitchFamily="2" charset="0"/>
              </a:rPr>
              <a:t>I</a:t>
            </a:r>
            <a:r>
              <a:rPr lang="en-US" b="0" i="0" dirty="0">
                <a:solidFill>
                  <a:srgbClr val="373D3F"/>
                </a:solidFill>
                <a:effectLst/>
                <a:latin typeface="+mn-lt"/>
                <a:ea typeface="Roboto" panose="02000000000000000000" pitchFamily="2" charset="0"/>
              </a:rPr>
              <a:t>f a reduction in the price of one good increases the demand for another, the two goods are called </a:t>
            </a:r>
            <a:r>
              <a:rPr lang="en-US" b="1" i="0" dirty="0">
                <a:solidFill>
                  <a:srgbClr val="373D3F"/>
                </a:solidFill>
                <a:effectLst/>
                <a:latin typeface="+mn-lt"/>
                <a:ea typeface="Roboto" panose="02000000000000000000" pitchFamily="2" charset="0"/>
              </a:rPr>
              <a:t>complements</a:t>
            </a:r>
          </a:p>
          <a:p>
            <a:r>
              <a:rPr lang="en-US" b="0" i="0" dirty="0">
                <a:solidFill>
                  <a:srgbClr val="373D3F"/>
                </a:solidFill>
                <a:effectLst/>
                <a:latin typeface="+mn-lt"/>
              </a:rPr>
              <a:t>If a reduction in the price of one good reduces the demand for another, the two goods are called </a:t>
            </a:r>
            <a:r>
              <a:rPr lang="en-US" b="1" i="0" dirty="0">
                <a:solidFill>
                  <a:srgbClr val="373D3F"/>
                </a:solidFill>
                <a:effectLst/>
                <a:latin typeface="+mn-lt"/>
              </a:rPr>
              <a:t>substitutes</a:t>
            </a:r>
            <a:r>
              <a:rPr lang="en-US" b="0" i="0" dirty="0">
                <a:solidFill>
                  <a:srgbClr val="373D3F"/>
                </a:solidFill>
                <a:effectLst/>
                <a:latin typeface="+mn-lt"/>
              </a:rPr>
              <a:t>. </a:t>
            </a:r>
          </a:p>
          <a:p>
            <a:pPr>
              <a:lnSpc>
                <a:spcPct val="114999"/>
              </a:lnSpc>
            </a:pPr>
            <a:r>
              <a:rPr lang="en-US" dirty="0"/>
              <a:t>These definitions hold in reverse as well: two goods are complements if an increase in the price of one reduces the demand for the other, and they are substitutes if an increase in the price of one increases the demand for the other.</a:t>
            </a:r>
            <a:endParaRPr lang="en-US" dirty="0">
              <a:solidFill>
                <a:srgbClr val="373D3F"/>
              </a:solidFill>
              <a:latin typeface="+mn-lt"/>
              <a:ea typeface="Roboto" panose="02000000000000000000" pitchFamily="2" charset="0"/>
            </a:endParaRPr>
          </a:p>
        </p:txBody>
      </p:sp>
    </p:spTree>
    <p:extLst>
      <p:ext uri="{BB962C8B-B14F-4D97-AF65-F5344CB8AC3E}">
        <p14:creationId xmlns:p14="http://schemas.microsoft.com/office/powerpoint/2010/main" val="910717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E2BC-CBBE-3939-D911-227AD8D8EC04}"/>
              </a:ext>
            </a:extLst>
          </p:cNvPr>
          <p:cNvSpPr>
            <a:spLocks noGrp="1"/>
          </p:cNvSpPr>
          <p:nvPr>
            <p:ph type="title"/>
          </p:nvPr>
        </p:nvSpPr>
        <p:spPr/>
        <p:txBody>
          <a:bodyPr>
            <a:normAutofit fontScale="90000"/>
          </a:bodyPr>
          <a:lstStyle/>
          <a:p>
            <a:r>
              <a:rPr lang="en-US" b="1" dirty="0">
                <a:solidFill>
                  <a:srgbClr val="000080"/>
                </a:solidFill>
                <a:latin typeface="Arial"/>
                <a:cs typeface="Arial"/>
              </a:rPr>
              <a:t>3.2 Prices of Related Goods and Services</a:t>
            </a:r>
            <a:endParaRPr lang="en-US" dirty="0"/>
          </a:p>
          <a:p>
            <a:endParaRPr lang="en-US" dirty="0"/>
          </a:p>
        </p:txBody>
      </p:sp>
      <p:sp>
        <p:nvSpPr>
          <p:cNvPr id="3" name="Text Placeholder 2">
            <a:extLst>
              <a:ext uri="{FF2B5EF4-FFF2-40B4-BE49-F238E27FC236}">
                <a16:creationId xmlns:a16="http://schemas.microsoft.com/office/drawing/2014/main" id="{519ED8F6-5C17-2D26-514B-083D4050E94E}"/>
              </a:ext>
            </a:extLst>
          </p:cNvPr>
          <p:cNvSpPr>
            <a:spLocks noGrp="1"/>
          </p:cNvSpPr>
          <p:nvPr>
            <p:ph type="body" idx="1"/>
          </p:nvPr>
        </p:nvSpPr>
        <p:spPr>
          <a:xfrm>
            <a:off x="311700" y="1229875"/>
            <a:ext cx="2608012" cy="3339000"/>
          </a:xfrm>
        </p:spPr>
        <p:txBody>
          <a:bodyPr>
            <a:normAutofit/>
          </a:bodyPr>
          <a:lstStyle/>
          <a:p>
            <a:pPr marL="114300" indent="0">
              <a:lnSpc>
                <a:spcPct val="114999"/>
              </a:lnSpc>
              <a:buNone/>
            </a:pPr>
            <a:r>
              <a:rPr lang="en-US" dirty="0">
                <a:solidFill>
                  <a:srgbClr val="434343"/>
                </a:solidFill>
              </a:rPr>
              <a:t>A </a:t>
            </a:r>
            <a:r>
              <a:rPr lang="en-US" b="1" dirty="0"/>
              <a:t>change in quantity demanded</a:t>
            </a:r>
            <a:r>
              <a:rPr lang="en-US" dirty="0"/>
              <a:t> refers to </a:t>
            </a:r>
            <a:r>
              <a:rPr lang="en-US" b="1" dirty="0"/>
              <a:t>movement along</a:t>
            </a:r>
            <a:r>
              <a:rPr lang="en-US" dirty="0"/>
              <a:t> the demand curve while a </a:t>
            </a:r>
            <a:r>
              <a:rPr lang="en-US" b="1" dirty="0"/>
              <a:t>change in demand</a:t>
            </a:r>
            <a:r>
              <a:rPr lang="en-US" dirty="0"/>
              <a:t> is referred to a </a:t>
            </a:r>
            <a:r>
              <a:rPr lang="en-US" b="1" dirty="0"/>
              <a:t>shift</a:t>
            </a:r>
            <a:r>
              <a:rPr lang="en-US" dirty="0"/>
              <a:t>.</a:t>
            </a:r>
          </a:p>
          <a:p>
            <a:pPr marL="114300" indent="0">
              <a:lnSpc>
                <a:spcPct val="114999"/>
              </a:lnSpc>
              <a:buNone/>
            </a:pPr>
            <a:r>
              <a:rPr lang="en-US" dirty="0"/>
              <a:t>A rightward shift of the demand curve is called an increase in demand. </a:t>
            </a:r>
          </a:p>
        </p:txBody>
      </p:sp>
      <p:pic>
        <p:nvPicPr>
          <p:cNvPr id="4" name="Picture 4">
            <a:extLst>
              <a:ext uri="{FF2B5EF4-FFF2-40B4-BE49-F238E27FC236}">
                <a16:creationId xmlns:a16="http://schemas.microsoft.com/office/drawing/2014/main" id="{0026023E-1BBA-31AB-0573-EFA01D395B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16852" y="1230406"/>
            <a:ext cx="5882425" cy="3165647"/>
          </a:xfrm>
          <a:prstGeom prst="rect">
            <a:avLst/>
          </a:prstGeom>
        </p:spPr>
      </p:pic>
      <p:sp>
        <p:nvSpPr>
          <p:cNvPr id="5" name="TextBox 1">
            <a:extLst>
              <a:ext uri="{FF2B5EF4-FFF2-40B4-BE49-F238E27FC236}">
                <a16:creationId xmlns:a16="http://schemas.microsoft.com/office/drawing/2014/main" id="{6B4F08AE-0D2D-72A3-60C5-D4159CC84B76}"/>
              </a:ext>
            </a:extLst>
          </p:cNvPr>
          <p:cNvSpPr txBox="1"/>
          <p:nvPr/>
        </p:nvSpPr>
        <p:spPr>
          <a:xfrm>
            <a:off x="5764823" y="4411562"/>
            <a:ext cx="978039" cy="2616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1100" b="0" i="1" dirty="0">
                <a:solidFill>
                  <a:srgbClr val="373D3F"/>
                </a:solidFill>
                <a:effectLst/>
                <a:latin typeface="Montserrat" panose="00000500000000000000" pitchFamily="2" charset="0"/>
              </a:rPr>
              <a:t>Fig 3.2</a:t>
            </a:r>
            <a:endParaRPr lang="en-CA" sz="1100" dirty="0"/>
          </a:p>
        </p:txBody>
      </p:sp>
    </p:spTree>
    <p:extLst>
      <p:ext uri="{BB962C8B-B14F-4D97-AF65-F5344CB8AC3E}">
        <p14:creationId xmlns:p14="http://schemas.microsoft.com/office/powerpoint/2010/main" val="3648533196"/>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E4F4C10A-6E28-4567-9C3D-960A376C8B16}">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15BBAD-F7F2-401E-AF05-5688830EE446}">
  <ds:schemaRefs>
    <ds:schemaRef ds:uri="2f475e60-e75d-4119-aa30-b65db0d9cc60"/>
    <ds:schemaRef ds:uri="94abd359-9534-4d37-9b01-9864deda33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4674</Words>
  <Application>Microsoft Macintosh PowerPoint</Application>
  <PresentationFormat>On-screen Show (16:9)</PresentationFormat>
  <Paragraphs>247</Paragraphs>
  <Slides>35</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Roboto</vt:lpstr>
      <vt:lpstr>Montserrat</vt:lpstr>
      <vt:lpstr>Calibri</vt:lpstr>
      <vt:lpstr>Arial</vt:lpstr>
      <vt:lpstr>Geometric</vt:lpstr>
      <vt:lpstr>Principles of Microeconomics  </vt:lpstr>
      <vt:lpstr>Learning Outcomes</vt:lpstr>
      <vt:lpstr>3.1 Demand</vt:lpstr>
      <vt:lpstr>3.1 Price and Quantity Demand Example </vt:lpstr>
      <vt:lpstr>3.1 Demand Example</vt:lpstr>
      <vt:lpstr>3.1 Demand Example Continued </vt:lpstr>
      <vt:lpstr>3.2 Changes in Demand</vt:lpstr>
      <vt:lpstr>3.2 Prices of Related Goods and Services</vt:lpstr>
      <vt:lpstr>3.2 Prices of Related Goods and Services </vt:lpstr>
      <vt:lpstr>3.2 Change in Demand</vt:lpstr>
      <vt:lpstr>3.2 Income </vt:lpstr>
      <vt:lpstr>3.2 Preferences</vt:lpstr>
      <vt:lpstr>3.2 Demographic Characteristics </vt:lpstr>
      <vt:lpstr>3.2 Buyer Expectations About Future Prices </vt:lpstr>
      <vt:lpstr>3.3 Quantity Supplied </vt:lpstr>
      <vt:lpstr>3.3 Change in the Quantity Supplied</vt:lpstr>
      <vt:lpstr>3.3 Increase in Supply</vt:lpstr>
      <vt:lpstr>3.4 Changes in Supply</vt:lpstr>
      <vt:lpstr>3.4 Factors That Change Supply</vt:lpstr>
      <vt:lpstr>3.4 Prices of Factors of Production – Reduction in Supply </vt:lpstr>
      <vt:lpstr>3.4 Prices of Related Goods</vt:lpstr>
      <vt:lpstr>3.4 Seller Expectations About Future Prices</vt:lpstr>
      <vt:lpstr>3.4 Number of Producers</vt:lpstr>
      <vt:lpstr>3.4 Technology</vt:lpstr>
      <vt:lpstr>3.4 Natural Events</vt:lpstr>
      <vt:lpstr>3.5 Demand, Supply and Equilibrium</vt:lpstr>
      <vt:lpstr>3.5 Market Equilibrium </vt:lpstr>
      <vt:lpstr>3.5 Surplus</vt:lpstr>
      <vt:lpstr>3.5 Shortage</vt:lpstr>
      <vt:lpstr>3.6 Shifts in Demand and Supply </vt:lpstr>
      <vt:lpstr>3.6 Simultaneous shifts in Demand and Supply  </vt:lpstr>
      <vt:lpstr>3.6 Shifts in Demand and Supply con’t</vt:lpstr>
      <vt:lpstr>3.7 Summary: Demand Shocks</vt:lpstr>
      <vt:lpstr>3.7 Summary: Supply Shocks</vt:lpstr>
      <vt:lpstr>3.8 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Earle, Davandra</cp:lastModifiedBy>
  <cp:revision>3</cp:revision>
  <cp:lastPrinted>2021-10-24T15:39:03Z</cp:lastPrinted>
  <dcterms:modified xsi:type="dcterms:W3CDTF">2022-10-20T14:00:52Z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